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70" r:id="rId4"/>
    <p:sldId id="263" r:id="rId5"/>
    <p:sldId id="264" r:id="rId6"/>
    <p:sldId id="266" r:id="rId7"/>
    <p:sldId id="271" r:id="rId8"/>
    <p:sldId id="272" r:id="rId9"/>
    <p:sldId id="269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62A"/>
    <a:srgbClr val="3C2F24"/>
    <a:srgbClr val="5B9BD5"/>
    <a:srgbClr val="DEEBF7"/>
    <a:srgbClr val="94745A"/>
    <a:srgbClr val="604B3A"/>
    <a:srgbClr val="1F4E79"/>
    <a:srgbClr val="385723"/>
    <a:srgbClr val="843C0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0413D-5A06-48D1-BA86-750B49549BF2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F87A-2F1B-4D60-8ECC-77469EA78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9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CD413-7DFA-947C-8ED3-F432DF18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FE19D7-48EB-77CB-C347-3B33B7E0D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CE2C9B-71F9-029A-2E80-605B01B5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481D-4049-4D1F-9F4C-F5F639717485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E9698-FA43-2C47-4534-E4B96115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7FEA64-38CF-ED84-4501-19C611D5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0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81E40-78D0-212C-52EA-782C60A9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90E5D8-B3F0-FD8D-CE7C-7FEF7B71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FCAB3-A073-8256-621E-DBD61672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9429-56D5-42B9-BD0A-28F0689EAE6A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CF09F-CA8B-C86A-243F-E7788684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C4D6E-1C17-55B3-610E-A9E8699C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8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3A9EFF-3CD4-210D-FD03-54F29D8B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67E80D-5E8E-B815-DD32-09DB4175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986BE-1D27-419E-108F-C3907B12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98BE-53E8-4CB6-96AA-C91757840D5D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F43E9-0CAE-55BE-5B7E-42317E5E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BE8601-56FE-092F-2AF0-338D90F9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079AB-B6B1-4D8D-813D-89C9E6A7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C0DA7-1E7A-701A-1DF8-EDBA223B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730B0-FFC6-3217-7977-5C043A3A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73FE-6B84-41BA-920E-292931130E29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12D05D-507F-1961-1174-0224605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C5ECB-DC5A-8B11-8F01-83CD655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A323F-D1A3-5886-5A97-DC0F29DE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9F677-6667-D0B6-F012-062AA126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4FF92-1182-2D7B-2DFB-B65337E0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68AE-645F-471D-84EC-F254A44714DD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4AC2A-BF0D-33D6-35D1-03A14482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A0A56-0B01-524E-5539-E63D7F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5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63B60-B2D1-BCE4-9216-439765EE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0814D-0272-8199-2128-0B3791C9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B3392D-09E1-F349-E3C1-6F7EC33E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D4C05-C8C9-8097-73F2-F897D52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147D-D3E7-449C-B6EF-C6A8CAB524E8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329DB4-85ED-659E-3D54-9889220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E07A5-368E-76E0-EDB6-2D675DC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B2A22-C63E-61BA-6A30-B73303D1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A378A3-ADE8-EAEE-74AD-729844F3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0A0FC2-1891-A101-2647-C40DC41E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F8188F-F671-5D08-F6D3-ADE02D664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C73C45-0BCA-FCC3-F412-090F026DF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2216C1-7153-0ADF-FE9A-FA16537F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D3CF-DD61-45C9-9C92-8E74EBB8F215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85C52-3447-2C50-BA95-250A83CA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3D0A07-B20D-F6BD-7306-02BBB46B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6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D6F8D-DFFE-7AB2-B417-79AEFD81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CF7065-CE2C-251C-3AA4-A8616056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A3B6-AAAF-43BB-87D7-EEEB6E3F9D92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1BF800-7A50-7276-C0E6-8366967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C6D74B-30FE-3E2D-70FC-52979591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3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74ABB6-1AB3-8E2B-CCC8-271128AE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E0A0-6698-4314-BC67-C8814A153A01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E53391-C88E-DD48-3EA6-3E04F34B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50A63C-E801-8B35-7EB7-466CC997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0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ACC1D-FF8B-F3EE-CA01-1A2996EE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03998-6CBB-6FCC-86B1-3009F733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F39C2-FD00-C35C-524D-57D72887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B4287-4279-FCBD-6F3C-883D47A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D2EE-7011-4A56-A285-05A7267D230C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ECAEF8-D5FF-CABA-4826-D53ADFF3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A2F8C2-A87E-7F90-2AC8-2A46333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87F5C-7769-A7DB-EF6F-142AC28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6375E-5D58-E8D8-2E76-5F912112E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4017BE-C3F2-33CF-AEFE-2D3526A9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529CD0-2613-C670-8A8A-E4F9B3A7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38CE-3970-483F-87F5-4ACF81A2CB03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FF268E-A314-65CD-192B-126E9241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12C4D-ED6D-D302-EC8C-8A1DF5E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26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1D5F8A-6C02-A644-A74A-2A4ABCE8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48FEEE-26BB-A40A-DF5A-ED28B70D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16650-4CC6-D910-F2EC-2EF34CE9E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08F5-0374-49E4-A1FD-4A87C633A33C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91F81-6625-268A-61DF-F8D060DEB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154E5-0850-93E9-620E-67BB9F34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8551-AA88-42CF-BAA6-6FCE5266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svg"/><Relationship Id="rId18" Type="http://schemas.openxmlformats.org/officeDocument/2006/relationships/image" Target="../media/image57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12" Type="http://schemas.openxmlformats.org/officeDocument/2006/relationships/image" Target="../media/image51.png"/><Relationship Id="rId17" Type="http://schemas.openxmlformats.org/officeDocument/2006/relationships/image" Target="../media/image56.svg"/><Relationship Id="rId2" Type="http://schemas.openxmlformats.org/officeDocument/2006/relationships/image" Target="../media/image43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2.svg"/><Relationship Id="rId5" Type="http://schemas.openxmlformats.org/officeDocument/2006/relationships/image" Target="../media/image46.svg"/><Relationship Id="rId15" Type="http://schemas.openxmlformats.org/officeDocument/2006/relationships/image" Target="../media/image54.svg"/><Relationship Id="rId10" Type="http://schemas.openxmlformats.org/officeDocument/2006/relationships/image" Target="../media/image11.png"/><Relationship Id="rId19" Type="http://schemas.openxmlformats.org/officeDocument/2006/relationships/image" Target="../media/image58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sv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6.sv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26.svg"/><Relationship Id="rId10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sv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6.sv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26.svg"/><Relationship Id="rId10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グラフィックス 59" descr="履歴 単色塗りつぶし">
            <a:extLst>
              <a:ext uri="{FF2B5EF4-FFF2-40B4-BE49-F238E27FC236}">
                <a16:creationId xmlns:a16="http://schemas.microsoft.com/office/drawing/2014/main" id="{E39A8C96-E5CF-8197-E97B-1AF63090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293" b="23722"/>
          <a:stretch/>
        </p:blipFill>
        <p:spPr>
          <a:xfrm>
            <a:off x="-1" y="2212989"/>
            <a:ext cx="5097471" cy="4645012"/>
          </a:xfrm>
          <a:prstGeom prst="rect">
            <a:avLst/>
          </a:prstGeom>
          <a:effectLst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B526C5-5C94-9051-E633-1CF8D57C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altLang="ja-JP" sz="8000" dirty="0">
                <a:solidFill>
                  <a:srgbClr val="4536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Retrospective</a:t>
            </a:r>
            <a:endParaRPr kumimoji="1" lang="ja-JP" altLang="en-US" sz="8000" dirty="0">
              <a:solidFill>
                <a:srgbClr val="4536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9E4926-983D-D35E-3E6A-4931E4433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7590"/>
            <a:ext cx="9144000" cy="1167031"/>
          </a:xfrm>
          <a:noFill/>
          <a:ln>
            <a:noFill/>
          </a:ln>
        </p:spPr>
        <p:txBody>
          <a:bodyPr anchor="b">
            <a:normAutofit/>
          </a:bodyPr>
          <a:lstStyle/>
          <a:p>
            <a:r>
              <a:rPr kumimoji="1" lang="ja-JP" altLang="en-US" sz="2800" dirty="0">
                <a:solidFill>
                  <a:srgbClr val="45362A"/>
                </a:solidFill>
              </a:rPr>
              <a:t>スプリントの振り返りを通じて</a:t>
            </a:r>
            <a:endParaRPr kumimoji="1" lang="en-US" altLang="ja-JP" sz="2800" dirty="0">
              <a:solidFill>
                <a:srgbClr val="45362A"/>
              </a:solidFill>
            </a:endParaRPr>
          </a:p>
          <a:p>
            <a:r>
              <a:rPr kumimoji="1" lang="en-US" altLang="ja-JP" sz="2800" dirty="0">
                <a:solidFill>
                  <a:srgbClr val="45362A"/>
                </a:solidFill>
              </a:rPr>
              <a:t>“</a:t>
            </a:r>
            <a:r>
              <a:rPr kumimoji="1" lang="ja-JP" altLang="en-US" sz="2800" b="1" dirty="0">
                <a:solidFill>
                  <a:srgbClr val="45362A"/>
                </a:solidFill>
              </a:rPr>
              <a:t>品質</a:t>
            </a:r>
            <a:r>
              <a:rPr kumimoji="1" lang="en-US" altLang="ja-JP" sz="2800" dirty="0">
                <a:solidFill>
                  <a:srgbClr val="45362A"/>
                </a:solidFill>
              </a:rPr>
              <a:t>”</a:t>
            </a:r>
            <a:r>
              <a:rPr kumimoji="1" lang="ja-JP" altLang="en-US" sz="2800" dirty="0">
                <a:solidFill>
                  <a:srgbClr val="45362A"/>
                </a:solidFill>
              </a:rPr>
              <a:t>と</a:t>
            </a:r>
            <a:r>
              <a:rPr kumimoji="1" lang="en-US" altLang="ja-JP" sz="2800" dirty="0">
                <a:solidFill>
                  <a:srgbClr val="45362A"/>
                </a:solidFill>
              </a:rPr>
              <a:t>”</a:t>
            </a:r>
            <a:r>
              <a:rPr kumimoji="1" lang="ja-JP" altLang="en-US" sz="2800" b="1" dirty="0">
                <a:solidFill>
                  <a:srgbClr val="45362A"/>
                </a:solidFill>
              </a:rPr>
              <a:t>効果</a:t>
            </a:r>
            <a:r>
              <a:rPr kumimoji="1" lang="en-US" altLang="ja-JP" sz="2800" dirty="0">
                <a:solidFill>
                  <a:srgbClr val="45362A"/>
                </a:solidFill>
              </a:rPr>
              <a:t>”</a:t>
            </a:r>
            <a:r>
              <a:rPr kumimoji="1" lang="ja-JP" altLang="en-US" sz="2800" dirty="0">
                <a:solidFill>
                  <a:srgbClr val="45362A"/>
                </a:solidFill>
              </a:rPr>
              <a:t>を高める方法を計画する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33710FD-0BD9-DE07-7CE6-2401F2DF03A9}"/>
              </a:ext>
            </a:extLst>
          </p:cNvPr>
          <p:cNvCxnSpPr>
            <a:cxnSpLocks/>
          </p:cNvCxnSpPr>
          <p:nvPr/>
        </p:nvCxnSpPr>
        <p:spPr>
          <a:xfrm>
            <a:off x="2214693" y="3288484"/>
            <a:ext cx="3691157" cy="0"/>
          </a:xfrm>
          <a:prstGeom prst="line">
            <a:avLst/>
          </a:prstGeom>
          <a:ln w="57150">
            <a:solidFill>
              <a:srgbClr val="45362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431C6C-73E9-FC87-EC53-393E4FD4D7F7}"/>
              </a:ext>
            </a:extLst>
          </p:cNvPr>
          <p:cNvCxnSpPr>
            <a:cxnSpLocks/>
          </p:cNvCxnSpPr>
          <p:nvPr/>
        </p:nvCxnSpPr>
        <p:spPr>
          <a:xfrm>
            <a:off x="6167306" y="3288484"/>
            <a:ext cx="3691157" cy="0"/>
          </a:xfrm>
          <a:prstGeom prst="line">
            <a:avLst/>
          </a:prstGeom>
          <a:ln w="57150">
            <a:solidFill>
              <a:srgbClr val="45362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履歴 単色塗りつぶし">
            <a:extLst>
              <a:ext uri="{FF2B5EF4-FFF2-40B4-BE49-F238E27FC236}">
                <a16:creationId xmlns:a16="http://schemas.microsoft.com/office/drawing/2014/main" id="{54AB5998-475E-AB28-2B6D-6E5CE32F2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274" r="14072"/>
          <a:stretch/>
        </p:blipFill>
        <p:spPr>
          <a:xfrm>
            <a:off x="9454897" y="0"/>
            <a:ext cx="2737104" cy="2762497"/>
          </a:xfrm>
          <a:prstGeom prst="rect">
            <a:avLst/>
          </a:prstGeom>
          <a:effectLst/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C2E1C70-7C17-C831-880C-C86818DE3521}"/>
              </a:ext>
            </a:extLst>
          </p:cNvPr>
          <p:cNvGrpSpPr/>
          <p:nvPr/>
        </p:nvGrpSpPr>
        <p:grpSpPr>
          <a:xfrm>
            <a:off x="4748978" y="5282559"/>
            <a:ext cx="2694044" cy="914400"/>
            <a:chOff x="4524639" y="5489588"/>
            <a:chExt cx="2694044" cy="914400"/>
          </a:xfrm>
        </p:grpSpPr>
        <p:pic>
          <p:nvPicPr>
            <p:cNvPr id="57" name="グラフィックス 56" descr="棒グラフ (上昇) 枠線">
              <a:extLst>
                <a:ext uri="{FF2B5EF4-FFF2-40B4-BE49-F238E27FC236}">
                  <a16:creationId xmlns:a16="http://schemas.microsoft.com/office/drawing/2014/main" id="{F8C0CFBC-C172-C796-4F52-780D87EC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4283" y="5489588"/>
              <a:ext cx="914400" cy="914400"/>
            </a:xfrm>
            <a:prstGeom prst="rect">
              <a:avLst/>
            </a:prstGeom>
          </p:spPr>
        </p:pic>
        <p:pic>
          <p:nvPicPr>
            <p:cNvPr id="58" name="グラフィックス 57" descr="優良在庫 枠線">
              <a:extLst>
                <a:ext uri="{FF2B5EF4-FFF2-40B4-BE49-F238E27FC236}">
                  <a16:creationId xmlns:a16="http://schemas.microsoft.com/office/drawing/2014/main" id="{24B00EEA-3C06-1176-E5AB-51259C92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4639" y="5489588"/>
              <a:ext cx="914400" cy="914400"/>
            </a:xfrm>
            <a:prstGeom prst="rect">
              <a:avLst/>
            </a:prstGeom>
          </p:spPr>
        </p:pic>
      </p:grpSp>
      <p:pic>
        <p:nvPicPr>
          <p:cNvPr id="59" name="グラフィックス 58" descr="追加 単色塗りつぶし">
            <a:extLst>
              <a:ext uri="{FF2B5EF4-FFF2-40B4-BE49-F238E27FC236}">
                <a16:creationId xmlns:a16="http://schemas.microsoft.com/office/drawing/2014/main" id="{DF713138-A7A5-2B29-EBD5-CA8EA3C063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7447" y="5631206"/>
            <a:ext cx="217106" cy="217106"/>
          </a:xfrm>
          <a:prstGeom prst="rect">
            <a:avLst/>
          </a:prstGeom>
        </p:spPr>
      </p:pic>
      <p:pic>
        <p:nvPicPr>
          <p:cNvPr id="61" name="グラフィックス 60" descr="グループでのブレーンストーミング 単色塗りつぶし">
            <a:extLst>
              <a:ext uri="{FF2B5EF4-FFF2-40B4-BE49-F238E27FC236}">
                <a16:creationId xmlns:a16="http://schemas.microsoft.com/office/drawing/2014/main" id="{435E817F-574C-E078-90BC-CCA092CA25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2272" y="773882"/>
            <a:ext cx="1527456" cy="1527456"/>
          </a:xfrm>
          <a:prstGeom prst="rect">
            <a:avLst/>
          </a:prstGeom>
        </p:spPr>
      </p:pic>
      <p:pic>
        <p:nvPicPr>
          <p:cNvPr id="1024" name="グラフィックス 1023" descr="親指を立てるしぐさ 枠線">
            <a:extLst>
              <a:ext uri="{FF2B5EF4-FFF2-40B4-BE49-F238E27FC236}">
                <a16:creationId xmlns:a16="http://schemas.microsoft.com/office/drawing/2014/main" id="{8990A95C-58A5-BEC0-60B9-42F7063F23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975168">
            <a:off x="1150346" y="855641"/>
            <a:ext cx="1074184" cy="1074184"/>
          </a:xfrm>
          <a:prstGeom prst="rect">
            <a:avLst/>
          </a:prstGeom>
        </p:spPr>
      </p:pic>
      <p:pic>
        <p:nvPicPr>
          <p:cNvPr id="1029" name="グラフィックス 1028" descr="矢印付きの円 単色塗りつぶし">
            <a:extLst>
              <a:ext uri="{FF2B5EF4-FFF2-40B4-BE49-F238E27FC236}">
                <a16:creationId xmlns:a16="http://schemas.microsoft.com/office/drawing/2014/main" id="{2B6C7788-87D5-564B-AC84-5945A9C7EE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84388" y="4535495"/>
            <a:ext cx="1922497" cy="1922497"/>
          </a:xfrm>
          <a:prstGeom prst="rect">
            <a:avLst/>
          </a:prstGeom>
        </p:spPr>
      </p:pic>
      <p:sp>
        <p:nvSpPr>
          <p:cNvPr id="1031" name="字幕 2">
            <a:extLst>
              <a:ext uri="{FF2B5EF4-FFF2-40B4-BE49-F238E27FC236}">
                <a16:creationId xmlns:a16="http://schemas.microsoft.com/office/drawing/2014/main" id="{FBECAFF7-2123-113C-6FD3-DC7525994B49}"/>
              </a:ext>
            </a:extLst>
          </p:cNvPr>
          <p:cNvSpPr txBox="1">
            <a:spLocks/>
          </p:cNvSpPr>
          <p:nvPr/>
        </p:nvSpPr>
        <p:spPr>
          <a:xfrm>
            <a:off x="83890" y="50806"/>
            <a:ext cx="3764677" cy="2600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050" dirty="0">
                <a:solidFill>
                  <a:srgbClr val="A12F0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Hosted on </a:t>
            </a:r>
            <a:r>
              <a:rPr lang="ja-JP" altLang="en-US" sz="1050" dirty="0">
                <a:solidFill>
                  <a:srgbClr val="A12F0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日付</a:t>
            </a:r>
            <a:r>
              <a:rPr lang="en-US" altLang="ja-JP" sz="1050" dirty="0">
                <a:solidFill>
                  <a:srgbClr val="A12F0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 via </a:t>
            </a:r>
            <a:r>
              <a:rPr lang="ja-JP" altLang="en-US" sz="1050" dirty="0">
                <a:solidFill>
                  <a:srgbClr val="A12F0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手段</a:t>
            </a:r>
          </a:p>
        </p:txBody>
      </p:sp>
    </p:spTree>
    <p:extLst>
      <p:ext uri="{BB962C8B-B14F-4D97-AF65-F5344CB8AC3E}">
        <p14:creationId xmlns:p14="http://schemas.microsoft.com/office/powerpoint/2010/main" val="319286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環状の矢印 単色塗りつぶし">
            <a:extLst>
              <a:ext uri="{FF2B5EF4-FFF2-40B4-BE49-F238E27FC236}">
                <a16:creationId xmlns:a16="http://schemas.microsoft.com/office/drawing/2014/main" id="{FE861EEC-A677-D093-7BBB-CD423194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745" y="1206485"/>
            <a:ext cx="914400" cy="914400"/>
          </a:xfrm>
          <a:prstGeom prst="rect">
            <a:avLst/>
          </a:prstGeom>
        </p:spPr>
      </p:pic>
      <p:pic>
        <p:nvPicPr>
          <p:cNvPr id="3" name="グラフィックス 2" descr="矢印付きの円 単色塗りつぶし">
            <a:extLst>
              <a:ext uri="{FF2B5EF4-FFF2-40B4-BE49-F238E27FC236}">
                <a16:creationId xmlns:a16="http://schemas.microsoft.com/office/drawing/2014/main" id="{48A9D8AD-73AA-7608-A9D7-BB7EF787A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523" y="523770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継続的改善 単色塗りつぶし">
            <a:extLst>
              <a:ext uri="{FF2B5EF4-FFF2-40B4-BE49-F238E27FC236}">
                <a16:creationId xmlns:a16="http://schemas.microsoft.com/office/drawing/2014/main" id="{4FC974F7-2D3F-C789-42EE-E675B074A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12851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棒グラフ (上昇) 枠線">
            <a:extLst>
              <a:ext uri="{FF2B5EF4-FFF2-40B4-BE49-F238E27FC236}">
                <a16:creationId xmlns:a16="http://schemas.microsoft.com/office/drawing/2014/main" id="{9558146E-2198-85BE-2F1B-56888B595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1702" y="5400958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グループでのブレーンストーミング 単色塗りつぶし">
            <a:extLst>
              <a:ext uri="{FF2B5EF4-FFF2-40B4-BE49-F238E27FC236}">
                <a16:creationId xmlns:a16="http://schemas.microsoft.com/office/drawing/2014/main" id="{3F880047-DCA3-4605-5967-E3EEE6751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8463" y="547119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更新 枠線">
            <a:extLst>
              <a:ext uri="{FF2B5EF4-FFF2-40B4-BE49-F238E27FC236}">
                <a16:creationId xmlns:a16="http://schemas.microsoft.com/office/drawing/2014/main" id="{F71F235D-AAD6-BCB6-3961-F4CEA1BDDA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468" y="4288377"/>
            <a:ext cx="902670" cy="902670"/>
          </a:xfrm>
          <a:prstGeom prst="rect">
            <a:avLst/>
          </a:prstGeom>
        </p:spPr>
      </p:pic>
      <p:pic>
        <p:nvPicPr>
          <p:cNvPr id="8" name="グラフィックス 7" descr="更新 単色塗りつぶし">
            <a:extLst>
              <a:ext uri="{FF2B5EF4-FFF2-40B4-BE49-F238E27FC236}">
                <a16:creationId xmlns:a16="http://schemas.microsoft.com/office/drawing/2014/main" id="{5A8269C6-0DA0-2EF4-7BDA-784CE75E8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98682" y="2394694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履歴 単色塗りつぶし">
            <a:extLst>
              <a:ext uri="{FF2B5EF4-FFF2-40B4-BE49-F238E27FC236}">
                <a16:creationId xmlns:a16="http://schemas.microsoft.com/office/drawing/2014/main" id="{71889FEE-110D-0A38-0C3E-62A24FE546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12510" y="1291024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優良在庫 枠線">
            <a:extLst>
              <a:ext uri="{FF2B5EF4-FFF2-40B4-BE49-F238E27FC236}">
                <a16:creationId xmlns:a16="http://schemas.microsoft.com/office/drawing/2014/main" id="{B0067DA1-C796-D732-5F26-B23C4BA17E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06457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209724"/>
            <a:ext cx="10515600" cy="889233"/>
          </a:xfrm>
        </p:spPr>
        <p:txBody>
          <a:bodyPr anchor="t">
            <a:normAutofit/>
          </a:bodyPr>
          <a:lstStyle/>
          <a:p>
            <a:r>
              <a:rPr kumimoji="1" lang="ja-JP" altLang="en-US" sz="36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チームアグリーメントを守って議論しよう！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717597A-D306-7835-FF29-6F68BF57F8E7}"/>
              </a:ext>
            </a:extLst>
          </p:cNvPr>
          <p:cNvSpPr/>
          <p:nvPr/>
        </p:nvSpPr>
        <p:spPr>
          <a:xfrm>
            <a:off x="1778466" y="3126676"/>
            <a:ext cx="8279934" cy="1392573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Respect</a:t>
            </a:r>
            <a:endParaRPr kumimoji="1" lang="ja-JP" altLang="en-US" sz="48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" name="グラフィックス 16" descr="握手 単色塗りつぶし">
            <a:extLst>
              <a:ext uri="{FF2B5EF4-FFF2-40B4-BE49-F238E27FC236}">
                <a16:creationId xmlns:a16="http://schemas.microsoft.com/office/drawing/2014/main" id="{4AD68E59-9C79-FE45-624B-40F635D37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349" r="3572" b="20349"/>
          <a:stretch/>
        </p:blipFill>
        <p:spPr>
          <a:xfrm>
            <a:off x="7794010" y="3126675"/>
            <a:ext cx="2264390" cy="139257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566D0C1-054C-F425-48CD-9A0EA25F48B5}"/>
              </a:ext>
            </a:extLst>
          </p:cNvPr>
          <p:cNvSpPr/>
          <p:nvPr/>
        </p:nvSpPr>
        <p:spPr>
          <a:xfrm>
            <a:off x="1778466" y="4811086"/>
            <a:ext cx="8279934" cy="139257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Courage</a:t>
            </a:r>
            <a:endParaRPr kumimoji="1" lang="ja-JP" altLang="en-US" sz="48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" name="グラフィックス 18" descr="ロケット 単色塗りつぶし">
            <a:extLst>
              <a:ext uri="{FF2B5EF4-FFF2-40B4-BE49-F238E27FC236}">
                <a16:creationId xmlns:a16="http://schemas.microsoft.com/office/drawing/2014/main" id="{0FA3E3D1-DDF0-E1B8-E869-3108342A2F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0349" r="3572" b="20349"/>
          <a:stretch/>
        </p:blipFill>
        <p:spPr>
          <a:xfrm>
            <a:off x="7794010" y="4811086"/>
            <a:ext cx="2264390" cy="139257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585032-1F87-C703-3991-CD100116842D}"/>
              </a:ext>
            </a:extLst>
          </p:cNvPr>
          <p:cNvSpPr/>
          <p:nvPr/>
        </p:nvSpPr>
        <p:spPr>
          <a:xfrm>
            <a:off x="1778466" y="1442265"/>
            <a:ext cx="8279934" cy="1392573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 Focus</a:t>
            </a:r>
            <a:endParaRPr kumimoji="1" lang="ja-JP" altLang="en-US" sz="48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" name="グラフィックス 20" descr="ターゲット 枠線">
            <a:extLst>
              <a:ext uri="{FF2B5EF4-FFF2-40B4-BE49-F238E27FC236}">
                <a16:creationId xmlns:a16="http://schemas.microsoft.com/office/drawing/2014/main" id="{3146B402-E32A-C2A6-8A46-79491A75E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0349" r="3572" b="20349"/>
          <a:stretch/>
        </p:blipFill>
        <p:spPr>
          <a:xfrm>
            <a:off x="7794010" y="1442265"/>
            <a:ext cx="2264390" cy="1392573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再生 単色塗りつぶし">
            <a:extLst>
              <a:ext uri="{FF2B5EF4-FFF2-40B4-BE49-F238E27FC236}">
                <a16:creationId xmlns:a16="http://schemas.microsoft.com/office/drawing/2014/main" id="{528B5DDD-1411-3EFE-FD55-29FD0D4D4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pic>
        <p:nvPicPr>
          <p:cNvPr id="33" name="グラフィックス 32" descr="ストップウォッチ 単色塗りつぶし">
            <a:extLst>
              <a:ext uri="{FF2B5EF4-FFF2-40B4-BE49-F238E27FC236}">
                <a16:creationId xmlns:a16="http://schemas.microsoft.com/office/drawing/2014/main" id="{E17DA6EA-8B3B-E71D-0B67-6E2F451FDF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44075" y="5805701"/>
            <a:ext cx="914400" cy="9144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DAD691F-CB53-8912-C936-8E173AF59D36}"/>
              </a:ext>
            </a:extLst>
          </p:cNvPr>
          <p:cNvSpPr txBox="1"/>
          <p:nvPr/>
        </p:nvSpPr>
        <p:spPr>
          <a:xfrm>
            <a:off x="11281315" y="549792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2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209724"/>
            <a:ext cx="11023833" cy="889233"/>
          </a:xfrm>
        </p:spPr>
        <p:txBody>
          <a:bodyPr anchor="t">
            <a:normAutofit/>
          </a:bodyPr>
          <a:lstStyle/>
          <a:p>
            <a:r>
              <a:rPr lang="en-US" altLang="ja-JP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SM Weekly </a:t>
            </a:r>
            <a:r>
              <a:rPr kumimoji="1" lang="ja-JP" altLang="en-US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レポート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6170A1F0-263F-A596-148C-AAA52CE2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4075" y="5805701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7BB14-45B9-E65F-8E3C-AC982B2D1956}"/>
              </a:ext>
            </a:extLst>
          </p:cNvPr>
          <p:cNvSpPr txBox="1"/>
          <p:nvPr/>
        </p:nvSpPr>
        <p:spPr>
          <a:xfrm>
            <a:off x="11212695" y="5497924"/>
            <a:ext cx="77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8D9F7A-D75C-3F0C-C8E6-BC33B0D161DA}"/>
              </a:ext>
            </a:extLst>
          </p:cNvPr>
          <p:cNvSpPr txBox="1"/>
          <p:nvPr/>
        </p:nvSpPr>
        <p:spPr>
          <a:xfrm>
            <a:off x="1140902" y="1679754"/>
            <a:ext cx="2013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1.4</a:t>
            </a:r>
            <a:endParaRPr kumimoji="1" lang="ja-JP" altLang="en-US" sz="10000" b="1" dirty="0">
              <a:solidFill>
                <a:schemeClr val="accent5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722A78-A29A-CFAA-1C23-BDBBFA63B9DF}"/>
              </a:ext>
            </a:extLst>
          </p:cNvPr>
          <p:cNvSpPr txBox="1"/>
          <p:nvPr/>
        </p:nvSpPr>
        <p:spPr>
          <a:xfrm>
            <a:off x="3089888" y="23900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/(</a:t>
            </a:r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人・日</a:t>
            </a:r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)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E40933A-6715-4A9E-0E19-ABA5BA3188AA}"/>
              </a:ext>
            </a:extLst>
          </p:cNvPr>
          <p:cNvSpPr/>
          <p:nvPr/>
        </p:nvSpPr>
        <p:spPr>
          <a:xfrm>
            <a:off x="743795" y="153186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FA583A-DEA3-79C3-1AEC-08B4FB70A2D5}"/>
              </a:ext>
            </a:extLst>
          </p:cNvPr>
          <p:cNvSpPr txBox="1"/>
          <p:nvPr/>
        </p:nvSpPr>
        <p:spPr>
          <a:xfrm>
            <a:off x="943740" y="1347196"/>
            <a:ext cx="18004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平均ベロシティ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53FB1D-C6DC-DCB0-145B-C46B9F61AA63}"/>
              </a:ext>
            </a:extLst>
          </p:cNvPr>
          <p:cNvSpPr txBox="1"/>
          <p:nvPr/>
        </p:nvSpPr>
        <p:spPr>
          <a:xfrm>
            <a:off x="1140902" y="4092744"/>
            <a:ext cx="2031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64</a:t>
            </a:r>
            <a:endParaRPr kumimoji="1" lang="ja-JP" altLang="en-US" sz="10000" b="1" dirty="0">
              <a:solidFill>
                <a:schemeClr val="accent5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12DEF0-B950-CDAB-89C5-64927CBE8EB3}"/>
              </a:ext>
            </a:extLst>
          </p:cNvPr>
          <p:cNvSpPr txBox="1"/>
          <p:nvPr/>
        </p:nvSpPr>
        <p:spPr>
          <a:xfrm>
            <a:off x="3089888" y="4983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772C2EA-4CA9-C7DC-8576-4869882D9B57}"/>
              </a:ext>
            </a:extLst>
          </p:cNvPr>
          <p:cNvSpPr/>
          <p:nvPr/>
        </p:nvSpPr>
        <p:spPr>
          <a:xfrm>
            <a:off x="743795" y="394485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76B4B4-4273-196F-DC7A-80703CF91ACE}"/>
              </a:ext>
            </a:extLst>
          </p:cNvPr>
          <p:cNvSpPr txBox="1"/>
          <p:nvPr/>
        </p:nvSpPr>
        <p:spPr>
          <a:xfrm>
            <a:off x="961187" y="3755246"/>
            <a:ext cx="20313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サブタスクの総数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2D1B7D-6F4A-B3DD-ACF6-4B596E6DB919}"/>
              </a:ext>
            </a:extLst>
          </p:cNvPr>
          <p:cNvSpPr txBox="1"/>
          <p:nvPr/>
        </p:nvSpPr>
        <p:spPr>
          <a:xfrm>
            <a:off x="7189004" y="1679754"/>
            <a:ext cx="2013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1.4</a:t>
            </a:r>
            <a:endParaRPr kumimoji="1" lang="ja-JP" altLang="en-US" sz="10000" b="1" dirty="0">
              <a:solidFill>
                <a:schemeClr val="accent3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6692E7-887D-9B67-A71A-76ABFD8D9339}"/>
              </a:ext>
            </a:extLst>
          </p:cNvPr>
          <p:cNvSpPr txBox="1"/>
          <p:nvPr/>
        </p:nvSpPr>
        <p:spPr>
          <a:xfrm>
            <a:off x="9137990" y="23900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/(</a:t>
            </a:r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人・日</a:t>
            </a:r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)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356D903-2FDE-C80A-0FB3-B562C2335790}"/>
              </a:ext>
            </a:extLst>
          </p:cNvPr>
          <p:cNvSpPr/>
          <p:nvPr/>
        </p:nvSpPr>
        <p:spPr>
          <a:xfrm>
            <a:off x="6791897" y="153186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0428AD2-D7A1-5123-7621-387F0888DB3E}"/>
              </a:ext>
            </a:extLst>
          </p:cNvPr>
          <p:cNvSpPr txBox="1"/>
          <p:nvPr/>
        </p:nvSpPr>
        <p:spPr>
          <a:xfrm>
            <a:off x="6991843" y="1347196"/>
            <a:ext cx="2492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先週の平均ベロシティ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E6AA62-172C-0E1B-3ABB-4D38D290D794}"/>
              </a:ext>
            </a:extLst>
          </p:cNvPr>
          <p:cNvSpPr txBox="1"/>
          <p:nvPr/>
        </p:nvSpPr>
        <p:spPr>
          <a:xfrm>
            <a:off x="7189004" y="4092744"/>
            <a:ext cx="2031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24</a:t>
            </a:r>
            <a:endParaRPr kumimoji="1" lang="ja-JP" altLang="en-US" sz="10000" b="1" dirty="0">
              <a:solidFill>
                <a:schemeClr val="accent3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753907-B91A-02B4-BB4B-28F967E7ECA8}"/>
              </a:ext>
            </a:extLst>
          </p:cNvPr>
          <p:cNvSpPr txBox="1"/>
          <p:nvPr/>
        </p:nvSpPr>
        <p:spPr>
          <a:xfrm>
            <a:off x="9137990" y="4983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5C88F35-9C77-E76D-2391-9D67670F61B0}"/>
              </a:ext>
            </a:extLst>
          </p:cNvPr>
          <p:cNvSpPr/>
          <p:nvPr/>
        </p:nvSpPr>
        <p:spPr>
          <a:xfrm>
            <a:off x="6791897" y="394485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35ABABC-8976-1FB7-EC80-5D557A3F3C4A}"/>
              </a:ext>
            </a:extLst>
          </p:cNvPr>
          <p:cNvSpPr txBox="1"/>
          <p:nvPr/>
        </p:nvSpPr>
        <p:spPr>
          <a:xfrm>
            <a:off x="7009289" y="3755246"/>
            <a:ext cx="2723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先週のサブタスクの総数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493824-8C38-093A-6D54-8011A8C464CD}"/>
              </a:ext>
            </a:extLst>
          </p:cNvPr>
          <p:cNvCxnSpPr/>
          <p:nvPr/>
        </p:nvCxnSpPr>
        <p:spPr>
          <a:xfrm flipH="1">
            <a:off x="5150841" y="2742361"/>
            <a:ext cx="1241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E836A2F-2D43-82DD-FF31-405C919D9115}"/>
              </a:ext>
            </a:extLst>
          </p:cNvPr>
          <p:cNvCxnSpPr/>
          <p:nvPr/>
        </p:nvCxnSpPr>
        <p:spPr>
          <a:xfrm flipH="1">
            <a:off x="5150841" y="5210122"/>
            <a:ext cx="1241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B643B1-8BA5-6246-93F2-D84F53F890E0}"/>
              </a:ext>
            </a:extLst>
          </p:cNvPr>
          <p:cNvSpPr txBox="1"/>
          <p:nvPr/>
        </p:nvSpPr>
        <p:spPr>
          <a:xfrm>
            <a:off x="5609655" y="2230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増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6D1CAC-EDB0-16D3-AAD3-D75CA8D48259}"/>
              </a:ext>
            </a:extLst>
          </p:cNvPr>
          <p:cNvSpPr txBox="1"/>
          <p:nvPr/>
        </p:nvSpPr>
        <p:spPr>
          <a:xfrm>
            <a:off x="5609905" y="4705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/>
                </a:solidFill>
              </a:rPr>
              <a:t>減</a:t>
            </a:r>
          </a:p>
        </p:txBody>
      </p:sp>
      <p:pic>
        <p:nvPicPr>
          <p:cNvPr id="50" name="グラフィックス 49" descr="棒グラフ (下降) 単色塗りつぶし">
            <a:extLst>
              <a:ext uri="{FF2B5EF4-FFF2-40B4-BE49-F238E27FC236}">
                <a16:creationId xmlns:a16="http://schemas.microsoft.com/office/drawing/2014/main" id="{BB150FD4-B514-9756-5A28-25F48DE93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505" y="4047444"/>
            <a:ext cx="658299" cy="658299"/>
          </a:xfrm>
          <a:prstGeom prst="rect">
            <a:avLst/>
          </a:prstGeom>
        </p:spPr>
      </p:pic>
      <p:pic>
        <p:nvPicPr>
          <p:cNvPr id="52" name="グラフィックス 51" descr="速度計: 低速 単色塗りつぶし">
            <a:extLst>
              <a:ext uri="{FF2B5EF4-FFF2-40B4-BE49-F238E27FC236}">
                <a16:creationId xmlns:a16="http://schemas.microsoft.com/office/drawing/2014/main" id="{228D2EF6-1EB7-E5A6-BDF4-9DDDD0F20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flipH="1">
            <a:off x="5488004" y="1608471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209724"/>
            <a:ext cx="11023833" cy="889233"/>
          </a:xfrm>
        </p:spPr>
        <p:txBody>
          <a:bodyPr anchor="t">
            <a:normAutofit/>
          </a:bodyPr>
          <a:lstStyle/>
          <a:p>
            <a:r>
              <a:rPr kumimoji="1" lang="en-US" altLang="ja-JP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1</a:t>
            </a:r>
            <a:r>
              <a:rPr kumimoji="1" lang="ja-JP" altLang="en-US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週間何があった？君はどう思ってた？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6170A1F0-263F-A596-148C-AAA52CE2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4075" y="5805701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7BB14-45B9-E65F-8E3C-AC982B2D1956}"/>
              </a:ext>
            </a:extLst>
          </p:cNvPr>
          <p:cNvSpPr txBox="1"/>
          <p:nvPr/>
        </p:nvSpPr>
        <p:spPr>
          <a:xfrm>
            <a:off x="11212695" y="5497924"/>
            <a:ext cx="77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10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247C24-9541-BA50-D68E-4E4BF527784F}"/>
              </a:ext>
            </a:extLst>
          </p:cNvPr>
          <p:cNvCxnSpPr/>
          <p:nvPr/>
        </p:nvCxnSpPr>
        <p:spPr>
          <a:xfrm flipV="1">
            <a:off x="520117" y="1098957"/>
            <a:ext cx="0" cy="5217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BA1941-BF50-FEE6-CF03-CEE152C0E134}"/>
              </a:ext>
            </a:extLst>
          </p:cNvPr>
          <p:cNvCxnSpPr>
            <a:cxnSpLocks/>
          </p:cNvCxnSpPr>
          <p:nvPr/>
        </p:nvCxnSpPr>
        <p:spPr>
          <a:xfrm>
            <a:off x="363347" y="4079666"/>
            <a:ext cx="114653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6EA459-646D-7142-93B1-8DD7A0093F9B}"/>
              </a:ext>
            </a:extLst>
          </p:cNvPr>
          <p:cNvCxnSpPr>
            <a:cxnSpLocks/>
          </p:cNvCxnSpPr>
          <p:nvPr/>
        </p:nvCxnSpPr>
        <p:spPr>
          <a:xfrm>
            <a:off x="264253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300657-F06C-021A-E8C5-7F3E7591E4FD}"/>
              </a:ext>
            </a:extLst>
          </p:cNvPr>
          <p:cNvCxnSpPr>
            <a:cxnSpLocks/>
          </p:cNvCxnSpPr>
          <p:nvPr/>
        </p:nvCxnSpPr>
        <p:spPr>
          <a:xfrm>
            <a:off x="506590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B0D863-8554-A65D-F2A9-A118630575D3}"/>
              </a:ext>
            </a:extLst>
          </p:cNvPr>
          <p:cNvCxnSpPr>
            <a:cxnSpLocks/>
          </p:cNvCxnSpPr>
          <p:nvPr/>
        </p:nvCxnSpPr>
        <p:spPr>
          <a:xfrm>
            <a:off x="748927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AF074E-FC61-BBBE-EFE5-A8327D600052}"/>
              </a:ext>
            </a:extLst>
          </p:cNvPr>
          <p:cNvCxnSpPr>
            <a:cxnSpLocks/>
          </p:cNvCxnSpPr>
          <p:nvPr/>
        </p:nvCxnSpPr>
        <p:spPr>
          <a:xfrm>
            <a:off x="9912641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FBB1ED-AB9E-6097-7793-123112D0E2A1}"/>
              </a:ext>
            </a:extLst>
          </p:cNvPr>
          <p:cNvSpPr txBox="1">
            <a:spLocks/>
          </p:cNvSpPr>
          <p:nvPr/>
        </p:nvSpPr>
        <p:spPr>
          <a:xfrm>
            <a:off x="1069818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9/30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金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17CDFF-FB1A-70B7-0A5C-69DDA234D547}"/>
              </a:ext>
            </a:extLst>
          </p:cNvPr>
          <p:cNvSpPr txBox="1">
            <a:spLocks/>
          </p:cNvSpPr>
          <p:nvPr/>
        </p:nvSpPr>
        <p:spPr>
          <a:xfrm>
            <a:off x="3490685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10/3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月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101706-37C7-02D6-7428-C98AB002B914}"/>
              </a:ext>
            </a:extLst>
          </p:cNvPr>
          <p:cNvSpPr txBox="1">
            <a:spLocks/>
          </p:cNvSpPr>
          <p:nvPr/>
        </p:nvSpPr>
        <p:spPr>
          <a:xfrm>
            <a:off x="5911552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10/4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火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95656D-B3DD-8427-A3A7-05973DE4BC76}"/>
              </a:ext>
            </a:extLst>
          </p:cNvPr>
          <p:cNvSpPr txBox="1">
            <a:spLocks/>
          </p:cNvSpPr>
          <p:nvPr/>
        </p:nvSpPr>
        <p:spPr>
          <a:xfrm>
            <a:off x="8332420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10/5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水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91980D-0B05-26DE-A22A-F4D0C906CDCB}"/>
              </a:ext>
            </a:extLst>
          </p:cNvPr>
          <p:cNvSpPr txBox="1">
            <a:spLocks/>
          </p:cNvSpPr>
          <p:nvPr/>
        </p:nvSpPr>
        <p:spPr>
          <a:xfrm>
            <a:off x="10568730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10/6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木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97465B-1403-349D-0EF0-46F59F5A66E3}"/>
              </a:ext>
            </a:extLst>
          </p:cNvPr>
          <p:cNvSpPr txBox="1">
            <a:spLocks/>
          </p:cNvSpPr>
          <p:nvPr/>
        </p:nvSpPr>
        <p:spPr>
          <a:xfrm>
            <a:off x="1204777" y="3229050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スプリントプランニング</a:t>
            </a:r>
          </a:p>
        </p:txBody>
      </p:sp>
      <p:pic>
        <p:nvPicPr>
          <p:cNvPr id="28" name="グラフィックス 27" descr="普通の顔 (塗りつぶしなし) 単色塗りつぶし">
            <a:extLst>
              <a:ext uri="{FF2B5EF4-FFF2-40B4-BE49-F238E27FC236}">
                <a16:creationId xmlns:a16="http://schemas.microsoft.com/office/drawing/2014/main" id="{41EECDF3-3A76-6347-EAC1-01EC5486C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17" y="3557753"/>
            <a:ext cx="540000" cy="540000"/>
          </a:xfrm>
          <a:prstGeom prst="rect">
            <a:avLst/>
          </a:prstGeom>
        </p:spPr>
      </p:pic>
      <p:pic>
        <p:nvPicPr>
          <p:cNvPr id="30" name="グラフィックス 29" descr="面白い顔 (塗りつぶしなし) 単色塗りつぶし">
            <a:extLst>
              <a:ext uri="{FF2B5EF4-FFF2-40B4-BE49-F238E27FC236}">
                <a16:creationId xmlns:a16="http://schemas.microsoft.com/office/drawing/2014/main" id="{753EA23E-B4C0-6D1C-F515-E348D8A6A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002" y="908397"/>
            <a:ext cx="540000" cy="540000"/>
          </a:xfrm>
          <a:prstGeom prst="rect">
            <a:avLst/>
          </a:prstGeom>
        </p:spPr>
      </p:pic>
      <p:pic>
        <p:nvPicPr>
          <p:cNvPr id="32" name="グラフィックス 31" descr="目が回った顔 (塗りつぶしなし) 単色塗りつぶし">
            <a:extLst>
              <a:ext uri="{FF2B5EF4-FFF2-40B4-BE49-F238E27FC236}">
                <a16:creationId xmlns:a16="http://schemas.microsoft.com/office/drawing/2014/main" id="{5299F318-2F4B-81BF-4F41-00B2271B3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002" y="5866069"/>
            <a:ext cx="540000" cy="5400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16801A1-461E-EEA3-C965-2E6662AE823A}"/>
              </a:ext>
            </a:extLst>
          </p:cNvPr>
          <p:cNvSpPr txBox="1">
            <a:spLocks/>
          </p:cNvSpPr>
          <p:nvPr/>
        </p:nvSpPr>
        <p:spPr>
          <a:xfrm>
            <a:off x="10701291" y="3290410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レトロスペクティブ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A8A6ED2-E86B-3B46-1DA1-95888443D5CE}"/>
              </a:ext>
            </a:extLst>
          </p:cNvPr>
          <p:cNvSpPr txBox="1">
            <a:spLocks/>
          </p:cNvSpPr>
          <p:nvPr/>
        </p:nvSpPr>
        <p:spPr>
          <a:xfrm>
            <a:off x="5688987" y="985162"/>
            <a:ext cx="1177200" cy="253916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幸せ共有会</a:t>
            </a:r>
          </a:p>
        </p:txBody>
      </p:sp>
    </p:spTree>
    <p:extLst>
      <p:ext uri="{BB962C8B-B14F-4D97-AF65-F5344CB8AC3E}">
        <p14:creationId xmlns:p14="http://schemas.microsoft.com/office/powerpoint/2010/main" val="159941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FB2F43-4BB6-3ABE-DA7C-4E567830E684}"/>
              </a:ext>
            </a:extLst>
          </p:cNvPr>
          <p:cNvSpPr/>
          <p:nvPr/>
        </p:nvSpPr>
        <p:spPr>
          <a:xfrm>
            <a:off x="109058" y="895525"/>
            <a:ext cx="6466285" cy="2971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72ADD3-F887-F9B0-5609-6CD6270EBD2E}"/>
              </a:ext>
            </a:extLst>
          </p:cNvPr>
          <p:cNvSpPr/>
          <p:nvPr/>
        </p:nvSpPr>
        <p:spPr>
          <a:xfrm>
            <a:off x="109058" y="3884101"/>
            <a:ext cx="6466285" cy="2971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209724"/>
            <a:ext cx="10515600" cy="889233"/>
          </a:xfrm>
        </p:spPr>
        <p:txBody>
          <a:bodyPr anchor="t">
            <a:normAutofit/>
          </a:bodyPr>
          <a:lstStyle/>
          <a:p>
            <a:r>
              <a:rPr kumimoji="1" lang="ja-JP" altLang="en-US" sz="36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良かったこと、もっと改善出来そう！なこと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4234B0-6C50-84B4-EAAE-D7BF8B6D4F84}"/>
              </a:ext>
            </a:extLst>
          </p:cNvPr>
          <p:cNvSpPr/>
          <p:nvPr/>
        </p:nvSpPr>
        <p:spPr>
          <a:xfrm>
            <a:off x="6596315" y="926231"/>
            <a:ext cx="5414900" cy="2941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408739-C383-A245-D7C8-6F6D00991750}"/>
              </a:ext>
            </a:extLst>
          </p:cNvPr>
          <p:cNvSpPr/>
          <p:nvPr/>
        </p:nvSpPr>
        <p:spPr>
          <a:xfrm>
            <a:off x="6618912" y="3898778"/>
            <a:ext cx="5389185" cy="2957121"/>
          </a:xfrm>
          <a:prstGeom prst="rect">
            <a:avLst/>
          </a:prstGeom>
          <a:noFill/>
          <a:ln w="38100">
            <a:solidFill>
              <a:srgbClr val="94745A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604064-F487-E8B0-B284-CDAFD390D7F5}"/>
              </a:ext>
            </a:extLst>
          </p:cNvPr>
          <p:cNvSpPr/>
          <p:nvPr/>
        </p:nvSpPr>
        <p:spPr>
          <a:xfrm>
            <a:off x="128706" y="929065"/>
            <a:ext cx="914400" cy="310393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Keep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C43000-22D1-4CA9-D79D-D267E1A8C6AF}"/>
              </a:ext>
            </a:extLst>
          </p:cNvPr>
          <p:cNvSpPr/>
          <p:nvPr/>
        </p:nvSpPr>
        <p:spPr>
          <a:xfrm>
            <a:off x="128706" y="3894579"/>
            <a:ext cx="914400" cy="31039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Problem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055E0D-A26C-59CC-6E30-6007F960E958}"/>
              </a:ext>
            </a:extLst>
          </p:cNvPr>
          <p:cNvSpPr/>
          <p:nvPr/>
        </p:nvSpPr>
        <p:spPr>
          <a:xfrm>
            <a:off x="6607608" y="946818"/>
            <a:ext cx="914400" cy="310393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Try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C1E0A12D-E7A1-CD4C-9F6C-DC33E6532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00" y="5828255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8B5A8D-F62E-8F96-1193-3FF1B1CE8B55}"/>
              </a:ext>
            </a:extLst>
          </p:cNvPr>
          <p:cNvSpPr txBox="1"/>
          <p:nvPr/>
        </p:nvSpPr>
        <p:spPr>
          <a:xfrm>
            <a:off x="11023824" y="5117806"/>
            <a:ext cx="879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30</a:t>
            </a:r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min</a:t>
            </a:r>
          </a:p>
          <a:p>
            <a:pPr algn="ctr"/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+</a:t>
            </a:r>
          </a:p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30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" name="グラフィックス 14" descr="親指を立てるしぐさ 枠線">
            <a:extLst>
              <a:ext uri="{FF2B5EF4-FFF2-40B4-BE49-F238E27FC236}">
                <a16:creationId xmlns:a16="http://schemas.microsoft.com/office/drawing/2014/main" id="{3D5DC88F-F3B9-64AB-3515-D546B8C64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3883" y="1000384"/>
            <a:ext cx="595618" cy="595618"/>
          </a:xfrm>
          <a:prstGeom prst="rect">
            <a:avLst/>
          </a:prstGeom>
        </p:spPr>
      </p:pic>
      <p:pic>
        <p:nvPicPr>
          <p:cNvPr id="16" name="グラフィックス 15" descr="警告 枠線">
            <a:extLst>
              <a:ext uri="{FF2B5EF4-FFF2-40B4-BE49-F238E27FC236}">
                <a16:creationId xmlns:a16="http://schemas.microsoft.com/office/drawing/2014/main" id="{4028AB7E-9DC7-629E-099D-B8008716B8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48248" y="3900880"/>
            <a:ext cx="594000" cy="594000"/>
          </a:xfrm>
          <a:prstGeom prst="rect">
            <a:avLst/>
          </a:prstGeom>
        </p:spPr>
      </p:pic>
      <p:pic>
        <p:nvPicPr>
          <p:cNvPr id="18" name="グラフィックス 17" descr="電球と歯車 枠線">
            <a:extLst>
              <a:ext uri="{FF2B5EF4-FFF2-40B4-BE49-F238E27FC236}">
                <a16:creationId xmlns:a16="http://schemas.microsoft.com/office/drawing/2014/main" id="{634D6520-2FB9-A91B-1BC2-5C23D40C2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986380" y="1029745"/>
            <a:ext cx="594000" cy="594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E1145D-2D62-DD52-A191-798F17A113EF}"/>
              </a:ext>
            </a:extLst>
          </p:cNvPr>
          <p:cNvSpPr txBox="1"/>
          <p:nvPr/>
        </p:nvSpPr>
        <p:spPr>
          <a:xfrm>
            <a:off x="180785" y="1273000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うまくいったこと、今後も続けるべきだと思っていること→</a:t>
            </a:r>
            <a:endParaRPr kumimoji="1" lang="en-US" altLang="ja-JP" sz="105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DC9559-2B64-805C-49D1-3631B2C93275}"/>
              </a:ext>
            </a:extLst>
          </p:cNvPr>
          <p:cNvSpPr txBox="1"/>
          <p:nvPr/>
        </p:nvSpPr>
        <p:spPr>
          <a:xfrm>
            <a:off x="6751373" y="4023114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4536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チームアグリーメントを忘れないで！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33E91A-D261-481D-E975-CFB43580E7D9}"/>
              </a:ext>
            </a:extLst>
          </p:cNvPr>
          <p:cNvSpPr txBox="1"/>
          <p:nvPr/>
        </p:nvSpPr>
        <p:spPr>
          <a:xfrm>
            <a:off x="6799428" y="4324509"/>
            <a:ext cx="1147109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Focus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Respect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Courage</a:t>
            </a:r>
            <a:endParaRPr kumimoji="1" lang="ja-JP" altLang="en-US" sz="1400" dirty="0">
              <a:solidFill>
                <a:srgbClr val="3C2F2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0FAC8F6-E0D6-18EF-0FD9-53E8FB41A94D}"/>
              </a:ext>
            </a:extLst>
          </p:cNvPr>
          <p:cNvSpPr txBox="1"/>
          <p:nvPr/>
        </p:nvSpPr>
        <p:spPr>
          <a:xfrm>
            <a:off x="183902" y="4262656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現状うまくいっていないこと、もっと改善出来そうなこと→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6599654-9616-9A37-E16E-8992DF6FF64C}"/>
              </a:ext>
            </a:extLst>
          </p:cNvPr>
          <p:cNvSpPr txBox="1"/>
          <p:nvPr/>
        </p:nvSpPr>
        <p:spPr>
          <a:xfrm>
            <a:off x="6751372" y="1449198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①問題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445184A-832F-FB2E-03D2-A32034F97B82}"/>
              </a:ext>
            </a:extLst>
          </p:cNvPr>
          <p:cNvSpPr txBox="1">
            <a:spLocks/>
          </p:cNvSpPr>
          <p:nvPr/>
        </p:nvSpPr>
        <p:spPr>
          <a:xfrm>
            <a:off x="6900280" y="5743382"/>
            <a:ext cx="1177200" cy="828000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あああ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F1B0940-062F-E281-A7C1-5D75048BF0CF}"/>
              </a:ext>
            </a:extLst>
          </p:cNvPr>
          <p:cNvCxnSpPr>
            <a:cxnSpLocks/>
          </p:cNvCxnSpPr>
          <p:nvPr/>
        </p:nvCxnSpPr>
        <p:spPr>
          <a:xfrm>
            <a:off x="8321879" y="977424"/>
            <a:ext cx="0" cy="280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013A800-52E1-37D4-D292-CFF23008D87C}"/>
              </a:ext>
            </a:extLst>
          </p:cNvPr>
          <p:cNvCxnSpPr>
            <a:cxnSpLocks/>
          </p:cNvCxnSpPr>
          <p:nvPr/>
        </p:nvCxnSpPr>
        <p:spPr>
          <a:xfrm>
            <a:off x="7982779" y="3588214"/>
            <a:ext cx="566421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A82B92C-E3DA-AEE9-A551-D078898C6096}"/>
              </a:ext>
            </a:extLst>
          </p:cNvPr>
          <p:cNvCxnSpPr>
            <a:cxnSpLocks/>
          </p:cNvCxnSpPr>
          <p:nvPr/>
        </p:nvCxnSpPr>
        <p:spPr>
          <a:xfrm>
            <a:off x="10265997" y="1004222"/>
            <a:ext cx="0" cy="280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2D0EF31-8A52-8D82-CF2B-6C6F94C22097}"/>
              </a:ext>
            </a:extLst>
          </p:cNvPr>
          <p:cNvCxnSpPr>
            <a:cxnSpLocks/>
          </p:cNvCxnSpPr>
          <p:nvPr/>
        </p:nvCxnSpPr>
        <p:spPr>
          <a:xfrm>
            <a:off x="9982786" y="3587986"/>
            <a:ext cx="566421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D3B74AE-5968-133F-F25A-D1F9AF6BFC17}"/>
              </a:ext>
            </a:extLst>
          </p:cNvPr>
          <p:cNvSpPr txBox="1"/>
          <p:nvPr/>
        </p:nvSpPr>
        <p:spPr>
          <a:xfrm>
            <a:off x="8685765" y="1448246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</a:t>
            </a:r>
            <a:r>
              <a:rPr lang="ja-JP" altLang="en-US" sz="1050" dirty="0">
                <a:latin typeface="+mn-ea"/>
              </a:rPr>
              <a:t>原因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07D8D36-D1EB-74F6-EE58-06E3B3453D13}"/>
              </a:ext>
            </a:extLst>
          </p:cNvPr>
          <p:cNvSpPr txBox="1"/>
          <p:nvPr/>
        </p:nvSpPr>
        <p:spPr>
          <a:xfrm>
            <a:off x="10620157" y="1448245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①課題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D68B9F-D808-C6E7-9D28-5791618463D8}"/>
              </a:ext>
            </a:extLst>
          </p:cNvPr>
          <p:cNvSpPr txBox="1"/>
          <p:nvPr/>
        </p:nvSpPr>
        <p:spPr>
          <a:xfrm>
            <a:off x="7215874" y="34864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96863AB-5BB9-ADE7-C4B7-3E3EA20F13C7}"/>
              </a:ext>
            </a:extLst>
          </p:cNvPr>
          <p:cNvSpPr txBox="1"/>
          <p:nvPr/>
        </p:nvSpPr>
        <p:spPr>
          <a:xfrm>
            <a:off x="8615834" y="337277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なぜ起きている？</a:t>
            </a:r>
            <a:endParaRPr kumimoji="1" lang="en-US" altLang="ja-JP" sz="1100" b="1" dirty="0">
              <a:solidFill>
                <a:srgbClr val="5B9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b="1" dirty="0">
              <a:solidFill>
                <a:srgbClr val="5B9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4749C66-C74E-B11D-1DC9-4CCBF7103B71}"/>
              </a:ext>
            </a:extLst>
          </p:cNvPr>
          <p:cNvSpPr txBox="1"/>
          <p:nvPr/>
        </p:nvSpPr>
        <p:spPr>
          <a:xfrm>
            <a:off x="10905209" y="3486472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99" name="矢印: 右 98">
            <a:extLst>
              <a:ext uri="{FF2B5EF4-FFF2-40B4-BE49-F238E27FC236}">
                <a16:creationId xmlns:a16="http://schemas.microsoft.com/office/drawing/2014/main" id="{F999693E-A7E4-AC14-A75A-929FF8B888A4}"/>
              </a:ext>
            </a:extLst>
          </p:cNvPr>
          <p:cNvSpPr/>
          <p:nvPr/>
        </p:nvSpPr>
        <p:spPr>
          <a:xfrm rot="19128705">
            <a:off x="6333462" y="3669420"/>
            <a:ext cx="623110" cy="33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A85F693-6F38-6A94-6052-6B5805C92AE9}"/>
              </a:ext>
            </a:extLst>
          </p:cNvPr>
          <p:cNvSpPr/>
          <p:nvPr/>
        </p:nvSpPr>
        <p:spPr>
          <a:xfrm>
            <a:off x="8549200" y="592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8E8C695-0429-FD35-4A9C-6AF317907BF9}"/>
              </a:ext>
            </a:extLst>
          </p:cNvPr>
          <p:cNvSpPr/>
          <p:nvPr/>
        </p:nvSpPr>
        <p:spPr>
          <a:xfrm>
            <a:off x="8860830" y="592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F8421D1-1077-1B12-004B-C034C5C03023}"/>
              </a:ext>
            </a:extLst>
          </p:cNvPr>
          <p:cNvSpPr/>
          <p:nvPr/>
        </p:nvSpPr>
        <p:spPr>
          <a:xfrm>
            <a:off x="9172460" y="592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F88AE25-02B5-853D-971A-91C186BC893D}"/>
              </a:ext>
            </a:extLst>
          </p:cNvPr>
          <p:cNvSpPr/>
          <p:nvPr/>
        </p:nvSpPr>
        <p:spPr>
          <a:xfrm>
            <a:off x="8549200" y="623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0B1A8DE-4F19-07D8-6221-D57382873EF7}"/>
              </a:ext>
            </a:extLst>
          </p:cNvPr>
          <p:cNvSpPr/>
          <p:nvPr/>
        </p:nvSpPr>
        <p:spPr>
          <a:xfrm>
            <a:off x="8860830" y="623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14AD426-8421-72AD-94D3-5CC2971C695F}"/>
              </a:ext>
            </a:extLst>
          </p:cNvPr>
          <p:cNvSpPr/>
          <p:nvPr/>
        </p:nvSpPr>
        <p:spPr>
          <a:xfrm>
            <a:off x="9172460" y="623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FD85EC5-E536-36CB-4586-E12F17BF6EFC}"/>
              </a:ext>
            </a:extLst>
          </p:cNvPr>
          <p:cNvSpPr/>
          <p:nvPr/>
        </p:nvSpPr>
        <p:spPr>
          <a:xfrm>
            <a:off x="8549200" y="560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A8C2B2B-FF1C-FC2B-92C1-D1C4A0A3AA66}"/>
              </a:ext>
            </a:extLst>
          </p:cNvPr>
          <p:cNvSpPr/>
          <p:nvPr/>
        </p:nvSpPr>
        <p:spPr>
          <a:xfrm>
            <a:off x="8860830" y="560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FDCD872-0552-6AAA-7BA1-57685157DB7A}"/>
              </a:ext>
            </a:extLst>
          </p:cNvPr>
          <p:cNvSpPr/>
          <p:nvPr/>
        </p:nvSpPr>
        <p:spPr>
          <a:xfrm>
            <a:off x="9172460" y="560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BAC1AABC-4DBD-CCAA-1A96-74F086FD70E3}"/>
              </a:ext>
            </a:extLst>
          </p:cNvPr>
          <p:cNvSpPr/>
          <p:nvPr/>
        </p:nvSpPr>
        <p:spPr>
          <a:xfrm>
            <a:off x="9642737" y="593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04052D6-C2E0-AE5E-F420-D88197DAD79F}"/>
              </a:ext>
            </a:extLst>
          </p:cNvPr>
          <p:cNvSpPr/>
          <p:nvPr/>
        </p:nvSpPr>
        <p:spPr>
          <a:xfrm>
            <a:off x="9954367" y="593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81EE187D-8ACA-C552-9ABC-6DE399D5F4A7}"/>
              </a:ext>
            </a:extLst>
          </p:cNvPr>
          <p:cNvSpPr/>
          <p:nvPr/>
        </p:nvSpPr>
        <p:spPr>
          <a:xfrm>
            <a:off x="10265997" y="593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9736F48-E8C2-38D7-F57A-25307D1BF33C}"/>
              </a:ext>
            </a:extLst>
          </p:cNvPr>
          <p:cNvSpPr/>
          <p:nvPr/>
        </p:nvSpPr>
        <p:spPr>
          <a:xfrm>
            <a:off x="9642737" y="623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83EB6D80-2271-AF8B-AE12-1C2AF5E17D42}"/>
              </a:ext>
            </a:extLst>
          </p:cNvPr>
          <p:cNvSpPr/>
          <p:nvPr/>
        </p:nvSpPr>
        <p:spPr>
          <a:xfrm>
            <a:off x="9954367" y="623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13F36F9-95DC-8879-B6E6-3CB404447DD4}"/>
              </a:ext>
            </a:extLst>
          </p:cNvPr>
          <p:cNvSpPr/>
          <p:nvPr/>
        </p:nvSpPr>
        <p:spPr>
          <a:xfrm>
            <a:off x="10265997" y="623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DFC5428-81F9-D06A-44F2-D439B97BF5AD}"/>
              </a:ext>
            </a:extLst>
          </p:cNvPr>
          <p:cNvSpPr/>
          <p:nvPr/>
        </p:nvSpPr>
        <p:spPr>
          <a:xfrm>
            <a:off x="9642737" y="561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EF44AA5D-7ABA-6952-278E-FEE90E68A5C6}"/>
              </a:ext>
            </a:extLst>
          </p:cNvPr>
          <p:cNvSpPr/>
          <p:nvPr/>
        </p:nvSpPr>
        <p:spPr>
          <a:xfrm>
            <a:off x="9954367" y="561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3262EA5-B00E-B67E-AC6E-E011C1765FC4}"/>
              </a:ext>
            </a:extLst>
          </p:cNvPr>
          <p:cNvSpPr/>
          <p:nvPr/>
        </p:nvSpPr>
        <p:spPr>
          <a:xfrm>
            <a:off x="10265997" y="561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01572D-0A71-816F-5FC8-BEED7B8995D8}"/>
              </a:ext>
            </a:extLst>
          </p:cNvPr>
          <p:cNvSpPr txBox="1">
            <a:spLocks/>
          </p:cNvSpPr>
          <p:nvPr/>
        </p:nvSpPr>
        <p:spPr>
          <a:xfrm>
            <a:off x="1640944" y="4204972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変数の名前が分かりにくい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FEC37F-F368-2460-AD86-4E3B19C5425F}"/>
              </a:ext>
            </a:extLst>
          </p:cNvPr>
          <p:cNvSpPr txBox="1">
            <a:spLocks/>
          </p:cNvSpPr>
          <p:nvPr/>
        </p:nvSpPr>
        <p:spPr>
          <a:xfrm>
            <a:off x="1571843" y="1171401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コードにコメントをつける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EE7D00-C8FD-627E-B1D7-5D3D52390B2C}"/>
              </a:ext>
            </a:extLst>
          </p:cNvPr>
          <p:cNvSpPr txBox="1">
            <a:spLocks/>
          </p:cNvSpPr>
          <p:nvPr/>
        </p:nvSpPr>
        <p:spPr>
          <a:xfrm>
            <a:off x="3097986" y="4179327"/>
            <a:ext cx="1177200" cy="577081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セキュリティ対策がちゃんと出来ていなかった</a:t>
            </a:r>
          </a:p>
        </p:txBody>
      </p:sp>
    </p:spTree>
    <p:extLst>
      <p:ext uri="{BB962C8B-B14F-4D97-AF65-F5344CB8AC3E}">
        <p14:creationId xmlns:p14="http://schemas.microsoft.com/office/powerpoint/2010/main" val="367399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1E867F-AF14-BA94-E226-CD2F5EE48400}"/>
              </a:ext>
            </a:extLst>
          </p:cNvPr>
          <p:cNvSpPr txBox="1"/>
          <p:nvPr/>
        </p:nvSpPr>
        <p:spPr>
          <a:xfrm>
            <a:off x="5049881" y="2828836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err="1">
                <a:solidFill>
                  <a:srgbClr val="4536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Misc</a:t>
            </a:r>
            <a:endParaRPr kumimoji="1" lang="ja-JP" altLang="en-US" sz="7200" dirty="0">
              <a:solidFill>
                <a:srgbClr val="4536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27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209724"/>
            <a:ext cx="11023833" cy="889233"/>
          </a:xfrm>
        </p:spPr>
        <p:txBody>
          <a:bodyPr anchor="t">
            <a:normAutofit/>
          </a:bodyPr>
          <a:lstStyle/>
          <a:p>
            <a:r>
              <a:rPr lang="en-US" altLang="ja-JP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SM Weekly </a:t>
            </a:r>
            <a:r>
              <a:rPr kumimoji="1" lang="ja-JP" altLang="en-US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レポート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6170A1F0-263F-A596-148C-AAA52CE2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4075" y="5805701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7BB14-45B9-E65F-8E3C-AC982B2D1956}"/>
              </a:ext>
            </a:extLst>
          </p:cNvPr>
          <p:cNvSpPr txBox="1"/>
          <p:nvPr/>
        </p:nvSpPr>
        <p:spPr>
          <a:xfrm>
            <a:off x="11212695" y="5497924"/>
            <a:ext cx="77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8D9F7A-D75C-3F0C-C8E6-BC33B0D161DA}"/>
              </a:ext>
            </a:extLst>
          </p:cNvPr>
          <p:cNvSpPr txBox="1"/>
          <p:nvPr/>
        </p:nvSpPr>
        <p:spPr>
          <a:xfrm>
            <a:off x="1140902" y="1679754"/>
            <a:ext cx="2013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1.4</a:t>
            </a:r>
            <a:endParaRPr kumimoji="1" lang="ja-JP" altLang="en-US" sz="10000" b="1" dirty="0">
              <a:solidFill>
                <a:schemeClr val="accent5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722A78-A29A-CFAA-1C23-BDBBFA63B9DF}"/>
              </a:ext>
            </a:extLst>
          </p:cNvPr>
          <p:cNvSpPr txBox="1"/>
          <p:nvPr/>
        </p:nvSpPr>
        <p:spPr>
          <a:xfrm>
            <a:off x="3089888" y="23900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/(</a:t>
            </a:r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人・日</a:t>
            </a:r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)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E40933A-6715-4A9E-0E19-ABA5BA3188AA}"/>
              </a:ext>
            </a:extLst>
          </p:cNvPr>
          <p:cNvSpPr/>
          <p:nvPr/>
        </p:nvSpPr>
        <p:spPr>
          <a:xfrm>
            <a:off x="743795" y="153186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FA583A-DEA3-79C3-1AEC-08B4FB70A2D5}"/>
              </a:ext>
            </a:extLst>
          </p:cNvPr>
          <p:cNvSpPr txBox="1"/>
          <p:nvPr/>
        </p:nvSpPr>
        <p:spPr>
          <a:xfrm>
            <a:off x="943740" y="1347196"/>
            <a:ext cx="18004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平均ベロシティ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53FB1D-C6DC-DCB0-145B-C46B9F61AA63}"/>
              </a:ext>
            </a:extLst>
          </p:cNvPr>
          <p:cNvSpPr txBox="1"/>
          <p:nvPr/>
        </p:nvSpPr>
        <p:spPr>
          <a:xfrm>
            <a:off x="1140902" y="4092744"/>
            <a:ext cx="2031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64</a:t>
            </a:r>
            <a:endParaRPr kumimoji="1" lang="ja-JP" altLang="en-US" sz="10000" b="1" dirty="0">
              <a:solidFill>
                <a:schemeClr val="accent5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12DEF0-B950-CDAB-89C5-64927CBE8EB3}"/>
              </a:ext>
            </a:extLst>
          </p:cNvPr>
          <p:cNvSpPr txBox="1"/>
          <p:nvPr/>
        </p:nvSpPr>
        <p:spPr>
          <a:xfrm>
            <a:off x="3089888" y="4983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772C2EA-4CA9-C7DC-8576-4869882D9B57}"/>
              </a:ext>
            </a:extLst>
          </p:cNvPr>
          <p:cNvSpPr/>
          <p:nvPr/>
        </p:nvSpPr>
        <p:spPr>
          <a:xfrm>
            <a:off x="743795" y="394485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76B4B4-4273-196F-DC7A-80703CF91ACE}"/>
              </a:ext>
            </a:extLst>
          </p:cNvPr>
          <p:cNvSpPr txBox="1"/>
          <p:nvPr/>
        </p:nvSpPr>
        <p:spPr>
          <a:xfrm>
            <a:off x="961187" y="3755246"/>
            <a:ext cx="20313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サブタスクの総数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2D1B7D-6F4A-B3DD-ACF6-4B596E6DB919}"/>
              </a:ext>
            </a:extLst>
          </p:cNvPr>
          <p:cNvSpPr txBox="1"/>
          <p:nvPr/>
        </p:nvSpPr>
        <p:spPr>
          <a:xfrm>
            <a:off x="7189004" y="1679754"/>
            <a:ext cx="2013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1.4</a:t>
            </a:r>
            <a:endParaRPr kumimoji="1" lang="ja-JP" altLang="en-US" sz="10000" b="1" dirty="0">
              <a:solidFill>
                <a:schemeClr val="accent3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6692E7-887D-9B67-A71A-76ABFD8D9339}"/>
              </a:ext>
            </a:extLst>
          </p:cNvPr>
          <p:cNvSpPr txBox="1"/>
          <p:nvPr/>
        </p:nvSpPr>
        <p:spPr>
          <a:xfrm>
            <a:off x="9137990" y="23900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  <a:p>
            <a:pPr algn="r"/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/(</a:t>
            </a:r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人・日</a:t>
            </a:r>
            <a:r>
              <a:rPr kumimoji="1" lang="en-US" altLang="ja-JP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)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356D903-2FDE-C80A-0FB3-B562C2335790}"/>
              </a:ext>
            </a:extLst>
          </p:cNvPr>
          <p:cNvSpPr/>
          <p:nvPr/>
        </p:nvSpPr>
        <p:spPr>
          <a:xfrm>
            <a:off x="6791897" y="153186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0428AD2-D7A1-5123-7621-387F0888DB3E}"/>
              </a:ext>
            </a:extLst>
          </p:cNvPr>
          <p:cNvSpPr txBox="1"/>
          <p:nvPr/>
        </p:nvSpPr>
        <p:spPr>
          <a:xfrm>
            <a:off x="6991843" y="1347196"/>
            <a:ext cx="2492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先週の平均ベロシティ</a:t>
            </a:r>
            <a:endParaRPr kumimoji="1" lang="ja-JP" altLang="en-US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E6AA62-172C-0E1B-3ABB-4D38D290D794}"/>
              </a:ext>
            </a:extLst>
          </p:cNvPr>
          <p:cNvSpPr txBox="1"/>
          <p:nvPr/>
        </p:nvSpPr>
        <p:spPr>
          <a:xfrm>
            <a:off x="7189004" y="4092744"/>
            <a:ext cx="20313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Aharoni" panose="02010803020104030203" pitchFamily="2" charset="-79"/>
              </a:rPr>
              <a:t>64</a:t>
            </a:r>
            <a:endParaRPr kumimoji="1" lang="ja-JP" altLang="en-US" sz="10000" b="1" dirty="0">
              <a:solidFill>
                <a:schemeClr val="accent3">
                  <a:lumMod val="7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9753907-B91A-02B4-BB4B-28F967E7ECA8}"/>
              </a:ext>
            </a:extLst>
          </p:cNvPr>
          <p:cNvSpPr txBox="1"/>
          <p:nvPr/>
        </p:nvSpPr>
        <p:spPr>
          <a:xfrm>
            <a:off x="9137990" y="4983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サブタスク</a:t>
            </a:r>
            <a:endParaRPr kumimoji="1" lang="en-US" altLang="ja-JP" b="1" dirty="0">
              <a:solidFill>
                <a:srgbClr val="3C2F2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5C88F35-9C77-E76D-2391-9D67670F61B0}"/>
              </a:ext>
            </a:extLst>
          </p:cNvPr>
          <p:cNvSpPr/>
          <p:nvPr/>
        </p:nvSpPr>
        <p:spPr>
          <a:xfrm>
            <a:off x="6791897" y="3944851"/>
            <a:ext cx="4099116" cy="1753941"/>
          </a:xfrm>
          <a:prstGeom prst="roundRect">
            <a:avLst/>
          </a:prstGeom>
          <a:noFill/>
          <a:ln w="9525" cap="flat" cmpd="sng" algn="ctr">
            <a:solidFill>
              <a:srgbClr val="3C2F2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35ABABC-8976-1FB7-EC80-5D557A3F3C4A}"/>
              </a:ext>
            </a:extLst>
          </p:cNvPr>
          <p:cNvSpPr txBox="1"/>
          <p:nvPr/>
        </p:nvSpPr>
        <p:spPr>
          <a:xfrm>
            <a:off x="7009289" y="3755246"/>
            <a:ext cx="2723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C2F24"/>
                </a:solidFill>
                <a:latin typeface="+mn-ea"/>
                <a:cs typeface="Aharoni" panose="02010803020104030203" pitchFamily="2" charset="-79"/>
              </a:rPr>
              <a:t>先週のサブタスクの総数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9493824-8C38-093A-6D54-8011A8C464CD}"/>
              </a:ext>
            </a:extLst>
          </p:cNvPr>
          <p:cNvCxnSpPr/>
          <p:nvPr/>
        </p:nvCxnSpPr>
        <p:spPr>
          <a:xfrm flipH="1">
            <a:off x="5150841" y="2742361"/>
            <a:ext cx="1241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E836A2F-2D43-82DD-FF31-405C919D9115}"/>
              </a:ext>
            </a:extLst>
          </p:cNvPr>
          <p:cNvCxnSpPr/>
          <p:nvPr/>
        </p:nvCxnSpPr>
        <p:spPr>
          <a:xfrm flipH="1">
            <a:off x="5150841" y="5210122"/>
            <a:ext cx="1241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B643B1-8BA5-6246-93F2-D84F53F890E0}"/>
              </a:ext>
            </a:extLst>
          </p:cNvPr>
          <p:cNvSpPr txBox="1"/>
          <p:nvPr/>
        </p:nvSpPr>
        <p:spPr>
          <a:xfrm>
            <a:off x="5609655" y="2230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増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6D1CAC-EDB0-16D3-AAD3-D75CA8D48259}"/>
              </a:ext>
            </a:extLst>
          </p:cNvPr>
          <p:cNvSpPr txBox="1"/>
          <p:nvPr/>
        </p:nvSpPr>
        <p:spPr>
          <a:xfrm>
            <a:off x="5609905" y="4705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5"/>
                </a:solidFill>
              </a:rPr>
              <a:t>減</a:t>
            </a:r>
          </a:p>
        </p:txBody>
      </p:sp>
      <p:pic>
        <p:nvPicPr>
          <p:cNvPr id="50" name="グラフィックス 49" descr="棒グラフ (下降) 単色塗りつぶし">
            <a:extLst>
              <a:ext uri="{FF2B5EF4-FFF2-40B4-BE49-F238E27FC236}">
                <a16:creationId xmlns:a16="http://schemas.microsoft.com/office/drawing/2014/main" id="{BB150FD4-B514-9756-5A28-25F48DE93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505" y="4047444"/>
            <a:ext cx="658299" cy="658299"/>
          </a:xfrm>
          <a:prstGeom prst="rect">
            <a:avLst/>
          </a:prstGeom>
        </p:spPr>
      </p:pic>
      <p:pic>
        <p:nvPicPr>
          <p:cNvPr id="52" name="グラフィックス 51" descr="速度計: 低速 単色塗りつぶし">
            <a:extLst>
              <a:ext uri="{FF2B5EF4-FFF2-40B4-BE49-F238E27FC236}">
                <a16:creationId xmlns:a16="http://schemas.microsoft.com/office/drawing/2014/main" id="{228D2EF6-1EB7-E5A6-BDF4-9DDDD0F20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flipH="1">
            <a:off x="5488004" y="1608471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209724"/>
            <a:ext cx="11023833" cy="889233"/>
          </a:xfrm>
        </p:spPr>
        <p:txBody>
          <a:bodyPr anchor="t">
            <a:normAutofit/>
          </a:bodyPr>
          <a:lstStyle/>
          <a:p>
            <a:r>
              <a:rPr kumimoji="1" lang="en-US" altLang="ja-JP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1</a:t>
            </a:r>
            <a:r>
              <a:rPr kumimoji="1" lang="ja-JP" altLang="en-US" sz="40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週間何があった？君はどう思ってた？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6170A1F0-263F-A596-148C-AAA52CE2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4075" y="5805701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7BB14-45B9-E65F-8E3C-AC982B2D1956}"/>
              </a:ext>
            </a:extLst>
          </p:cNvPr>
          <p:cNvSpPr txBox="1"/>
          <p:nvPr/>
        </p:nvSpPr>
        <p:spPr>
          <a:xfrm>
            <a:off x="11212695" y="5497924"/>
            <a:ext cx="77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10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4247C24-9541-BA50-D68E-4E4BF527784F}"/>
              </a:ext>
            </a:extLst>
          </p:cNvPr>
          <p:cNvCxnSpPr/>
          <p:nvPr/>
        </p:nvCxnSpPr>
        <p:spPr>
          <a:xfrm flipV="1">
            <a:off x="520117" y="1098957"/>
            <a:ext cx="0" cy="5217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BA1941-BF50-FEE6-CF03-CEE152C0E134}"/>
              </a:ext>
            </a:extLst>
          </p:cNvPr>
          <p:cNvCxnSpPr>
            <a:cxnSpLocks/>
          </p:cNvCxnSpPr>
          <p:nvPr/>
        </p:nvCxnSpPr>
        <p:spPr>
          <a:xfrm>
            <a:off x="363347" y="4079666"/>
            <a:ext cx="114653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6EA459-646D-7142-93B1-8DD7A0093F9B}"/>
              </a:ext>
            </a:extLst>
          </p:cNvPr>
          <p:cNvCxnSpPr>
            <a:cxnSpLocks/>
          </p:cNvCxnSpPr>
          <p:nvPr/>
        </p:nvCxnSpPr>
        <p:spPr>
          <a:xfrm>
            <a:off x="264253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300657-F06C-021A-E8C5-7F3E7591E4FD}"/>
              </a:ext>
            </a:extLst>
          </p:cNvPr>
          <p:cNvCxnSpPr>
            <a:cxnSpLocks/>
          </p:cNvCxnSpPr>
          <p:nvPr/>
        </p:nvCxnSpPr>
        <p:spPr>
          <a:xfrm>
            <a:off x="506590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B0D863-8554-A65D-F2A9-A118630575D3}"/>
              </a:ext>
            </a:extLst>
          </p:cNvPr>
          <p:cNvCxnSpPr>
            <a:cxnSpLocks/>
          </p:cNvCxnSpPr>
          <p:nvPr/>
        </p:nvCxnSpPr>
        <p:spPr>
          <a:xfrm>
            <a:off x="7489272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AF074E-FC61-BBBE-EFE5-A8327D600052}"/>
              </a:ext>
            </a:extLst>
          </p:cNvPr>
          <p:cNvCxnSpPr>
            <a:cxnSpLocks/>
          </p:cNvCxnSpPr>
          <p:nvPr/>
        </p:nvCxnSpPr>
        <p:spPr>
          <a:xfrm>
            <a:off x="9912641" y="1159233"/>
            <a:ext cx="0" cy="5216400"/>
          </a:xfrm>
          <a:prstGeom prst="line">
            <a:avLst/>
          </a:prstGeom>
          <a:ln w="19050">
            <a:solidFill>
              <a:srgbClr val="5B9B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FBB1ED-AB9E-6097-7793-123112D0E2A1}"/>
              </a:ext>
            </a:extLst>
          </p:cNvPr>
          <p:cNvSpPr txBox="1">
            <a:spLocks/>
          </p:cNvSpPr>
          <p:nvPr/>
        </p:nvSpPr>
        <p:spPr>
          <a:xfrm>
            <a:off x="1069818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9/30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金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17CDFF-FB1A-70B7-0A5C-69DDA234D547}"/>
              </a:ext>
            </a:extLst>
          </p:cNvPr>
          <p:cNvSpPr txBox="1">
            <a:spLocks/>
          </p:cNvSpPr>
          <p:nvPr/>
        </p:nvSpPr>
        <p:spPr>
          <a:xfrm>
            <a:off x="3490685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10/3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月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101706-37C7-02D6-7428-C98AB002B914}"/>
              </a:ext>
            </a:extLst>
          </p:cNvPr>
          <p:cNvSpPr txBox="1">
            <a:spLocks/>
          </p:cNvSpPr>
          <p:nvPr/>
        </p:nvSpPr>
        <p:spPr>
          <a:xfrm>
            <a:off x="5911552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10/4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火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95656D-B3DD-8427-A3A7-05973DE4BC76}"/>
              </a:ext>
            </a:extLst>
          </p:cNvPr>
          <p:cNvSpPr txBox="1">
            <a:spLocks/>
          </p:cNvSpPr>
          <p:nvPr/>
        </p:nvSpPr>
        <p:spPr>
          <a:xfrm>
            <a:off x="8332420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10/5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水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91980D-0B05-26DE-A22A-F4D0C906CDCB}"/>
              </a:ext>
            </a:extLst>
          </p:cNvPr>
          <p:cNvSpPr txBox="1">
            <a:spLocks/>
          </p:cNvSpPr>
          <p:nvPr/>
        </p:nvSpPr>
        <p:spPr>
          <a:xfrm>
            <a:off x="10568730" y="3864221"/>
            <a:ext cx="737788" cy="430887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ja-JP" sz="1100" b="1" dirty="0">
                <a:latin typeface="+mn-ea"/>
              </a:rPr>
              <a:t>10/6</a:t>
            </a:r>
          </a:p>
          <a:p>
            <a:pPr algn="ctr"/>
            <a:r>
              <a:rPr lang="en-US" altLang="ja-JP" sz="1100" b="1" dirty="0">
                <a:latin typeface="+mn-ea"/>
              </a:rPr>
              <a:t>(</a:t>
            </a:r>
            <a:r>
              <a:rPr lang="ja-JP" altLang="en-US" sz="1100" b="1" dirty="0">
                <a:latin typeface="+mn-ea"/>
              </a:rPr>
              <a:t>木</a:t>
            </a:r>
            <a:r>
              <a:rPr lang="en-US" altLang="ja-JP" sz="1100" b="1" dirty="0">
                <a:latin typeface="+mn-ea"/>
              </a:rPr>
              <a:t>)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97465B-1403-349D-0EF0-46F59F5A66E3}"/>
              </a:ext>
            </a:extLst>
          </p:cNvPr>
          <p:cNvSpPr txBox="1">
            <a:spLocks/>
          </p:cNvSpPr>
          <p:nvPr/>
        </p:nvSpPr>
        <p:spPr>
          <a:xfrm>
            <a:off x="1204777" y="3229050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スプリントプランニング</a:t>
            </a:r>
          </a:p>
        </p:txBody>
      </p:sp>
      <p:pic>
        <p:nvPicPr>
          <p:cNvPr id="28" name="グラフィックス 27" descr="普通の顔 (塗りつぶしなし) 単色塗りつぶし">
            <a:extLst>
              <a:ext uri="{FF2B5EF4-FFF2-40B4-BE49-F238E27FC236}">
                <a16:creationId xmlns:a16="http://schemas.microsoft.com/office/drawing/2014/main" id="{41EECDF3-3A76-6347-EAC1-01EC5486C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17" y="3557753"/>
            <a:ext cx="540000" cy="540000"/>
          </a:xfrm>
          <a:prstGeom prst="rect">
            <a:avLst/>
          </a:prstGeom>
        </p:spPr>
      </p:pic>
      <p:pic>
        <p:nvPicPr>
          <p:cNvPr id="30" name="グラフィックス 29" descr="面白い顔 (塗りつぶしなし) 単色塗りつぶし">
            <a:extLst>
              <a:ext uri="{FF2B5EF4-FFF2-40B4-BE49-F238E27FC236}">
                <a16:creationId xmlns:a16="http://schemas.microsoft.com/office/drawing/2014/main" id="{753EA23E-B4C0-6D1C-F515-E348D8A6A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002" y="908397"/>
            <a:ext cx="540000" cy="540000"/>
          </a:xfrm>
          <a:prstGeom prst="rect">
            <a:avLst/>
          </a:prstGeom>
        </p:spPr>
      </p:pic>
      <p:pic>
        <p:nvPicPr>
          <p:cNvPr id="32" name="グラフィックス 31" descr="目が回った顔 (塗りつぶしなし) 単色塗りつぶし">
            <a:extLst>
              <a:ext uri="{FF2B5EF4-FFF2-40B4-BE49-F238E27FC236}">
                <a16:creationId xmlns:a16="http://schemas.microsoft.com/office/drawing/2014/main" id="{5299F318-2F4B-81BF-4F41-00B2271B3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002" y="5866069"/>
            <a:ext cx="540000" cy="5400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16801A1-461E-EEA3-C965-2E6662AE823A}"/>
              </a:ext>
            </a:extLst>
          </p:cNvPr>
          <p:cNvSpPr txBox="1">
            <a:spLocks/>
          </p:cNvSpPr>
          <p:nvPr/>
        </p:nvSpPr>
        <p:spPr>
          <a:xfrm>
            <a:off x="10701291" y="3290410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レトロスペクティブ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A8A6ED2-E86B-3B46-1DA1-95888443D5CE}"/>
              </a:ext>
            </a:extLst>
          </p:cNvPr>
          <p:cNvSpPr txBox="1">
            <a:spLocks/>
          </p:cNvSpPr>
          <p:nvPr/>
        </p:nvSpPr>
        <p:spPr>
          <a:xfrm>
            <a:off x="5688987" y="985162"/>
            <a:ext cx="1177200" cy="253916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幸せ共有会</a:t>
            </a:r>
          </a:p>
        </p:txBody>
      </p:sp>
    </p:spTree>
    <p:extLst>
      <p:ext uri="{BB962C8B-B14F-4D97-AF65-F5344CB8AC3E}">
        <p14:creationId xmlns:p14="http://schemas.microsoft.com/office/powerpoint/2010/main" val="115948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FB2F43-4BB6-3ABE-DA7C-4E567830E684}"/>
              </a:ext>
            </a:extLst>
          </p:cNvPr>
          <p:cNvSpPr/>
          <p:nvPr/>
        </p:nvSpPr>
        <p:spPr>
          <a:xfrm>
            <a:off x="588402" y="998290"/>
            <a:ext cx="5986941" cy="2869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72ADD3-F887-F9B0-5609-6CD6270EBD2E}"/>
              </a:ext>
            </a:extLst>
          </p:cNvPr>
          <p:cNvSpPr/>
          <p:nvPr/>
        </p:nvSpPr>
        <p:spPr>
          <a:xfrm>
            <a:off x="588402" y="3884102"/>
            <a:ext cx="5986941" cy="2869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D1D985-46A7-12D7-75E7-38329290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209724"/>
            <a:ext cx="10515600" cy="889233"/>
          </a:xfrm>
        </p:spPr>
        <p:txBody>
          <a:bodyPr anchor="t">
            <a:normAutofit/>
          </a:bodyPr>
          <a:lstStyle/>
          <a:p>
            <a:r>
              <a:rPr kumimoji="1" lang="ja-JP" altLang="en-US" sz="36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haroni" panose="02010803020104030203" pitchFamily="2" charset="-79"/>
              </a:rPr>
              <a:t>良かったこと、もっと改善出来そう！なこと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7FC717-C172-7822-A97F-27EF656C2DAD}"/>
              </a:ext>
            </a:extLst>
          </p:cNvPr>
          <p:cNvCxnSpPr>
            <a:cxnSpLocks/>
          </p:cNvCxnSpPr>
          <p:nvPr/>
        </p:nvCxnSpPr>
        <p:spPr>
          <a:xfrm>
            <a:off x="109058" y="878746"/>
            <a:ext cx="12082942" cy="0"/>
          </a:xfrm>
          <a:prstGeom prst="line">
            <a:avLst/>
          </a:prstGeom>
          <a:ln w="38100">
            <a:solidFill>
              <a:srgbClr val="45362A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再生 単色塗りつぶし">
            <a:extLst>
              <a:ext uri="{FF2B5EF4-FFF2-40B4-BE49-F238E27FC236}">
                <a16:creationId xmlns:a16="http://schemas.microsoft.com/office/drawing/2014/main" id="{854B2982-42FE-7410-F5C5-CA356271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94" y="260060"/>
            <a:ext cx="357581" cy="38589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4234B0-6C50-84B4-EAAE-D7BF8B6D4F84}"/>
              </a:ext>
            </a:extLst>
          </p:cNvPr>
          <p:cNvSpPr/>
          <p:nvPr/>
        </p:nvSpPr>
        <p:spPr>
          <a:xfrm>
            <a:off x="6596315" y="998290"/>
            <a:ext cx="5009779" cy="2869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408739-C383-A245-D7C8-6F6D00991750}"/>
              </a:ext>
            </a:extLst>
          </p:cNvPr>
          <p:cNvSpPr/>
          <p:nvPr/>
        </p:nvSpPr>
        <p:spPr>
          <a:xfrm>
            <a:off x="6618913" y="3898779"/>
            <a:ext cx="5004000" cy="2845968"/>
          </a:xfrm>
          <a:prstGeom prst="rect">
            <a:avLst/>
          </a:prstGeom>
          <a:noFill/>
          <a:ln w="38100">
            <a:solidFill>
              <a:srgbClr val="94745A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604064-F487-E8B0-B284-CDAFD390D7F5}"/>
              </a:ext>
            </a:extLst>
          </p:cNvPr>
          <p:cNvSpPr/>
          <p:nvPr/>
        </p:nvSpPr>
        <p:spPr>
          <a:xfrm>
            <a:off x="587699" y="1008776"/>
            <a:ext cx="914400" cy="310393"/>
          </a:xfrm>
          <a:prstGeom prst="rect">
            <a:avLst/>
          </a:prstGeom>
          <a:ln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Keep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C43000-22D1-4CA9-D79D-D267E1A8C6AF}"/>
              </a:ext>
            </a:extLst>
          </p:cNvPr>
          <p:cNvSpPr/>
          <p:nvPr/>
        </p:nvSpPr>
        <p:spPr>
          <a:xfrm>
            <a:off x="585906" y="3886199"/>
            <a:ext cx="914400" cy="310393"/>
          </a:xfrm>
          <a:prstGeom prst="rect">
            <a:avLst/>
          </a:prstGeom>
          <a:ln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Problem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055E0D-A26C-59CC-6E30-6007F960E958}"/>
              </a:ext>
            </a:extLst>
          </p:cNvPr>
          <p:cNvSpPr/>
          <p:nvPr/>
        </p:nvSpPr>
        <p:spPr>
          <a:xfrm>
            <a:off x="6598017" y="996189"/>
            <a:ext cx="914400" cy="310393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Aharoni" panose="02010803020104030203" pitchFamily="2" charset="-79"/>
                <a:ea typeface="Yu Gothic UI" panose="020B0500000000000000" pitchFamily="50" charset="-128"/>
                <a:cs typeface="Aharoni" panose="02010803020104030203" pitchFamily="2" charset="-79"/>
              </a:rPr>
              <a:t>Try</a:t>
            </a:r>
            <a:endParaRPr kumimoji="1" lang="ja-JP" altLang="en-US" sz="1400" b="1" dirty="0">
              <a:latin typeface="Aharoni" panose="02010803020104030203" pitchFamily="2" charset="-79"/>
              <a:ea typeface="Yu Gothic UI" panose="020B0500000000000000" pitchFamily="50" charset="-128"/>
              <a:cs typeface="Aharoni" panose="02010803020104030203" pitchFamily="2" charset="-79"/>
            </a:endParaRPr>
          </a:p>
        </p:txBody>
      </p:sp>
      <p:pic>
        <p:nvPicPr>
          <p:cNvPr id="4" name="グラフィックス 3" descr="ストップウォッチ 単色塗りつぶし">
            <a:extLst>
              <a:ext uri="{FF2B5EF4-FFF2-40B4-BE49-F238E27FC236}">
                <a16:creationId xmlns:a16="http://schemas.microsoft.com/office/drawing/2014/main" id="{C1E0A12D-E7A1-CD4C-9F6C-DC33E6532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694" y="581356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8B5A8D-F62E-8F96-1193-3FF1B1CE8B55}"/>
              </a:ext>
            </a:extLst>
          </p:cNvPr>
          <p:cNvSpPr txBox="1"/>
          <p:nvPr/>
        </p:nvSpPr>
        <p:spPr>
          <a:xfrm>
            <a:off x="10709018" y="5103120"/>
            <a:ext cx="879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30</a:t>
            </a:r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min</a:t>
            </a:r>
          </a:p>
          <a:p>
            <a:pPr algn="ctr"/>
            <a:r>
              <a:rPr kumimoji="1"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+</a:t>
            </a:r>
          </a:p>
          <a:p>
            <a:pPr algn="ctr"/>
            <a:r>
              <a:rPr lang="en-US" altLang="ja-JP" sz="1400" b="1" dirty="0">
                <a:solidFill>
                  <a:srgbClr val="3C2F24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30 min</a:t>
            </a:r>
            <a:endParaRPr kumimoji="1" lang="ja-JP" altLang="en-US" sz="1400" b="1" dirty="0">
              <a:solidFill>
                <a:srgbClr val="3C2F24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" name="グラフィックス 14" descr="親指を立てるしぐさ 枠線">
            <a:extLst>
              <a:ext uri="{FF2B5EF4-FFF2-40B4-BE49-F238E27FC236}">
                <a16:creationId xmlns:a16="http://schemas.microsoft.com/office/drawing/2014/main" id="{3D5DC88F-F3B9-64AB-3515-D546B8C64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3883" y="1000384"/>
            <a:ext cx="595618" cy="595618"/>
          </a:xfrm>
          <a:prstGeom prst="rect">
            <a:avLst/>
          </a:prstGeom>
        </p:spPr>
      </p:pic>
      <p:pic>
        <p:nvPicPr>
          <p:cNvPr id="16" name="グラフィックス 15" descr="警告 枠線">
            <a:extLst>
              <a:ext uri="{FF2B5EF4-FFF2-40B4-BE49-F238E27FC236}">
                <a16:creationId xmlns:a16="http://schemas.microsoft.com/office/drawing/2014/main" id="{4028AB7E-9DC7-629E-099D-B8008716B8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48248" y="3900880"/>
            <a:ext cx="594000" cy="594000"/>
          </a:xfrm>
          <a:prstGeom prst="rect">
            <a:avLst/>
          </a:prstGeom>
        </p:spPr>
      </p:pic>
      <p:pic>
        <p:nvPicPr>
          <p:cNvPr id="18" name="グラフィックス 17" descr="電球と歯車 枠線">
            <a:extLst>
              <a:ext uri="{FF2B5EF4-FFF2-40B4-BE49-F238E27FC236}">
                <a16:creationId xmlns:a16="http://schemas.microsoft.com/office/drawing/2014/main" id="{634D6520-2FB9-A91B-1BC2-5C23D40C2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986380" y="1029745"/>
            <a:ext cx="594000" cy="594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E1145D-2D62-DD52-A191-798F17A113EF}"/>
              </a:ext>
            </a:extLst>
          </p:cNvPr>
          <p:cNvSpPr txBox="1"/>
          <p:nvPr/>
        </p:nvSpPr>
        <p:spPr>
          <a:xfrm>
            <a:off x="764431" y="1449198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今後も続けるべきだと思っていること→</a:t>
            </a:r>
            <a:endParaRPr kumimoji="1" lang="en-US" altLang="ja-JP" sz="105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DC9559-2B64-805C-49D1-3631B2C93275}"/>
              </a:ext>
            </a:extLst>
          </p:cNvPr>
          <p:cNvSpPr txBox="1"/>
          <p:nvPr/>
        </p:nvSpPr>
        <p:spPr>
          <a:xfrm>
            <a:off x="6751373" y="4023114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4536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チームアグリーメントを忘れないで！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33E91A-D261-481D-E975-CFB43580E7D9}"/>
              </a:ext>
            </a:extLst>
          </p:cNvPr>
          <p:cNvSpPr txBox="1"/>
          <p:nvPr/>
        </p:nvSpPr>
        <p:spPr>
          <a:xfrm>
            <a:off x="6799428" y="4324509"/>
            <a:ext cx="1147109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Focus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Respect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3C2F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Courage</a:t>
            </a:r>
            <a:endParaRPr kumimoji="1" lang="ja-JP" altLang="en-US" sz="1400" dirty="0">
              <a:solidFill>
                <a:srgbClr val="3C2F2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0FAC8F6-E0D6-18EF-0FD9-53E8FB41A94D}"/>
              </a:ext>
            </a:extLst>
          </p:cNvPr>
          <p:cNvSpPr txBox="1"/>
          <p:nvPr/>
        </p:nvSpPr>
        <p:spPr>
          <a:xfrm>
            <a:off x="764431" y="4322412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現状上手くいっていないこと、もっと改善出来そうなこと→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6599654-9616-9A37-E16E-8992DF6FF64C}"/>
              </a:ext>
            </a:extLst>
          </p:cNvPr>
          <p:cNvSpPr txBox="1"/>
          <p:nvPr/>
        </p:nvSpPr>
        <p:spPr>
          <a:xfrm>
            <a:off x="6751372" y="1449198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①問題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445184A-832F-FB2E-03D2-A32034F97B82}"/>
              </a:ext>
            </a:extLst>
          </p:cNvPr>
          <p:cNvSpPr txBox="1">
            <a:spLocks/>
          </p:cNvSpPr>
          <p:nvPr/>
        </p:nvSpPr>
        <p:spPr>
          <a:xfrm>
            <a:off x="6845323" y="5421160"/>
            <a:ext cx="1177200" cy="828000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あああ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F1B0940-062F-E281-A7C1-5D75048BF0CF}"/>
              </a:ext>
            </a:extLst>
          </p:cNvPr>
          <p:cNvCxnSpPr>
            <a:cxnSpLocks/>
          </p:cNvCxnSpPr>
          <p:nvPr/>
        </p:nvCxnSpPr>
        <p:spPr>
          <a:xfrm>
            <a:off x="8196044" y="1029745"/>
            <a:ext cx="0" cy="280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013A800-52E1-37D4-D292-CFF23008D87C}"/>
              </a:ext>
            </a:extLst>
          </p:cNvPr>
          <p:cNvCxnSpPr>
            <a:cxnSpLocks/>
          </p:cNvCxnSpPr>
          <p:nvPr/>
        </p:nvCxnSpPr>
        <p:spPr>
          <a:xfrm>
            <a:off x="7912833" y="3607152"/>
            <a:ext cx="566421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A82B92C-E3DA-AEE9-A551-D078898C6096}"/>
              </a:ext>
            </a:extLst>
          </p:cNvPr>
          <p:cNvCxnSpPr>
            <a:cxnSpLocks/>
          </p:cNvCxnSpPr>
          <p:nvPr/>
        </p:nvCxnSpPr>
        <p:spPr>
          <a:xfrm>
            <a:off x="9965776" y="1042332"/>
            <a:ext cx="0" cy="280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2D0EF31-8A52-8D82-CF2B-6C6F94C22097}"/>
              </a:ext>
            </a:extLst>
          </p:cNvPr>
          <p:cNvCxnSpPr>
            <a:cxnSpLocks/>
          </p:cNvCxnSpPr>
          <p:nvPr/>
        </p:nvCxnSpPr>
        <p:spPr>
          <a:xfrm>
            <a:off x="9730884" y="3607152"/>
            <a:ext cx="566421" cy="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D3B74AE-5968-133F-F25A-D1F9AF6BFC17}"/>
              </a:ext>
            </a:extLst>
          </p:cNvPr>
          <p:cNvSpPr txBox="1"/>
          <p:nvPr/>
        </p:nvSpPr>
        <p:spPr>
          <a:xfrm>
            <a:off x="8490014" y="1448246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</a:t>
            </a:r>
            <a:r>
              <a:rPr lang="ja-JP" altLang="en-US" sz="1050" dirty="0">
                <a:latin typeface="+mn-ea"/>
              </a:rPr>
              <a:t>原因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07D8D36-D1EB-74F6-EE58-06E3B3453D13}"/>
              </a:ext>
            </a:extLst>
          </p:cNvPr>
          <p:cNvSpPr txBox="1"/>
          <p:nvPr/>
        </p:nvSpPr>
        <p:spPr>
          <a:xfrm>
            <a:off x="10212461" y="1448245"/>
            <a:ext cx="1177200" cy="889233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normAutofit/>
          </a:bodyPr>
          <a:lstStyle/>
          <a:p>
            <a:r>
              <a:rPr kumimoji="1" lang="ja-JP" altLang="en-US" sz="1050" dirty="0">
                <a:latin typeface="+mn-ea"/>
              </a:rPr>
              <a:t>①課題</a:t>
            </a:r>
            <a:endParaRPr kumimoji="1" lang="en-US" altLang="ja-JP" sz="105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FD68B9F-D808-C6E7-9D28-5791618463D8}"/>
              </a:ext>
            </a:extLst>
          </p:cNvPr>
          <p:cNvSpPr txBox="1"/>
          <p:nvPr/>
        </p:nvSpPr>
        <p:spPr>
          <a:xfrm>
            <a:off x="7142012" y="34864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96863AB-5BB9-ADE7-C4B7-3E3EA20F13C7}"/>
              </a:ext>
            </a:extLst>
          </p:cNvPr>
          <p:cNvSpPr txBox="1"/>
          <p:nvPr/>
        </p:nvSpPr>
        <p:spPr>
          <a:xfrm>
            <a:off x="8438738" y="338133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なぜ起きている？</a:t>
            </a:r>
            <a:endParaRPr kumimoji="1" lang="en-US" altLang="ja-JP" sz="1100" b="1" dirty="0">
              <a:solidFill>
                <a:srgbClr val="5B9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b="1" dirty="0">
              <a:solidFill>
                <a:srgbClr val="5B9BD5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4749C66-C74E-B11D-1DC9-4CCBF7103B71}"/>
              </a:ext>
            </a:extLst>
          </p:cNvPr>
          <p:cNvSpPr txBox="1"/>
          <p:nvPr/>
        </p:nvSpPr>
        <p:spPr>
          <a:xfrm>
            <a:off x="10554442" y="349063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5B9BD5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</a:p>
        </p:txBody>
      </p:sp>
      <p:sp>
        <p:nvSpPr>
          <p:cNvPr id="99" name="矢印: 右 98">
            <a:extLst>
              <a:ext uri="{FF2B5EF4-FFF2-40B4-BE49-F238E27FC236}">
                <a16:creationId xmlns:a16="http://schemas.microsoft.com/office/drawing/2014/main" id="{F999693E-A7E4-AC14-A75A-929FF8B888A4}"/>
              </a:ext>
            </a:extLst>
          </p:cNvPr>
          <p:cNvSpPr/>
          <p:nvPr/>
        </p:nvSpPr>
        <p:spPr>
          <a:xfrm rot="19128705">
            <a:off x="6333462" y="3669420"/>
            <a:ext cx="623110" cy="33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A85F693-6F38-6A94-6052-6B5805C92AE9}"/>
              </a:ext>
            </a:extLst>
          </p:cNvPr>
          <p:cNvSpPr/>
          <p:nvPr/>
        </p:nvSpPr>
        <p:spPr>
          <a:xfrm>
            <a:off x="8547213" y="574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8E8C695-0429-FD35-4A9C-6AF317907BF9}"/>
              </a:ext>
            </a:extLst>
          </p:cNvPr>
          <p:cNvSpPr/>
          <p:nvPr/>
        </p:nvSpPr>
        <p:spPr>
          <a:xfrm>
            <a:off x="8858843" y="574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F8421D1-1077-1B12-004B-C034C5C03023}"/>
              </a:ext>
            </a:extLst>
          </p:cNvPr>
          <p:cNvSpPr/>
          <p:nvPr/>
        </p:nvSpPr>
        <p:spPr>
          <a:xfrm>
            <a:off x="9170473" y="574338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F88AE25-02B5-853D-971A-91C186BC893D}"/>
              </a:ext>
            </a:extLst>
          </p:cNvPr>
          <p:cNvSpPr/>
          <p:nvPr/>
        </p:nvSpPr>
        <p:spPr>
          <a:xfrm>
            <a:off x="8547213" y="605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0B1A8DE-4F19-07D8-6221-D57382873EF7}"/>
              </a:ext>
            </a:extLst>
          </p:cNvPr>
          <p:cNvSpPr/>
          <p:nvPr/>
        </p:nvSpPr>
        <p:spPr>
          <a:xfrm>
            <a:off x="8858843" y="605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14AD426-8421-72AD-94D3-5CC2971C695F}"/>
              </a:ext>
            </a:extLst>
          </p:cNvPr>
          <p:cNvSpPr/>
          <p:nvPr/>
        </p:nvSpPr>
        <p:spPr>
          <a:xfrm>
            <a:off x="9170473" y="6051315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AFD85EC5-E536-36CB-4586-E12F17BF6EFC}"/>
              </a:ext>
            </a:extLst>
          </p:cNvPr>
          <p:cNvSpPr/>
          <p:nvPr/>
        </p:nvSpPr>
        <p:spPr>
          <a:xfrm>
            <a:off x="8547213" y="542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A8C2B2B-FF1C-FC2B-92C1-D1C4A0A3AA66}"/>
              </a:ext>
            </a:extLst>
          </p:cNvPr>
          <p:cNvSpPr/>
          <p:nvPr/>
        </p:nvSpPr>
        <p:spPr>
          <a:xfrm>
            <a:off x="8858843" y="542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FDCD872-0552-6AAA-7BA1-57685157DB7A}"/>
              </a:ext>
            </a:extLst>
          </p:cNvPr>
          <p:cNvSpPr/>
          <p:nvPr/>
        </p:nvSpPr>
        <p:spPr>
          <a:xfrm>
            <a:off x="9170473" y="542517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BAC1AABC-4DBD-CCAA-1A96-74F086FD70E3}"/>
              </a:ext>
            </a:extLst>
          </p:cNvPr>
          <p:cNvSpPr/>
          <p:nvPr/>
        </p:nvSpPr>
        <p:spPr>
          <a:xfrm>
            <a:off x="9640750" y="575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04052D6-C2E0-AE5E-F420-D88197DAD79F}"/>
              </a:ext>
            </a:extLst>
          </p:cNvPr>
          <p:cNvSpPr/>
          <p:nvPr/>
        </p:nvSpPr>
        <p:spPr>
          <a:xfrm>
            <a:off x="9952380" y="575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81EE187D-8ACA-C552-9ABC-6DE399D5F4A7}"/>
              </a:ext>
            </a:extLst>
          </p:cNvPr>
          <p:cNvSpPr/>
          <p:nvPr/>
        </p:nvSpPr>
        <p:spPr>
          <a:xfrm>
            <a:off x="10264010" y="5751769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9736F48-E8C2-38D7-F57A-25307D1BF33C}"/>
              </a:ext>
            </a:extLst>
          </p:cNvPr>
          <p:cNvSpPr/>
          <p:nvPr/>
        </p:nvSpPr>
        <p:spPr>
          <a:xfrm>
            <a:off x="9640750" y="605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83EB6D80-2271-AF8B-AE12-1C2AF5E17D42}"/>
              </a:ext>
            </a:extLst>
          </p:cNvPr>
          <p:cNvSpPr/>
          <p:nvPr/>
        </p:nvSpPr>
        <p:spPr>
          <a:xfrm>
            <a:off x="9952380" y="605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13F36F9-95DC-8879-B6E6-3CB404447DD4}"/>
              </a:ext>
            </a:extLst>
          </p:cNvPr>
          <p:cNvSpPr/>
          <p:nvPr/>
        </p:nvSpPr>
        <p:spPr>
          <a:xfrm>
            <a:off x="10264010" y="6059702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DFC5428-81F9-D06A-44F2-D439B97BF5AD}"/>
              </a:ext>
            </a:extLst>
          </p:cNvPr>
          <p:cNvSpPr/>
          <p:nvPr/>
        </p:nvSpPr>
        <p:spPr>
          <a:xfrm>
            <a:off x="9640750" y="543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EF44AA5D-7ABA-6952-278E-FEE90E68A5C6}"/>
              </a:ext>
            </a:extLst>
          </p:cNvPr>
          <p:cNvSpPr/>
          <p:nvPr/>
        </p:nvSpPr>
        <p:spPr>
          <a:xfrm>
            <a:off x="9952380" y="543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3262EA5-B00E-B67E-AC6E-E011C1765FC4}"/>
              </a:ext>
            </a:extLst>
          </p:cNvPr>
          <p:cNvSpPr/>
          <p:nvPr/>
        </p:nvSpPr>
        <p:spPr>
          <a:xfrm>
            <a:off x="10264010" y="5433566"/>
            <a:ext cx="180000" cy="180000"/>
          </a:xfrm>
          <a:prstGeom prst="ellipse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201572D-0A71-816F-5FC8-BEED7B8995D8}"/>
              </a:ext>
            </a:extLst>
          </p:cNvPr>
          <p:cNvSpPr txBox="1">
            <a:spLocks/>
          </p:cNvSpPr>
          <p:nvPr/>
        </p:nvSpPr>
        <p:spPr>
          <a:xfrm>
            <a:off x="2153742" y="4355423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変数の名前が分かりにくい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FEC37F-F368-2460-AD86-4E3B19C5425F}"/>
              </a:ext>
            </a:extLst>
          </p:cNvPr>
          <p:cNvSpPr txBox="1">
            <a:spLocks/>
          </p:cNvSpPr>
          <p:nvPr/>
        </p:nvSpPr>
        <p:spPr>
          <a:xfrm>
            <a:off x="2173189" y="1446135"/>
            <a:ext cx="1177200" cy="415498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コードにコメントをつける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EE7D00-C8FD-627E-B1D7-5D3D52390B2C}"/>
              </a:ext>
            </a:extLst>
          </p:cNvPr>
          <p:cNvSpPr txBox="1">
            <a:spLocks/>
          </p:cNvSpPr>
          <p:nvPr/>
        </p:nvSpPr>
        <p:spPr>
          <a:xfrm>
            <a:off x="3470612" y="4506227"/>
            <a:ext cx="1177200" cy="577081"/>
          </a:xfrm>
          <a:prstGeom prst="rect">
            <a:avLst/>
          </a:prstGeom>
          <a:solidFill>
            <a:srgbClr val="FFD03B"/>
          </a:solidFill>
          <a:effectLst/>
        </p:spPr>
        <p:txBody>
          <a:bodyPr wrap="square" lIns="46800" rIns="46800" rtlCol="0">
            <a:spAutoFit/>
          </a:bodyPr>
          <a:lstStyle/>
          <a:p>
            <a:r>
              <a:rPr kumimoji="1" lang="ja-JP" altLang="en-US" sz="1050" dirty="0">
                <a:latin typeface="+mn-ea"/>
              </a:rPr>
              <a:t>セキュリティ対策がちゃんと出来ていない</a:t>
            </a:r>
          </a:p>
        </p:txBody>
      </p:sp>
    </p:spTree>
    <p:extLst>
      <p:ext uri="{BB962C8B-B14F-4D97-AF65-F5344CB8AC3E}">
        <p14:creationId xmlns:p14="http://schemas.microsoft.com/office/powerpoint/2010/main" val="34402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365</Words>
  <Application>Microsoft Office PowerPoint</Application>
  <PresentationFormat>ワイド画面</PresentationFormat>
  <Paragraphs>124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BIZ UDゴシック</vt:lpstr>
      <vt:lpstr>Yu Gothic UI</vt:lpstr>
      <vt:lpstr>メイリオ</vt:lpstr>
      <vt:lpstr>游ゴシック</vt:lpstr>
      <vt:lpstr>游ゴシック Light</vt:lpstr>
      <vt:lpstr>Aharoni</vt:lpstr>
      <vt:lpstr>Arial</vt:lpstr>
      <vt:lpstr>Office テーマ</vt:lpstr>
      <vt:lpstr>Retrospective</vt:lpstr>
      <vt:lpstr>チームアグリーメントを守って議論しよう！</vt:lpstr>
      <vt:lpstr>SM Weekly レポート</vt:lpstr>
      <vt:lpstr>1週間何があった？君はどう思ってた？</vt:lpstr>
      <vt:lpstr>良かったこと、もっと改善出来そう！なこと</vt:lpstr>
      <vt:lpstr>PowerPoint プレゼンテーション</vt:lpstr>
      <vt:lpstr>SM Weekly レポート</vt:lpstr>
      <vt:lpstr>1週間何があった？君はどう思ってた？</vt:lpstr>
      <vt:lpstr>良かったこと、もっと改善出来そう！なこと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dc:creator>Sasaki Teppei</dc:creator>
  <cp:lastModifiedBy>Sasaki Teppei</cp:lastModifiedBy>
  <cp:revision>45</cp:revision>
  <dcterms:created xsi:type="dcterms:W3CDTF">2022-09-22T15:35:52Z</dcterms:created>
  <dcterms:modified xsi:type="dcterms:W3CDTF">2022-10-03T09:13:31Z</dcterms:modified>
</cp:coreProperties>
</file>