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69" r:id="rId3"/>
    <p:sldId id="257" r:id="rId4"/>
    <p:sldId id="278" r:id="rId5"/>
    <p:sldId id="261" r:id="rId6"/>
    <p:sldId id="259" r:id="rId7"/>
    <p:sldId id="263" r:id="rId8"/>
    <p:sldId id="264" r:id="rId9"/>
    <p:sldId id="262" r:id="rId10"/>
    <p:sldId id="266" r:id="rId11"/>
    <p:sldId id="268" r:id="rId12"/>
    <p:sldId id="270" r:id="rId13"/>
    <p:sldId id="271" r:id="rId14"/>
    <p:sldId id="289" r:id="rId15"/>
    <p:sldId id="290" r:id="rId16"/>
    <p:sldId id="283" r:id="rId17"/>
    <p:sldId id="284" r:id="rId18"/>
    <p:sldId id="285" r:id="rId19"/>
    <p:sldId id="286" r:id="rId20"/>
    <p:sldId id="287"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83" d="100"/>
          <a:sy n="83" d="100"/>
        </p:scale>
        <p:origin x="68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9E15E-E2C8-4D8E-A7D8-33C91B7169B3}" type="datetimeFigureOut">
              <a:rPr lang="en-US" smtClean="0"/>
              <a:t>3/20/2022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4CFAA5-2EBD-49C2-9A5C-A79E94A27091}" type="slidenum">
              <a:rPr lang="en-US" smtClean="0"/>
              <a:t>‹#›</a:t>
            </a:fld>
            <a:endParaRPr lang="en-US"/>
          </a:p>
        </p:txBody>
      </p:sp>
    </p:spTree>
    <p:extLst>
      <p:ext uri="{BB962C8B-B14F-4D97-AF65-F5344CB8AC3E}">
        <p14:creationId xmlns:p14="http://schemas.microsoft.com/office/powerpoint/2010/main" val="2411221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F2322"/>
                </a:solidFill>
                <a:effectLst/>
                <a:latin typeface="motiva-sans"/>
              </a:rPr>
              <a:t>The purpose of an FX forward is to lock in an exchange rate between two currencies at a future date to </a:t>
            </a:r>
            <a:r>
              <a:rPr lang="en-US" sz="1200" b="0" i="0" dirty="0" err="1">
                <a:solidFill>
                  <a:srgbClr val="1F2322"/>
                </a:solidFill>
                <a:effectLst/>
                <a:latin typeface="motiva-sans"/>
              </a:rPr>
              <a:t>minimise</a:t>
            </a:r>
            <a:r>
              <a:rPr lang="en-US" sz="1200" b="0" i="0" dirty="0">
                <a:solidFill>
                  <a:srgbClr val="1F2322"/>
                </a:solidFill>
                <a:effectLst/>
                <a:latin typeface="motiva-sans"/>
              </a:rPr>
              <a:t> currency risk. This might be done, for instance, if a company is contractually obliged to pay a set amount for the future delivery of goods in a foreign currency and wishes to lock in the rate. </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3</a:t>
            </a:fld>
            <a:endParaRPr lang="en-US"/>
          </a:p>
        </p:txBody>
      </p:sp>
    </p:spTree>
    <p:extLst>
      <p:ext uri="{BB962C8B-B14F-4D97-AF65-F5344CB8AC3E}">
        <p14:creationId xmlns:p14="http://schemas.microsoft.com/office/powerpoint/2010/main" val="3867629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12</a:t>
            </a:fld>
            <a:endParaRPr lang="en-US"/>
          </a:p>
        </p:txBody>
      </p:sp>
    </p:spTree>
    <p:extLst>
      <p:ext uri="{BB962C8B-B14F-4D97-AF65-F5344CB8AC3E}">
        <p14:creationId xmlns:p14="http://schemas.microsoft.com/office/powerpoint/2010/main" val="771594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13</a:t>
            </a:fld>
            <a:endParaRPr lang="en-US"/>
          </a:p>
        </p:txBody>
      </p:sp>
    </p:spTree>
    <p:extLst>
      <p:ext uri="{BB962C8B-B14F-4D97-AF65-F5344CB8AC3E}">
        <p14:creationId xmlns:p14="http://schemas.microsoft.com/office/powerpoint/2010/main" val="1046588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14</a:t>
            </a:fld>
            <a:endParaRPr lang="en-US"/>
          </a:p>
        </p:txBody>
      </p:sp>
    </p:spTree>
    <p:extLst>
      <p:ext uri="{BB962C8B-B14F-4D97-AF65-F5344CB8AC3E}">
        <p14:creationId xmlns:p14="http://schemas.microsoft.com/office/powerpoint/2010/main" val="3501732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15</a:t>
            </a:fld>
            <a:endParaRPr lang="en-US"/>
          </a:p>
        </p:txBody>
      </p:sp>
    </p:spTree>
    <p:extLst>
      <p:ext uri="{BB962C8B-B14F-4D97-AF65-F5344CB8AC3E}">
        <p14:creationId xmlns:p14="http://schemas.microsoft.com/office/powerpoint/2010/main" val="33771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16</a:t>
            </a:fld>
            <a:endParaRPr lang="en-US"/>
          </a:p>
        </p:txBody>
      </p:sp>
    </p:spTree>
    <p:extLst>
      <p:ext uri="{BB962C8B-B14F-4D97-AF65-F5344CB8AC3E}">
        <p14:creationId xmlns:p14="http://schemas.microsoft.com/office/powerpoint/2010/main" val="3172295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17</a:t>
            </a:fld>
            <a:endParaRPr lang="en-US"/>
          </a:p>
        </p:txBody>
      </p:sp>
    </p:spTree>
    <p:extLst>
      <p:ext uri="{BB962C8B-B14F-4D97-AF65-F5344CB8AC3E}">
        <p14:creationId xmlns:p14="http://schemas.microsoft.com/office/powerpoint/2010/main" val="700263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18</a:t>
            </a:fld>
            <a:endParaRPr lang="en-US"/>
          </a:p>
        </p:txBody>
      </p:sp>
    </p:spTree>
    <p:extLst>
      <p:ext uri="{BB962C8B-B14F-4D97-AF65-F5344CB8AC3E}">
        <p14:creationId xmlns:p14="http://schemas.microsoft.com/office/powerpoint/2010/main" val="1159402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19</a:t>
            </a:fld>
            <a:endParaRPr lang="en-US"/>
          </a:p>
        </p:txBody>
      </p:sp>
    </p:spTree>
    <p:extLst>
      <p:ext uri="{BB962C8B-B14F-4D97-AF65-F5344CB8AC3E}">
        <p14:creationId xmlns:p14="http://schemas.microsoft.com/office/powerpoint/2010/main" val="424834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20</a:t>
            </a:fld>
            <a:endParaRPr lang="en-US"/>
          </a:p>
        </p:txBody>
      </p:sp>
    </p:spTree>
    <p:extLst>
      <p:ext uri="{BB962C8B-B14F-4D97-AF65-F5344CB8AC3E}">
        <p14:creationId xmlns:p14="http://schemas.microsoft.com/office/powerpoint/2010/main" val="4177743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F2322"/>
                </a:solidFill>
                <a:effectLst/>
                <a:latin typeface="motiva-sans"/>
              </a:rPr>
              <a:t>The purpose of an FX forward is to lock in an exchange rate between two currencies at a future date to </a:t>
            </a:r>
            <a:r>
              <a:rPr lang="en-US" sz="1200" b="0" i="0" dirty="0" err="1">
                <a:solidFill>
                  <a:srgbClr val="1F2322"/>
                </a:solidFill>
                <a:effectLst/>
                <a:latin typeface="motiva-sans"/>
              </a:rPr>
              <a:t>minimise</a:t>
            </a:r>
            <a:r>
              <a:rPr lang="en-US" sz="1200" b="0" i="0" dirty="0">
                <a:solidFill>
                  <a:srgbClr val="1F2322"/>
                </a:solidFill>
                <a:effectLst/>
                <a:latin typeface="motiva-sans"/>
              </a:rPr>
              <a:t> currency risk. This might be done, for instance, if a company is contractually obliged to pay a set amount for the future delivery of goods in a foreign currency and wishes to lock in the rate. </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4</a:t>
            </a:fld>
            <a:endParaRPr lang="en-US"/>
          </a:p>
        </p:txBody>
      </p:sp>
    </p:spTree>
    <p:extLst>
      <p:ext uri="{BB962C8B-B14F-4D97-AF65-F5344CB8AC3E}">
        <p14:creationId xmlns:p14="http://schemas.microsoft.com/office/powerpoint/2010/main" val="1416406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5</a:t>
            </a:fld>
            <a:endParaRPr lang="en-US"/>
          </a:p>
        </p:txBody>
      </p:sp>
    </p:spTree>
    <p:extLst>
      <p:ext uri="{BB962C8B-B14F-4D97-AF65-F5344CB8AC3E}">
        <p14:creationId xmlns:p14="http://schemas.microsoft.com/office/powerpoint/2010/main" val="3016558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F2322"/>
                </a:solidFill>
                <a:effectLst/>
                <a:latin typeface="motiva-sans"/>
              </a:rPr>
              <a:t>The purpose of an FX forward is to lock in an exchange rate between two currencies at a future date to minimize currency risk. This might be done, for instance, if a company is contractually obliged to pay a set amount for the future delivery of goods in a foreign currency and wishes to lock in the rate. </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6</a:t>
            </a:fld>
            <a:endParaRPr lang="en-US"/>
          </a:p>
        </p:txBody>
      </p:sp>
    </p:spTree>
    <p:extLst>
      <p:ext uri="{BB962C8B-B14F-4D97-AF65-F5344CB8AC3E}">
        <p14:creationId xmlns:p14="http://schemas.microsoft.com/office/powerpoint/2010/main" val="365240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F2322"/>
                </a:solidFill>
                <a:effectLst/>
                <a:latin typeface="motiva-sans"/>
              </a:rPr>
              <a:t>The purpose of an FX forward is to lock in an exchange rate between two currencies at a future date to minimize currency risk. This might be done, for instance, if a company is contractually obliged to pay a set amount for the future delivery of goods in a foreign currency and wishes to lock in the rate. </a:t>
            </a:r>
          </a:p>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7</a:t>
            </a:fld>
            <a:endParaRPr lang="en-US"/>
          </a:p>
        </p:txBody>
      </p:sp>
    </p:spTree>
    <p:extLst>
      <p:ext uri="{BB962C8B-B14F-4D97-AF65-F5344CB8AC3E}">
        <p14:creationId xmlns:p14="http://schemas.microsoft.com/office/powerpoint/2010/main" val="4125353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Payoff</a:t>
            </a:r>
          </a:p>
        </p:txBody>
      </p:sp>
      <p:sp>
        <p:nvSpPr>
          <p:cNvPr id="4" name="Slide Number Placeholder 3"/>
          <p:cNvSpPr>
            <a:spLocks noGrp="1"/>
          </p:cNvSpPr>
          <p:nvPr>
            <p:ph type="sldNum" sz="quarter" idx="5"/>
          </p:nvPr>
        </p:nvSpPr>
        <p:spPr/>
        <p:txBody>
          <a:bodyPr/>
          <a:lstStyle/>
          <a:p>
            <a:fld id="{C44CFAA5-2EBD-49C2-9A5C-A79E94A27091}" type="slidenum">
              <a:rPr lang="en-US" smtClean="0"/>
              <a:t>8</a:t>
            </a:fld>
            <a:endParaRPr lang="en-US"/>
          </a:p>
        </p:txBody>
      </p:sp>
    </p:spTree>
    <p:extLst>
      <p:ext uri="{BB962C8B-B14F-4D97-AF65-F5344CB8AC3E}">
        <p14:creationId xmlns:p14="http://schemas.microsoft.com/office/powerpoint/2010/main" val="1397378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any time before maturity, the value of a currency forward contract to the long will depend on the spot rate at time t, St</a:t>
            </a:r>
          </a:p>
        </p:txBody>
      </p:sp>
      <p:sp>
        <p:nvSpPr>
          <p:cNvPr id="4" name="Slide Number Placeholder 3"/>
          <p:cNvSpPr>
            <a:spLocks noGrp="1"/>
          </p:cNvSpPr>
          <p:nvPr>
            <p:ph type="sldNum" sz="quarter" idx="5"/>
          </p:nvPr>
        </p:nvSpPr>
        <p:spPr/>
        <p:txBody>
          <a:bodyPr/>
          <a:lstStyle/>
          <a:p>
            <a:fld id="{C44CFAA5-2EBD-49C2-9A5C-A79E94A27091}" type="slidenum">
              <a:rPr lang="en-US" smtClean="0"/>
              <a:t>9</a:t>
            </a:fld>
            <a:endParaRPr lang="en-US"/>
          </a:p>
        </p:txBody>
      </p:sp>
    </p:spTree>
    <p:extLst>
      <p:ext uri="{BB962C8B-B14F-4D97-AF65-F5344CB8AC3E}">
        <p14:creationId xmlns:p14="http://schemas.microsoft.com/office/powerpoint/2010/main" val="437159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10</a:t>
            </a:fld>
            <a:endParaRPr lang="en-US"/>
          </a:p>
        </p:txBody>
      </p:sp>
    </p:spTree>
    <p:extLst>
      <p:ext uri="{BB962C8B-B14F-4D97-AF65-F5344CB8AC3E}">
        <p14:creationId xmlns:p14="http://schemas.microsoft.com/office/powerpoint/2010/main" val="1675859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4CFAA5-2EBD-49C2-9A5C-A79E94A27091}" type="slidenum">
              <a:rPr lang="en-US" smtClean="0"/>
              <a:t>11</a:t>
            </a:fld>
            <a:endParaRPr lang="en-US"/>
          </a:p>
        </p:txBody>
      </p:sp>
    </p:spTree>
    <p:extLst>
      <p:ext uri="{BB962C8B-B14F-4D97-AF65-F5344CB8AC3E}">
        <p14:creationId xmlns:p14="http://schemas.microsoft.com/office/powerpoint/2010/main" val="1464960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B2C8-0D71-4619-8D39-5F67C21E66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D12F4DA-F4A7-4BBF-8163-3485569BF4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D8DA4A-024F-4756-BE62-6805263A7754}"/>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A384C1C8-9B64-4B5C-B51A-19D6CEDAC7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9979E3-D2A4-42F1-AE2C-A8CBDE34C33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493375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C66C9-6C88-48D7-8854-B780AF056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50BA5A-B499-4EDC-868B-DEE8C2112C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442666-CFF5-4101-854D-468CB672F66C}"/>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D241184E-297D-4FAF-9E7B-467CD42B7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3729A-B359-4FB3-887F-3EFFD8D52CE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15790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C1D2BB-4AC4-4069-9263-CE76E318C7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041A5D-C32B-4405-97B3-4C5AA1D827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59B26-06C7-482B-A6C0-A5B20BAD0458}"/>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6F556540-1DF6-4EB1-9F48-EAA8D90E1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38B32-1503-4495-BD93-665E4C806FE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4095200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7FB2-393B-4005-B744-F796F890B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6B3B36-058B-4B58-B553-F966C099E3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524AAF-A289-49C5-BF6D-FDFD0E7A7BF4}"/>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4AAA65BD-CE96-4EDD-A438-3F23FC1AF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8D1F5-F276-45D6-B685-D815454EEF8B}"/>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32032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1CD97-3A9E-4CAD-B31B-338327BE0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D89434-7AB3-442D-84F7-8E40993E0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94739-3834-4E64-9018-C08D051ADB6E}"/>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65C635BA-4C73-4150-B067-EB115EEF0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A8F36-7186-4200-90DC-8155D87B16E7}"/>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959848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DD713-71CD-46F5-A4A5-2F1E21BE4A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17998-10DE-4190-ABF5-7748692D2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902CEB-FB07-42BA-8B81-C2EFC66192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220A36-8C74-485F-8BFA-F372D99E90C9}"/>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6" name="Footer Placeholder 5">
            <a:extLst>
              <a:ext uri="{FF2B5EF4-FFF2-40B4-BE49-F238E27FC236}">
                <a16:creationId xmlns:a16="http://schemas.microsoft.com/office/drawing/2014/main" id="{3207F484-B0E5-4E1F-9D61-84C6BA13F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96B1A-C67D-4CAD-A36A-4887B9886E58}"/>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06559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BED2-8138-4256-9C84-6B0E5E532B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E11B70-1F85-4C80-B940-86F27ECC6B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FAADE2-CC79-4EBC-A940-7B22BE0ED9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FF7E7E-BC98-4B1C-B92D-CD105CDE7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69AB54-A288-4E2C-9464-1493E940BE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D35643-BF34-42EC-B380-26BB4A98919C}"/>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8" name="Footer Placeholder 7">
            <a:extLst>
              <a:ext uri="{FF2B5EF4-FFF2-40B4-BE49-F238E27FC236}">
                <a16:creationId xmlns:a16="http://schemas.microsoft.com/office/drawing/2014/main" id="{61E4260F-42F6-441C-8E6D-3E078A18F1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4E4FA8-359F-459E-92FF-667B44C8BB2C}"/>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2852374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C5D3-FE9F-400F-8C4B-786D20D55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8A9AB-FFE9-4305-88FB-F9EEFE1058A0}"/>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4" name="Footer Placeholder 3">
            <a:extLst>
              <a:ext uri="{FF2B5EF4-FFF2-40B4-BE49-F238E27FC236}">
                <a16:creationId xmlns:a16="http://schemas.microsoft.com/office/drawing/2014/main" id="{9D52D809-1C92-4098-AA86-D8AE0C092E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56844A-C537-4A02-B339-D72D60EF7ACE}"/>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683356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7254D0-CDBE-481E-B358-E8617D60D511}"/>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3" name="Footer Placeholder 2">
            <a:extLst>
              <a:ext uri="{FF2B5EF4-FFF2-40B4-BE49-F238E27FC236}">
                <a16:creationId xmlns:a16="http://schemas.microsoft.com/office/drawing/2014/main" id="{ABE0F768-AA09-48B0-AEF8-28EE0D200A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669F9-35A4-4A59-BB9C-1616CE6FE8FD}"/>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398859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6B5B0-83DF-465D-8E9F-4C060048BB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579C86-2AD4-4D39-8C61-51B2AFDCB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8D659-71B5-4DF7-9128-C9B7A4F3DF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38626F-7BF6-476A-8950-EBEA96128C52}"/>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6" name="Footer Placeholder 5">
            <a:extLst>
              <a:ext uri="{FF2B5EF4-FFF2-40B4-BE49-F238E27FC236}">
                <a16:creationId xmlns:a16="http://schemas.microsoft.com/office/drawing/2014/main" id="{A55224B4-08A7-493A-A891-078BD1E254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C615D6-4936-4CBC-B593-3C2F646EFF0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1899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B106-DB68-4683-9267-A0B3BC15E5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770EC7-5D63-4EB7-B32C-946E81108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31842C-ECDD-4ED9-985F-F7A390033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B0CD6-8647-4A4B-9133-99D744C60235}"/>
              </a:ext>
            </a:extLst>
          </p:cNvPr>
          <p:cNvSpPr>
            <a:spLocks noGrp="1"/>
          </p:cNvSpPr>
          <p:nvPr>
            <p:ph type="dt" sz="half" idx="10"/>
          </p:nvPr>
        </p:nvSpPr>
        <p:spPr/>
        <p:txBody>
          <a:bodyPr/>
          <a:lstStyle/>
          <a:p>
            <a:fld id="{51807F20-AA98-4802-9F1E-9670AB9FAB38}" type="datetimeFigureOut">
              <a:rPr lang="en-US" smtClean="0"/>
              <a:t>3/20/2022</a:t>
            </a:fld>
            <a:endParaRPr lang="en-US"/>
          </a:p>
        </p:txBody>
      </p:sp>
      <p:sp>
        <p:nvSpPr>
          <p:cNvPr id="6" name="Footer Placeholder 5">
            <a:extLst>
              <a:ext uri="{FF2B5EF4-FFF2-40B4-BE49-F238E27FC236}">
                <a16:creationId xmlns:a16="http://schemas.microsoft.com/office/drawing/2014/main" id="{32FB39F3-12FC-468D-8739-FCCFA3903A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C8717-5FDD-449B-856A-CCF0E2F277E4}"/>
              </a:ext>
            </a:extLst>
          </p:cNvPr>
          <p:cNvSpPr>
            <a:spLocks noGrp="1"/>
          </p:cNvSpPr>
          <p:nvPr>
            <p:ph type="sldNum" sz="quarter" idx="12"/>
          </p:nvPr>
        </p:nvSpPr>
        <p:spPr/>
        <p:txBody>
          <a:bodyPr/>
          <a:lstStyle/>
          <a:p>
            <a:fld id="{195D863F-8C87-48C3-AEDA-4471133FC1C9}" type="slidenum">
              <a:rPr lang="en-US" smtClean="0"/>
              <a:t>‹#›</a:t>
            </a:fld>
            <a:endParaRPr lang="en-US"/>
          </a:p>
        </p:txBody>
      </p:sp>
    </p:spTree>
    <p:extLst>
      <p:ext uri="{BB962C8B-B14F-4D97-AF65-F5344CB8AC3E}">
        <p14:creationId xmlns:p14="http://schemas.microsoft.com/office/powerpoint/2010/main" val="57221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26DF06-4F3E-4F0F-AD8C-3EE2F93CA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B3274-BEA6-4314-ADCB-80A784BA1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6A1C64-DA42-4F0D-8FDB-2509E51AD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807F20-AA98-4802-9F1E-9670AB9FAB38}" type="datetimeFigureOut">
              <a:rPr lang="en-US" smtClean="0"/>
              <a:t>3/20/2022</a:t>
            </a:fld>
            <a:endParaRPr lang="en-US"/>
          </a:p>
        </p:txBody>
      </p:sp>
      <p:sp>
        <p:nvSpPr>
          <p:cNvPr id="5" name="Footer Placeholder 4">
            <a:extLst>
              <a:ext uri="{FF2B5EF4-FFF2-40B4-BE49-F238E27FC236}">
                <a16:creationId xmlns:a16="http://schemas.microsoft.com/office/drawing/2014/main" id="{24D029D8-B918-4956-AE1F-5CE00BD9B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79B421-375F-4EAA-990B-9A148E0315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D863F-8C87-48C3-AEDA-4471133FC1C9}" type="slidenum">
              <a:rPr lang="en-US" smtClean="0"/>
              <a:t>‹#›</a:t>
            </a:fld>
            <a:endParaRPr lang="en-US"/>
          </a:p>
        </p:txBody>
      </p:sp>
    </p:spTree>
    <p:extLst>
      <p:ext uri="{BB962C8B-B14F-4D97-AF65-F5344CB8AC3E}">
        <p14:creationId xmlns:p14="http://schemas.microsoft.com/office/powerpoint/2010/main" val="178570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DE24-52DD-47C8-B285-843186FDB1AE}"/>
              </a:ext>
            </a:extLst>
          </p:cNvPr>
          <p:cNvSpPr>
            <a:spLocks noGrp="1"/>
          </p:cNvSpPr>
          <p:nvPr>
            <p:ph type="ctrTitle" idx="4294967295"/>
          </p:nvPr>
        </p:nvSpPr>
        <p:spPr>
          <a:xfrm>
            <a:off x="1623633" y="1627188"/>
            <a:ext cx="9144000" cy="2763837"/>
          </a:xfrm>
        </p:spPr>
        <p:txBody>
          <a:bodyPr anchor="ctr">
            <a:normAutofit/>
          </a:bodyPr>
          <a:lstStyle/>
          <a:p>
            <a:pPr algn="ctr"/>
            <a:r>
              <a:rPr lang="en-US" sz="4400" b="1" dirty="0">
                <a:latin typeface="Calibri (Headings)"/>
              </a:rPr>
              <a:t>FINANCIAL ENGINEERING PROJECT</a:t>
            </a:r>
            <a:br>
              <a:rPr lang="en-US" sz="4400" b="1" dirty="0">
                <a:latin typeface="Calibri (Headings)"/>
              </a:rPr>
            </a:br>
            <a:r>
              <a:rPr lang="en-US" sz="4400" b="1" dirty="0">
                <a:latin typeface="Calibri (Headings)"/>
              </a:rPr>
              <a:t>Stage 1</a:t>
            </a:r>
          </a:p>
        </p:txBody>
      </p:sp>
      <p:sp>
        <p:nvSpPr>
          <p:cNvPr id="3" name="Subtitle 2">
            <a:extLst>
              <a:ext uri="{FF2B5EF4-FFF2-40B4-BE49-F238E27FC236}">
                <a16:creationId xmlns:a16="http://schemas.microsoft.com/office/drawing/2014/main" id="{D17181D5-C6FE-4B64-81F2-7CBE33E23636}"/>
              </a:ext>
            </a:extLst>
          </p:cNvPr>
          <p:cNvSpPr>
            <a:spLocks noGrp="1"/>
          </p:cNvSpPr>
          <p:nvPr>
            <p:ph type="subTitle" idx="4294967295"/>
          </p:nvPr>
        </p:nvSpPr>
        <p:spPr>
          <a:xfrm>
            <a:off x="5413375" y="4391025"/>
            <a:ext cx="6778625" cy="2027238"/>
          </a:xfrm>
        </p:spPr>
        <p:txBody>
          <a:bodyPr anchor="ctr">
            <a:normAutofit fontScale="92500" lnSpcReduction="20000"/>
          </a:bodyPr>
          <a:lstStyle/>
          <a:p>
            <a:pPr marL="0" indent="0" algn="l">
              <a:buNone/>
            </a:pPr>
            <a:r>
              <a:rPr lang="en-US" sz="2800" dirty="0"/>
              <a:t>Students:</a:t>
            </a:r>
          </a:p>
          <a:p>
            <a:pPr marL="0" indent="0" algn="l">
              <a:buNone/>
            </a:pPr>
            <a:r>
              <a:rPr lang="en-US" sz="2800" dirty="0"/>
              <a:t>		Tu Anh Nguyen</a:t>
            </a:r>
          </a:p>
          <a:p>
            <a:pPr marL="0" indent="0" algn="l">
              <a:buNone/>
            </a:pPr>
            <a:r>
              <a:rPr lang="en-US" sz="2800" dirty="0"/>
              <a:t>		Thi Kim Phuong Nguyen</a:t>
            </a:r>
          </a:p>
          <a:p>
            <a:pPr marL="0" indent="0" algn="l">
              <a:buNone/>
            </a:pPr>
            <a:r>
              <a:rPr lang="en-US" sz="2800" dirty="0"/>
              <a:t>		Askar </a:t>
            </a:r>
            <a:r>
              <a:rPr lang="en-US" sz="2800" dirty="0" err="1"/>
              <a:t>Mulkubayev</a:t>
            </a:r>
            <a:endParaRPr lang="en-US" sz="2800" dirty="0"/>
          </a:p>
          <a:p>
            <a:pPr marL="0" indent="0" algn="l">
              <a:buNone/>
            </a:pPr>
            <a:r>
              <a:rPr lang="en-US" sz="2800" dirty="0"/>
              <a:t>		Osborn </a:t>
            </a:r>
            <a:r>
              <a:rPr lang="en-US" sz="2800" dirty="0" err="1"/>
              <a:t>Mugaviri</a:t>
            </a:r>
            <a:endParaRPr lang="en-US" sz="2800" dirty="0"/>
          </a:p>
        </p:txBody>
      </p:sp>
      <p:sp>
        <p:nvSpPr>
          <p:cNvPr id="9" name="Subtitle 2">
            <a:extLst>
              <a:ext uri="{FF2B5EF4-FFF2-40B4-BE49-F238E27FC236}">
                <a16:creationId xmlns:a16="http://schemas.microsoft.com/office/drawing/2014/main" id="{0ED72138-1194-4A0F-BA8E-A5B398D9BBE1}"/>
              </a:ext>
            </a:extLst>
          </p:cNvPr>
          <p:cNvSpPr txBox="1">
            <a:spLocks/>
          </p:cNvSpPr>
          <p:nvPr/>
        </p:nvSpPr>
        <p:spPr>
          <a:xfrm>
            <a:off x="1424366" y="423259"/>
            <a:ext cx="9343267" cy="631825"/>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000" b="1" dirty="0"/>
              <a:t>POZNAN UNIVERSITY OF ECONOMICS AND BUSINESS</a:t>
            </a:r>
          </a:p>
        </p:txBody>
      </p:sp>
    </p:spTree>
    <p:extLst>
      <p:ext uri="{BB962C8B-B14F-4D97-AF65-F5344CB8AC3E}">
        <p14:creationId xmlns:p14="http://schemas.microsoft.com/office/powerpoint/2010/main" val="365803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296430"/>
          </a:xfrm>
        </p:spPr>
        <p:txBody>
          <a:bodyPr>
            <a:noAutofit/>
          </a:bodyPr>
          <a:lstStyle/>
          <a:p>
            <a:pPr marL="0" indent="0">
              <a:buNone/>
            </a:pPr>
            <a:r>
              <a:rPr lang="en-US" sz="2200" b="1" dirty="0">
                <a:solidFill>
                  <a:srgbClr val="1F2322"/>
                </a:solidFill>
                <a:latin typeface="Calibri (Body)"/>
              </a:rPr>
              <a:t>Example: </a:t>
            </a:r>
          </a:p>
          <a:p>
            <a:pPr marL="0" indent="0">
              <a:buNone/>
            </a:pPr>
            <a:r>
              <a:rPr lang="en-US" sz="2000" dirty="0">
                <a:solidFill>
                  <a:srgbClr val="000000"/>
                </a:solidFill>
                <a:effectLst/>
                <a:latin typeface="Calibri" panose="020F0502020204030204" pitchFamily="34" charset="0"/>
              </a:rPr>
              <a:t>Buy EUR sell PLN FX Forward (</a:t>
            </a:r>
            <a:r>
              <a:rPr lang="en-US" sz="2000" dirty="0">
                <a:solidFill>
                  <a:srgbClr val="000000"/>
                </a:solidFill>
                <a:effectLst/>
                <a:latin typeface="Calibri-Italic"/>
              </a:rPr>
              <a:t>maturity: 3 year, notional: 1 000 000</a:t>
            </a:r>
            <a:r>
              <a:rPr lang="en-US" sz="2000" dirty="0">
                <a:solidFill>
                  <a:srgbClr val="000000"/>
                </a:solidFill>
                <a:latin typeface="Calibri-Italic"/>
              </a:rPr>
              <a:t> </a:t>
            </a:r>
            <a:r>
              <a:rPr lang="en-US" sz="2000" dirty="0">
                <a:solidFill>
                  <a:srgbClr val="000000"/>
                </a:solidFill>
                <a:effectLst/>
                <a:latin typeface="Calibri-Italic"/>
              </a:rPr>
              <a:t>EUR; strike: 5.1402</a:t>
            </a:r>
            <a:r>
              <a:rPr lang="en-US" sz="2000" dirty="0">
                <a:solidFill>
                  <a:srgbClr val="000000"/>
                </a:solidFill>
                <a:effectLst/>
                <a:latin typeface="Calibri" panose="020F0502020204030204" pitchFamily="34" charset="0"/>
              </a:rPr>
              <a:t>)</a:t>
            </a:r>
          </a:p>
          <a:p>
            <a:pPr marL="0" indent="0">
              <a:buNone/>
            </a:pPr>
            <a:r>
              <a:rPr lang="en-US" sz="2000" dirty="0">
                <a:solidFill>
                  <a:srgbClr val="000000"/>
                </a:solidFill>
                <a:latin typeface="Calibri" panose="020F0502020204030204" pitchFamily="34" charset="0"/>
              </a:rPr>
              <a:t>Assuming that the spot FX rate at the maturity date: 4.9560.</a:t>
            </a:r>
          </a:p>
          <a:p>
            <a:pPr marL="0" indent="0">
              <a:buNone/>
            </a:pPr>
            <a:endParaRPr lang="en-US" sz="2000" i="0" dirty="0">
              <a:solidFill>
                <a:srgbClr val="000000"/>
              </a:solidFill>
              <a:effectLst/>
              <a:latin typeface="Calibri" panose="020F0502020204030204" pitchFamily="34" charset="0"/>
            </a:endParaRPr>
          </a:p>
          <a:p>
            <a:pPr marL="0" indent="0">
              <a:buNone/>
            </a:pPr>
            <a:r>
              <a:rPr lang="en-US" sz="2000" dirty="0">
                <a:solidFill>
                  <a:srgbClr val="000000"/>
                </a:solidFill>
                <a:latin typeface="Calibri" panose="020F0502020204030204" pitchFamily="34" charset="0"/>
              </a:rPr>
              <a:t>	The payoff of buyer:</a:t>
            </a:r>
          </a:p>
          <a:p>
            <a:pPr marL="0" indent="0">
              <a:buNone/>
            </a:pPr>
            <a:r>
              <a:rPr lang="en-US" sz="2000" dirty="0">
                <a:solidFill>
                  <a:srgbClr val="000000"/>
                </a:solidFill>
                <a:latin typeface="Calibri" panose="020F0502020204030204" pitchFamily="34" charset="0"/>
              </a:rPr>
              <a:t>		Payoff = 1 000 000*(4.9560 - 5.1402) = -184 200 PLN</a:t>
            </a:r>
          </a:p>
          <a:p>
            <a:pPr marL="0" indent="0">
              <a:buNone/>
            </a:pPr>
            <a:endParaRPr lang="en-US" sz="2000" dirty="0">
              <a:solidFill>
                <a:srgbClr val="000000"/>
              </a:solidFill>
              <a:latin typeface="Calibri" panose="020F0502020204030204" pitchFamily="34" charset="0"/>
            </a:endParaRPr>
          </a:p>
          <a:p>
            <a:pPr marL="0" indent="0">
              <a:buNone/>
            </a:pPr>
            <a:r>
              <a:rPr lang="en-US" sz="2000" dirty="0">
                <a:solidFill>
                  <a:srgbClr val="000000"/>
                </a:solidFill>
                <a:latin typeface="Calibri" panose="020F0502020204030204" pitchFamily="34" charset="0"/>
              </a:rPr>
              <a:t> </a:t>
            </a:r>
            <a:r>
              <a:rPr lang="en-US" sz="2000" dirty="0">
                <a:solidFill>
                  <a:srgbClr val="000000"/>
                </a:solidFill>
                <a:latin typeface="Calibri" panose="020F0502020204030204" pitchFamily="34" charset="0"/>
                <a:sym typeface="Wingdings" panose="05000000000000000000" pitchFamily="2" charset="2"/>
              </a:rPr>
              <a:t></a:t>
            </a:r>
            <a:r>
              <a:rPr lang="en-US" sz="2000" dirty="0">
                <a:solidFill>
                  <a:srgbClr val="000000"/>
                </a:solidFill>
                <a:latin typeface="Calibri" panose="020F0502020204030204" pitchFamily="34" charset="0"/>
              </a:rPr>
              <a:t> The buyer lost 184 200 PLN in this FX forward contract</a:t>
            </a:r>
          </a:p>
          <a:p>
            <a:pPr marL="0" indent="0">
              <a:buNone/>
            </a:pPr>
            <a:r>
              <a:rPr lang="en-US" sz="1800" i="0" dirty="0">
                <a:solidFill>
                  <a:srgbClr val="000000"/>
                </a:solidFill>
                <a:effectLst/>
                <a:latin typeface="Calibri-Italic"/>
              </a:rPr>
              <a:t/>
            </a:r>
            <a:br>
              <a:rPr lang="en-US" sz="1800" i="0" dirty="0">
                <a:solidFill>
                  <a:srgbClr val="000000"/>
                </a:solidFill>
                <a:effectLst/>
                <a:latin typeface="Calibri-Italic"/>
              </a:rPr>
            </a:br>
            <a:r>
              <a:rPr lang="en-US" sz="1800" i="0" dirty="0">
                <a:solidFill>
                  <a:srgbClr val="000000"/>
                </a:solidFill>
                <a:effectLst/>
                <a:latin typeface="Calibri-Italic"/>
              </a:rPr>
              <a:t/>
            </a:r>
            <a:br>
              <a:rPr lang="en-US" sz="1800" i="0" dirty="0">
                <a:solidFill>
                  <a:srgbClr val="000000"/>
                </a:solidFill>
                <a:effectLst/>
                <a:latin typeface="Calibri-Italic"/>
              </a:rPr>
            </a:br>
            <a:endParaRPr lang="en-US" sz="2100" b="1" dirty="0">
              <a:solidFill>
                <a:srgbClr val="1F2322"/>
              </a:solidFill>
              <a:latin typeface="Calibri (Body)"/>
            </a:endParaRPr>
          </a:p>
          <a:p>
            <a:pPr marL="0" indent="0">
              <a:buNone/>
            </a:pPr>
            <a:endParaRPr lang="en-US" sz="2100" b="1" dirty="0">
              <a:solidFill>
                <a:srgbClr val="1F2322"/>
              </a:solidFill>
            </a:endParaRPr>
          </a:p>
          <a:p>
            <a:pPr marL="0" indent="0">
              <a:buNone/>
            </a:pPr>
            <a:endParaRPr lang="vi-VN" sz="2100" i="0" dirty="0">
              <a:solidFill>
                <a:srgbClr val="1F2322"/>
              </a:solidFill>
              <a:effectLst/>
              <a:latin typeface="Calibri" panose="020F0502020204030204" pitchFamily="34" charset="0"/>
            </a:endParaRPr>
          </a:p>
          <a:p>
            <a:pPr marL="0" indent="0">
              <a:buNone/>
            </a:pPr>
            <a:r>
              <a:rPr lang="en-US" sz="1800" i="0" dirty="0">
                <a:solidFill>
                  <a:srgbClr val="000000"/>
                </a:solidFill>
                <a:effectLst/>
                <a:latin typeface="Calibri" panose="020F0502020204030204" pitchFamily="34" charset="0"/>
              </a:rPr>
              <a:t/>
            </a:r>
            <a:br>
              <a:rPr lang="en-US" sz="1800" i="0" dirty="0">
                <a:solidFill>
                  <a:srgbClr val="000000"/>
                </a:solidFill>
                <a:effectLst/>
                <a:latin typeface="Calibri" panose="020F0502020204030204" pitchFamily="34" charset="0"/>
              </a:rPr>
            </a:br>
            <a:r>
              <a:rPr lang="en-US" sz="1800" i="0" dirty="0">
                <a:solidFill>
                  <a:srgbClr val="000000"/>
                </a:solidFill>
                <a:effectLst/>
                <a:latin typeface="Calibri" panose="020F0502020204030204" pitchFamily="34" charset="0"/>
              </a:rPr>
              <a:t/>
            </a:r>
            <a:br>
              <a:rPr lang="en-US" sz="1800" i="0" dirty="0">
                <a:solidFill>
                  <a:srgbClr val="000000"/>
                </a:solidFill>
                <a:effectLst/>
                <a:latin typeface="Calibri" panose="020F0502020204030204" pitchFamily="34" charset="0"/>
              </a:rPr>
            </a:br>
            <a:endParaRPr lang="en-US" sz="2100" i="0" dirty="0">
              <a:solidFill>
                <a:srgbClr val="1F2322"/>
              </a:solidFill>
              <a:effectLst/>
            </a:endParaRPr>
          </a:p>
          <a:p>
            <a:pPr marL="0" indent="0">
              <a:buNone/>
            </a:pPr>
            <a:endParaRPr lang="en-US" sz="21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33467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endParaRPr lang="en-US" sz="3600" dirty="0">
              <a:latin typeface="Calibri (Heading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049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Mechanics of interest rate swap</a:t>
            </a:r>
            <a:endParaRPr lang="en-US" sz="3600" dirty="0">
              <a:latin typeface="Calibri (Heading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Content Placeholder 4">
            <a:extLst>
              <a:ext uri="{FF2B5EF4-FFF2-40B4-BE49-F238E27FC236}">
                <a16:creationId xmlns:a16="http://schemas.microsoft.com/office/drawing/2014/main" id="{2CB182A2-BA51-4028-99A0-053B04237245}"/>
              </a:ext>
            </a:extLst>
          </p:cNvPr>
          <p:cNvSpPr>
            <a:spLocks noGrp="1"/>
          </p:cNvSpPr>
          <p:nvPr>
            <p:ph idx="1"/>
          </p:nvPr>
        </p:nvSpPr>
        <p:spPr>
          <a:xfrm>
            <a:off x="945512" y="1825271"/>
            <a:ext cx="10515600" cy="4351338"/>
          </a:xfrm>
        </p:spPr>
        <p:txBody>
          <a:bodyPr/>
          <a:lstStyle/>
          <a:p>
            <a:endParaRPr lang="en-US"/>
          </a:p>
        </p:txBody>
      </p:sp>
      <p:sp>
        <p:nvSpPr>
          <p:cNvPr id="11" name="TextBox 10">
            <a:extLst>
              <a:ext uri="{FF2B5EF4-FFF2-40B4-BE49-F238E27FC236}">
                <a16:creationId xmlns:a16="http://schemas.microsoft.com/office/drawing/2014/main" id="{B12C6661-92EC-4455-A054-A59D1CA184A2}"/>
              </a:ext>
            </a:extLst>
          </p:cNvPr>
          <p:cNvSpPr txBox="1"/>
          <p:nvPr/>
        </p:nvSpPr>
        <p:spPr>
          <a:xfrm>
            <a:off x="327349" y="1386240"/>
            <a:ext cx="7575481" cy="400110"/>
          </a:xfrm>
          <a:prstGeom prst="rect">
            <a:avLst/>
          </a:prstGeom>
          <a:solidFill>
            <a:srgbClr val="132E57"/>
          </a:solidFill>
        </p:spPr>
        <p:txBody>
          <a:bodyPr wrap="square" rtlCol="0">
            <a:spAutoFit/>
          </a:bodyPr>
          <a:lstStyle/>
          <a:p>
            <a:r>
              <a:rPr lang="en-US" altLang="zh-CN" sz="2000" b="1" dirty="0">
                <a:solidFill>
                  <a:schemeClr val="bg1"/>
                </a:solidFill>
              </a:rPr>
              <a:t>Definition</a:t>
            </a:r>
          </a:p>
        </p:txBody>
      </p:sp>
      <p:graphicFrame>
        <p:nvGraphicFramePr>
          <p:cNvPr id="13" name="Group 108">
            <a:extLst>
              <a:ext uri="{FF2B5EF4-FFF2-40B4-BE49-F238E27FC236}">
                <a16:creationId xmlns:a16="http://schemas.microsoft.com/office/drawing/2014/main" id="{B389DC8D-3611-4B28-BB18-6F1980B96883}"/>
              </a:ext>
            </a:extLst>
          </p:cNvPr>
          <p:cNvGraphicFramePr>
            <a:graphicFrameLocks noGrp="1"/>
          </p:cNvGraphicFramePr>
          <p:nvPr/>
        </p:nvGraphicFramePr>
        <p:xfrm>
          <a:off x="327349" y="1842886"/>
          <a:ext cx="7655491" cy="1597152"/>
        </p:xfrm>
        <a:graphic>
          <a:graphicData uri="http://schemas.openxmlformats.org/drawingml/2006/table">
            <a:tbl>
              <a:tblPr/>
              <a:tblGrid>
                <a:gridCol w="7655491">
                  <a:extLst>
                    <a:ext uri="{9D8B030D-6E8A-4147-A177-3AD203B41FA5}">
                      <a16:colId xmlns:a16="http://schemas.microsoft.com/office/drawing/2014/main" val="20000"/>
                    </a:ext>
                  </a:extLst>
                </a:gridCol>
              </a:tblGrid>
              <a:tr h="1090105">
                <a:tc>
                  <a:txBody>
                    <a:bodyPr/>
                    <a:lstStyle/>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dirty="0">
                          <a:solidFill>
                            <a:schemeClr val="tx1"/>
                          </a:solidFill>
                          <a:effectLst/>
                          <a:latin typeface="+mn-lt"/>
                          <a:ea typeface="+mn-ea"/>
                          <a:cs typeface="+mn-cs"/>
                        </a:rPr>
                        <a:t>I</a:t>
                      </a:r>
                      <a:r>
                        <a:rPr lang="en-US" sz="2000" b="0" kern="1200" baseline="0" dirty="0">
                          <a:solidFill>
                            <a:schemeClr val="tx1"/>
                          </a:solidFill>
                          <a:effectLst/>
                          <a:latin typeface="+mn-lt"/>
                          <a:ea typeface="+mn-ea"/>
                          <a:cs typeface="+mn-cs"/>
                        </a:rPr>
                        <a:t>n an interest rate swap (IRS), one party agrees to pay another one cash flows equal to interest at a predetermined fixed rate on a notional principal for a predetermined period of time. In return, it receives interest at floating rate on the same notional principal for the same period of time from the other party. </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5" name="TextBox 14">
            <a:extLst>
              <a:ext uri="{FF2B5EF4-FFF2-40B4-BE49-F238E27FC236}">
                <a16:creationId xmlns:a16="http://schemas.microsoft.com/office/drawing/2014/main" id="{CBF5410E-506E-49E3-9B2E-390B8CA0085D}"/>
              </a:ext>
            </a:extLst>
          </p:cNvPr>
          <p:cNvSpPr txBox="1"/>
          <p:nvPr/>
        </p:nvSpPr>
        <p:spPr>
          <a:xfrm>
            <a:off x="8218357" y="1363188"/>
            <a:ext cx="3536881" cy="400110"/>
          </a:xfrm>
          <a:prstGeom prst="rect">
            <a:avLst/>
          </a:prstGeom>
          <a:solidFill>
            <a:srgbClr val="132E57"/>
          </a:solidFill>
        </p:spPr>
        <p:txBody>
          <a:bodyPr wrap="square" rtlCol="0">
            <a:spAutoFit/>
          </a:bodyPr>
          <a:lstStyle/>
          <a:p>
            <a:r>
              <a:rPr lang="en-US" altLang="zh-CN" sz="2000" b="1" dirty="0">
                <a:solidFill>
                  <a:schemeClr val="bg1"/>
                </a:solidFill>
              </a:rPr>
              <a:t>Input data</a:t>
            </a:r>
          </a:p>
        </p:txBody>
      </p:sp>
      <p:sp>
        <p:nvSpPr>
          <p:cNvPr id="17" name="Rectangle 16">
            <a:extLst>
              <a:ext uri="{FF2B5EF4-FFF2-40B4-BE49-F238E27FC236}">
                <a16:creationId xmlns:a16="http://schemas.microsoft.com/office/drawing/2014/main" id="{D9ACB392-8684-45CF-AD56-D8CD4DFA8A37}"/>
              </a:ext>
            </a:extLst>
          </p:cNvPr>
          <p:cNvSpPr/>
          <p:nvPr/>
        </p:nvSpPr>
        <p:spPr>
          <a:xfrm>
            <a:off x="8138347" y="1698736"/>
            <a:ext cx="3616891" cy="2862322"/>
          </a:xfrm>
          <a:prstGeom prst="rect">
            <a:avLst/>
          </a:prstGeom>
        </p:spPr>
        <p:txBody>
          <a:bodyPr wrap="square">
            <a:spAutoFit/>
          </a:bodyPr>
          <a:lstStyle/>
          <a:p>
            <a:r>
              <a:rPr lang="en-US" sz="2000" dirty="0"/>
              <a:t>Input data for the IRS:</a:t>
            </a:r>
          </a:p>
          <a:p>
            <a:pPr marL="285750" indent="-285750">
              <a:buFontTx/>
              <a:buChar char="-"/>
            </a:pPr>
            <a:r>
              <a:rPr lang="en-US" sz="2000" dirty="0"/>
              <a:t>notional principal amount, </a:t>
            </a:r>
          </a:p>
          <a:p>
            <a:pPr marL="285750" indent="-285750">
              <a:buFontTx/>
              <a:buChar char="-"/>
            </a:pPr>
            <a:r>
              <a:rPr lang="en-US" sz="2000" dirty="0"/>
              <a:t>start and end dates (tenor), </a:t>
            </a:r>
          </a:p>
          <a:p>
            <a:pPr marL="285750" indent="-285750">
              <a:buFontTx/>
              <a:buChar char="-"/>
            </a:pPr>
            <a:r>
              <a:rPr lang="en-US" sz="2000" dirty="0"/>
              <a:t>fixed rate (i.e. swap rate),</a:t>
            </a:r>
          </a:p>
          <a:p>
            <a:pPr marL="285750" indent="-285750">
              <a:buFontTx/>
              <a:buChar char="-"/>
            </a:pPr>
            <a:r>
              <a:rPr lang="en-US" sz="2000" dirty="0"/>
              <a:t>floating interest rate index and tenor (plus spread over index, if needed),</a:t>
            </a:r>
          </a:p>
          <a:p>
            <a:pPr marL="285750" indent="-285750">
              <a:buFontTx/>
              <a:buChar char="-"/>
            </a:pPr>
            <a:r>
              <a:rPr lang="en-US" sz="2000" dirty="0"/>
              <a:t>day count convention</a:t>
            </a:r>
          </a:p>
          <a:p>
            <a:pPr marL="285750" indent="-285750">
              <a:buFontTx/>
              <a:buChar char="-"/>
            </a:pPr>
            <a:r>
              <a:rPr lang="en-US" sz="2000" dirty="0"/>
              <a:t>other parameters. </a:t>
            </a:r>
            <a:endParaRPr lang="ru-RU" sz="2000" dirty="0"/>
          </a:p>
        </p:txBody>
      </p:sp>
      <p:sp>
        <p:nvSpPr>
          <p:cNvPr id="18" name="TextBox 17">
            <a:extLst>
              <a:ext uri="{FF2B5EF4-FFF2-40B4-BE49-F238E27FC236}">
                <a16:creationId xmlns:a16="http://schemas.microsoft.com/office/drawing/2014/main" id="{3930D87D-36F2-4C42-8313-7517BC79D7F0}"/>
              </a:ext>
            </a:extLst>
          </p:cNvPr>
          <p:cNvSpPr txBox="1"/>
          <p:nvPr/>
        </p:nvSpPr>
        <p:spPr>
          <a:xfrm>
            <a:off x="327349" y="3681498"/>
            <a:ext cx="7575481" cy="400110"/>
          </a:xfrm>
          <a:prstGeom prst="rect">
            <a:avLst/>
          </a:prstGeom>
          <a:solidFill>
            <a:srgbClr val="132E57"/>
          </a:solidFill>
        </p:spPr>
        <p:txBody>
          <a:bodyPr wrap="square" rtlCol="0">
            <a:spAutoFit/>
          </a:bodyPr>
          <a:lstStyle/>
          <a:p>
            <a:r>
              <a:rPr lang="en-US" altLang="zh-CN" sz="2000" b="1" dirty="0">
                <a:solidFill>
                  <a:schemeClr val="bg1"/>
                </a:solidFill>
              </a:rPr>
              <a:t>Other information</a:t>
            </a:r>
          </a:p>
        </p:txBody>
      </p:sp>
      <p:graphicFrame>
        <p:nvGraphicFramePr>
          <p:cNvPr id="19" name="Group 108">
            <a:extLst>
              <a:ext uri="{FF2B5EF4-FFF2-40B4-BE49-F238E27FC236}">
                <a16:creationId xmlns:a16="http://schemas.microsoft.com/office/drawing/2014/main" id="{C4D67A24-9061-47C1-84D5-E45F5321DE9A}"/>
              </a:ext>
            </a:extLst>
          </p:cNvPr>
          <p:cNvGraphicFramePr>
            <a:graphicFrameLocks noGrp="1"/>
          </p:cNvGraphicFramePr>
          <p:nvPr/>
        </p:nvGraphicFramePr>
        <p:xfrm>
          <a:off x="365097" y="4087832"/>
          <a:ext cx="7457723" cy="2511552"/>
        </p:xfrm>
        <a:graphic>
          <a:graphicData uri="http://schemas.openxmlformats.org/drawingml/2006/table">
            <a:tbl>
              <a:tblPr/>
              <a:tblGrid>
                <a:gridCol w="7457723">
                  <a:extLst>
                    <a:ext uri="{9D8B030D-6E8A-4147-A177-3AD203B41FA5}">
                      <a16:colId xmlns:a16="http://schemas.microsoft.com/office/drawing/2014/main" val="20000"/>
                    </a:ext>
                  </a:extLst>
                </a:gridCol>
              </a:tblGrid>
              <a:tr h="1747885">
                <a:tc>
                  <a:txBody>
                    <a:bodyPr/>
                    <a:lstStyle/>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dirty="0">
                          <a:solidFill>
                            <a:schemeClr val="tx1"/>
                          </a:solidFill>
                          <a:effectLst/>
                          <a:latin typeface="+mn-lt"/>
                          <a:ea typeface="+mn-ea"/>
                          <a:cs typeface="+mn-cs"/>
                        </a:rPr>
                        <a:t>Fixed for floating IRS</a:t>
                      </a:r>
                      <a:r>
                        <a:rPr lang="en-US" sz="2000" b="0" kern="1200" baseline="0" dirty="0">
                          <a:solidFill>
                            <a:schemeClr val="tx1"/>
                          </a:solidFill>
                          <a:effectLst/>
                          <a:latin typeface="+mn-lt"/>
                          <a:ea typeface="+mn-ea"/>
                          <a:cs typeface="+mn-cs"/>
                        </a:rPr>
                        <a:t> is also called ‘plain vanilla’ swap</a:t>
                      </a:r>
                    </a:p>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baseline="0" dirty="0">
                          <a:solidFill>
                            <a:schemeClr val="tx1"/>
                          </a:solidFill>
                          <a:effectLst/>
                          <a:latin typeface="+mn-lt"/>
                          <a:ea typeface="+mn-ea"/>
                          <a:cs typeface="+mn-cs"/>
                        </a:rPr>
                        <a:t>Interest rates swaps represent up to 60% of global OTC derivative market according to BIS data</a:t>
                      </a:r>
                    </a:p>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baseline="0" dirty="0">
                          <a:solidFill>
                            <a:schemeClr val="tx1"/>
                          </a:solidFill>
                          <a:effectLst/>
                          <a:latin typeface="+mn-lt"/>
                          <a:ea typeface="+mn-ea"/>
                          <a:cs typeface="+mn-cs"/>
                        </a:rPr>
                        <a:t>It is considered a linear interest rate derivative </a:t>
                      </a:r>
                    </a:p>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baseline="0" dirty="0">
                          <a:solidFill>
                            <a:schemeClr val="tx1"/>
                          </a:solidFill>
                          <a:effectLst/>
                          <a:latin typeface="+mn-lt"/>
                          <a:ea typeface="+mn-ea"/>
                          <a:cs typeface="+mn-cs"/>
                        </a:rPr>
                        <a:t>In most IRSs the floating rate is LIBOR</a:t>
                      </a:r>
                    </a:p>
                    <a:p>
                      <a:pPr marL="171450" marR="0" lvl="0" indent="-17145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Char char="•"/>
                        <a:tabLst/>
                      </a:pPr>
                      <a:r>
                        <a:rPr lang="en-US" sz="2000" b="0" kern="1200" baseline="0" dirty="0">
                          <a:solidFill>
                            <a:schemeClr val="tx1"/>
                          </a:solidFill>
                          <a:effectLst/>
                          <a:latin typeface="+mn-lt"/>
                          <a:ea typeface="+mn-ea"/>
                          <a:cs typeface="+mn-cs"/>
                        </a:rPr>
                        <a:t>IRSs are generally used to hedge against or speculate on changes in interest rates</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2099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Mechanics of interest rate swap</a:t>
            </a:r>
            <a:endParaRPr lang="en-US" sz="3600" dirty="0">
              <a:latin typeface="Calibri (Headings)"/>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TextBox 19">
            <a:extLst>
              <a:ext uri="{FF2B5EF4-FFF2-40B4-BE49-F238E27FC236}">
                <a16:creationId xmlns:a16="http://schemas.microsoft.com/office/drawing/2014/main" id="{8FB51DCD-EA08-429C-AFAC-883F03ECD117}"/>
              </a:ext>
            </a:extLst>
          </p:cNvPr>
          <p:cNvSpPr txBox="1"/>
          <p:nvPr/>
        </p:nvSpPr>
        <p:spPr>
          <a:xfrm>
            <a:off x="1825562" y="4140335"/>
            <a:ext cx="7575481" cy="400110"/>
          </a:xfrm>
          <a:prstGeom prst="rect">
            <a:avLst/>
          </a:prstGeom>
          <a:solidFill>
            <a:srgbClr val="132E57"/>
          </a:solidFill>
        </p:spPr>
        <p:txBody>
          <a:bodyPr wrap="square" rtlCol="0">
            <a:spAutoFit/>
          </a:bodyPr>
          <a:lstStyle/>
          <a:p>
            <a:r>
              <a:rPr lang="en-US" altLang="zh-CN" sz="2000" b="1" dirty="0">
                <a:solidFill>
                  <a:schemeClr val="bg1"/>
                </a:solidFill>
              </a:rPr>
              <a:t>Example of interest rate swap</a:t>
            </a:r>
          </a:p>
        </p:txBody>
      </p:sp>
      <p:sp>
        <p:nvSpPr>
          <p:cNvPr id="21" name="TextBox 20">
            <a:extLst>
              <a:ext uri="{FF2B5EF4-FFF2-40B4-BE49-F238E27FC236}">
                <a16:creationId xmlns:a16="http://schemas.microsoft.com/office/drawing/2014/main" id="{BD6BDDBE-F8DC-4A33-A8AE-8628BCF38C63}"/>
              </a:ext>
            </a:extLst>
          </p:cNvPr>
          <p:cNvSpPr txBox="1"/>
          <p:nvPr/>
        </p:nvSpPr>
        <p:spPr>
          <a:xfrm>
            <a:off x="1825562" y="1708031"/>
            <a:ext cx="7575481" cy="400110"/>
          </a:xfrm>
          <a:prstGeom prst="rect">
            <a:avLst/>
          </a:prstGeom>
          <a:solidFill>
            <a:srgbClr val="132E57"/>
          </a:solidFill>
        </p:spPr>
        <p:txBody>
          <a:bodyPr wrap="square" rtlCol="0">
            <a:spAutoFit/>
          </a:bodyPr>
          <a:lstStyle/>
          <a:p>
            <a:r>
              <a:rPr lang="en-US" altLang="zh-CN" sz="2000" b="1" dirty="0">
                <a:solidFill>
                  <a:schemeClr val="bg1"/>
                </a:solidFill>
              </a:rPr>
              <a:t>Roles in the interest rate swap</a:t>
            </a:r>
          </a:p>
        </p:txBody>
      </p:sp>
      <p:pic>
        <p:nvPicPr>
          <p:cNvPr id="22" name="Picture 21">
            <a:extLst>
              <a:ext uri="{FF2B5EF4-FFF2-40B4-BE49-F238E27FC236}">
                <a16:creationId xmlns:a16="http://schemas.microsoft.com/office/drawing/2014/main" id="{8CCB4658-5477-4376-927A-B453E4C7D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5561" y="2365538"/>
            <a:ext cx="6676703" cy="1239828"/>
          </a:xfrm>
          <a:prstGeom prst="rect">
            <a:avLst/>
          </a:prstGeom>
        </p:spPr>
      </p:pic>
      <p:sp>
        <p:nvSpPr>
          <p:cNvPr id="23" name="TextBox 22">
            <a:extLst>
              <a:ext uri="{FF2B5EF4-FFF2-40B4-BE49-F238E27FC236}">
                <a16:creationId xmlns:a16="http://schemas.microsoft.com/office/drawing/2014/main" id="{E50BB691-B660-40A0-A4EA-0D7B1974D9A8}"/>
              </a:ext>
            </a:extLst>
          </p:cNvPr>
          <p:cNvSpPr txBox="1"/>
          <p:nvPr/>
        </p:nvSpPr>
        <p:spPr>
          <a:xfrm>
            <a:off x="1981801" y="4863266"/>
            <a:ext cx="2316480" cy="1015663"/>
          </a:xfrm>
          <a:prstGeom prst="rect">
            <a:avLst/>
          </a:prstGeom>
          <a:noFill/>
          <a:ln>
            <a:solidFill>
              <a:schemeClr val="accent1">
                <a:shade val="50000"/>
              </a:schemeClr>
            </a:solidFill>
          </a:ln>
        </p:spPr>
        <p:txBody>
          <a:bodyPr wrap="square" rtlCol="0">
            <a:spAutoFit/>
          </a:bodyPr>
          <a:lstStyle/>
          <a:p>
            <a:pPr algn="ctr"/>
            <a:r>
              <a:rPr lang="en-US" sz="2000" dirty="0"/>
              <a:t>Company 1</a:t>
            </a:r>
          </a:p>
          <a:p>
            <a:pPr algn="ctr"/>
            <a:r>
              <a:rPr lang="en-US" sz="2000" dirty="0"/>
              <a:t>(receiver)</a:t>
            </a:r>
          </a:p>
          <a:p>
            <a:endParaRPr lang="ru-RU" sz="2000" dirty="0"/>
          </a:p>
        </p:txBody>
      </p:sp>
      <p:sp>
        <p:nvSpPr>
          <p:cNvPr id="24" name="TextBox 23">
            <a:extLst>
              <a:ext uri="{FF2B5EF4-FFF2-40B4-BE49-F238E27FC236}">
                <a16:creationId xmlns:a16="http://schemas.microsoft.com/office/drawing/2014/main" id="{ED78CA7D-F467-40DC-A07C-7B7A62F44538}"/>
              </a:ext>
            </a:extLst>
          </p:cNvPr>
          <p:cNvSpPr txBox="1"/>
          <p:nvPr/>
        </p:nvSpPr>
        <p:spPr>
          <a:xfrm>
            <a:off x="6178165" y="4894044"/>
            <a:ext cx="2496312" cy="984885"/>
          </a:xfrm>
          <a:prstGeom prst="rect">
            <a:avLst/>
          </a:prstGeom>
          <a:noFill/>
          <a:ln>
            <a:solidFill>
              <a:schemeClr val="accent1">
                <a:shade val="50000"/>
              </a:schemeClr>
            </a:solidFill>
          </a:ln>
        </p:spPr>
        <p:txBody>
          <a:bodyPr wrap="square" rtlCol="0">
            <a:spAutoFit/>
          </a:bodyPr>
          <a:lstStyle/>
          <a:p>
            <a:pPr algn="ctr"/>
            <a:r>
              <a:rPr lang="en-US" sz="2000" dirty="0"/>
              <a:t>Company 2</a:t>
            </a:r>
          </a:p>
          <a:p>
            <a:pPr algn="ctr"/>
            <a:r>
              <a:rPr lang="en-US" sz="2000" dirty="0"/>
              <a:t>(payer)</a:t>
            </a:r>
          </a:p>
          <a:p>
            <a:endParaRPr lang="ru-RU" dirty="0"/>
          </a:p>
        </p:txBody>
      </p:sp>
      <p:cxnSp>
        <p:nvCxnSpPr>
          <p:cNvPr id="25" name="Straight Arrow Connector 24">
            <a:extLst>
              <a:ext uri="{FF2B5EF4-FFF2-40B4-BE49-F238E27FC236}">
                <a16:creationId xmlns:a16="http://schemas.microsoft.com/office/drawing/2014/main" id="{8021933B-1BEA-4475-BD32-B99E4EC08C49}"/>
              </a:ext>
            </a:extLst>
          </p:cNvPr>
          <p:cNvCxnSpPr/>
          <p:nvPr/>
        </p:nvCxnSpPr>
        <p:spPr>
          <a:xfrm>
            <a:off x="4298281" y="5154448"/>
            <a:ext cx="18798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47FA6E-6329-42FA-8555-1D0A015D1D01}"/>
              </a:ext>
            </a:extLst>
          </p:cNvPr>
          <p:cNvCxnSpPr/>
          <p:nvPr/>
        </p:nvCxnSpPr>
        <p:spPr>
          <a:xfrm flipH="1" flipV="1">
            <a:off x="4298281" y="5544624"/>
            <a:ext cx="18798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1853701-0DA8-4CDD-B5A0-08AAFB2F595F}"/>
              </a:ext>
            </a:extLst>
          </p:cNvPr>
          <p:cNvSpPr txBox="1"/>
          <p:nvPr/>
        </p:nvSpPr>
        <p:spPr>
          <a:xfrm>
            <a:off x="4627464" y="5620362"/>
            <a:ext cx="1146048" cy="369332"/>
          </a:xfrm>
          <a:prstGeom prst="rect">
            <a:avLst/>
          </a:prstGeom>
          <a:noFill/>
        </p:spPr>
        <p:txBody>
          <a:bodyPr wrap="square" rtlCol="0">
            <a:spAutoFit/>
          </a:bodyPr>
          <a:lstStyle/>
          <a:p>
            <a:r>
              <a:rPr lang="en-US" dirty="0"/>
              <a:t>3%</a:t>
            </a:r>
            <a:endParaRPr lang="ru-RU" dirty="0"/>
          </a:p>
        </p:txBody>
      </p:sp>
      <p:sp>
        <p:nvSpPr>
          <p:cNvPr id="28" name="TextBox 27">
            <a:extLst>
              <a:ext uri="{FF2B5EF4-FFF2-40B4-BE49-F238E27FC236}">
                <a16:creationId xmlns:a16="http://schemas.microsoft.com/office/drawing/2014/main" id="{B2AED7E2-EA78-492A-9C82-3C5AE7D48CA1}"/>
              </a:ext>
            </a:extLst>
          </p:cNvPr>
          <p:cNvSpPr txBox="1"/>
          <p:nvPr/>
        </p:nvSpPr>
        <p:spPr>
          <a:xfrm>
            <a:off x="4503830" y="4709378"/>
            <a:ext cx="1146048" cy="369332"/>
          </a:xfrm>
          <a:prstGeom prst="rect">
            <a:avLst/>
          </a:prstGeom>
          <a:noFill/>
        </p:spPr>
        <p:txBody>
          <a:bodyPr wrap="square" rtlCol="0">
            <a:spAutoFit/>
          </a:bodyPr>
          <a:lstStyle/>
          <a:p>
            <a:r>
              <a:rPr lang="en-US" dirty="0"/>
              <a:t>Libor-3m</a:t>
            </a:r>
            <a:endParaRPr lang="ru-RU" dirty="0"/>
          </a:p>
        </p:txBody>
      </p:sp>
    </p:spTree>
    <p:extLst>
      <p:ext uri="{BB962C8B-B14F-4D97-AF65-F5344CB8AC3E}">
        <p14:creationId xmlns:p14="http://schemas.microsoft.com/office/powerpoint/2010/main" val="426266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Mechanics of interest rate swap</a:t>
            </a:r>
            <a:endParaRPr lang="en-US" sz="3600" dirty="0">
              <a:latin typeface="Calibri (Headings)"/>
            </a:endParaRPr>
          </a:p>
        </p:txBody>
      </p:sp>
      <p:sp>
        <p:nvSpPr>
          <p:cNvPr id="32" name="TextBox 31">
            <a:extLst>
              <a:ext uri="{FF2B5EF4-FFF2-40B4-BE49-F238E27FC236}">
                <a16:creationId xmlns:a16="http://schemas.microsoft.com/office/drawing/2014/main" id="{0F1646FA-9B75-4092-9EC8-A487E90851BA}"/>
              </a:ext>
            </a:extLst>
          </p:cNvPr>
          <p:cNvSpPr txBox="1"/>
          <p:nvPr/>
        </p:nvSpPr>
        <p:spPr>
          <a:xfrm>
            <a:off x="670705" y="1413044"/>
            <a:ext cx="8974895" cy="400110"/>
          </a:xfrm>
          <a:prstGeom prst="rect">
            <a:avLst/>
          </a:prstGeom>
          <a:solidFill>
            <a:srgbClr val="132E57"/>
          </a:solidFill>
        </p:spPr>
        <p:txBody>
          <a:bodyPr wrap="square" rtlCol="0">
            <a:spAutoFit/>
          </a:bodyPr>
          <a:lstStyle/>
          <a:p>
            <a:r>
              <a:rPr lang="en-US" altLang="zh-CN" sz="2000" b="1" dirty="0" smtClean="0">
                <a:solidFill>
                  <a:schemeClr val="bg1"/>
                </a:solidFill>
              </a:rPr>
              <a:t>Setting up fixed swap rate</a:t>
            </a:r>
            <a:endParaRPr lang="en-US" altLang="zh-CN" sz="2000" b="1" dirty="0">
              <a:solidFill>
                <a:schemeClr val="bg1"/>
              </a:solidFill>
            </a:endParaRPr>
          </a:p>
        </p:txBody>
      </p:sp>
      <p:graphicFrame>
        <p:nvGraphicFramePr>
          <p:cNvPr id="11" name="Group 108">
            <a:extLst>
              <a:ext uri="{FF2B5EF4-FFF2-40B4-BE49-F238E27FC236}">
                <a16:creationId xmlns:a16="http://schemas.microsoft.com/office/drawing/2014/main" id="{B389DC8D-3611-4B28-BB18-6F1980B96883}"/>
              </a:ext>
            </a:extLst>
          </p:cNvPr>
          <p:cNvGraphicFramePr>
            <a:graphicFrameLocks noGrp="1"/>
          </p:cNvGraphicFramePr>
          <p:nvPr>
            <p:extLst>
              <p:ext uri="{D42A27DB-BD31-4B8C-83A1-F6EECF244321}">
                <p14:modId xmlns:p14="http://schemas.microsoft.com/office/powerpoint/2010/main" val="161935858"/>
              </p:ext>
            </p:extLst>
          </p:nvPr>
        </p:nvGraphicFramePr>
        <p:xfrm>
          <a:off x="327349" y="1842886"/>
          <a:ext cx="9965747" cy="1901952"/>
        </p:xfrm>
        <a:graphic>
          <a:graphicData uri="http://schemas.openxmlformats.org/drawingml/2006/table">
            <a:tbl>
              <a:tblPr/>
              <a:tblGrid>
                <a:gridCol w="9965747">
                  <a:extLst>
                    <a:ext uri="{9D8B030D-6E8A-4147-A177-3AD203B41FA5}">
                      <a16:colId xmlns:a16="http://schemas.microsoft.com/office/drawing/2014/main" val="20000"/>
                    </a:ext>
                  </a:extLst>
                </a:gridCol>
              </a:tblGrid>
              <a:tr h="1090105">
                <a:tc>
                  <a:txBody>
                    <a:bodyPr/>
                    <a:lstStyle/>
                    <a:p>
                      <a:r>
                        <a:rPr lang="en-GB" sz="2000" b="0" i="0" u="none" strike="noStrike" kern="1200" baseline="0" dirty="0" smtClean="0">
                          <a:solidFill>
                            <a:schemeClr val="tx1"/>
                          </a:solidFill>
                          <a:latin typeface="+mn-lt"/>
                          <a:ea typeface="+mn-ea"/>
                          <a:cs typeface="+mn-cs"/>
                        </a:rPr>
                        <a:t>The fixed rate must </a:t>
                      </a:r>
                      <a:r>
                        <a:rPr lang="en-US" sz="2000" b="0" i="0" u="none" strike="noStrike" kern="1200" baseline="0" dirty="0" smtClean="0">
                          <a:solidFill>
                            <a:schemeClr val="tx1"/>
                          </a:solidFill>
                          <a:latin typeface="+mn-lt"/>
                          <a:ea typeface="+mn-ea"/>
                          <a:cs typeface="+mn-cs"/>
                        </a:rPr>
                        <a:t>be set so that the values of the floating-rate bond and the fixed-rate bond are the same at swap initiation. By finding this rate, we can price a swap with zero value at the inception of the contract. </a:t>
                      </a:r>
                      <a:r>
                        <a:rPr lang="en-US" sz="2000" dirty="0" smtClean="0"/>
                        <a:t>To find the swap rate R, we set the present values of the interest to be paid under each loan equal to each other and solve for R. </a:t>
                      </a:r>
                    </a:p>
                    <a:p>
                      <a:endParaRPr lang="en-US" sz="2000" b="0" kern="1200" dirty="0" smtClean="0">
                        <a:solidFill>
                          <a:schemeClr val="tx1"/>
                        </a:solidFill>
                        <a:latin typeface="+mj-lt"/>
                        <a:ea typeface="+mn-ea"/>
                        <a:cs typeface="+mn-cs"/>
                      </a:endParaRPr>
                    </a:p>
                    <a:p>
                      <a:endParaRPr lang="en-US" sz="2000" b="0" kern="1200" dirty="0" smtClean="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8239" y="3114942"/>
            <a:ext cx="5845957" cy="1375520"/>
          </a:xfrm>
          <a:prstGeom prst="rect">
            <a:avLst/>
          </a:prstGeom>
        </p:spPr>
      </p:pic>
      <p:graphicFrame>
        <p:nvGraphicFramePr>
          <p:cNvPr id="15" name="Group 108">
            <a:extLst>
              <a:ext uri="{FF2B5EF4-FFF2-40B4-BE49-F238E27FC236}">
                <a16:creationId xmlns:a16="http://schemas.microsoft.com/office/drawing/2014/main" id="{B389DC8D-3611-4B28-BB18-6F1980B96883}"/>
              </a:ext>
            </a:extLst>
          </p:cNvPr>
          <p:cNvGraphicFramePr>
            <a:graphicFrameLocks noGrp="1"/>
          </p:cNvGraphicFramePr>
          <p:nvPr>
            <p:extLst>
              <p:ext uri="{D42A27DB-BD31-4B8C-83A1-F6EECF244321}">
                <p14:modId xmlns:p14="http://schemas.microsoft.com/office/powerpoint/2010/main" val="347671848"/>
              </p:ext>
            </p:extLst>
          </p:nvPr>
        </p:nvGraphicFramePr>
        <p:xfrm>
          <a:off x="1589737" y="4601497"/>
          <a:ext cx="9965747" cy="1090105"/>
        </p:xfrm>
        <a:graphic>
          <a:graphicData uri="http://schemas.openxmlformats.org/drawingml/2006/table">
            <a:tbl>
              <a:tblPr/>
              <a:tblGrid>
                <a:gridCol w="9965747">
                  <a:extLst>
                    <a:ext uri="{9D8B030D-6E8A-4147-A177-3AD203B41FA5}">
                      <a16:colId xmlns:a16="http://schemas.microsoft.com/office/drawing/2014/main" val="20000"/>
                    </a:ext>
                  </a:extLst>
                </a:gridCol>
              </a:tblGrid>
              <a:tr h="1090105">
                <a:tc>
                  <a:txBody>
                    <a:bodyPr/>
                    <a:lstStyle/>
                    <a:p>
                      <a:pPr marL="0" indent="0">
                        <a:buFont typeface="Arial" panose="020B0604020202020204" pitchFamily="34" charset="0"/>
                        <a:buNone/>
                      </a:pPr>
                      <a:r>
                        <a:rPr lang="en-GB" sz="2000" b="0" i="0" u="none" strike="noStrike" kern="1200" baseline="0" dirty="0" smtClean="0">
                          <a:solidFill>
                            <a:schemeClr val="tx1"/>
                          </a:solidFill>
                          <a:latin typeface="+mn-lt"/>
                          <a:ea typeface="+mn-ea"/>
                          <a:cs typeface="+mn-cs"/>
                        </a:rPr>
                        <a:t>Where</a:t>
                      </a:r>
                    </a:p>
                    <a:p>
                      <a:pPr marL="342900" indent="-342900">
                        <a:buFont typeface="Arial" panose="020B0604020202020204" pitchFamily="34" charset="0"/>
                        <a:buChar char="•"/>
                      </a:pPr>
                      <a:r>
                        <a:rPr lang="en-US" sz="2000" b="0" i="0" u="none" strike="noStrike" kern="1200" baseline="0" dirty="0" smtClean="0">
                          <a:solidFill>
                            <a:schemeClr val="tx1"/>
                          </a:solidFill>
                          <a:latin typeface="+mn-lt"/>
                          <a:ea typeface="+mn-ea"/>
                          <a:cs typeface="+mn-cs"/>
                        </a:rPr>
                        <a:t>PV</a:t>
                      </a:r>
                      <a:r>
                        <a:rPr lang="en-US" sz="1600" b="0" i="0" u="none" strike="noStrike" kern="1200" baseline="0" dirty="0" smtClean="0">
                          <a:solidFill>
                            <a:schemeClr val="tx1"/>
                          </a:solidFill>
                          <a:latin typeface="+mn-lt"/>
                          <a:ea typeface="+mn-ea"/>
                          <a:cs typeface="+mn-cs"/>
                        </a:rPr>
                        <a:t>0,t</a:t>
                      </a:r>
                      <a:r>
                        <a:rPr lang="en-US" sz="1200" b="0" i="0" u="none" strike="noStrike" kern="1200" baseline="0" dirty="0" smtClean="0">
                          <a:solidFill>
                            <a:schemeClr val="tx1"/>
                          </a:solidFill>
                          <a:latin typeface="+mn-lt"/>
                          <a:ea typeface="+mn-ea"/>
                          <a:cs typeface="+mn-cs"/>
                        </a:rPr>
                        <a:t>n</a:t>
                      </a:r>
                      <a:r>
                        <a:rPr lang="en-US" sz="1000" b="0" i="0" u="none" strike="noStrike" kern="1200" baseline="0" dirty="0" smtClean="0">
                          <a:solidFill>
                            <a:schemeClr val="tx1"/>
                          </a:solidFill>
                          <a:latin typeface="+mn-lt"/>
                          <a:ea typeface="+mn-ea"/>
                          <a:cs typeface="+mn-cs"/>
                        </a:rPr>
                        <a:t> </a:t>
                      </a:r>
                      <a:r>
                        <a:rPr lang="en-US" sz="2000" b="0" i="0" u="none" strike="noStrike" kern="1200" baseline="0" dirty="0" smtClean="0">
                          <a:solidFill>
                            <a:schemeClr val="tx1"/>
                          </a:solidFill>
                          <a:latin typeface="+mn-lt"/>
                          <a:ea typeface="+mn-ea"/>
                          <a:cs typeface="+mn-cs"/>
                        </a:rPr>
                        <a:t>is </a:t>
                      </a:r>
                      <a:r>
                        <a:rPr lang="en-US" sz="2000" dirty="0" smtClean="0"/>
                        <a:t>the present value factor for the n-</a:t>
                      </a:r>
                      <a:r>
                        <a:rPr lang="en-US" sz="2000" dirty="0" err="1" smtClean="0"/>
                        <a:t>th</a:t>
                      </a:r>
                      <a:r>
                        <a:rPr lang="en-US" sz="2000" dirty="0" smtClean="0"/>
                        <a:t> fixed cash flow</a:t>
                      </a:r>
                      <a:endParaRPr lang="en-US" sz="2000" b="0" i="0" u="none" strike="noStrike" kern="1200" baseline="0" dirty="0" smtClean="0">
                        <a:solidFill>
                          <a:schemeClr val="tx1"/>
                        </a:solidFill>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b="0" i="0" u="none" strike="noStrike" kern="1200" baseline="0" dirty="0" smtClean="0">
                          <a:solidFill>
                            <a:schemeClr val="tx1"/>
                          </a:solidFill>
                          <a:latin typeface="+mn-lt"/>
                          <a:ea typeface="+mn-ea"/>
                          <a:cs typeface="+mn-cs"/>
                        </a:rPr>
                        <a:t>PV</a:t>
                      </a:r>
                      <a:r>
                        <a:rPr lang="en-US" sz="1600" b="0" i="0" u="none" strike="noStrike" kern="1200" baseline="0" dirty="0" smtClean="0">
                          <a:solidFill>
                            <a:schemeClr val="tx1"/>
                          </a:solidFill>
                          <a:latin typeface="+mn-lt"/>
                          <a:ea typeface="+mn-ea"/>
                          <a:cs typeface="+mn-cs"/>
                        </a:rPr>
                        <a:t>0,t</a:t>
                      </a:r>
                      <a:r>
                        <a:rPr lang="en-US" sz="1200" b="0" i="0" u="none" strike="noStrike" kern="1200" baseline="0" dirty="0" smtClean="0">
                          <a:solidFill>
                            <a:schemeClr val="tx1"/>
                          </a:solidFill>
                          <a:latin typeface="+mn-lt"/>
                          <a:ea typeface="+mn-ea"/>
                          <a:cs typeface="+mn-cs"/>
                        </a:rPr>
                        <a:t>i </a:t>
                      </a:r>
                      <a:r>
                        <a:rPr lang="en-US" sz="2000" b="0" i="0" u="none" strike="noStrike" kern="1200" baseline="0" dirty="0" smtClean="0">
                          <a:solidFill>
                            <a:schemeClr val="tx1"/>
                          </a:solidFill>
                          <a:latin typeface="+mn-lt"/>
                          <a:ea typeface="+mn-ea"/>
                          <a:cs typeface="+mn-cs"/>
                        </a:rPr>
                        <a:t>is </a:t>
                      </a:r>
                      <a:r>
                        <a:rPr lang="en-US" sz="2000" dirty="0" smtClean="0"/>
                        <a:t>the present value factor for </a:t>
                      </a:r>
                      <a:r>
                        <a:rPr lang="en-US" sz="2000" smtClean="0"/>
                        <a:t>the each i-</a:t>
                      </a:r>
                      <a:r>
                        <a:rPr lang="en-US" sz="2000" dirty="0" err="1" smtClean="0"/>
                        <a:t>th</a:t>
                      </a:r>
                      <a:r>
                        <a:rPr lang="en-US" sz="2000" dirty="0" smtClean="0"/>
                        <a:t> fixed cash flow</a:t>
                      </a:r>
                      <a:endParaRPr lang="en-US" sz="2000" b="0" kern="1200" dirty="0" smtClean="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5527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Payoff of interest rate swap</a:t>
            </a:r>
            <a:endParaRPr lang="en-US" sz="3600" dirty="0">
              <a:latin typeface="Calibri (Headings)"/>
            </a:endParaRPr>
          </a:p>
        </p:txBody>
      </p:sp>
      <p:sp>
        <p:nvSpPr>
          <p:cNvPr id="32" name="TextBox 31">
            <a:extLst>
              <a:ext uri="{FF2B5EF4-FFF2-40B4-BE49-F238E27FC236}">
                <a16:creationId xmlns:a16="http://schemas.microsoft.com/office/drawing/2014/main" id="{0F1646FA-9B75-4092-9EC8-A487E90851BA}"/>
              </a:ext>
            </a:extLst>
          </p:cNvPr>
          <p:cNvSpPr txBox="1"/>
          <p:nvPr/>
        </p:nvSpPr>
        <p:spPr>
          <a:xfrm>
            <a:off x="1318201" y="1424189"/>
            <a:ext cx="8974895" cy="400110"/>
          </a:xfrm>
          <a:prstGeom prst="rect">
            <a:avLst/>
          </a:prstGeom>
          <a:solidFill>
            <a:srgbClr val="132E57"/>
          </a:solidFill>
        </p:spPr>
        <p:txBody>
          <a:bodyPr wrap="square" rtlCol="0">
            <a:spAutoFit/>
          </a:bodyPr>
          <a:lstStyle/>
          <a:p>
            <a:r>
              <a:rPr lang="en-US" altLang="zh-CN" sz="2000" b="1" dirty="0">
                <a:solidFill>
                  <a:schemeClr val="bg1"/>
                </a:solidFill>
              </a:rPr>
              <a:t>Graphical representation</a:t>
            </a:r>
          </a:p>
        </p:txBody>
      </p:sp>
      <p:pic>
        <p:nvPicPr>
          <p:cNvPr id="33" name="Picture 32">
            <a:extLst>
              <a:ext uri="{FF2B5EF4-FFF2-40B4-BE49-F238E27FC236}">
                <a16:creationId xmlns:a16="http://schemas.microsoft.com/office/drawing/2014/main" id="{940365E3-493E-4377-8069-26234A233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372" y="1824299"/>
            <a:ext cx="7464552" cy="4515515"/>
          </a:xfrm>
          <a:prstGeom prst="rect">
            <a:avLst/>
          </a:prstGeom>
        </p:spPr>
      </p:pic>
    </p:spTree>
    <p:extLst>
      <p:ext uri="{BB962C8B-B14F-4D97-AF65-F5344CB8AC3E}">
        <p14:creationId xmlns:p14="http://schemas.microsoft.com/office/powerpoint/2010/main" val="4284148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Payoff of interest rate swap</a:t>
            </a:r>
            <a:endParaRPr lang="en-US" sz="3600" dirty="0">
              <a:latin typeface="Calibri (Headings)"/>
            </a:endParaRPr>
          </a:p>
        </p:txBody>
      </p:sp>
      <p:sp>
        <p:nvSpPr>
          <p:cNvPr id="11" name="TextBox 10">
            <a:extLst>
              <a:ext uri="{FF2B5EF4-FFF2-40B4-BE49-F238E27FC236}">
                <a16:creationId xmlns:a16="http://schemas.microsoft.com/office/drawing/2014/main" id="{B3198F3C-3F48-4210-ABC5-8FE7804B3E2E}"/>
              </a:ext>
            </a:extLst>
          </p:cNvPr>
          <p:cNvSpPr txBox="1"/>
          <p:nvPr/>
        </p:nvSpPr>
        <p:spPr>
          <a:xfrm>
            <a:off x="643467" y="1520401"/>
            <a:ext cx="8974895" cy="400110"/>
          </a:xfrm>
          <a:prstGeom prst="rect">
            <a:avLst/>
          </a:prstGeom>
          <a:solidFill>
            <a:srgbClr val="132E57"/>
          </a:solidFill>
        </p:spPr>
        <p:txBody>
          <a:bodyPr wrap="square" rtlCol="0">
            <a:spAutoFit/>
          </a:bodyPr>
          <a:lstStyle/>
          <a:p>
            <a:r>
              <a:rPr lang="en-US" altLang="zh-CN" sz="2000" b="1" dirty="0">
                <a:solidFill>
                  <a:schemeClr val="bg1"/>
                </a:solidFill>
              </a:rPr>
              <a:t>Graphical representation (2)</a:t>
            </a:r>
          </a:p>
        </p:txBody>
      </p:sp>
      <p:pic>
        <p:nvPicPr>
          <p:cNvPr id="13" name="Picture 12">
            <a:extLst>
              <a:ext uri="{FF2B5EF4-FFF2-40B4-BE49-F238E27FC236}">
                <a16:creationId xmlns:a16="http://schemas.microsoft.com/office/drawing/2014/main" id="{93DD1076-3A3C-4E39-B013-8B08C2401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2406" y="3489873"/>
            <a:ext cx="5487908" cy="2975587"/>
          </a:xfrm>
          <a:prstGeom prst="rect">
            <a:avLst/>
          </a:prstGeom>
        </p:spPr>
      </p:pic>
      <p:pic>
        <p:nvPicPr>
          <p:cNvPr id="15" name="Picture 14">
            <a:extLst>
              <a:ext uri="{FF2B5EF4-FFF2-40B4-BE49-F238E27FC236}">
                <a16:creationId xmlns:a16="http://schemas.microsoft.com/office/drawing/2014/main" id="{EE76ACE3-650D-47A9-8593-D249D8AAFE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711" y="3489874"/>
            <a:ext cx="5360995" cy="2961481"/>
          </a:xfrm>
          <a:prstGeom prst="rect">
            <a:avLst/>
          </a:prstGeom>
        </p:spPr>
      </p:pic>
      <p:graphicFrame>
        <p:nvGraphicFramePr>
          <p:cNvPr id="17" name="Group 108">
            <a:extLst>
              <a:ext uri="{FF2B5EF4-FFF2-40B4-BE49-F238E27FC236}">
                <a16:creationId xmlns:a16="http://schemas.microsoft.com/office/drawing/2014/main" id="{6054A95D-CD88-4403-A1F1-0631B867340D}"/>
              </a:ext>
            </a:extLst>
          </p:cNvPr>
          <p:cNvGraphicFramePr>
            <a:graphicFrameLocks noGrp="1"/>
          </p:cNvGraphicFramePr>
          <p:nvPr>
            <p:extLst>
              <p:ext uri="{D42A27DB-BD31-4B8C-83A1-F6EECF244321}">
                <p14:modId xmlns:p14="http://schemas.microsoft.com/office/powerpoint/2010/main" val="448325724"/>
              </p:ext>
            </p:extLst>
          </p:nvPr>
        </p:nvGraphicFramePr>
        <p:xfrm>
          <a:off x="533739" y="2875455"/>
          <a:ext cx="4975919" cy="704544"/>
        </p:xfrm>
        <a:graphic>
          <a:graphicData uri="http://schemas.openxmlformats.org/drawingml/2006/table">
            <a:tbl>
              <a:tblPr/>
              <a:tblGrid>
                <a:gridCol w="4975919">
                  <a:extLst>
                    <a:ext uri="{9D8B030D-6E8A-4147-A177-3AD203B41FA5}">
                      <a16:colId xmlns:a16="http://schemas.microsoft.com/office/drawing/2014/main" val="20000"/>
                    </a:ext>
                  </a:extLst>
                </a:gridCol>
              </a:tblGrid>
              <a:tr h="704544">
                <a:tc>
                  <a:txBody>
                    <a:bodyPr/>
                    <a:lstStyle/>
                    <a:p>
                      <a:pPr marL="0" marR="0" lvl="0" indent="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None/>
                        <a:tabLst/>
                      </a:pPr>
                      <a:r>
                        <a:rPr lang="en-CA" sz="1600" b="0" kern="1200" dirty="0">
                          <a:solidFill>
                            <a:schemeClr val="tx1"/>
                          </a:solidFill>
                          <a:latin typeface="+mj-lt"/>
                          <a:ea typeface="+mn-ea"/>
                          <a:cs typeface="+mn-cs"/>
                        </a:rPr>
                        <a:t>a) In</a:t>
                      </a:r>
                      <a:r>
                        <a:rPr lang="en-CA" sz="1600" b="0" kern="1200" baseline="0" dirty="0">
                          <a:solidFill>
                            <a:schemeClr val="tx1"/>
                          </a:solidFill>
                          <a:latin typeface="+mj-lt"/>
                          <a:ea typeface="+mn-ea"/>
                          <a:cs typeface="+mn-cs"/>
                        </a:rPr>
                        <a:t> upward sloping term structure of rates value of exchange decrease with maturity for receiver of fixed leg</a:t>
                      </a:r>
                      <a:endParaRPr lang="en-CA" sz="16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8" name="Group 108">
            <a:extLst>
              <a:ext uri="{FF2B5EF4-FFF2-40B4-BE49-F238E27FC236}">
                <a16:creationId xmlns:a16="http://schemas.microsoft.com/office/drawing/2014/main" id="{2161D10B-9DA9-47CB-B803-EB4D7BC02CF5}"/>
              </a:ext>
            </a:extLst>
          </p:cNvPr>
          <p:cNvGraphicFramePr>
            <a:graphicFrameLocks noGrp="1"/>
          </p:cNvGraphicFramePr>
          <p:nvPr>
            <p:extLst>
              <p:ext uri="{D42A27DB-BD31-4B8C-83A1-F6EECF244321}">
                <p14:modId xmlns:p14="http://schemas.microsoft.com/office/powerpoint/2010/main" val="3675672358"/>
              </p:ext>
            </p:extLst>
          </p:nvPr>
        </p:nvGraphicFramePr>
        <p:xfrm>
          <a:off x="533739" y="1913137"/>
          <a:ext cx="10718351" cy="621792"/>
        </p:xfrm>
        <a:graphic>
          <a:graphicData uri="http://schemas.openxmlformats.org/drawingml/2006/table">
            <a:tbl>
              <a:tblPr/>
              <a:tblGrid>
                <a:gridCol w="10718351">
                  <a:extLst>
                    <a:ext uri="{9D8B030D-6E8A-4147-A177-3AD203B41FA5}">
                      <a16:colId xmlns:a16="http://schemas.microsoft.com/office/drawing/2014/main" val="20000"/>
                    </a:ext>
                  </a:extLst>
                </a:gridCol>
              </a:tblGrid>
              <a:tr h="580555">
                <a:tc>
                  <a:txBody>
                    <a:bodyPr/>
                    <a:lstStyle/>
                    <a:p>
                      <a:r>
                        <a:rPr lang="en-US" sz="1800" b="0" i="0" u="none" strike="noStrike" kern="1200" baseline="0" dirty="0">
                          <a:solidFill>
                            <a:schemeClr val="tx1"/>
                          </a:solidFill>
                          <a:latin typeface="+mn-lt"/>
                          <a:ea typeface="+mn-ea"/>
                          <a:cs typeface="+mn-cs"/>
                        </a:rPr>
                        <a:t>The fixed rate in an interest rate swap is chosen so that the swap is worth zero initially. This does not mean that each cash flow exchange in the swap is worth zero initially</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9" name="Group 108">
            <a:extLst>
              <a:ext uri="{FF2B5EF4-FFF2-40B4-BE49-F238E27FC236}">
                <a16:creationId xmlns:a16="http://schemas.microsoft.com/office/drawing/2014/main" id="{D8B8ED2D-3464-406A-BE18-274AFEC6AF8D}"/>
              </a:ext>
            </a:extLst>
          </p:cNvPr>
          <p:cNvGraphicFramePr>
            <a:graphicFrameLocks noGrp="1"/>
          </p:cNvGraphicFramePr>
          <p:nvPr>
            <p:extLst>
              <p:ext uri="{D42A27DB-BD31-4B8C-83A1-F6EECF244321}">
                <p14:modId xmlns:p14="http://schemas.microsoft.com/office/powerpoint/2010/main" val="1066908323"/>
              </p:ext>
            </p:extLst>
          </p:nvPr>
        </p:nvGraphicFramePr>
        <p:xfrm>
          <a:off x="6183148" y="2875455"/>
          <a:ext cx="4975919" cy="704544"/>
        </p:xfrm>
        <a:graphic>
          <a:graphicData uri="http://schemas.openxmlformats.org/drawingml/2006/table">
            <a:tbl>
              <a:tblPr/>
              <a:tblGrid>
                <a:gridCol w="4975919">
                  <a:extLst>
                    <a:ext uri="{9D8B030D-6E8A-4147-A177-3AD203B41FA5}">
                      <a16:colId xmlns:a16="http://schemas.microsoft.com/office/drawing/2014/main" val="20000"/>
                    </a:ext>
                  </a:extLst>
                </a:gridCol>
              </a:tblGrid>
              <a:tr h="704544">
                <a:tc>
                  <a:txBody>
                    <a:bodyPr/>
                    <a:lstStyle/>
                    <a:p>
                      <a:pPr marL="0" marR="0" lvl="0" indent="0" algn="l" defTabSz="914400" rtl="0" eaLnBrk="1" fontAlgn="base" latinLnBrk="0" hangingPunct="1">
                        <a:lnSpc>
                          <a:spcPct val="100000"/>
                        </a:lnSpc>
                        <a:spcBef>
                          <a:spcPct val="0"/>
                        </a:spcBef>
                        <a:spcAft>
                          <a:spcPts val="600"/>
                        </a:spcAft>
                        <a:buClr>
                          <a:srgbClr val="132E57"/>
                        </a:buClr>
                        <a:buSzPct val="150000"/>
                        <a:buFont typeface="Arial" panose="020B0604020202020204" pitchFamily="34" charset="0"/>
                        <a:buNone/>
                        <a:tabLst/>
                      </a:pPr>
                      <a:r>
                        <a:rPr lang="en-CA" sz="1600" b="0" kern="1200" dirty="0">
                          <a:solidFill>
                            <a:schemeClr val="tx1"/>
                          </a:solidFill>
                          <a:latin typeface="+mj-lt"/>
                          <a:ea typeface="+mn-ea"/>
                          <a:cs typeface="+mn-cs"/>
                        </a:rPr>
                        <a:t>b) In</a:t>
                      </a:r>
                      <a:r>
                        <a:rPr lang="en-CA" sz="1600" b="0" kern="1200" baseline="0" dirty="0">
                          <a:solidFill>
                            <a:schemeClr val="tx1"/>
                          </a:solidFill>
                          <a:latin typeface="+mj-lt"/>
                          <a:ea typeface="+mn-ea"/>
                          <a:cs typeface="+mn-cs"/>
                        </a:rPr>
                        <a:t> downward sloping term structure of rates value of exchange increase with maturity for receiver of fixed leg</a:t>
                      </a:r>
                      <a:endParaRPr lang="en-CA" sz="16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0249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Payoff of interest rate swap</a:t>
            </a:r>
            <a:endParaRPr lang="en-US" sz="3600" dirty="0">
              <a:latin typeface="Calibri (Headings)"/>
            </a:endParaRPr>
          </a:p>
        </p:txBody>
      </p:sp>
      <p:sp>
        <p:nvSpPr>
          <p:cNvPr id="20" name="TextBox 19">
            <a:extLst>
              <a:ext uri="{FF2B5EF4-FFF2-40B4-BE49-F238E27FC236}">
                <a16:creationId xmlns:a16="http://schemas.microsoft.com/office/drawing/2014/main" id="{F49F8B40-145F-4330-90D5-97FA140FD05F}"/>
              </a:ext>
            </a:extLst>
          </p:cNvPr>
          <p:cNvSpPr txBox="1"/>
          <p:nvPr/>
        </p:nvSpPr>
        <p:spPr>
          <a:xfrm>
            <a:off x="1638241" y="1680084"/>
            <a:ext cx="8238069" cy="400109"/>
          </a:xfrm>
          <a:prstGeom prst="rect">
            <a:avLst/>
          </a:prstGeom>
          <a:solidFill>
            <a:srgbClr val="132E57"/>
          </a:solidFill>
        </p:spPr>
        <p:txBody>
          <a:bodyPr wrap="square" rtlCol="0">
            <a:spAutoFit/>
          </a:bodyPr>
          <a:lstStyle/>
          <a:p>
            <a:r>
              <a:rPr lang="en-US" altLang="zh-CN" sz="2000" b="1" dirty="0">
                <a:solidFill>
                  <a:schemeClr val="bg1"/>
                </a:solidFill>
              </a:rPr>
              <a:t>Table representation</a:t>
            </a:r>
          </a:p>
        </p:txBody>
      </p:sp>
      <p:graphicFrame>
        <p:nvGraphicFramePr>
          <p:cNvPr id="21" name="Table 20">
            <a:extLst>
              <a:ext uri="{FF2B5EF4-FFF2-40B4-BE49-F238E27FC236}">
                <a16:creationId xmlns:a16="http://schemas.microsoft.com/office/drawing/2014/main" id="{6422A033-DCF0-485E-A05D-BF68F11707CD}"/>
              </a:ext>
            </a:extLst>
          </p:cNvPr>
          <p:cNvGraphicFramePr>
            <a:graphicFrameLocks noGrp="1"/>
          </p:cNvGraphicFramePr>
          <p:nvPr>
            <p:extLst>
              <p:ext uri="{D42A27DB-BD31-4B8C-83A1-F6EECF244321}">
                <p14:modId xmlns:p14="http://schemas.microsoft.com/office/powerpoint/2010/main" val="3716525157"/>
              </p:ext>
            </p:extLst>
          </p:nvPr>
        </p:nvGraphicFramePr>
        <p:xfrm>
          <a:off x="1638241" y="3005647"/>
          <a:ext cx="8238069"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0000"/>
                    </a:ext>
                  </a:extLst>
                </a:gridCol>
                <a:gridCol w="1102043">
                  <a:extLst>
                    <a:ext uri="{9D8B030D-6E8A-4147-A177-3AD203B41FA5}">
                      <a16:colId xmlns:a16="http://schemas.microsoft.com/office/drawing/2014/main" val="20001"/>
                    </a:ext>
                  </a:extLst>
                </a:gridCol>
                <a:gridCol w="2454212">
                  <a:extLst>
                    <a:ext uri="{9D8B030D-6E8A-4147-A177-3AD203B41FA5}">
                      <a16:colId xmlns:a16="http://schemas.microsoft.com/office/drawing/2014/main" val="20002"/>
                    </a:ext>
                  </a:extLst>
                </a:gridCol>
                <a:gridCol w="1804607">
                  <a:extLst>
                    <a:ext uri="{9D8B030D-6E8A-4147-A177-3AD203B41FA5}">
                      <a16:colId xmlns:a16="http://schemas.microsoft.com/office/drawing/2014/main" val="20003"/>
                    </a:ext>
                  </a:extLst>
                </a:gridCol>
                <a:gridCol w="1522540">
                  <a:extLst>
                    <a:ext uri="{9D8B030D-6E8A-4147-A177-3AD203B41FA5}">
                      <a16:colId xmlns:a16="http://schemas.microsoft.com/office/drawing/2014/main" val="20004"/>
                    </a:ext>
                  </a:extLst>
                </a:gridCol>
              </a:tblGrid>
              <a:tr h="370840">
                <a:tc>
                  <a:txBody>
                    <a:bodyPr/>
                    <a:lstStyle/>
                    <a:p>
                      <a:r>
                        <a:rPr lang="en-US" dirty="0"/>
                        <a:t>Date</a:t>
                      </a:r>
                      <a:endParaRPr lang="ru-RU" dirty="0"/>
                    </a:p>
                  </a:txBody>
                  <a:tcPr/>
                </a:tc>
                <a:tc>
                  <a:txBody>
                    <a:bodyPr/>
                    <a:lstStyle/>
                    <a:p>
                      <a:r>
                        <a:rPr lang="en-US" dirty="0"/>
                        <a:t>Libor-3m</a:t>
                      </a:r>
                      <a:endParaRPr lang="ru-RU" dirty="0"/>
                    </a:p>
                  </a:txBody>
                  <a:tcPr/>
                </a:tc>
                <a:tc>
                  <a:txBody>
                    <a:bodyPr/>
                    <a:lstStyle/>
                    <a:p>
                      <a:r>
                        <a:rPr lang="en-US" dirty="0"/>
                        <a:t>Floating</a:t>
                      </a:r>
                      <a:r>
                        <a:rPr lang="en-US" baseline="0" dirty="0"/>
                        <a:t> leg CF received</a:t>
                      </a:r>
                      <a:endParaRPr lang="ru-RU" dirty="0"/>
                    </a:p>
                  </a:txBody>
                  <a:tcPr/>
                </a:tc>
                <a:tc>
                  <a:txBody>
                    <a:bodyPr/>
                    <a:lstStyle/>
                    <a:p>
                      <a:r>
                        <a:rPr lang="en-US" dirty="0"/>
                        <a:t>Fixed leg CF paid</a:t>
                      </a:r>
                      <a:endParaRPr lang="ru-RU" dirty="0"/>
                    </a:p>
                  </a:txBody>
                  <a:tcPr/>
                </a:tc>
                <a:tc>
                  <a:txBody>
                    <a:bodyPr/>
                    <a:lstStyle/>
                    <a:p>
                      <a:r>
                        <a:rPr lang="en-US" dirty="0"/>
                        <a:t>Net cash flow</a:t>
                      </a:r>
                      <a:endParaRPr lang="ru-RU" dirty="0"/>
                    </a:p>
                  </a:txBody>
                  <a:tcPr/>
                </a:tc>
                <a:extLst>
                  <a:ext uri="{0D108BD9-81ED-4DB2-BD59-A6C34878D82A}">
                    <a16:rowId xmlns:a16="http://schemas.microsoft.com/office/drawing/2014/main" val="10000"/>
                  </a:ext>
                </a:extLst>
              </a:tr>
              <a:tr h="370840">
                <a:tc>
                  <a:txBody>
                    <a:bodyPr/>
                    <a:lstStyle/>
                    <a:p>
                      <a:pPr algn="ctr"/>
                      <a:r>
                        <a:rPr lang="en-US" dirty="0"/>
                        <a:t>June 8,</a:t>
                      </a:r>
                      <a:r>
                        <a:rPr lang="en-US" baseline="0" dirty="0"/>
                        <a:t> 2022</a:t>
                      </a:r>
                      <a:endParaRPr lang="ru-RU" dirty="0"/>
                    </a:p>
                  </a:txBody>
                  <a:tcPr/>
                </a:tc>
                <a:tc>
                  <a:txBody>
                    <a:bodyPr/>
                    <a:lstStyle/>
                    <a:p>
                      <a:pPr algn="ctr"/>
                      <a:r>
                        <a:rPr lang="en-US" dirty="0"/>
                        <a:t>2.2%</a:t>
                      </a:r>
                      <a:endParaRPr lang="ru-RU" dirty="0"/>
                    </a:p>
                  </a:txBody>
                  <a:tcPr/>
                </a:tc>
                <a:tc>
                  <a:txBody>
                    <a:bodyPr/>
                    <a:lstStyle/>
                    <a:p>
                      <a:pPr algn="ctr"/>
                      <a:r>
                        <a:rPr lang="en-US" dirty="0"/>
                        <a:t>550</a:t>
                      </a:r>
                      <a:endParaRPr lang="ru-RU" dirty="0"/>
                    </a:p>
                  </a:txBody>
                  <a:tcPr/>
                </a:tc>
                <a:tc>
                  <a:txBody>
                    <a:bodyPr/>
                    <a:lstStyle/>
                    <a:p>
                      <a:pPr algn="ctr"/>
                      <a:r>
                        <a:rPr lang="en-US" dirty="0"/>
                        <a:t>750</a:t>
                      </a:r>
                      <a:endParaRPr lang="ru-RU" dirty="0"/>
                    </a:p>
                  </a:txBody>
                  <a:tcPr/>
                </a:tc>
                <a:tc>
                  <a:txBody>
                    <a:bodyPr/>
                    <a:lstStyle/>
                    <a:p>
                      <a:pPr algn="ctr"/>
                      <a:r>
                        <a:rPr lang="en-US" dirty="0"/>
                        <a:t>-200</a:t>
                      </a:r>
                      <a:endParaRPr lang="ru-RU" dirty="0"/>
                    </a:p>
                  </a:txBody>
                  <a:tcPr/>
                </a:tc>
                <a:extLst>
                  <a:ext uri="{0D108BD9-81ED-4DB2-BD59-A6C34878D82A}">
                    <a16:rowId xmlns:a16="http://schemas.microsoft.com/office/drawing/2014/main" val="10001"/>
                  </a:ext>
                </a:extLst>
              </a:tr>
              <a:tr h="370840">
                <a:tc>
                  <a:txBody>
                    <a:bodyPr/>
                    <a:lstStyle/>
                    <a:p>
                      <a:pPr algn="ctr"/>
                      <a:r>
                        <a:rPr lang="en-US" dirty="0"/>
                        <a:t>Sep 8, 2022</a:t>
                      </a:r>
                      <a:endParaRPr lang="ru-RU" dirty="0"/>
                    </a:p>
                  </a:txBody>
                  <a:tcPr/>
                </a:tc>
                <a:tc>
                  <a:txBody>
                    <a:bodyPr/>
                    <a:lstStyle/>
                    <a:p>
                      <a:pPr algn="ctr"/>
                      <a:r>
                        <a:rPr lang="en-US" dirty="0"/>
                        <a:t>2.6%</a:t>
                      </a:r>
                      <a:endParaRPr lang="ru-RU" dirty="0"/>
                    </a:p>
                  </a:txBody>
                  <a:tcPr/>
                </a:tc>
                <a:tc>
                  <a:txBody>
                    <a:bodyPr/>
                    <a:lstStyle/>
                    <a:p>
                      <a:pPr algn="ctr"/>
                      <a:r>
                        <a:rPr lang="en-US" dirty="0"/>
                        <a:t>650</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-100</a:t>
                      </a:r>
                      <a:endParaRPr lang="ru-RU" dirty="0"/>
                    </a:p>
                  </a:txBody>
                  <a:tcPr/>
                </a:tc>
                <a:extLst>
                  <a:ext uri="{0D108BD9-81ED-4DB2-BD59-A6C34878D82A}">
                    <a16:rowId xmlns:a16="http://schemas.microsoft.com/office/drawing/2014/main" val="10002"/>
                  </a:ext>
                </a:extLst>
              </a:tr>
              <a:tr h="370840">
                <a:tc>
                  <a:txBody>
                    <a:bodyPr/>
                    <a:lstStyle/>
                    <a:p>
                      <a:pPr algn="ctr"/>
                      <a:r>
                        <a:rPr lang="en-US" dirty="0"/>
                        <a:t>Dec 8, 2022</a:t>
                      </a:r>
                      <a:endParaRPr lang="ru-RU" dirty="0"/>
                    </a:p>
                  </a:txBody>
                  <a:tcPr/>
                </a:tc>
                <a:tc>
                  <a:txBody>
                    <a:bodyPr/>
                    <a:lstStyle/>
                    <a:p>
                      <a:pPr algn="ctr"/>
                      <a:r>
                        <a:rPr lang="en-US" dirty="0"/>
                        <a:t>2.8%</a:t>
                      </a:r>
                      <a:endParaRPr lang="ru-RU" dirty="0"/>
                    </a:p>
                  </a:txBody>
                  <a:tcPr/>
                </a:tc>
                <a:tc>
                  <a:txBody>
                    <a:bodyPr/>
                    <a:lstStyle/>
                    <a:p>
                      <a:pPr algn="ctr"/>
                      <a:r>
                        <a:rPr lang="en-US" dirty="0"/>
                        <a:t>700</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-50</a:t>
                      </a:r>
                      <a:endParaRPr lang="ru-RU" dirty="0"/>
                    </a:p>
                  </a:txBody>
                  <a:tcPr/>
                </a:tc>
                <a:extLst>
                  <a:ext uri="{0D108BD9-81ED-4DB2-BD59-A6C34878D82A}">
                    <a16:rowId xmlns:a16="http://schemas.microsoft.com/office/drawing/2014/main" val="10003"/>
                  </a:ext>
                </a:extLst>
              </a:tr>
              <a:tr h="370840">
                <a:tc>
                  <a:txBody>
                    <a:bodyPr/>
                    <a:lstStyle/>
                    <a:p>
                      <a:pPr algn="ctr"/>
                      <a:r>
                        <a:rPr lang="en-US" dirty="0"/>
                        <a:t>Mar 8, 2023</a:t>
                      </a:r>
                      <a:endParaRPr lang="ru-RU" dirty="0"/>
                    </a:p>
                  </a:txBody>
                  <a:tcPr/>
                </a:tc>
                <a:tc>
                  <a:txBody>
                    <a:bodyPr/>
                    <a:lstStyle/>
                    <a:p>
                      <a:pPr algn="ctr"/>
                      <a:r>
                        <a:rPr lang="en-US" dirty="0"/>
                        <a:t>3.1%</a:t>
                      </a:r>
                      <a:endParaRPr lang="ru-RU" dirty="0"/>
                    </a:p>
                  </a:txBody>
                  <a:tcPr/>
                </a:tc>
                <a:tc>
                  <a:txBody>
                    <a:bodyPr/>
                    <a:lstStyle/>
                    <a:p>
                      <a:pPr algn="ctr"/>
                      <a:r>
                        <a:rPr lang="en-US" dirty="0"/>
                        <a:t>775</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+25</a:t>
                      </a:r>
                      <a:endParaRPr lang="ru-RU" dirty="0"/>
                    </a:p>
                  </a:txBody>
                  <a:tcPr/>
                </a:tc>
                <a:extLst>
                  <a:ext uri="{0D108BD9-81ED-4DB2-BD59-A6C34878D82A}">
                    <a16:rowId xmlns:a16="http://schemas.microsoft.com/office/drawing/2014/main" val="10004"/>
                  </a:ext>
                </a:extLst>
              </a:tr>
              <a:tr h="370840">
                <a:tc>
                  <a:txBody>
                    <a:bodyPr/>
                    <a:lstStyle/>
                    <a:p>
                      <a:pPr algn="ctr"/>
                      <a:r>
                        <a:rPr lang="en-US" dirty="0"/>
                        <a:t>June 8,</a:t>
                      </a:r>
                      <a:r>
                        <a:rPr lang="en-US" baseline="0" dirty="0"/>
                        <a:t> 2023</a:t>
                      </a:r>
                      <a:endParaRPr lang="ru-RU" dirty="0"/>
                    </a:p>
                  </a:txBody>
                  <a:tcPr/>
                </a:tc>
                <a:tc>
                  <a:txBody>
                    <a:bodyPr/>
                    <a:lstStyle/>
                    <a:p>
                      <a:pPr algn="ctr"/>
                      <a:r>
                        <a:rPr lang="en-US" dirty="0"/>
                        <a:t>3.3%</a:t>
                      </a:r>
                      <a:endParaRPr lang="ru-RU" dirty="0"/>
                    </a:p>
                  </a:txBody>
                  <a:tcPr/>
                </a:tc>
                <a:tc>
                  <a:txBody>
                    <a:bodyPr/>
                    <a:lstStyle/>
                    <a:p>
                      <a:pPr algn="ctr"/>
                      <a:r>
                        <a:rPr lang="en-US" dirty="0"/>
                        <a:t>825</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+75</a:t>
                      </a:r>
                      <a:endParaRPr lang="ru-RU" dirty="0"/>
                    </a:p>
                  </a:txBody>
                  <a:tcPr/>
                </a:tc>
                <a:extLst>
                  <a:ext uri="{0D108BD9-81ED-4DB2-BD59-A6C34878D82A}">
                    <a16:rowId xmlns:a16="http://schemas.microsoft.com/office/drawing/2014/main" val="10005"/>
                  </a:ext>
                </a:extLst>
              </a:tr>
              <a:tr h="370840">
                <a:tc>
                  <a:txBody>
                    <a:bodyPr/>
                    <a:lstStyle/>
                    <a:p>
                      <a:pPr algn="ctr"/>
                      <a:r>
                        <a:rPr lang="en-US" dirty="0"/>
                        <a:t>Sep 8, 2023</a:t>
                      </a:r>
                      <a:endParaRPr lang="ru-RU" dirty="0"/>
                    </a:p>
                  </a:txBody>
                  <a:tcPr/>
                </a:tc>
                <a:tc>
                  <a:txBody>
                    <a:bodyPr/>
                    <a:lstStyle/>
                    <a:p>
                      <a:pPr algn="ctr"/>
                      <a:r>
                        <a:rPr lang="en-US" dirty="0"/>
                        <a:t>3.4%</a:t>
                      </a:r>
                      <a:endParaRPr lang="ru-RU" dirty="0"/>
                    </a:p>
                  </a:txBody>
                  <a:tcPr/>
                </a:tc>
                <a:tc>
                  <a:txBody>
                    <a:bodyPr/>
                    <a:lstStyle/>
                    <a:p>
                      <a:pPr algn="ctr"/>
                      <a:r>
                        <a:rPr lang="en-US" dirty="0"/>
                        <a:t>850</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+100</a:t>
                      </a:r>
                      <a:endParaRPr lang="ru-RU" dirty="0"/>
                    </a:p>
                  </a:txBody>
                  <a:tcPr/>
                </a:tc>
                <a:extLst>
                  <a:ext uri="{0D108BD9-81ED-4DB2-BD59-A6C34878D82A}">
                    <a16:rowId xmlns:a16="http://schemas.microsoft.com/office/drawing/2014/main" val="10006"/>
                  </a:ext>
                </a:extLst>
              </a:tr>
              <a:tr h="370840">
                <a:tc>
                  <a:txBody>
                    <a:bodyPr/>
                    <a:lstStyle/>
                    <a:p>
                      <a:pPr algn="ctr"/>
                      <a:r>
                        <a:rPr lang="en-US" dirty="0"/>
                        <a:t>Dec 8, 2023</a:t>
                      </a:r>
                      <a:endParaRPr lang="ru-RU" dirty="0"/>
                    </a:p>
                  </a:txBody>
                  <a:tcPr/>
                </a:tc>
                <a:tc>
                  <a:txBody>
                    <a:bodyPr/>
                    <a:lstStyle/>
                    <a:p>
                      <a:pPr algn="ctr"/>
                      <a:r>
                        <a:rPr lang="en-US" dirty="0"/>
                        <a:t>3.6%</a:t>
                      </a:r>
                      <a:endParaRPr lang="ru-RU" dirty="0"/>
                    </a:p>
                  </a:txBody>
                  <a:tcPr/>
                </a:tc>
                <a:tc>
                  <a:txBody>
                    <a:bodyPr/>
                    <a:lstStyle/>
                    <a:p>
                      <a:pPr algn="ctr"/>
                      <a:r>
                        <a:rPr lang="en-US" dirty="0"/>
                        <a:t>900</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+150</a:t>
                      </a:r>
                      <a:endParaRPr lang="ru-RU" dirty="0"/>
                    </a:p>
                  </a:txBody>
                  <a:tcPr/>
                </a:tc>
                <a:extLst>
                  <a:ext uri="{0D108BD9-81ED-4DB2-BD59-A6C34878D82A}">
                    <a16:rowId xmlns:a16="http://schemas.microsoft.com/office/drawing/2014/main" val="100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Mar 8, 2024</a:t>
                      </a:r>
                      <a:endParaRPr lang="ru-RU" dirty="0"/>
                    </a:p>
                  </a:txBody>
                  <a:tcPr/>
                </a:tc>
                <a:tc>
                  <a:txBody>
                    <a:bodyPr/>
                    <a:lstStyle/>
                    <a:p>
                      <a:pPr algn="ctr"/>
                      <a:r>
                        <a:rPr lang="en-US" dirty="0"/>
                        <a:t>3.8%</a:t>
                      </a:r>
                      <a:endParaRPr lang="ru-RU" dirty="0"/>
                    </a:p>
                  </a:txBody>
                  <a:tcPr/>
                </a:tc>
                <a:tc>
                  <a:txBody>
                    <a:bodyPr/>
                    <a:lstStyle/>
                    <a:p>
                      <a:pPr algn="ctr"/>
                      <a:r>
                        <a:rPr lang="en-US" dirty="0"/>
                        <a:t>950</a:t>
                      </a:r>
                      <a:endParaRPr lang="ru-RU"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750</a:t>
                      </a:r>
                      <a:endParaRPr lang="ru-RU" dirty="0"/>
                    </a:p>
                  </a:txBody>
                  <a:tcPr/>
                </a:tc>
                <a:tc>
                  <a:txBody>
                    <a:bodyPr/>
                    <a:lstStyle/>
                    <a:p>
                      <a:pPr algn="ctr"/>
                      <a:r>
                        <a:rPr lang="en-US" dirty="0"/>
                        <a:t>+200</a:t>
                      </a:r>
                      <a:endParaRPr lang="ru-RU" dirty="0"/>
                    </a:p>
                  </a:txBody>
                  <a:tcPr/>
                </a:tc>
                <a:extLst>
                  <a:ext uri="{0D108BD9-81ED-4DB2-BD59-A6C34878D82A}">
                    <a16:rowId xmlns:a16="http://schemas.microsoft.com/office/drawing/2014/main" val="10008"/>
                  </a:ext>
                </a:extLst>
              </a:tr>
            </a:tbl>
          </a:graphicData>
        </a:graphic>
      </p:graphicFrame>
      <p:graphicFrame>
        <p:nvGraphicFramePr>
          <p:cNvPr id="22" name="Group 108">
            <a:extLst>
              <a:ext uri="{FF2B5EF4-FFF2-40B4-BE49-F238E27FC236}">
                <a16:creationId xmlns:a16="http://schemas.microsoft.com/office/drawing/2014/main" id="{5F10EFFD-426A-414A-83E1-773FA6F2D2E7}"/>
              </a:ext>
            </a:extLst>
          </p:cNvPr>
          <p:cNvGraphicFramePr>
            <a:graphicFrameLocks noGrp="1"/>
          </p:cNvGraphicFramePr>
          <p:nvPr>
            <p:extLst>
              <p:ext uri="{D42A27DB-BD31-4B8C-83A1-F6EECF244321}">
                <p14:modId xmlns:p14="http://schemas.microsoft.com/office/powerpoint/2010/main" val="3565222530"/>
              </p:ext>
            </p:extLst>
          </p:nvPr>
        </p:nvGraphicFramePr>
        <p:xfrm>
          <a:off x="1638241" y="2232024"/>
          <a:ext cx="8238069" cy="682752"/>
        </p:xfrm>
        <a:graphic>
          <a:graphicData uri="http://schemas.openxmlformats.org/drawingml/2006/table">
            <a:tbl>
              <a:tblPr/>
              <a:tblGrid>
                <a:gridCol w="8238069">
                  <a:extLst>
                    <a:ext uri="{9D8B030D-6E8A-4147-A177-3AD203B41FA5}">
                      <a16:colId xmlns:a16="http://schemas.microsoft.com/office/drawing/2014/main" val="20000"/>
                    </a:ext>
                  </a:extLst>
                </a:gridCol>
              </a:tblGrid>
              <a:tr h="600499">
                <a:tc>
                  <a:txBody>
                    <a:bodyPr/>
                    <a:lstStyle/>
                    <a:p>
                      <a:r>
                        <a:rPr lang="en-CA" sz="2000" b="0" kern="1200" dirty="0">
                          <a:solidFill>
                            <a:schemeClr val="tx1"/>
                          </a:solidFill>
                          <a:latin typeface="+mj-lt"/>
                          <a:ea typeface="+mn-ea"/>
                          <a:cs typeface="+mn-cs"/>
                        </a:rPr>
                        <a:t>Company</a:t>
                      </a:r>
                      <a:r>
                        <a:rPr lang="en-CA" sz="2000" b="0" kern="1200" baseline="0" dirty="0">
                          <a:solidFill>
                            <a:schemeClr val="tx1"/>
                          </a:solidFill>
                          <a:latin typeface="+mj-lt"/>
                          <a:ea typeface="+mn-ea"/>
                          <a:cs typeface="+mn-cs"/>
                        </a:rPr>
                        <a:t> 1 pays 3% fixed quarterly and receives Libor-3m on a USD 100m notional amount for two years.</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0093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Valuation of interest rate swap</a:t>
            </a:r>
            <a:endParaRPr lang="en-US" sz="3600" dirty="0">
              <a:latin typeface="Calibri (Headings)"/>
            </a:endParaRPr>
          </a:p>
        </p:txBody>
      </p:sp>
      <p:sp>
        <p:nvSpPr>
          <p:cNvPr id="11" name="TextBox 10">
            <a:extLst>
              <a:ext uri="{FF2B5EF4-FFF2-40B4-BE49-F238E27FC236}">
                <a16:creationId xmlns:a16="http://schemas.microsoft.com/office/drawing/2014/main" id="{05552963-A1A4-4EC5-8C8A-08B67A9F8AEA}"/>
              </a:ext>
            </a:extLst>
          </p:cNvPr>
          <p:cNvSpPr txBox="1"/>
          <p:nvPr/>
        </p:nvSpPr>
        <p:spPr>
          <a:xfrm>
            <a:off x="1105332" y="1973231"/>
            <a:ext cx="9453294" cy="400110"/>
          </a:xfrm>
          <a:prstGeom prst="rect">
            <a:avLst/>
          </a:prstGeom>
          <a:solidFill>
            <a:srgbClr val="132E57"/>
          </a:solidFill>
        </p:spPr>
        <p:txBody>
          <a:bodyPr wrap="square" rtlCol="0">
            <a:spAutoFit/>
          </a:bodyPr>
          <a:lstStyle/>
          <a:p>
            <a:r>
              <a:rPr lang="en-US" altLang="zh-CN" sz="2000" b="1" dirty="0">
                <a:solidFill>
                  <a:schemeClr val="bg1"/>
                </a:solidFill>
              </a:rPr>
              <a:t>IRS as a difference in value of two bonds</a:t>
            </a:r>
          </a:p>
        </p:txBody>
      </p:sp>
      <p:graphicFrame>
        <p:nvGraphicFramePr>
          <p:cNvPr id="13" name="Group 108">
            <a:extLst>
              <a:ext uri="{FF2B5EF4-FFF2-40B4-BE49-F238E27FC236}">
                <a16:creationId xmlns:a16="http://schemas.microsoft.com/office/drawing/2014/main" id="{66EB656B-2DA7-4356-80B4-6BAD48434C78}"/>
              </a:ext>
            </a:extLst>
          </p:cNvPr>
          <p:cNvGraphicFramePr>
            <a:graphicFrameLocks noGrp="1"/>
          </p:cNvGraphicFramePr>
          <p:nvPr>
            <p:extLst>
              <p:ext uri="{D42A27DB-BD31-4B8C-83A1-F6EECF244321}">
                <p14:modId xmlns:p14="http://schemas.microsoft.com/office/powerpoint/2010/main" val="2010603621"/>
              </p:ext>
            </p:extLst>
          </p:nvPr>
        </p:nvGraphicFramePr>
        <p:xfrm>
          <a:off x="1105332" y="1334653"/>
          <a:ext cx="8238069" cy="453834"/>
        </p:xfrm>
        <a:graphic>
          <a:graphicData uri="http://schemas.openxmlformats.org/drawingml/2006/table">
            <a:tbl>
              <a:tblPr/>
              <a:tblGrid>
                <a:gridCol w="8238069">
                  <a:extLst>
                    <a:ext uri="{9D8B030D-6E8A-4147-A177-3AD203B41FA5}">
                      <a16:colId xmlns:a16="http://schemas.microsoft.com/office/drawing/2014/main" val="20000"/>
                    </a:ext>
                  </a:extLst>
                </a:gridCol>
              </a:tblGrid>
              <a:tr h="453834">
                <a:tc>
                  <a:txBody>
                    <a:bodyPr/>
                    <a:lstStyle/>
                    <a:p>
                      <a:r>
                        <a:rPr lang="en-CA" sz="2000" b="0" kern="1200" dirty="0">
                          <a:solidFill>
                            <a:schemeClr val="tx1"/>
                          </a:solidFill>
                          <a:latin typeface="+mj-lt"/>
                          <a:ea typeface="+mn-ea"/>
                          <a:cs typeface="+mn-cs"/>
                        </a:rPr>
                        <a:t>At</a:t>
                      </a:r>
                      <a:r>
                        <a:rPr lang="en-CA" sz="2000" b="0" kern="1200" baseline="0" dirty="0">
                          <a:solidFill>
                            <a:schemeClr val="tx1"/>
                          </a:solidFill>
                          <a:latin typeface="+mj-lt"/>
                          <a:ea typeface="+mn-ea"/>
                          <a:cs typeface="+mn-cs"/>
                        </a:rPr>
                        <a:t> i</a:t>
                      </a:r>
                      <a:r>
                        <a:rPr lang="en-CA" sz="2000" b="0" kern="1200" dirty="0">
                          <a:solidFill>
                            <a:schemeClr val="tx1"/>
                          </a:solidFill>
                          <a:latin typeface="+mj-lt"/>
                          <a:ea typeface="+mn-ea"/>
                          <a:cs typeface="+mn-cs"/>
                        </a:rPr>
                        <a:t>nitiation</a:t>
                      </a:r>
                      <a:r>
                        <a:rPr lang="en-CA" sz="2000" b="0" kern="1200" baseline="0" dirty="0">
                          <a:solidFill>
                            <a:schemeClr val="tx1"/>
                          </a:solidFill>
                          <a:latin typeface="+mj-lt"/>
                          <a:ea typeface="+mn-ea"/>
                          <a:cs typeface="+mn-cs"/>
                        </a:rPr>
                        <a:t> an interest rate swap is constructed to have 0 (or close to 0) value.</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mc:AlternateContent xmlns:mc="http://schemas.openxmlformats.org/markup-compatibility/2006" xmlns:a14="http://schemas.microsoft.com/office/drawing/2010/main">
        <mc:Choice Requires="a14">
          <p:graphicFrame>
            <p:nvGraphicFramePr>
              <p:cNvPr id="15" name="Group 108">
                <a:extLst>
                  <a:ext uri="{FF2B5EF4-FFF2-40B4-BE49-F238E27FC236}">
                    <a16:creationId xmlns:a16="http://schemas.microsoft.com/office/drawing/2014/main" id="{8294EBDC-0B08-4457-A58B-F66CBC4875CE}"/>
                  </a:ext>
                </a:extLst>
              </p:cNvPr>
              <p:cNvGraphicFramePr>
                <a:graphicFrameLocks noGrp="1"/>
              </p:cNvGraphicFramePr>
              <p:nvPr>
                <p:extLst>
                  <p:ext uri="{D42A27DB-BD31-4B8C-83A1-F6EECF244321}">
                    <p14:modId xmlns:p14="http://schemas.microsoft.com/office/powerpoint/2010/main" val="2005697908"/>
                  </p:ext>
                </p:extLst>
              </p:nvPr>
            </p:nvGraphicFramePr>
            <p:xfrm>
              <a:off x="1105331" y="2520050"/>
              <a:ext cx="9453295" cy="4318953"/>
            </p:xfrm>
            <a:graphic>
              <a:graphicData uri="http://schemas.openxmlformats.org/drawingml/2006/table">
                <a:tbl>
                  <a:tblPr/>
                  <a:tblGrid>
                    <a:gridCol w="9453295">
                      <a:extLst>
                        <a:ext uri="{9D8B030D-6E8A-4147-A177-3AD203B41FA5}">
                          <a16:colId xmlns:a16="http://schemas.microsoft.com/office/drawing/2014/main" val="20000"/>
                        </a:ext>
                      </a:extLst>
                    </a:gridCol>
                  </a:tblGrid>
                  <a:tr h="453834">
                    <a:tc>
                      <a:txBody>
                        <a:bodyPr/>
                        <a:lstStyle/>
                        <a:p>
                          <a:r>
                            <a:rPr lang="en-CA" sz="2000" b="0" kern="1200" dirty="0">
                              <a:solidFill>
                                <a:schemeClr val="tx1"/>
                              </a:solidFill>
                              <a:latin typeface="+mj-lt"/>
                              <a:ea typeface="+mn-ea"/>
                              <a:cs typeface="+mn-cs"/>
                            </a:rPr>
                            <a:t>After</a:t>
                          </a:r>
                          <a:r>
                            <a:rPr lang="en-CA" sz="2000" b="0" kern="1200" baseline="0" dirty="0">
                              <a:solidFill>
                                <a:schemeClr val="tx1"/>
                              </a:solidFill>
                              <a:latin typeface="+mj-lt"/>
                              <a:ea typeface="+mn-ea"/>
                              <a:cs typeface="+mn-cs"/>
                            </a:rPr>
                            <a:t> initiation IRS (receiver) can be valued as the difference between the value of a fixed-rate bond and the value of a floating rate bond.</a:t>
                          </a:r>
                        </a:p>
                        <a:p>
                          <a:endParaRPr lang="en-CA" sz="2000" b="0" kern="1200" baseline="0" dirty="0">
                            <a:solidFill>
                              <a:schemeClr val="tx1"/>
                            </a:solidFill>
                            <a:latin typeface="+mj-lt"/>
                            <a:ea typeface="+mn-ea"/>
                            <a:cs typeface="+mn-cs"/>
                          </a:endParaRPr>
                        </a:p>
                        <a:p>
                          <a:r>
                            <a:rPr lang="en-CA" sz="2000" b="0" kern="1200" baseline="0" dirty="0">
                              <a:solidFill>
                                <a:schemeClr val="tx1"/>
                              </a:solidFill>
                              <a:latin typeface="+mj-lt"/>
                              <a:ea typeface="+mn-ea"/>
                              <a:cs typeface="+mn-cs"/>
                            </a:rPr>
                            <a:t>V</a:t>
                          </a:r>
                          <a:r>
                            <a:rPr lang="en-CA" sz="1400" b="0" kern="1200" baseline="0" dirty="0">
                              <a:solidFill>
                                <a:schemeClr val="tx1"/>
                              </a:solidFill>
                              <a:latin typeface="+mj-lt"/>
                              <a:ea typeface="+mn-ea"/>
                              <a:cs typeface="+mn-cs"/>
                            </a:rPr>
                            <a:t>receiver </a:t>
                          </a:r>
                          <a:r>
                            <a:rPr lang="en-CA" sz="2000" b="0" kern="1200" baseline="0" dirty="0">
                              <a:solidFill>
                                <a:schemeClr val="tx1"/>
                              </a:solidFill>
                              <a:latin typeface="+mj-lt"/>
                              <a:ea typeface="+mn-ea"/>
                              <a:cs typeface="+mn-cs"/>
                            </a:rPr>
                            <a:t>= V</a:t>
                          </a:r>
                          <a:r>
                            <a:rPr lang="en-CA" sz="1400" b="0" kern="1200" baseline="0" dirty="0">
                              <a:solidFill>
                                <a:schemeClr val="tx1"/>
                              </a:solidFill>
                              <a:latin typeface="+mj-lt"/>
                              <a:ea typeface="+mn-ea"/>
                              <a:cs typeface="+mn-cs"/>
                            </a:rPr>
                            <a:t>fixed</a:t>
                          </a:r>
                          <a:r>
                            <a:rPr lang="en-CA" sz="2000" b="0" kern="1200" baseline="0" dirty="0">
                              <a:solidFill>
                                <a:schemeClr val="tx1"/>
                              </a:solidFill>
                              <a:latin typeface="+mj-lt"/>
                              <a:ea typeface="+mn-ea"/>
                              <a:cs typeface="+mn-cs"/>
                            </a:rPr>
                            <a:t> – V</a:t>
                          </a:r>
                          <a:r>
                            <a:rPr lang="en-CA" sz="1400" b="0" kern="1200" baseline="0" dirty="0">
                              <a:solidFill>
                                <a:schemeClr val="tx1"/>
                              </a:solidFill>
                              <a:latin typeface="+mj-lt"/>
                              <a:ea typeface="+mn-ea"/>
                              <a:cs typeface="+mn-cs"/>
                            </a:rPr>
                            <a:t>float</a:t>
                          </a:r>
                        </a:p>
                        <a:p>
                          <a:endParaRPr lang="en-CA" sz="1400" b="0" kern="1200" baseline="0" dirty="0">
                            <a:solidFill>
                              <a:schemeClr val="tx1"/>
                            </a:solidFill>
                            <a:latin typeface="+mj-lt"/>
                            <a:ea typeface="+mn-ea"/>
                            <a:cs typeface="+mn-cs"/>
                          </a:endParaRPr>
                        </a:p>
                        <a:p>
                          <a:r>
                            <a:rPr lang="en-CA" sz="2000" b="0" kern="1200" baseline="0" dirty="0">
                              <a:solidFill>
                                <a:schemeClr val="tx1"/>
                              </a:solidFill>
                              <a:latin typeface="+mn-lt"/>
                              <a:ea typeface="+mn-ea"/>
                              <a:cs typeface="+mn-cs"/>
                            </a:rPr>
                            <a:t>V</a:t>
                          </a:r>
                          <a:r>
                            <a:rPr lang="en-CA" sz="1400" b="0" kern="1200" baseline="0" dirty="0">
                              <a:solidFill>
                                <a:schemeClr val="tx1"/>
                              </a:solidFill>
                              <a:latin typeface="+mn-lt"/>
                              <a:ea typeface="+mn-ea"/>
                              <a:cs typeface="+mn-cs"/>
                            </a:rPr>
                            <a:t>fixed </a:t>
                          </a:r>
                          <a:r>
                            <a:rPr lang="en-CA" sz="2000" b="0" kern="1200" baseline="0" dirty="0">
                              <a:solidFill>
                                <a:schemeClr val="tx1"/>
                              </a:solidFill>
                              <a:latin typeface="+mn-lt"/>
                              <a:ea typeface="+mn-ea"/>
                              <a:cs typeface="+mn-cs"/>
                            </a:rPr>
                            <a:t>= Notional * r *</a:t>
                          </a:r>
                          <a14:m>
                            <m:oMath xmlns:m="http://schemas.openxmlformats.org/officeDocument/2006/math">
                              <m:nary>
                                <m:naryPr>
                                  <m:chr m:val="∑"/>
                                  <m:ctrlPr>
                                    <a:rPr lang="en-CA" sz="2000" b="0" i="1" kern="1200" baseline="0" smtClean="0">
                                      <a:solidFill>
                                        <a:schemeClr val="tx1"/>
                                      </a:solidFill>
                                      <a:latin typeface="Cambria Math" panose="02040503050406030204" pitchFamily="18" charset="0"/>
                                      <a:ea typeface="+mn-ea"/>
                                      <a:cs typeface="+mn-cs"/>
                                    </a:rPr>
                                  </m:ctrlPr>
                                </m:naryPr>
                                <m:sub>
                                  <m:r>
                                    <m:rPr>
                                      <m:brk m:alnAt="23"/>
                                    </m:rPr>
                                    <a:rPr lang="en-US" sz="2000" b="0" i="1" kern="1200" baseline="0" smtClean="0">
                                      <a:solidFill>
                                        <a:schemeClr val="tx1"/>
                                      </a:solidFill>
                                      <a:latin typeface="Cambria Math" panose="02040503050406030204" pitchFamily="18" charset="0"/>
                                      <a:ea typeface="+mn-ea"/>
                                      <a:cs typeface="+mn-cs"/>
                                    </a:rPr>
                                    <m:t>𝑖</m:t>
                                  </m:r>
                                  <m:r>
                                    <a:rPr lang="en-US" sz="2000" b="0" i="1" kern="1200" baseline="0" smtClean="0">
                                      <a:solidFill>
                                        <a:schemeClr val="tx1"/>
                                      </a:solidFill>
                                      <a:latin typeface="Cambria Math" panose="02040503050406030204" pitchFamily="18" charset="0"/>
                                      <a:ea typeface="+mn-ea"/>
                                      <a:cs typeface="+mn-cs"/>
                                    </a:rPr>
                                    <m:t>=1</m:t>
                                  </m:r>
                                </m:sub>
                                <m:sup>
                                  <m:r>
                                    <a:rPr lang="en-US" sz="2000" b="0" i="1" kern="1200" baseline="0" smtClean="0">
                                      <a:solidFill>
                                        <a:schemeClr val="tx1"/>
                                      </a:solidFill>
                                      <a:latin typeface="Cambria Math" panose="02040503050406030204" pitchFamily="18" charset="0"/>
                                      <a:ea typeface="+mn-ea"/>
                                      <a:cs typeface="+mn-cs"/>
                                    </a:rPr>
                                    <m:t>𝑛</m:t>
                                  </m:r>
                                  <m:r>
                                    <a:rPr lang="en-US" sz="2000" b="0" i="1" kern="1200" baseline="0" smtClean="0">
                                      <a:solidFill>
                                        <a:schemeClr val="tx1"/>
                                      </a:solidFill>
                                      <a:latin typeface="Cambria Math" panose="02040503050406030204" pitchFamily="18" charset="0"/>
                                      <a:ea typeface="+mn-ea"/>
                                      <a:cs typeface="+mn-cs"/>
                                    </a:rPr>
                                    <m:t>1</m:t>
                                  </m:r>
                                </m:sup>
                                <m:e>
                                  <m:r>
                                    <a:rPr lang="en-US" sz="2000" b="0" i="1" kern="1200" baseline="0" smtClean="0">
                                      <a:solidFill>
                                        <a:schemeClr val="tx1"/>
                                      </a:solidFill>
                                      <a:latin typeface="Cambria Math" panose="02040503050406030204" pitchFamily="18" charset="0"/>
                                      <a:ea typeface="+mn-ea"/>
                                      <a:cs typeface="+mn-cs"/>
                                    </a:rPr>
                                    <m:t> </m:t>
                                  </m:r>
                                </m:e>
                              </m:nary>
                            </m:oMath>
                          </a14:m>
                          <a:r>
                            <a:rPr lang="en-CA" sz="2000" b="0" i="0" kern="1200" baseline="0" dirty="0">
                              <a:solidFill>
                                <a:schemeClr val="tx1"/>
                              </a:solidFill>
                              <a:latin typeface="+mn-lt"/>
                              <a:ea typeface="+mn-ea"/>
                              <a:cs typeface="+mn-cs"/>
                            </a:rPr>
                            <a:t>t</a:t>
                          </a:r>
                          <a:r>
                            <a:rPr lang="en-CA" sz="1400" b="0" i="0" kern="1200" baseline="0" dirty="0">
                              <a:solidFill>
                                <a:schemeClr val="tx1"/>
                              </a:solidFill>
                              <a:latin typeface="+mn-lt"/>
                              <a:ea typeface="+mn-ea"/>
                              <a:cs typeface="+mn-cs"/>
                            </a:rPr>
                            <a:t>i</a:t>
                          </a:r>
                          <a:r>
                            <a:rPr lang="en-CA" sz="2000" b="0" i="0" kern="1200" baseline="0" dirty="0">
                              <a:solidFill>
                                <a:schemeClr val="tx1"/>
                              </a:solidFill>
                              <a:latin typeface="+mn-lt"/>
                              <a:ea typeface="+mn-ea"/>
                              <a:cs typeface="+mn-cs"/>
                            </a:rPr>
                            <a:t>D</a:t>
                          </a:r>
                          <a:r>
                            <a:rPr lang="en-CA" sz="1400" b="0" i="0" kern="1200" baseline="0" dirty="0">
                              <a:solidFill>
                                <a:schemeClr val="tx1"/>
                              </a:solidFill>
                              <a:latin typeface="+mn-lt"/>
                              <a:ea typeface="+mn-ea"/>
                              <a:cs typeface="+mn-cs"/>
                            </a:rPr>
                            <a:t>i</a:t>
                          </a:r>
                          <a:r>
                            <a:rPr lang="en-CA" sz="2000" b="0" i="0" kern="1200" baseline="0" dirty="0">
                              <a:solidFill>
                                <a:schemeClr val="tx1"/>
                              </a:solidFill>
                              <a:latin typeface="+mn-lt"/>
                              <a:ea typeface="+mn-ea"/>
                              <a:cs typeface="+mn-cs"/>
                            </a:rPr>
                            <a:t>, where r is fixed rate, n1 is the number of payments, </a:t>
                          </a:r>
                          <a:r>
                            <a:rPr lang="en-CA" sz="2000" b="0" i="1" kern="1200" baseline="0" dirty="0" err="1">
                              <a:solidFill>
                                <a:schemeClr val="tx1"/>
                              </a:solidFill>
                              <a:latin typeface="+mn-lt"/>
                              <a:ea typeface="+mn-ea"/>
                              <a:cs typeface="+mn-cs"/>
                            </a:rPr>
                            <a:t>t</a:t>
                          </a:r>
                          <a:r>
                            <a:rPr lang="en-CA" sz="1400" b="0" i="1" kern="1200" baseline="0" dirty="0" err="1">
                              <a:solidFill>
                                <a:schemeClr val="tx1"/>
                              </a:solidFill>
                              <a:latin typeface="+mn-lt"/>
                              <a:ea typeface="+mn-ea"/>
                              <a:cs typeface="+mn-cs"/>
                            </a:rPr>
                            <a:t>i</a:t>
                          </a:r>
                          <a:r>
                            <a:rPr lang="en-CA" sz="2000" b="0" i="0" kern="1200" baseline="0" dirty="0">
                              <a:solidFill>
                                <a:schemeClr val="tx1"/>
                              </a:solidFill>
                              <a:latin typeface="+mn-lt"/>
                              <a:ea typeface="+mn-ea"/>
                              <a:cs typeface="+mn-cs"/>
                            </a:rPr>
                            <a:t> is day count fraction of accrual in the i-</a:t>
                          </a:r>
                          <a:r>
                            <a:rPr lang="en-CA" sz="2000" b="0" i="0" kern="1200" baseline="0" dirty="0" err="1">
                              <a:solidFill>
                                <a:schemeClr val="tx1"/>
                              </a:solidFill>
                              <a:latin typeface="+mn-lt"/>
                              <a:ea typeface="+mn-ea"/>
                              <a:cs typeface="+mn-cs"/>
                            </a:rPr>
                            <a:t>th</a:t>
                          </a:r>
                          <a:r>
                            <a:rPr lang="en-CA" sz="2000" b="0" i="0" kern="1200" baseline="0" dirty="0">
                              <a:solidFill>
                                <a:schemeClr val="tx1"/>
                              </a:solidFill>
                              <a:latin typeface="+mn-lt"/>
                              <a:ea typeface="+mn-ea"/>
                              <a:cs typeface="+mn-cs"/>
                            </a:rPr>
                            <a:t> period and </a:t>
                          </a:r>
                          <a:r>
                            <a:rPr lang="en-CA" sz="2000" b="0" i="1" kern="1200" baseline="0" dirty="0">
                              <a:solidFill>
                                <a:schemeClr val="tx1"/>
                              </a:solidFill>
                              <a:latin typeface="+mn-lt"/>
                              <a:ea typeface="+mn-ea"/>
                              <a:cs typeface="+mn-cs"/>
                            </a:rPr>
                            <a:t>D</a:t>
                          </a:r>
                          <a:r>
                            <a:rPr lang="en-CA" sz="1400" b="0" i="1" kern="1200" baseline="0" dirty="0">
                              <a:solidFill>
                                <a:schemeClr val="tx1"/>
                              </a:solidFill>
                              <a:latin typeface="+mn-lt"/>
                              <a:ea typeface="+mn-ea"/>
                              <a:cs typeface="+mn-cs"/>
                            </a:rPr>
                            <a:t>i</a:t>
                          </a:r>
                          <a:r>
                            <a:rPr lang="en-CA" sz="2000" b="0" i="0" kern="1200" baseline="0" dirty="0">
                              <a:solidFill>
                                <a:schemeClr val="tx1"/>
                              </a:solidFill>
                              <a:latin typeface="+mn-lt"/>
                              <a:ea typeface="+mn-ea"/>
                              <a:cs typeface="+mn-cs"/>
                            </a:rPr>
                            <a:t> is discount factor associated with the payment date of the i-</a:t>
                          </a:r>
                          <a:r>
                            <a:rPr lang="en-CA" sz="2000" b="0" i="0" kern="1200" baseline="0" dirty="0" err="1">
                              <a:solidFill>
                                <a:schemeClr val="tx1"/>
                              </a:solidFill>
                              <a:latin typeface="+mn-lt"/>
                              <a:ea typeface="+mn-ea"/>
                              <a:cs typeface="+mn-cs"/>
                            </a:rPr>
                            <a:t>th</a:t>
                          </a:r>
                          <a:r>
                            <a:rPr lang="en-CA" sz="2000" b="0" i="0" kern="1200" baseline="0" dirty="0">
                              <a:solidFill>
                                <a:schemeClr val="tx1"/>
                              </a:solidFill>
                              <a:latin typeface="+mn-lt"/>
                              <a:ea typeface="+mn-ea"/>
                              <a:cs typeface="+mn-cs"/>
                            </a:rPr>
                            <a:t> period</a:t>
                          </a:r>
                        </a:p>
                        <a:p>
                          <a:endParaRPr lang="en-CA" sz="2000" b="0" i="0" kern="1200" baseline="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2000" b="0" kern="1200" baseline="0" dirty="0">
                              <a:solidFill>
                                <a:schemeClr val="tx1"/>
                              </a:solidFill>
                              <a:latin typeface="+mn-lt"/>
                              <a:ea typeface="+mn-ea"/>
                              <a:cs typeface="+mn-cs"/>
                            </a:rPr>
                            <a:t>V</a:t>
                          </a:r>
                          <a:r>
                            <a:rPr lang="en-CA" sz="1400" b="0" kern="1200" baseline="0" dirty="0">
                              <a:solidFill>
                                <a:schemeClr val="tx1"/>
                              </a:solidFill>
                              <a:latin typeface="+mn-lt"/>
                              <a:ea typeface="+mn-ea"/>
                              <a:cs typeface="+mn-cs"/>
                            </a:rPr>
                            <a:t>float </a:t>
                          </a:r>
                          <a:r>
                            <a:rPr lang="en-CA" sz="2000" b="0" kern="1200" baseline="0" dirty="0">
                              <a:solidFill>
                                <a:schemeClr val="tx1"/>
                              </a:solidFill>
                              <a:latin typeface="+mn-lt"/>
                              <a:ea typeface="+mn-ea"/>
                              <a:cs typeface="+mn-cs"/>
                            </a:rPr>
                            <a:t>= Notional *</a:t>
                          </a:r>
                          <a14:m>
                            <m:oMath xmlns:m="http://schemas.openxmlformats.org/officeDocument/2006/math">
                              <m:nary>
                                <m:naryPr>
                                  <m:chr m:val="∑"/>
                                  <m:ctrlPr>
                                    <a:rPr lang="en-CA" sz="2000" b="0" i="1" kern="1200" baseline="0" smtClean="0">
                                      <a:solidFill>
                                        <a:schemeClr val="tx1"/>
                                      </a:solidFill>
                                      <a:latin typeface="Cambria Math" panose="02040503050406030204" pitchFamily="18" charset="0"/>
                                      <a:ea typeface="+mn-ea"/>
                                      <a:cs typeface="+mn-cs"/>
                                    </a:rPr>
                                  </m:ctrlPr>
                                </m:naryPr>
                                <m:sub>
                                  <m:r>
                                    <a:rPr lang="en-US" sz="2000" b="0" i="1" kern="1200" baseline="0" smtClean="0">
                                      <a:solidFill>
                                        <a:schemeClr val="tx1"/>
                                      </a:solidFill>
                                      <a:latin typeface="Cambria Math" panose="02040503050406030204" pitchFamily="18" charset="0"/>
                                      <a:ea typeface="+mn-ea"/>
                                      <a:cs typeface="+mn-cs"/>
                                    </a:rPr>
                                    <m:t>𝑗</m:t>
                                  </m:r>
                                  <m:r>
                                    <a:rPr lang="en-US" sz="2000" b="0" i="1" kern="1200" baseline="0" smtClean="0">
                                      <a:solidFill>
                                        <a:schemeClr val="tx1"/>
                                      </a:solidFill>
                                      <a:latin typeface="Cambria Math" panose="02040503050406030204" pitchFamily="18" charset="0"/>
                                      <a:ea typeface="+mn-ea"/>
                                      <a:cs typeface="+mn-cs"/>
                                    </a:rPr>
                                    <m:t>=1</m:t>
                                  </m:r>
                                </m:sub>
                                <m:sup>
                                  <m:r>
                                    <a:rPr lang="en-US" sz="2000" b="0" i="1" kern="1200" baseline="0" smtClean="0">
                                      <a:solidFill>
                                        <a:schemeClr val="tx1"/>
                                      </a:solidFill>
                                      <a:latin typeface="Cambria Math" panose="02040503050406030204" pitchFamily="18" charset="0"/>
                                      <a:ea typeface="+mn-ea"/>
                                      <a:cs typeface="+mn-cs"/>
                                    </a:rPr>
                                    <m:t>𝑛</m:t>
                                  </m:r>
                                  <m:r>
                                    <a:rPr lang="en-US" sz="2000" b="0" i="1" kern="1200" baseline="0" smtClean="0">
                                      <a:solidFill>
                                        <a:schemeClr val="tx1"/>
                                      </a:solidFill>
                                      <a:latin typeface="Cambria Math" panose="02040503050406030204" pitchFamily="18" charset="0"/>
                                      <a:ea typeface="+mn-ea"/>
                                      <a:cs typeface="+mn-cs"/>
                                    </a:rPr>
                                    <m:t>2</m:t>
                                  </m:r>
                                </m:sup>
                                <m:e>
                                  <m:r>
                                    <a:rPr lang="en-US" sz="2000" b="0" i="1" kern="1200" baseline="0" smtClean="0">
                                      <a:solidFill>
                                        <a:schemeClr val="tx1"/>
                                      </a:solidFill>
                                      <a:latin typeface="Cambria Math" panose="02040503050406030204" pitchFamily="18" charset="0"/>
                                      <a:ea typeface="+mn-ea"/>
                                      <a:cs typeface="+mn-cs"/>
                                    </a:rPr>
                                    <m:t> </m:t>
                                  </m:r>
                                </m:e>
                              </m:nary>
                            </m:oMath>
                          </a14:m>
                          <a:r>
                            <a:rPr lang="en-CA" sz="2000" b="0" i="0" kern="1200" baseline="0" dirty="0">
                              <a:solidFill>
                                <a:schemeClr val="tx1"/>
                              </a:solidFill>
                              <a:latin typeface="+mn-lt"/>
                              <a:ea typeface="+mn-ea"/>
                              <a:cs typeface="+mn-cs"/>
                            </a:rPr>
                            <a:t>r</a:t>
                          </a:r>
                          <a:r>
                            <a:rPr lang="en-CA" sz="1400" b="0" i="0" kern="1200" baseline="0" dirty="0">
                              <a:solidFill>
                                <a:schemeClr val="tx1"/>
                              </a:solidFill>
                              <a:latin typeface="+mn-lt"/>
                              <a:ea typeface="+mn-ea"/>
                              <a:cs typeface="+mn-cs"/>
                            </a:rPr>
                            <a:t>j</a:t>
                          </a:r>
                          <a:r>
                            <a:rPr lang="en-CA" sz="2000" b="0" i="0" kern="1200" baseline="0" dirty="0">
                              <a:solidFill>
                                <a:schemeClr val="tx1"/>
                              </a:solidFill>
                              <a:latin typeface="+mn-lt"/>
                              <a:ea typeface="+mn-ea"/>
                              <a:cs typeface="+mn-cs"/>
                            </a:rPr>
                            <a:t>t</a:t>
                          </a:r>
                          <a:r>
                            <a:rPr lang="en-CA" sz="1400" b="0" i="0" kern="1200" baseline="0" dirty="0">
                              <a:solidFill>
                                <a:schemeClr val="tx1"/>
                              </a:solidFill>
                              <a:latin typeface="+mn-lt"/>
                              <a:ea typeface="+mn-ea"/>
                              <a:cs typeface="+mn-cs"/>
                            </a:rPr>
                            <a:t>j</a:t>
                          </a:r>
                          <a:r>
                            <a:rPr lang="en-CA" sz="2000" b="0" i="0" kern="1200" baseline="0" dirty="0">
                              <a:solidFill>
                                <a:schemeClr val="tx1"/>
                              </a:solidFill>
                              <a:latin typeface="+mn-lt"/>
                              <a:ea typeface="+mn-ea"/>
                              <a:cs typeface="+mn-cs"/>
                            </a:rPr>
                            <a:t>D</a:t>
                          </a:r>
                          <a:r>
                            <a:rPr lang="en-CA" sz="1400" b="0" i="0" kern="1200" baseline="0" dirty="0">
                              <a:solidFill>
                                <a:schemeClr val="tx1"/>
                              </a:solidFill>
                              <a:latin typeface="+mn-lt"/>
                              <a:ea typeface="+mn-ea"/>
                              <a:cs typeface="+mn-cs"/>
                            </a:rPr>
                            <a:t>j</a:t>
                          </a:r>
                          <a:r>
                            <a:rPr lang="en-CA" sz="2000" b="0" i="1" kern="1200" baseline="0" dirty="0">
                              <a:solidFill>
                                <a:schemeClr val="tx1"/>
                              </a:solidFill>
                              <a:latin typeface="+mn-lt"/>
                              <a:ea typeface="+mn-ea"/>
                              <a:cs typeface="+mn-cs"/>
                            </a:rPr>
                            <a:t>, </a:t>
                          </a:r>
                          <a:r>
                            <a:rPr lang="en-CA" sz="2000" b="0" i="0" kern="1200" baseline="0" dirty="0">
                              <a:solidFill>
                                <a:schemeClr val="tx1"/>
                              </a:solidFill>
                              <a:latin typeface="+mn-lt"/>
                              <a:ea typeface="+mn-ea"/>
                              <a:cs typeface="+mn-cs"/>
                            </a:rPr>
                            <a:t>where n2 is the number of payments of the floating leg, r</a:t>
                          </a:r>
                          <a:r>
                            <a:rPr lang="en-CA" sz="1400" b="0" i="0" kern="1200" baseline="0" dirty="0">
                              <a:solidFill>
                                <a:schemeClr val="tx1"/>
                              </a:solidFill>
                              <a:latin typeface="+mn-lt"/>
                              <a:ea typeface="+mn-ea"/>
                              <a:cs typeface="+mn-cs"/>
                            </a:rPr>
                            <a:t>j</a:t>
                          </a:r>
                          <a:r>
                            <a:rPr lang="en-CA" sz="2000" b="0" i="0" kern="1200" baseline="0" dirty="0">
                              <a:solidFill>
                                <a:schemeClr val="tx1"/>
                              </a:solidFill>
                              <a:latin typeface="+mn-lt"/>
                              <a:ea typeface="+mn-ea"/>
                              <a:cs typeface="+mn-cs"/>
                            </a:rPr>
                            <a:t> are the forecast of future appropriate index rates, </a:t>
                          </a:r>
                          <a:r>
                            <a:rPr lang="en-CA" sz="2000" b="0" i="1" kern="1200" baseline="0" dirty="0" err="1">
                              <a:solidFill>
                                <a:schemeClr val="tx1"/>
                              </a:solidFill>
                              <a:latin typeface="+mn-lt"/>
                              <a:ea typeface="+mn-ea"/>
                              <a:cs typeface="+mn-cs"/>
                            </a:rPr>
                            <a:t>t</a:t>
                          </a:r>
                          <a:r>
                            <a:rPr lang="en-CA" sz="1400" b="0" i="1" kern="1200" baseline="0" dirty="0" err="1">
                              <a:solidFill>
                                <a:schemeClr val="tx1"/>
                              </a:solidFill>
                              <a:latin typeface="+mn-lt"/>
                              <a:ea typeface="+mn-ea"/>
                              <a:cs typeface="+mn-cs"/>
                            </a:rPr>
                            <a:t>i</a:t>
                          </a:r>
                          <a:r>
                            <a:rPr lang="en-CA" sz="2000" b="0" i="0" kern="1200" baseline="0" dirty="0">
                              <a:solidFill>
                                <a:schemeClr val="tx1"/>
                              </a:solidFill>
                              <a:latin typeface="+mn-lt"/>
                              <a:ea typeface="+mn-ea"/>
                              <a:cs typeface="+mn-cs"/>
                            </a:rPr>
                            <a:t> is day count fraction of accrual in the i-</a:t>
                          </a:r>
                          <a:r>
                            <a:rPr lang="en-CA" sz="2000" b="0" i="0" kern="1200" baseline="0" dirty="0" err="1">
                              <a:solidFill>
                                <a:schemeClr val="tx1"/>
                              </a:solidFill>
                              <a:latin typeface="+mn-lt"/>
                              <a:ea typeface="+mn-ea"/>
                              <a:cs typeface="+mn-cs"/>
                            </a:rPr>
                            <a:t>th</a:t>
                          </a:r>
                          <a:r>
                            <a:rPr lang="en-CA" sz="2000" b="0" i="0" kern="1200" baseline="0" dirty="0">
                              <a:solidFill>
                                <a:schemeClr val="tx1"/>
                              </a:solidFill>
                              <a:latin typeface="+mn-lt"/>
                              <a:ea typeface="+mn-ea"/>
                              <a:cs typeface="+mn-cs"/>
                            </a:rPr>
                            <a:t> period and </a:t>
                          </a:r>
                          <a:r>
                            <a:rPr lang="en-CA" sz="2000" b="0" i="1" kern="1200" baseline="0" dirty="0">
                              <a:solidFill>
                                <a:schemeClr val="tx1"/>
                              </a:solidFill>
                              <a:latin typeface="+mn-lt"/>
                              <a:ea typeface="+mn-ea"/>
                              <a:cs typeface="+mn-cs"/>
                            </a:rPr>
                            <a:t>D</a:t>
                          </a:r>
                          <a:r>
                            <a:rPr lang="en-CA" sz="1400" b="0" i="1" kern="1200" baseline="0" dirty="0">
                              <a:solidFill>
                                <a:schemeClr val="tx1"/>
                              </a:solidFill>
                              <a:latin typeface="+mn-lt"/>
                              <a:ea typeface="+mn-ea"/>
                              <a:cs typeface="+mn-cs"/>
                            </a:rPr>
                            <a:t>i</a:t>
                          </a:r>
                          <a:r>
                            <a:rPr lang="en-CA" sz="2000" b="0" i="0" kern="1200" baseline="0" dirty="0">
                              <a:solidFill>
                                <a:schemeClr val="tx1"/>
                              </a:solidFill>
                              <a:latin typeface="+mn-lt"/>
                              <a:ea typeface="+mn-ea"/>
                              <a:cs typeface="+mn-cs"/>
                            </a:rPr>
                            <a:t> is discount factor associated with the payment date of the i-</a:t>
                          </a:r>
                          <a:r>
                            <a:rPr lang="en-CA" sz="2000" b="0" i="0" kern="1200" baseline="0" dirty="0" err="1">
                              <a:solidFill>
                                <a:schemeClr val="tx1"/>
                              </a:solidFill>
                              <a:latin typeface="+mn-lt"/>
                              <a:ea typeface="+mn-ea"/>
                              <a:cs typeface="+mn-cs"/>
                            </a:rPr>
                            <a:t>th</a:t>
                          </a:r>
                          <a:r>
                            <a:rPr lang="en-CA" sz="2000" b="0" i="0" kern="1200" baseline="0" dirty="0">
                              <a:solidFill>
                                <a:schemeClr val="tx1"/>
                              </a:solidFill>
                              <a:latin typeface="+mn-lt"/>
                              <a:ea typeface="+mn-ea"/>
                              <a:cs typeface="+mn-cs"/>
                            </a:rPr>
                            <a:t> period</a:t>
                          </a:r>
                        </a:p>
                        <a:p>
                          <a:endParaRPr lang="en-CA" sz="2000" b="0" i="0" kern="1200" baseline="0" dirty="0">
                            <a:solidFill>
                              <a:schemeClr val="tx1"/>
                            </a:solidFill>
                            <a:latin typeface="+mn-lt"/>
                            <a:ea typeface="+mn-ea"/>
                            <a:cs typeface="+mn-cs"/>
                          </a:endParaRPr>
                        </a:p>
                        <a:p>
                          <a:endParaRPr lang="en-CA" sz="2000" b="0" i="1"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mc:Choice>
        <mc:Fallback xmlns="">
          <p:graphicFrame>
            <p:nvGraphicFramePr>
              <p:cNvPr id="15" name="Group 108">
                <a:extLst>
                  <a:ext uri="{FF2B5EF4-FFF2-40B4-BE49-F238E27FC236}">
                    <a16:creationId xmlns:a16="http://schemas.microsoft.com/office/drawing/2014/main" id="{8294EBDC-0B08-4457-A58B-F66CBC4875CE}"/>
                  </a:ext>
                </a:extLst>
              </p:cNvPr>
              <p:cNvGraphicFramePr>
                <a:graphicFrameLocks noGrp="1"/>
              </p:cNvGraphicFramePr>
              <p:nvPr>
                <p:extLst>
                  <p:ext uri="{D42A27DB-BD31-4B8C-83A1-F6EECF244321}">
                    <p14:modId xmlns:p14="http://schemas.microsoft.com/office/powerpoint/2010/main" val="2005697908"/>
                  </p:ext>
                </p:extLst>
              </p:nvPr>
            </p:nvGraphicFramePr>
            <p:xfrm>
              <a:off x="1105331" y="2520050"/>
              <a:ext cx="9453295" cy="4318953"/>
            </p:xfrm>
            <a:graphic>
              <a:graphicData uri="http://schemas.openxmlformats.org/drawingml/2006/table">
                <a:tbl>
                  <a:tblPr/>
                  <a:tblGrid>
                    <a:gridCol w="9453295">
                      <a:extLst>
                        <a:ext uri="{9D8B030D-6E8A-4147-A177-3AD203B41FA5}">
                          <a16:colId xmlns:a16="http://schemas.microsoft.com/office/drawing/2014/main" val="20000"/>
                        </a:ext>
                      </a:extLst>
                    </a:gridCol>
                  </a:tblGrid>
                  <a:tr h="4318953">
                    <a:tc>
                      <a:txBody>
                        <a:bodyPr/>
                        <a:lstStyle/>
                        <a:p>
                          <a:endParaRPr lang="en-US"/>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blipFill>
                          <a:blip r:embed="rId3"/>
                          <a:stretch>
                            <a:fillRect l="-1160" t="-987" r="-1095" b="-564"/>
                          </a:stretch>
                        </a:blipFill>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1760374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Valuation of interest rate swap</a:t>
            </a:r>
            <a:endParaRPr lang="en-US" sz="3600" dirty="0">
              <a:latin typeface="Calibri (Headings)"/>
            </a:endParaRPr>
          </a:p>
        </p:txBody>
      </p:sp>
      <p:sp>
        <p:nvSpPr>
          <p:cNvPr id="17" name="TextBox 16">
            <a:extLst>
              <a:ext uri="{FF2B5EF4-FFF2-40B4-BE49-F238E27FC236}">
                <a16:creationId xmlns:a16="http://schemas.microsoft.com/office/drawing/2014/main" id="{419F8E48-9E62-4C91-83CC-BAD04FCF51A2}"/>
              </a:ext>
            </a:extLst>
          </p:cNvPr>
          <p:cNvSpPr txBox="1"/>
          <p:nvPr/>
        </p:nvSpPr>
        <p:spPr>
          <a:xfrm>
            <a:off x="841248" y="1498664"/>
            <a:ext cx="8974895" cy="400110"/>
          </a:xfrm>
          <a:prstGeom prst="rect">
            <a:avLst/>
          </a:prstGeom>
          <a:solidFill>
            <a:srgbClr val="132E57"/>
          </a:solidFill>
        </p:spPr>
        <p:txBody>
          <a:bodyPr wrap="square" rtlCol="0">
            <a:spAutoFit/>
          </a:bodyPr>
          <a:lstStyle/>
          <a:p>
            <a:r>
              <a:rPr lang="en-US" altLang="zh-CN" sz="2000" b="1" dirty="0">
                <a:solidFill>
                  <a:schemeClr val="bg1"/>
                </a:solidFill>
              </a:rPr>
              <a:t>IRS as a portfolio of FRAs</a:t>
            </a:r>
          </a:p>
        </p:txBody>
      </p:sp>
      <p:pic>
        <p:nvPicPr>
          <p:cNvPr id="18" name="Picture 17">
            <a:extLst>
              <a:ext uri="{FF2B5EF4-FFF2-40B4-BE49-F238E27FC236}">
                <a16:creationId xmlns:a16="http://schemas.microsoft.com/office/drawing/2014/main" id="{519EE9B6-252C-4155-8FCA-00FFF08D34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159" y="2644535"/>
            <a:ext cx="7453324" cy="3702400"/>
          </a:xfrm>
          <a:prstGeom prst="rect">
            <a:avLst/>
          </a:prstGeom>
        </p:spPr>
      </p:pic>
      <p:graphicFrame>
        <p:nvGraphicFramePr>
          <p:cNvPr id="19" name="Group 108">
            <a:extLst>
              <a:ext uri="{FF2B5EF4-FFF2-40B4-BE49-F238E27FC236}">
                <a16:creationId xmlns:a16="http://schemas.microsoft.com/office/drawing/2014/main" id="{B060B02F-B34B-44FF-8845-DEB347256A8A}"/>
              </a:ext>
            </a:extLst>
          </p:cNvPr>
          <p:cNvGraphicFramePr>
            <a:graphicFrameLocks noGrp="1"/>
          </p:cNvGraphicFramePr>
          <p:nvPr>
            <p:extLst>
              <p:ext uri="{D42A27DB-BD31-4B8C-83A1-F6EECF244321}">
                <p14:modId xmlns:p14="http://schemas.microsoft.com/office/powerpoint/2010/main" val="647854616"/>
              </p:ext>
            </p:extLst>
          </p:nvPr>
        </p:nvGraphicFramePr>
        <p:xfrm>
          <a:off x="841248" y="1961783"/>
          <a:ext cx="8974895" cy="682752"/>
        </p:xfrm>
        <a:graphic>
          <a:graphicData uri="http://schemas.openxmlformats.org/drawingml/2006/table">
            <a:tbl>
              <a:tblPr/>
              <a:tblGrid>
                <a:gridCol w="8974895">
                  <a:extLst>
                    <a:ext uri="{9D8B030D-6E8A-4147-A177-3AD203B41FA5}">
                      <a16:colId xmlns:a16="http://schemas.microsoft.com/office/drawing/2014/main" val="20000"/>
                    </a:ext>
                  </a:extLst>
                </a:gridCol>
              </a:tblGrid>
              <a:tr h="210132">
                <a:tc>
                  <a:txBody>
                    <a:bodyPr/>
                    <a:lstStyle/>
                    <a:p>
                      <a:r>
                        <a:rPr lang="en-CA" sz="2000" b="0" kern="1200" dirty="0">
                          <a:solidFill>
                            <a:schemeClr val="tx1"/>
                          </a:solidFill>
                          <a:latin typeface="+mj-lt"/>
                          <a:ea typeface="+mn-ea"/>
                          <a:cs typeface="+mn-cs"/>
                        </a:rPr>
                        <a:t>Alternatively, IRS can be valued</a:t>
                      </a:r>
                      <a:r>
                        <a:rPr lang="en-CA" sz="2000" b="0" kern="1200" baseline="0" dirty="0">
                          <a:solidFill>
                            <a:schemeClr val="tx1"/>
                          </a:solidFill>
                          <a:latin typeface="+mj-lt"/>
                          <a:ea typeface="+mn-ea"/>
                          <a:cs typeface="+mn-cs"/>
                        </a:rPr>
                        <a:t> as a portfolio of forward rate agreements (FRAs)</a:t>
                      </a:r>
                    </a:p>
                    <a:p>
                      <a:r>
                        <a:rPr lang="en-CA" sz="2000" b="0" kern="1200" baseline="0" dirty="0">
                          <a:solidFill>
                            <a:schemeClr val="tx1"/>
                          </a:solidFill>
                          <a:latin typeface="+mj-lt"/>
                          <a:ea typeface="+mn-ea"/>
                          <a:cs typeface="+mn-cs"/>
                        </a:rPr>
                        <a:t>For each FRA the value is defines as </a:t>
                      </a:r>
                      <a:r>
                        <a:rPr lang="en-CA" sz="2000" b="0" kern="1200" baseline="0" dirty="0" smtClean="0">
                          <a:solidFill>
                            <a:schemeClr val="tx1"/>
                          </a:solidFill>
                          <a:latin typeface="+mj-lt"/>
                          <a:ea typeface="+mn-ea"/>
                          <a:cs typeface="+mn-cs"/>
                        </a:rPr>
                        <a:t>V</a:t>
                      </a:r>
                      <a:r>
                        <a:rPr lang="en-CA" sz="1400" b="0" kern="1200" baseline="0" dirty="0" smtClean="0">
                          <a:solidFill>
                            <a:schemeClr val="tx1"/>
                          </a:solidFill>
                          <a:latin typeface="+mj-lt"/>
                          <a:ea typeface="+mn-ea"/>
                          <a:cs typeface="+mn-cs"/>
                        </a:rPr>
                        <a:t>FRA</a:t>
                      </a:r>
                      <a:r>
                        <a:rPr lang="en-CA" sz="2000" b="0" kern="1200" baseline="0" dirty="0" smtClean="0">
                          <a:solidFill>
                            <a:schemeClr val="tx1"/>
                          </a:solidFill>
                          <a:latin typeface="+mj-lt"/>
                          <a:ea typeface="+mn-ea"/>
                          <a:cs typeface="+mn-cs"/>
                        </a:rPr>
                        <a:t>=</a:t>
                      </a:r>
                      <a:r>
                        <a:rPr lang="en-US" sz="2000" b="0" kern="1200" baseline="0" dirty="0" smtClean="0">
                          <a:solidFill>
                            <a:schemeClr val="tx1"/>
                          </a:solidFill>
                          <a:latin typeface="+mj-lt"/>
                          <a:ea typeface="+mn-ea"/>
                          <a:cs typeface="+mn-cs"/>
                        </a:rPr>
                        <a:t>Notional*</a:t>
                      </a:r>
                      <a:r>
                        <a:rPr lang="en-CA" sz="2000" b="0" kern="1200" baseline="0" dirty="0" smtClean="0">
                          <a:solidFill>
                            <a:schemeClr val="tx1"/>
                          </a:solidFill>
                          <a:latin typeface="+mj-lt"/>
                          <a:ea typeface="+mn-ea"/>
                          <a:cs typeface="+mn-cs"/>
                        </a:rPr>
                        <a:t>(R</a:t>
                      </a:r>
                      <a:r>
                        <a:rPr lang="en-CA" sz="1400" b="0" kern="1200" baseline="0" dirty="0" smtClean="0">
                          <a:solidFill>
                            <a:schemeClr val="tx1"/>
                          </a:solidFill>
                          <a:latin typeface="+mj-lt"/>
                          <a:ea typeface="+mn-ea"/>
                          <a:cs typeface="+mn-cs"/>
                        </a:rPr>
                        <a:t>k</a:t>
                      </a:r>
                      <a:r>
                        <a:rPr lang="en-CA" sz="2000" b="0" kern="1200" baseline="0" dirty="0" smtClean="0">
                          <a:solidFill>
                            <a:schemeClr val="tx1"/>
                          </a:solidFill>
                          <a:latin typeface="+mj-lt"/>
                          <a:ea typeface="+mn-ea"/>
                          <a:cs typeface="+mn-cs"/>
                        </a:rPr>
                        <a:t>-</a:t>
                      </a:r>
                      <a:r>
                        <a:rPr lang="en-CA" sz="2000" b="0" kern="1200" baseline="0" dirty="0" err="1" smtClean="0">
                          <a:solidFill>
                            <a:schemeClr val="tx1"/>
                          </a:solidFill>
                          <a:latin typeface="+mj-lt"/>
                          <a:ea typeface="+mn-ea"/>
                          <a:cs typeface="+mn-cs"/>
                        </a:rPr>
                        <a:t>R</a:t>
                      </a:r>
                      <a:r>
                        <a:rPr lang="en-CA" sz="1400" b="0" kern="1200" baseline="0" dirty="0" err="1" smtClean="0">
                          <a:solidFill>
                            <a:schemeClr val="tx1"/>
                          </a:solidFill>
                          <a:latin typeface="+mj-lt"/>
                          <a:ea typeface="+mn-ea"/>
                          <a:cs typeface="+mn-cs"/>
                        </a:rPr>
                        <a:t>f</a:t>
                      </a:r>
                      <a:r>
                        <a:rPr lang="en-CA" sz="2000" b="0" kern="1200" baseline="0" dirty="0">
                          <a:solidFill>
                            <a:schemeClr val="tx1"/>
                          </a:solidFill>
                          <a:latin typeface="+mj-lt"/>
                          <a:ea typeface="+mn-ea"/>
                          <a:cs typeface="+mn-cs"/>
                        </a:rPr>
                        <a:t>)*(T</a:t>
                      </a:r>
                      <a:r>
                        <a:rPr lang="en-CA" sz="1400" b="0" kern="1200" baseline="0" dirty="0">
                          <a:solidFill>
                            <a:schemeClr val="tx1"/>
                          </a:solidFill>
                          <a:latin typeface="+mj-lt"/>
                          <a:ea typeface="+mn-ea"/>
                          <a:cs typeface="+mn-cs"/>
                        </a:rPr>
                        <a:t>2</a:t>
                      </a:r>
                      <a:r>
                        <a:rPr lang="en-CA" sz="2000" b="0" kern="1200" baseline="0" dirty="0">
                          <a:solidFill>
                            <a:schemeClr val="tx1"/>
                          </a:solidFill>
                          <a:latin typeface="+mj-lt"/>
                          <a:ea typeface="+mn-ea"/>
                          <a:cs typeface="+mn-cs"/>
                        </a:rPr>
                        <a:t>-T</a:t>
                      </a:r>
                      <a:r>
                        <a:rPr lang="en-CA" sz="1400" b="0" kern="1200" baseline="0" dirty="0">
                          <a:solidFill>
                            <a:schemeClr val="tx1"/>
                          </a:solidFill>
                          <a:latin typeface="+mj-lt"/>
                          <a:ea typeface="+mn-ea"/>
                          <a:cs typeface="+mn-cs"/>
                        </a:rPr>
                        <a:t>1</a:t>
                      </a:r>
                      <a:r>
                        <a:rPr lang="en-CA" sz="2000" b="0" kern="1200" baseline="0" dirty="0">
                          <a:solidFill>
                            <a:schemeClr val="tx1"/>
                          </a:solidFill>
                          <a:latin typeface="+mj-lt"/>
                          <a:ea typeface="+mn-ea"/>
                          <a:cs typeface="+mn-cs"/>
                        </a:rPr>
                        <a:t>)*e^(-R</a:t>
                      </a:r>
                      <a:r>
                        <a:rPr lang="en-CA" sz="1400" b="0" kern="1200" baseline="0" dirty="0">
                          <a:solidFill>
                            <a:schemeClr val="tx1"/>
                          </a:solidFill>
                          <a:latin typeface="+mj-lt"/>
                          <a:ea typeface="+mn-ea"/>
                          <a:cs typeface="+mn-cs"/>
                        </a:rPr>
                        <a:t>2</a:t>
                      </a:r>
                      <a:r>
                        <a:rPr lang="en-CA" sz="2000" b="0" kern="1200" baseline="0" dirty="0">
                          <a:solidFill>
                            <a:schemeClr val="tx1"/>
                          </a:solidFill>
                          <a:latin typeface="+mj-lt"/>
                          <a:ea typeface="+mn-ea"/>
                          <a:cs typeface="+mn-cs"/>
                        </a:rPr>
                        <a:t>*T</a:t>
                      </a:r>
                      <a:r>
                        <a:rPr lang="en-CA" sz="1400" b="0" kern="1200" baseline="0" dirty="0">
                          <a:solidFill>
                            <a:schemeClr val="tx1"/>
                          </a:solidFill>
                          <a:latin typeface="+mj-lt"/>
                          <a:ea typeface="+mn-ea"/>
                          <a:cs typeface="+mn-cs"/>
                        </a:rPr>
                        <a:t>2</a:t>
                      </a:r>
                      <a:r>
                        <a:rPr lang="en-CA" sz="2000" b="0" kern="1200" baseline="0" dirty="0">
                          <a:solidFill>
                            <a:schemeClr val="tx1"/>
                          </a:solidFill>
                          <a:latin typeface="+mj-lt"/>
                          <a:ea typeface="+mn-ea"/>
                          <a:cs typeface="+mn-cs"/>
                        </a:rPr>
                        <a:t>)</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6889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2DEB8-836F-4A7E-A3C8-757C33B3BFFF}"/>
              </a:ext>
            </a:extLst>
          </p:cNvPr>
          <p:cNvSpPr txBox="1">
            <a:spLocks/>
          </p:cNvSpPr>
          <p:nvPr/>
        </p:nvSpPr>
        <p:spPr>
          <a:xfrm>
            <a:off x="643467" y="516608"/>
            <a:ext cx="10905066" cy="9181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latin typeface="Calibri (Headings)"/>
              </a:rPr>
              <a:t>Content</a:t>
            </a:r>
          </a:p>
        </p:txBody>
      </p:sp>
      <p:sp>
        <p:nvSpPr>
          <p:cNvPr id="3" name="Content Placeholder 2">
            <a:extLst>
              <a:ext uri="{FF2B5EF4-FFF2-40B4-BE49-F238E27FC236}">
                <a16:creationId xmlns:a16="http://schemas.microsoft.com/office/drawing/2014/main" id="{AB375CA9-B28E-473A-B023-2F5EFD68D9D7}"/>
              </a:ext>
            </a:extLst>
          </p:cNvPr>
          <p:cNvSpPr txBox="1">
            <a:spLocks/>
          </p:cNvSpPr>
          <p:nvPr/>
        </p:nvSpPr>
        <p:spPr>
          <a:xfrm>
            <a:off x="1841570" y="1644570"/>
            <a:ext cx="9011309" cy="49371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b="1" dirty="0">
                <a:solidFill>
                  <a:srgbClr val="000000"/>
                </a:solidFill>
              </a:rPr>
              <a:t>I. FX forward</a:t>
            </a:r>
          </a:p>
          <a:p>
            <a:pPr marL="0" indent="0" algn="just">
              <a:buNone/>
            </a:pPr>
            <a:r>
              <a:rPr lang="en-US" sz="2400" b="1" dirty="0">
                <a:solidFill>
                  <a:srgbClr val="000000"/>
                </a:solidFill>
              </a:rPr>
              <a:t>II. Interest rate swaps</a:t>
            </a:r>
          </a:p>
        </p:txBody>
      </p:sp>
    </p:spTree>
    <p:extLst>
      <p:ext uri="{BB962C8B-B14F-4D97-AF65-F5344CB8AC3E}">
        <p14:creationId xmlns:p14="http://schemas.microsoft.com/office/powerpoint/2010/main" val="382002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Title 1">
            <a:extLst>
              <a:ext uri="{FF2B5EF4-FFF2-40B4-BE49-F238E27FC236}">
                <a16:creationId xmlns:a16="http://schemas.microsoft.com/office/drawing/2014/main" id="{56F54C3B-1CD4-410B-80B4-80970FB734C0}"/>
              </a:ext>
            </a:extLst>
          </p:cNvPr>
          <p:cNvSpPr>
            <a:spLocks noGrp="1"/>
          </p:cNvSpPr>
          <p:nvPr>
            <p:ph type="title"/>
          </p:nvPr>
        </p:nvSpPr>
        <p:spPr>
          <a:xfrm>
            <a:off x="643467" y="321735"/>
            <a:ext cx="10905066" cy="918100"/>
          </a:xfrm>
        </p:spPr>
        <p:txBody>
          <a:bodyPr>
            <a:normAutofit fontScale="90000"/>
          </a:bodyPr>
          <a:lstStyle/>
          <a:p>
            <a:r>
              <a:rPr lang="en-US" sz="3600" dirty="0">
                <a:latin typeface="Calibri (Headings)"/>
              </a:rPr>
              <a:t>II. Interest rate swaps</a:t>
            </a:r>
            <a:br>
              <a:rPr lang="en-US" sz="3600" dirty="0">
                <a:latin typeface="Calibri (Headings)"/>
              </a:rPr>
            </a:br>
            <a:r>
              <a:rPr lang="en-US" sz="3600" dirty="0"/>
              <a:t>Sensitivity of IRS to change in market rate</a:t>
            </a:r>
            <a:endParaRPr lang="en-US" sz="3600" dirty="0">
              <a:latin typeface="Calibri (Headings)"/>
            </a:endParaRPr>
          </a:p>
        </p:txBody>
      </p:sp>
      <p:sp>
        <p:nvSpPr>
          <p:cNvPr id="11" name="TextBox 10">
            <a:extLst>
              <a:ext uri="{FF2B5EF4-FFF2-40B4-BE49-F238E27FC236}">
                <a16:creationId xmlns:a16="http://schemas.microsoft.com/office/drawing/2014/main" id="{77B12F49-E983-4A18-A2CA-B1CEB8F1C3CC}"/>
              </a:ext>
            </a:extLst>
          </p:cNvPr>
          <p:cNvSpPr txBox="1"/>
          <p:nvPr/>
        </p:nvSpPr>
        <p:spPr>
          <a:xfrm>
            <a:off x="1446525" y="1561570"/>
            <a:ext cx="9112101" cy="400110"/>
          </a:xfrm>
          <a:prstGeom prst="rect">
            <a:avLst/>
          </a:prstGeom>
          <a:solidFill>
            <a:srgbClr val="132E57"/>
          </a:solidFill>
        </p:spPr>
        <p:txBody>
          <a:bodyPr wrap="square" rtlCol="0">
            <a:spAutoFit/>
          </a:bodyPr>
          <a:lstStyle/>
          <a:p>
            <a:r>
              <a:rPr lang="en-US" altLang="zh-CN" sz="2000" b="1" dirty="0">
                <a:solidFill>
                  <a:schemeClr val="bg1"/>
                </a:solidFill>
              </a:rPr>
              <a:t>Duration of interest rate swap as measure of sensitivity to change in </a:t>
            </a:r>
            <a:r>
              <a:rPr lang="en-US" altLang="zh-CN" sz="2000" b="1">
                <a:solidFill>
                  <a:schemeClr val="bg1"/>
                </a:solidFill>
              </a:rPr>
              <a:t>market rate </a:t>
            </a:r>
            <a:endParaRPr lang="en-US" altLang="zh-CN" sz="2000" b="1" dirty="0">
              <a:solidFill>
                <a:schemeClr val="bg1"/>
              </a:solidFill>
            </a:endParaRPr>
          </a:p>
        </p:txBody>
      </p:sp>
      <p:graphicFrame>
        <p:nvGraphicFramePr>
          <p:cNvPr id="13" name="Group 108">
            <a:extLst>
              <a:ext uri="{FF2B5EF4-FFF2-40B4-BE49-F238E27FC236}">
                <a16:creationId xmlns:a16="http://schemas.microsoft.com/office/drawing/2014/main" id="{51E31A70-114B-4A16-A843-03C719E07491}"/>
              </a:ext>
            </a:extLst>
          </p:cNvPr>
          <p:cNvGraphicFramePr>
            <a:graphicFrameLocks noGrp="1"/>
          </p:cNvGraphicFramePr>
          <p:nvPr>
            <p:extLst>
              <p:ext uri="{D42A27DB-BD31-4B8C-83A1-F6EECF244321}">
                <p14:modId xmlns:p14="http://schemas.microsoft.com/office/powerpoint/2010/main" val="20847409"/>
              </p:ext>
            </p:extLst>
          </p:nvPr>
        </p:nvGraphicFramePr>
        <p:xfrm>
          <a:off x="1446524" y="2072609"/>
          <a:ext cx="9248580" cy="1901952"/>
        </p:xfrm>
        <a:graphic>
          <a:graphicData uri="http://schemas.openxmlformats.org/drawingml/2006/table">
            <a:tbl>
              <a:tblPr/>
              <a:tblGrid>
                <a:gridCol w="9248580">
                  <a:extLst>
                    <a:ext uri="{9D8B030D-6E8A-4147-A177-3AD203B41FA5}">
                      <a16:colId xmlns:a16="http://schemas.microsoft.com/office/drawing/2014/main" val="20000"/>
                    </a:ext>
                  </a:extLst>
                </a:gridCol>
              </a:tblGrid>
              <a:tr h="453834">
                <a:tc>
                  <a:txBody>
                    <a:bodyPr/>
                    <a:lstStyle/>
                    <a:p>
                      <a:r>
                        <a:rPr lang="en-CA" sz="2000" b="0" kern="1200" dirty="0">
                          <a:solidFill>
                            <a:schemeClr val="tx1"/>
                          </a:solidFill>
                          <a:latin typeface="+mj-lt"/>
                          <a:ea typeface="+mn-ea"/>
                          <a:cs typeface="+mn-cs"/>
                        </a:rPr>
                        <a:t>Duration of fixed</a:t>
                      </a:r>
                      <a:r>
                        <a:rPr lang="en-CA" sz="2000" b="0" kern="1200" baseline="0" dirty="0">
                          <a:solidFill>
                            <a:schemeClr val="tx1"/>
                          </a:solidFill>
                          <a:latin typeface="+mj-lt"/>
                          <a:ea typeface="+mn-ea"/>
                          <a:cs typeface="+mn-cs"/>
                        </a:rPr>
                        <a:t> leg has standard positive duration of a fixed coupon bond. For example, for 5-year quarterly paying 5% fixed rate bond with 5% market rate modified duration will be 4.4 years. The floating leg has a slightly positive duration equalling to the time until the date of interest rate reset, i.e. ~ 0.25 years. Therefore, net duration of receiver IRS is 4.4-0.25 = 4.15 years for 5 year swap and -4.15 for payer IRS. Duration of a bond is used as a approximate measure of sensitivity of value of bond to change in market rate.</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5" name="TextBox 14">
            <a:extLst>
              <a:ext uri="{FF2B5EF4-FFF2-40B4-BE49-F238E27FC236}">
                <a16:creationId xmlns:a16="http://schemas.microsoft.com/office/drawing/2014/main" id="{3680BC18-D5AD-4149-84E1-CE9E062AF45F}"/>
              </a:ext>
            </a:extLst>
          </p:cNvPr>
          <p:cNvSpPr txBox="1"/>
          <p:nvPr/>
        </p:nvSpPr>
        <p:spPr>
          <a:xfrm>
            <a:off x="1446525" y="4386582"/>
            <a:ext cx="3536881" cy="400110"/>
          </a:xfrm>
          <a:prstGeom prst="rect">
            <a:avLst/>
          </a:prstGeom>
          <a:solidFill>
            <a:srgbClr val="132E57"/>
          </a:solidFill>
        </p:spPr>
        <p:txBody>
          <a:bodyPr wrap="square" rtlCol="0">
            <a:spAutoFit/>
          </a:bodyPr>
          <a:lstStyle/>
          <a:p>
            <a:r>
              <a:rPr lang="en-US" altLang="zh-CN" sz="2000" b="1" dirty="0">
                <a:solidFill>
                  <a:schemeClr val="bg1"/>
                </a:solidFill>
              </a:rPr>
              <a:t>If market rate goes up by 1%</a:t>
            </a:r>
          </a:p>
        </p:txBody>
      </p:sp>
      <p:sp>
        <p:nvSpPr>
          <p:cNvPr id="20" name="TextBox 19">
            <a:extLst>
              <a:ext uri="{FF2B5EF4-FFF2-40B4-BE49-F238E27FC236}">
                <a16:creationId xmlns:a16="http://schemas.microsoft.com/office/drawing/2014/main" id="{5BDA071C-701B-4A26-970A-C2984EA9C386}"/>
              </a:ext>
            </a:extLst>
          </p:cNvPr>
          <p:cNvSpPr txBox="1"/>
          <p:nvPr/>
        </p:nvSpPr>
        <p:spPr>
          <a:xfrm>
            <a:off x="7021746" y="4386582"/>
            <a:ext cx="3536881" cy="400110"/>
          </a:xfrm>
          <a:prstGeom prst="rect">
            <a:avLst/>
          </a:prstGeom>
          <a:solidFill>
            <a:srgbClr val="132E57"/>
          </a:solidFill>
        </p:spPr>
        <p:txBody>
          <a:bodyPr wrap="square" rtlCol="0">
            <a:spAutoFit/>
          </a:bodyPr>
          <a:lstStyle/>
          <a:p>
            <a:r>
              <a:rPr lang="en-US" altLang="zh-CN" sz="2000" b="1" dirty="0">
                <a:solidFill>
                  <a:schemeClr val="bg1"/>
                </a:solidFill>
              </a:rPr>
              <a:t>If market rate goes down by 1%</a:t>
            </a:r>
          </a:p>
        </p:txBody>
      </p:sp>
      <p:graphicFrame>
        <p:nvGraphicFramePr>
          <p:cNvPr id="21" name="Group 108">
            <a:extLst>
              <a:ext uri="{FF2B5EF4-FFF2-40B4-BE49-F238E27FC236}">
                <a16:creationId xmlns:a16="http://schemas.microsoft.com/office/drawing/2014/main" id="{7A49E921-0673-4C66-881B-8CDCDBA9988C}"/>
              </a:ext>
            </a:extLst>
          </p:cNvPr>
          <p:cNvGraphicFramePr>
            <a:graphicFrameLocks noGrp="1"/>
          </p:cNvGraphicFramePr>
          <p:nvPr>
            <p:extLst>
              <p:ext uri="{D42A27DB-BD31-4B8C-83A1-F6EECF244321}">
                <p14:modId xmlns:p14="http://schemas.microsoft.com/office/powerpoint/2010/main" val="1664987533"/>
              </p:ext>
            </p:extLst>
          </p:nvPr>
        </p:nvGraphicFramePr>
        <p:xfrm>
          <a:off x="1446525" y="4925466"/>
          <a:ext cx="3536881" cy="682752"/>
        </p:xfrm>
        <a:graphic>
          <a:graphicData uri="http://schemas.openxmlformats.org/drawingml/2006/table">
            <a:tbl>
              <a:tblPr/>
              <a:tblGrid>
                <a:gridCol w="3536881">
                  <a:extLst>
                    <a:ext uri="{9D8B030D-6E8A-4147-A177-3AD203B41FA5}">
                      <a16:colId xmlns:a16="http://schemas.microsoft.com/office/drawing/2014/main" val="20000"/>
                    </a:ext>
                  </a:extLst>
                </a:gridCol>
              </a:tblGrid>
              <a:tr h="622317">
                <a:tc>
                  <a:txBody>
                    <a:bodyPr/>
                    <a:lstStyle/>
                    <a:p>
                      <a:r>
                        <a:rPr lang="en-CA" sz="2000" b="0" kern="1200" dirty="0">
                          <a:solidFill>
                            <a:schemeClr val="tx1"/>
                          </a:solidFill>
                          <a:latin typeface="+mj-lt"/>
                          <a:ea typeface="+mn-ea"/>
                          <a:cs typeface="+mn-cs"/>
                        </a:rPr>
                        <a:t>The value</a:t>
                      </a:r>
                      <a:r>
                        <a:rPr lang="en-CA" sz="2000" b="0" kern="1200" baseline="0" dirty="0">
                          <a:solidFill>
                            <a:schemeClr val="tx1"/>
                          </a:solidFill>
                          <a:latin typeface="+mj-lt"/>
                          <a:ea typeface="+mn-ea"/>
                          <a:cs typeface="+mn-cs"/>
                        </a:rPr>
                        <a:t> of receiver IRS will go down by ~4.1%</a:t>
                      </a:r>
                      <a:endParaRPr lang="en-CA" sz="2000" b="0" kern="1200" dirty="0">
                        <a:solidFill>
                          <a:schemeClr val="tx1"/>
                        </a:solidFill>
                        <a:latin typeface="+mj-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22" name="Group 108">
            <a:extLst>
              <a:ext uri="{FF2B5EF4-FFF2-40B4-BE49-F238E27FC236}">
                <a16:creationId xmlns:a16="http://schemas.microsoft.com/office/drawing/2014/main" id="{6C33AD78-85D3-4BA9-9512-1A1B5C6586F1}"/>
              </a:ext>
            </a:extLst>
          </p:cNvPr>
          <p:cNvGraphicFramePr>
            <a:graphicFrameLocks noGrp="1"/>
          </p:cNvGraphicFramePr>
          <p:nvPr>
            <p:extLst>
              <p:ext uri="{D42A27DB-BD31-4B8C-83A1-F6EECF244321}">
                <p14:modId xmlns:p14="http://schemas.microsoft.com/office/powerpoint/2010/main" val="2571399092"/>
              </p:ext>
            </p:extLst>
          </p:nvPr>
        </p:nvGraphicFramePr>
        <p:xfrm>
          <a:off x="7021745" y="4925466"/>
          <a:ext cx="3536881" cy="682752"/>
        </p:xfrm>
        <a:graphic>
          <a:graphicData uri="http://schemas.openxmlformats.org/drawingml/2006/table">
            <a:tbl>
              <a:tblPr/>
              <a:tblGrid>
                <a:gridCol w="3536881">
                  <a:extLst>
                    <a:ext uri="{9D8B030D-6E8A-4147-A177-3AD203B41FA5}">
                      <a16:colId xmlns:a16="http://schemas.microsoft.com/office/drawing/2014/main" val="20000"/>
                    </a:ext>
                  </a:extLst>
                </a:gridCol>
              </a:tblGrid>
              <a:tr h="622317">
                <a:tc>
                  <a:txBody>
                    <a:bodyPr/>
                    <a:lstStyle/>
                    <a:p>
                      <a:r>
                        <a:rPr lang="en-CA" sz="2000" b="0" kern="1200" dirty="0">
                          <a:solidFill>
                            <a:schemeClr val="tx1"/>
                          </a:solidFill>
                          <a:latin typeface="+mn-lt"/>
                          <a:ea typeface="+mn-ea"/>
                          <a:cs typeface="+mn-cs"/>
                        </a:rPr>
                        <a:t>The value</a:t>
                      </a:r>
                      <a:r>
                        <a:rPr lang="en-CA" sz="2000" b="0" kern="1200" baseline="0" dirty="0">
                          <a:solidFill>
                            <a:schemeClr val="tx1"/>
                          </a:solidFill>
                          <a:latin typeface="+mn-lt"/>
                          <a:ea typeface="+mn-ea"/>
                          <a:cs typeface="+mn-cs"/>
                        </a:rPr>
                        <a:t> of receiver IRS will go up by ~4.1%</a:t>
                      </a:r>
                      <a:endParaRPr lang="en-CA" sz="2000" b="0" kern="1200" dirty="0">
                        <a:solidFill>
                          <a:schemeClr val="tx1"/>
                        </a:solidFill>
                        <a:latin typeface="+mn-lt"/>
                        <a:ea typeface="+mn-ea"/>
                        <a:cs typeface="+mn-cs"/>
                      </a:endParaRPr>
                    </a:p>
                  </a:txBody>
                  <a:tcPr marL="45720" marR="0" marT="36576" marB="36576" horzOverflow="overflow">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72082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F7426D34-25CF-4079-BE20-95949C0DE3F0}"/>
              </a:ext>
            </a:extLst>
          </p:cNvPr>
          <p:cNvSpPr>
            <a:spLocks noGrp="1"/>
          </p:cNvSpPr>
          <p:nvPr>
            <p:ph type="ctrTitle"/>
          </p:nvPr>
        </p:nvSpPr>
        <p:spPr>
          <a:xfrm>
            <a:off x="1524003" y="1999615"/>
            <a:ext cx="9144000" cy="2764028"/>
          </a:xfrm>
          <a:solidFill>
            <a:schemeClr val="bg1"/>
          </a:solidFill>
        </p:spPr>
        <p:txBody>
          <a:bodyPr anchor="ctr">
            <a:normAutofit/>
          </a:bodyPr>
          <a:lstStyle/>
          <a:p>
            <a:r>
              <a:rPr lang="en-US" sz="7200" dirty="0">
                <a:solidFill>
                  <a:schemeClr val="accent2">
                    <a:lumMod val="50000"/>
                  </a:schemeClr>
                </a:solidFill>
                <a:latin typeface="+mn-lt"/>
              </a:rPr>
              <a:t>Thank you for listening!</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2277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4937128"/>
          </a:xfrm>
        </p:spPr>
        <p:txBody>
          <a:bodyPr>
            <a:noAutofit/>
          </a:bodyPr>
          <a:lstStyle/>
          <a:p>
            <a:pPr algn="just"/>
            <a:endParaRPr lang="en-US" sz="2200" dirty="0">
              <a:solidFill>
                <a:srgbClr val="000000"/>
              </a:solidFill>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82978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4937128"/>
          </a:xfrm>
        </p:spPr>
        <p:txBody>
          <a:bodyPr>
            <a:noAutofit/>
          </a:bodyPr>
          <a:lstStyle/>
          <a:p>
            <a:pPr algn="just"/>
            <a:r>
              <a:rPr lang="en-US" sz="2200" b="0" i="0" dirty="0">
                <a:solidFill>
                  <a:srgbClr val="1F2322"/>
                </a:solidFill>
                <a:effectLst/>
              </a:rPr>
              <a:t>An FX forward is a contractual agreement between the client and the bank, or a non-bank provider, to exchange a pair of currencies at a set rate on a future date.</a:t>
            </a:r>
          </a:p>
          <a:p>
            <a:pPr algn="just"/>
            <a:r>
              <a:rPr lang="en-US" sz="2200" b="0" i="0" dirty="0">
                <a:solidFill>
                  <a:srgbClr val="1F2322"/>
                </a:solidFill>
                <a:effectLst/>
              </a:rPr>
              <a:t>The purpose of an FX forward is to lock in an exchange rate between two currencies at a future date to minimize currency risk. </a:t>
            </a:r>
          </a:p>
          <a:p>
            <a:pPr algn="just"/>
            <a:r>
              <a:rPr lang="en-US" sz="2200" i="0" dirty="0">
                <a:solidFill>
                  <a:srgbClr val="000000"/>
                </a:solidFill>
                <a:effectLst/>
              </a:rPr>
              <a:t>Forward contracts are one of the main methods used to hedge against exchange rate volatility, as they avoid the impact of currency fluctuation over the period covered by the contract.</a:t>
            </a:r>
          </a:p>
          <a:p>
            <a:pPr algn="just"/>
            <a:r>
              <a:rPr lang="en-US" sz="2200" dirty="0">
                <a:solidFill>
                  <a:srgbClr val="000000"/>
                </a:solidFill>
              </a:rPr>
              <a:t>U</a:t>
            </a:r>
            <a:r>
              <a:rPr lang="en-US" sz="2200" i="0" dirty="0">
                <a:solidFill>
                  <a:srgbClr val="000000"/>
                </a:solidFill>
                <a:effectLst/>
              </a:rPr>
              <a:t>sually used by exporters and importers to hedge their foreign currency payments from exchange rate fluctuations. </a:t>
            </a:r>
            <a:endParaRPr lang="en-US" sz="2200" dirty="0">
              <a:solidFill>
                <a:srgbClr val="000000"/>
              </a:solidFill>
            </a:endParaRPr>
          </a:p>
        </p:txBody>
      </p:sp>
    </p:spTree>
    <p:extLst>
      <p:ext uri="{BB962C8B-B14F-4D97-AF65-F5344CB8AC3E}">
        <p14:creationId xmlns:p14="http://schemas.microsoft.com/office/powerpoint/2010/main" val="2406072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4937128"/>
          </a:xfrm>
        </p:spPr>
        <p:txBody>
          <a:bodyPr>
            <a:noAutofit/>
          </a:bodyPr>
          <a:lstStyle/>
          <a:p>
            <a:pPr marL="0" indent="0" algn="just">
              <a:buNone/>
            </a:pPr>
            <a:r>
              <a:rPr lang="en-US" sz="2200" b="1" i="0" dirty="0">
                <a:solidFill>
                  <a:srgbClr val="1F2322"/>
                </a:solidFill>
                <a:effectLst/>
                <a:latin typeface="Calibri (Body)"/>
              </a:rPr>
              <a:t>How does FX Forward work?</a:t>
            </a:r>
          </a:p>
          <a:p>
            <a:pPr algn="just"/>
            <a:r>
              <a:rPr lang="en-US" sz="2200" b="0" i="0" dirty="0">
                <a:solidFill>
                  <a:srgbClr val="000000"/>
                </a:solidFill>
                <a:effectLst/>
                <a:latin typeface="Calibri (Body)"/>
              </a:rPr>
              <a:t>To establish a FX Forward Contract, you need to select the Sell Currency, Buy Currency, contract tenor, contract amount, and agree the forward rate with the </a:t>
            </a:r>
            <a:r>
              <a:rPr lang="en-US" sz="2200" b="0" i="0" dirty="0">
                <a:solidFill>
                  <a:srgbClr val="1F2322"/>
                </a:solidFill>
                <a:effectLst/>
              </a:rPr>
              <a:t>bank, or a non-bank provider</a:t>
            </a:r>
            <a:r>
              <a:rPr lang="en-US" sz="2200" b="0" i="0" dirty="0">
                <a:solidFill>
                  <a:srgbClr val="000000"/>
                </a:solidFill>
                <a:effectLst/>
                <a:latin typeface="Calibri (Body)"/>
              </a:rPr>
              <a:t>. Your deposit in Sell Currency, whether is frozen in your settlement account or held as a time deposit with the provider, will be used for settlement purpose until maturity of the FX Forward.</a:t>
            </a:r>
          </a:p>
          <a:p>
            <a:pPr algn="just"/>
            <a:r>
              <a:rPr lang="en-US" sz="2200" b="0" i="0" dirty="0">
                <a:solidFill>
                  <a:srgbClr val="000000"/>
                </a:solidFill>
                <a:effectLst/>
                <a:latin typeface="Calibri (Body)"/>
              </a:rPr>
              <a:t>On Maturity Date, the provider will exercise the FX Forward to convert your deposit into the Buy Currency at the agreed forward rate.</a:t>
            </a:r>
          </a:p>
          <a:p>
            <a:pPr algn="just"/>
            <a:r>
              <a:rPr lang="en-US" sz="2200" b="0" i="0" dirty="0">
                <a:solidFill>
                  <a:srgbClr val="1F2322"/>
                </a:solidFill>
                <a:effectLst/>
                <a:latin typeface="Calibri (Body)"/>
              </a:rPr>
              <a:t>The pricing of the contract is determined by the exchange spot price, interest rate differentials between the two currencies and the length of the contract, which the buyer and the seller decide.</a:t>
            </a:r>
            <a:endParaRPr lang="en-US" sz="2200" dirty="0">
              <a:latin typeface="Calibri (Body)"/>
            </a:endParaRPr>
          </a:p>
          <a:p>
            <a:pPr algn="l"/>
            <a:endParaRPr lang="en-US" sz="2200" b="0" i="0" dirty="0">
              <a:solidFill>
                <a:srgbClr val="000000"/>
              </a:solidFill>
              <a:effectLst/>
              <a:latin typeface="Calibri (Body)"/>
            </a:endParaRPr>
          </a:p>
          <a:p>
            <a:endParaRPr lang="en-US" sz="2200" dirty="0">
              <a:latin typeface="Calibri (Body)"/>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3203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064302"/>
                <a:ext cx="10905066" cy="5471963"/>
              </a:xfrm>
            </p:spPr>
            <p:txBody>
              <a:bodyPr>
                <a:noAutofit/>
              </a:bodyPr>
              <a:lstStyle/>
              <a:p>
                <a:pPr marL="0" indent="0">
                  <a:buNone/>
                </a:pPr>
                <a:r>
                  <a:rPr lang="en-US" sz="2100" b="1" i="0" dirty="0">
                    <a:solidFill>
                      <a:srgbClr val="1F2322"/>
                    </a:solidFill>
                    <a:effectLst/>
                  </a:rPr>
                  <a:t>Price of a currency forward contract:</a:t>
                </a:r>
              </a:p>
              <a:p>
                <a:pPr marL="0" indent="0">
                  <a:buNone/>
                </a:pPr>
                <a:r>
                  <a:rPr lang="en-US" sz="2100" dirty="0">
                    <a:solidFill>
                      <a:srgbClr val="1F2322"/>
                    </a:solidFill>
                  </a:rPr>
                  <a:t>Covered interest rate parity gives us the no-arbitrage forward price of a unit of foreign currency in terms of the home currency for a currency forward contract of length T in years:</a:t>
                </a:r>
                <a:endParaRPr lang="en-US" sz="2100" i="0" dirty="0">
                  <a:solidFill>
                    <a:srgbClr val="1F2322"/>
                  </a:solidFill>
                  <a:effectLst/>
                </a:endParaRPr>
              </a:p>
              <a:p>
                <a:pPr marL="0" indent="0">
                  <a:buNone/>
                </a:pPr>
                <a:endParaRPr lang="en-US" sz="2100" b="1" dirty="0">
                  <a:solidFill>
                    <a:srgbClr val="1F2322"/>
                  </a:solidFill>
                </a:endParaRPr>
              </a:p>
              <a:p>
                <a:pPr marL="0" indent="0">
                  <a:buNone/>
                </a:pPr>
                <a:endParaRPr lang="en-US" sz="2100" b="1" i="0" dirty="0">
                  <a:solidFill>
                    <a:srgbClr val="1F2322"/>
                  </a:solidFill>
                  <a:effectLst/>
                </a:endParaRPr>
              </a:p>
              <a:p>
                <a:pPr marL="0" indent="0">
                  <a:buNone/>
                </a:pPr>
                <a14:m>
                  <m:oMathPara xmlns:m="http://schemas.openxmlformats.org/officeDocument/2006/math">
                    <m:oMathParaPr>
                      <m:jc m:val="centerGroup"/>
                    </m:oMathParaPr>
                    <m:oMath xmlns:m="http://schemas.openxmlformats.org/officeDocument/2006/math">
                      <m:sSub>
                        <m:sSubPr>
                          <m:ctrlPr>
                            <a:rPr lang="en-US" sz="2100" b="1" i="1" smtClean="0">
                              <a:solidFill>
                                <a:srgbClr val="1F2322"/>
                              </a:solidFill>
                              <a:latin typeface="Cambria Math" panose="02040503050406030204" pitchFamily="18" charset="0"/>
                            </a:rPr>
                          </m:ctrlPr>
                        </m:sSubPr>
                        <m:e>
                          <m:r>
                            <a:rPr lang="en-US" sz="2100" b="1" i="1" smtClean="0">
                              <a:solidFill>
                                <a:srgbClr val="1F2322"/>
                              </a:solidFill>
                              <a:latin typeface="Cambria Math" panose="02040503050406030204" pitchFamily="18" charset="0"/>
                            </a:rPr>
                            <m:t>𝑭</m:t>
                          </m:r>
                        </m:e>
                        <m:sub>
                          <m:r>
                            <a:rPr lang="en-US" sz="2100" b="1" i="1" smtClean="0">
                              <a:solidFill>
                                <a:srgbClr val="1F2322"/>
                              </a:solidFill>
                              <a:latin typeface="Cambria Math" panose="02040503050406030204" pitchFamily="18" charset="0"/>
                            </a:rPr>
                            <m:t>𝑻</m:t>
                          </m:r>
                        </m:sub>
                      </m:sSub>
                      <m:r>
                        <a:rPr lang="pt-BR" sz="2100" b="1" i="1">
                          <a:solidFill>
                            <a:srgbClr val="1F2322"/>
                          </a:solidFill>
                          <a:latin typeface="Cambria Math" panose="02040503050406030204" pitchFamily="18" charset="0"/>
                        </a:rPr>
                        <m:t>=</m:t>
                      </m:r>
                      <m:sSub>
                        <m:sSubPr>
                          <m:ctrlPr>
                            <a:rPr lang="en-US" sz="2100" b="1" i="1">
                              <a:solidFill>
                                <a:srgbClr val="1F2322"/>
                              </a:solidFill>
                              <a:latin typeface="Cambria Math" panose="02040503050406030204" pitchFamily="18" charset="0"/>
                            </a:rPr>
                          </m:ctrlPr>
                        </m:sSubPr>
                        <m:e>
                          <m:r>
                            <a:rPr lang="en-US" sz="2100" b="1" i="1" smtClean="0">
                              <a:solidFill>
                                <a:srgbClr val="1F2322"/>
                              </a:solidFill>
                              <a:latin typeface="Cambria Math" panose="02040503050406030204" pitchFamily="18" charset="0"/>
                            </a:rPr>
                            <m:t>𝑺</m:t>
                          </m:r>
                        </m:e>
                        <m:sub>
                          <m:r>
                            <a:rPr lang="en-US" sz="2100" b="1" i="1" smtClean="0">
                              <a:solidFill>
                                <a:srgbClr val="1F2322"/>
                              </a:solidFill>
                              <a:latin typeface="Cambria Math" panose="02040503050406030204" pitchFamily="18" charset="0"/>
                            </a:rPr>
                            <m:t>𝟎</m:t>
                          </m:r>
                        </m:sub>
                      </m:sSub>
                      <m:r>
                        <a:rPr lang="en-US" sz="2100" b="1" i="1">
                          <a:solidFill>
                            <a:srgbClr val="1F2322"/>
                          </a:solidFill>
                          <a:latin typeface="Cambria Math" panose="02040503050406030204" pitchFamily="18" charset="0"/>
                          <a:ea typeface="Cambria Math" panose="02040503050406030204" pitchFamily="18" charset="0"/>
                        </a:rPr>
                        <m:t>×</m:t>
                      </m:r>
                      <m:f>
                        <m:fPr>
                          <m:ctrlPr>
                            <a:rPr lang="pt-BR" sz="2100" b="1" i="1">
                              <a:solidFill>
                                <a:srgbClr val="1F2322"/>
                              </a:solidFill>
                              <a:latin typeface="Cambria Math" panose="02040503050406030204" pitchFamily="18" charset="0"/>
                            </a:rPr>
                          </m:ctrlPr>
                        </m:fPr>
                        <m:num>
                          <m:sSup>
                            <m:sSupPr>
                              <m:ctrlPr>
                                <a:rPr lang="en-US" sz="2100" b="1" i="1" smtClean="0">
                                  <a:solidFill>
                                    <a:srgbClr val="1F2322"/>
                                  </a:solidFill>
                                  <a:latin typeface="Cambria Math" panose="02040503050406030204" pitchFamily="18" charset="0"/>
                                </a:rPr>
                              </m:ctrlPr>
                            </m:sSupPr>
                            <m:e>
                              <m:r>
                                <a:rPr lang="en-US" sz="2100" b="1" i="1">
                                  <a:solidFill>
                                    <a:srgbClr val="1F2322"/>
                                  </a:solidFill>
                                  <a:latin typeface="Cambria Math" panose="02040503050406030204" pitchFamily="18" charset="0"/>
                                </a:rPr>
                                <m:t>(</m:t>
                              </m:r>
                              <m:r>
                                <a:rPr lang="en-US" sz="2100" b="1" i="1">
                                  <a:solidFill>
                                    <a:srgbClr val="1F2322"/>
                                  </a:solidFill>
                                  <a:latin typeface="Cambria Math" panose="02040503050406030204" pitchFamily="18" charset="0"/>
                                </a:rPr>
                                <m:t>𝟏</m:t>
                              </m:r>
                              <m:r>
                                <a:rPr lang="en-US" sz="2100" b="1" i="1">
                                  <a:solidFill>
                                    <a:srgbClr val="1F2322"/>
                                  </a:solidFill>
                                  <a:latin typeface="Cambria Math" panose="02040503050406030204" pitchFamily="18" charset="0"/>
                                </a:rPr>
                                <m:t>+ </m:t>
                              </m:r>
                              <m:sSub>
                                <m:sSubPr>
                                  <m:ctrlPr>
                                    <a:rPr lang="en-US" sz="2100" b="1" i="1">
                                      <a:solidFill>
                                        <a:srgbClr val="1F2322"/>
                                      </a:solidFill>
                                      <a:latin typeface="Cambria Math" panose="02040503050406030204" pitchFamily="18" charset="0"/>
                                    </a:rPr>
                                  </m:ctrlPr>
                                </m:sSubPr>
                                <m:e>
                                  <m:r>
                                    <a:rPr lang="en-US" sz="2100" b="1" i="1" smtClean="0">
                                      <a:solidFill>
                                        <a:srgbClr val="1F2322"/>
                                      </a:solidFill>
                                      <a:latin typeface="Cambria Math" panose="02040503050406030204" pitchFamily="18" charset="0"/>
                                    </a:rPr>
                                    <m:t>𝑹</m:t>
                                  </m:r>
                                </m:e>
                                <m:sub>
                                  <m:r>
                                    <a:rPr lang="en-US" sz="2100" b="1" i="1" smtClean="0">
                                      <a:solidFill>
                                        <a:srgbClr val="1F2322"/>
                                      </a:solidFill>
                                      <a:latin typeface="Cambria Math" panose="02040503050406030204" pitchFamily="18" charset="0"/>
                                    </a:rPr>
                                    <m:t>𝑷𝑪</m:t>
                                  </m:r>
                                </m:sub>
                              </m:sSub>
                              <m:r>
                                <a:rPr lang="en-US" sz="2100" b="1" i="1" smtClean="0">
                                  <a:solidFill>
                                    <a:srgbClr val="1F2322"/>
                                  </a:solidFill>
                                  <a:latin typeface="Cambria Math" panose="02040503050406030204" pitchFamily="18" charset="0"/>
                                </a:rPr>
                                <m:t>)</m:t>
                              </m:r>
                            </m:e>
                            <m:sup>
                              <m:r>
                                <a:rPr lang="en-US" sz="2100" b="1" i="1" smtClean="0">
                                  <a:solidFill>
                                    <a:srgbClr val="1F2322"/>
                                  </a:solidFill>
                                  <a:latin typeface="Cambria Math" panose="02040503050406030204" pitchFamily="18" charset="0"/>
                                </a:rPr>
                                <m:t>𝑻</m:t>
                              </m:r>
                            </m:sup>
                          </m:sSup>
                        </m:num>
                        <m:den>
                          <m:sSup>
                            <m:sSupPr>
                              <m:ctrlPr>
                                <a:rPr lang="en-US" sz="2100" b="1" i="1">
                                  <a:solidFill>
                                    <a:srgbClr val="1F2322"/>
                                  </a:solidFill>
                                  <a:latin typeface="Cambria Math" panose="02040503050406030204" pitchFamily="18" charset="0"/>
                                </a:rPr>
                              </m:ctrlPr>
                            </m:sSupPr>
                            <m:e>
                              <m:r>
                                <a:rPr lang="en-US" sz="2100" b="1" i="1">
                                  <a:solidFill>
                                    <a:srgbClr val="1F2322"/>
                                  </a:solidFill>
                                  <a:latin typeface="Cambria Math" panose="02040503050406030204" pitchFamily="18" charset="0"/>
                                </a:rPr>
                                <m:t>(</m:t>
                              </m:r>
                              <m:r>
                                <a:rPr lang="en-US" sz="2100" b="1" i="1">
                                  <a:solidFill>
                                    <a:srgbClr val="1F2322"/>
                                  </a:solidFill>
                                  <a:latin typeface="Cambria Math" panose="02040503050406030204" pitchFamily="18" charset="0"/>
                                </a:rPr>
                                <m:t>𝟏</m:t>
                              </m:r>
                              <m:r>
                                <a:rPr lang="en-US" sz="2100" b="1" i="1">
                                  <a:solidFill>
                                    <a:srgbClr val="1F2322"/>
                                  </a:solidFill>
                                  <a:latin typeface="Cambria Math" panose="02040503050406030204" pitchFamily="18" charset="0"/>
                                </a:rPr>
                                <m:t>+ </m:t>
                              </m:r>
                              <m:sSub>
                                <m:sSubPr>
                                  <m:ctrlPr>
                                    <a:rPr lang="en-US" sz="2100" b="1" i="1">
                                      <a:solidFill>
                                        <a:srgbClr val="1F2322"/>
                                      </a:solidFill>
                                      <a:latin typeface="Cambria Math" panose="02040503050406030204" pitchFamily="18" charset="0"/>
                                    </a:rPr>
                                  </m:ctrlPr>
                                </m:sSubPr>
                                <m:e>
                                  <m:r>
                                    <a:rPr lang="en-US" sz="2100" b="1" i="1">
                                      <a:solidFill>
                                        <a:srgbClr val="1F2322"/>
                                      </a:solidFill>
                                      <a:latin typeface="Cambria Math" panose="02040503050406030204" pitchFamily="18" charset="0"/>
                                    </a:rPr>
                                    <m:t>𝑹</m:t>
                                  </m:r>
                                </m:e>
                                <m:sub>
                                  <m:r>
                                    <a:rPr lang="en-US" sz="2100" b="1" i="1" smtClean="0">
                                      <a:solidFill>
                                        <a:srgbClr val="1F2322"/>
                                      </a:solidFill>
                                      <a:latin typeface="Cambria Math" panose="02040503050406030204" pitchFamily="18" charset="0"/>
                                    </a:rPr>
                                    <m:t>𝑩</m:t>
                                  </m:r>
                                  <m:r>
                                    <a:rPr lang="en-US" sz="2100" b="1" i="1">
                                      <a:solidFill>
                                        <a:srgbClr val="1F2322"/>
                                      </a:solidFill>
                                      <a:latin typeface="Cambria Math" panose="02040503050406030204" pitchFamily="18" charset="0"/>
                                    </a:rPr>
                                    <m:t>𝑪</m:t>
                                  </m:r>
                                </m:sub>
                              </m:sSub>
                              <m:r>
                                <a:rPr lang="en-US" sz="2100" b="1" i="1">
                                  <a:solidFill>
                                    <a:srgbClr val="1F2322"/>
                                  </a:solidFill>
                                  <a:latin typeface="Cambria Math" panose="02040503050406030204" pitchFamily="18" charset="0"/>
                                </a:rPr>
                                <m:t>)</m:t>
                              </m:r>
                            </m:e>
                            <m:sup>
                              <m:r>
                                <a:rPr lang="en-US" sz="2100" b="1" i="1">
                                  <a:solidFill>
                                    <a:srgbClr val="1F2322"/>
                                  </a:solidFill>
                                  <a:latin typeface="Cambria Math" panose="02040503050406030204" pitchFamily="18" charset="0"/>
                                </a:rPr>
                                <m:t>𝑻</m:t>
                              </m:r>
                            </m:sup>
                          </m:sSup>
                        </m:den>
                      </m:f>
                    </m:oMath>
                  </m:oMathPara>
                </a14:m>
                <a:endParaRPr lang="en-US" sz="2100" b="1" dirty="0">
                  <a:solidFill>
                    <a:srgbClr val="1F2322"/>
                  </a:solidFill>
                </a:endParaRPr>
              </a:p>
              <a:p>
                <a:pPr marL="0" indent="0">
                  <a:buNone/>
                </a:pPr>
                <a:r>
                  <a:rPr lang="en-US" sz="2100" dirty="0">
                    <a:solidFill>
                      <a:srgbClr val="1F2322"/>
                    </a:solidFill>
                  </a:rPr>
                  <a:t>Where:</a:t>
                </a:r>
              </a:p>
              <a:p>
                <a:pPr marL="1490663"/>
                <a:r>
                  <a:rPr lang="en-US" sz="2100" i="0" dirty="0">
                    <a:solidFill>
                      <a:srgbClr val="1F2322"/>
                    </a:solidFill>
                    <a:effectLst/>
                  </a:rPr>
                  <a:t>F and S are quotes in price currency per unit of base currency</a:t>
                </a:r>
              </a:p>
              <a:p>
                <a:pPr marL="1490663"/>
                <a:r>
                  <a:rPr lang="en-US" sz="2100" i="0" dirty="0">
                    <a:solidFill>
                      <a:srgbClr val="1F2322"/>
                    </a:solidFill>
                    <a:effectLst/>
                  </a:rPr>
                  <a:t>S</a:t>
                </a:r>
                <a:r>
                  <a:rPr lang="en-US" sz="2100" baseline="-25000" dirty="0">
                    <a:solidFill>
                      <a:srgbClr val="1F2322"/>
                    </a:solidFill>
                  </a:rPr>
                  <a:t>0</a:t>
                </a:r>
                <a:r>
                  <a:rPr lang="en-US" sz="2100" i="0" baseline="-25000" dirty="0">
                    <a:solidFill>
                      <a:srgbClr val="1F2322"/>
                    </a:solidFill>
                    <a:effectLst/>
                  </a:rPr>
                  <a:t> </a:t>
                </a:r>
                <a:r>
                  <a:rPr lang="en-US" sz="2100" dirty="0">
                    <a:solidFill>
                      <a:srgbClr val="1F2322"/>
                    </a:solidFill>
                  </a:rPr>
                  <a:t>: The current spot exchange rate</a:t>
                </a:r>
                <a:endParaRPr lang="en-US" sz="2100" i="0" dirty="0">
                  <a:solidFill>
                    <a:srgbClr val="1F2322"/>
                  </a:solidFill>
                  <a:effectLst/>
                </a:endParaRPr>
              </a:p>
              <a:p>
                <a:pPr marL="1490663"/>
                <a:r>
                  <a:rPr lang="en-US" sz="2100" i="0" dirty="0">
                    <a:solidFill>
                      <a:srgbClr val="1F2322"/>
                    </a:solidFill>
                    <a:effectLst/>
                  </a:rPr>
                  <a:t>R</a:t>
                </a:r>
                <a:r>
                  <a:rPr lang="en-US" sz="2100" i="0" baseline="-25000" dirty="0">
                    <a:solidFill>
                      <a:srgbClr val="1F2322"/>
                    </a:solidFill>
                    <a:effectLst/>
                  </a:rPr>
                  <a:t>PC</a:t>
                </a:r>
                <a:r>
                  <a:rPr lang="en-US" sz="2100" i="0" dirty="0">
                    <a:solidFill>
                      <a:srgbClr val="1F2322"/>
                    </a:solidFill>
                    <a:effectLst/>
                  </a:rPr>
                  <a:t>: Price </a:t>
                </a:r>
                <a:r>
                  <a:rPr lang="en-US" sz="2100" dirty="0">
                    <a:solidFill>
                      <a:srgbClr val="1F2322"/>
                    </a:solidFill>
                  </a:rPr>
                  <a:t>currency</a:t>
                </a:r>
                <a:r>
                  <a:rPr lang="en-US" sz="2100" i="0" dirty="0">
                    <a:solidFill>
                      <a:srgbClr val="1F2322"/>
                    </a:solidFill>
                    <a:effectLst/>
                  </a:rPr>
                  <a:t> interest rate</a:t>
                </a:r>
                <a:endParaRPr lang="en-US" sz="2100" i="0" dirty="0">
                  <a:solidFill>
                    <a:srgbClr val="000000"/>
                  </a:solidFill>
                  <a:effectLst/>
                </a:endParaRPr>
              </a:p>
              <a:p>
                <a:pPr marL="1490663"/>
                <a:r>
                  <a:rPr lang="en-US" sz="2100" i="0" dirty="0">
                    <a:solidFill>
                      <a:srgbClr val="1F2322"/>
                    </a:solidFill>
                    <a:effectLst/>
                  </a:rPr>
                  <a:t>R</a:t>
                </a:r>
                <a:r>
                  <a:rPr lang="en-US" sz="2100" i="0" baseline="-25000" dirty="0">
                    <a:solidFill>
                      <a:srgbClr val="1F2322"/>
                    </a:solidFill>
                    <a:effectLst/>
                  </a:rPr>
                  <a:t>BC </a:t>
                </a:r>
                <a:r>
                  <a:rPr lang="en-US" sz="2100" i="0" dirty="0">
                    <a:solidFill>
                      <a:srgbClr val="1F2322"/>
                    </a:solidFill>
                    <a:effectLst/>
                  </a:rPr>
                  <a:t>: </a:t>
                </a:r>
                <a:r>
                  <a:rPr lang="en-US" sz="2100" dirty="0">
                    <a:solidFill>
                      <a:srgbClr val="1F2322"/>
                    </a:solidFill>
                  </a:rPr>
                  <a:t>Base currency</a:t>
                </a:r>
                <a:r>
                  <a:rPr lang="en-US" sz="2100" i="0" dirty="0">
                    <a:solidFill>
                      <a:srgbClr val="1F2322"/>
                    </a:solidFill>
                    <a:effectLst/>
                  </a:rPr>
                  <a:t> interest rate</a:t>
                </a:r>
              </a:p>
              <a:p>
                <a:pPr marL="60325" indent="0">
                  <a:buNone/>
                </a:pPr>
                <a:endParaRPr lang="en-US" sz="2100" dirty="0">
                  <a:solidFill>
                    <a:srgbClr val="000000"/>
                  </a:solidFill>
                </a:endParaRPr>
              </a:p>
              <a:p>
                <a:pPr marL="60325" indent="0">
                  <a:buNone/>
                </a:pPr>
                <a:r>
                  <a:rPr lang="en-US" sz="2100" i="0" dirty="0">
                    <a:solidFill>
                      <a:srgbClr val="000000"/>
                    </a:solidFill>
                    <a:effectLst/>
                  </a:rPr>
                  <a:t>For </a:t>
                </a:r>
                <a:r>
                  <a:rPr lang="en-US" sz="2100" dirty="0">
                    <a:solidFill>
                      <a:srgbClr val="000000"/>
                    </a:solidFill>
                    <a:effectLst/>
                  </a:rPr>
                  <a:t>foreign currency contracts, use a 365-day basis to calculate T if the maturity is given in days</a:t>
                </a:r>
              </a:p>
              <a:p>
                <a:pPr marL="1262063" indent="0">
                  <a:buNone/>
                </a:pPr>
                <a:r>
                  <a:rPr lang="en-US" sz="1800" i="0" dirty="0">
                    <a:solidFill>
                      <a:srgbClr val="000000"/>
                    </a:solidFill>
                    <a:effectLst/>
                    <a:latin typeface="Calibri" panose="020F0502020204030204" pitchFamily="34" charset="0"/>
                  </a:rPr>
                  <a:t/>
                </a:r>
                <a:br>
                  <a:rPr lang="en-US" sz="1800" i="0" dirty="0">
                    <a:solidFill>
                      <a:srgbClr val="000000"/>
                    </a:solidFill>
                    <a:effectLst/>
                    <a:latin typeface="Calibri" panose="020F0502020204030204" pitchFamily="34" charset="0"/>
                  </a:rPr>
                </a:br>
                <a:r>
                  <a:rPr lang="en-US" sz="1800" i="0" dirty="0">
                    <a:solidFill>
                      <a:srgbClr val="000000"/>
                    </a:solidFill>
                    <a:effectLst/>
                    <a:latin typeface="Calibri" panose="020F0502020204030204" pitchFamily="34" charset="0"/>
                  </a:rPr>
                  <a:t/>
                </a:r>
                <a:br>
                  <a:rPr lang="en-US" sz="1800" i="0" dirty="0">
                    <a:solidFill>
                      <a:srgbClr val="000000"/>
                    </a:solidFill>
                    <a:effectLst/>
                    <a:latin typeface="Calibri" panose="020F0502020204030204" pitchFamily="34" charset="0"/>
                  </a:rPr>
                </a:br>
                <a:endParaRPr lang="en-US" sz="2100" i="0" dirty="0">
                  <a:solidFill>
                    <a:srgbClr val="1F2322"/>
                  </a:solidFill>
                  <a:effectLst/>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0DAEDBB3-E18C-461C-8D13-BC4639ECE342}"/>
                  </a:ext>
                </a:extLst>
              </p:cNvPr>
              <p:cNvSpPr>
                <a:spLocks noGrp="1" noRot="1" noChangeAspect="1" noMove="1" noResize="1" noEditPoints="1" noAdjustHandles="1" noChangeArrowheads="1" noChangeShapeType="1" noTextEdit="1"/>
              </p:cNvSpPr>
              <p:nvPr>
                <p:ph idx="1"/>
              </p:nvPr>
            </p:nvSpPr>
            <p:spPr>
              <a:xfrm>
                <a:off x="643467" y="1064302"/>
                <a:ext cx="10905066" cy="5471963"/>
              </a:xfrm>
              <a:blipFill>
                <a:blip r:embed="rId3"/>
                <a:stretch>
                  <a:fillRect l="-671" t="-1338" b="-189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0357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296430"/>
              </a:xfrm>
            </p:spPr>
            <p:txBody>
              <a:bodyPr>
                <a:noAutofit/>
              </a:bodyPr>
              <a:lstStyle/>
              <a:p>
                <a:pPr marL="0" indent="0">
                  <a:buNone/>
                </a:pPr>
                <a:r>
                  <a:rPr lang="en-US" sz="2100" b="1" i="0" dirty="0">
                    <a:solidFill>
                      <a:srgbClr val="1F2322"/>
                    </a:solidFill>
                    <a:effectLst/>
                  </a:rPr>
                  <a:t>Payoff formula:</a:t>
                </a:r>
                <a:endParaRPr lang="vi-VN" sz="2100" b="1" i="0" dirty="0">
                  <a:solidFill>
                    <a:srgbClr val="1F2322"/>
                  </a:solidFill>
                  <a:effectLst/>
                </a:endParaRPr>
              </a:p>
              <a:p>
                <a:pPr marL="0" indent="0">
                  <a:buNone/>
                </a:pPr>
                <a:r>
                  <a:rPr lang="vi-VN" sz="2100" b="1" dirty="0">
                    <a:solidFill>
                      <a:srgbClr val="1F2322"/>
                    </a:solidFill>
                    <a:latin typeface="Calibri" panose="020F0502020204030204" pitchFamily="34" charset="0"/>
                    <a:cs typeface="Calibri" panose="020F0502020204030204" pitchFamily="34" charset="0"/>
                  </a:rPr>
                  <a:t>	</a:t>
                </a:r>
                <a:r>
                  <a:rPr lang="vi-VN" sz="2100" dirty="0">
                    <a:solidFill>
                      <a:srgbClr val="1F2322"/>
                    </a:solidFill>
                    <a:latin typeface="Calibri" panose="020F0502020204030204" pitchFamily="34" charset="0"/>
                    <a:cs typeface="Calibri" panose="020F0502020204030204" pitchFamily="34" charset="0"/>
                  </a:rPr>
                  <a:t>- </a:t>
                </a:r>
                <a:r>
                  <a:rPr lang="vi-VN" sz="2100" dirty="0" err="1">
                    <a:solidFill>
                      <a:srgbClr val="1F2322"/>
                    </a:solidFill>
                    <a:latin typeface="Calibri" panose="020F0502020204030204" pitchFamily="34" charset="0"/>
                    <a:cs typeface="Calibri" panose="020F0502020204030204" pitchFamily="34" charset="0"/>
                  </a:rPr>
                  <a:t>Short</a:t>
                </a:r>
                <a:r>
                  <a:rPr lang="vi-VN" sz="2100" dirty="0">
                    <a:solidFill>
                      <a:srgbClr val="1F2322"/>
                    </a:solidFill>
                    <a:latin typeface="Calibri" panose="020F0502020204030204" pitchFamily="34" charset="0"/>
                    <a:cs typeface="Calibri" panose="020F0502020204030204" pitchFamily="34" charset="0"/>
                  </a:rPr>
                  <a:t> </a:t>
                </a:r>
                <a:r>
                  <a:rPr lang="vi-VN" sz="2100" dirty="0" err="1">
                    <a:solidFill>
                      <a:srgbClr val="1F2322"/>
                    </a:solidFill>
                    <a:latin typeface="Calibri" panose="020F0502020204030204" pitchFamily="34" charset="0"/>
                    <a:cs typeface="Calibri" panose="020F0502020204030204" pitchFamily="34" charset="0"/>
                  </a:rPr>
                  <a:t>position</a:t>
                </a:r>
                <a:endParaRPr lang="en-US" sz="2100" i="0" dirty="0">
                  <a:solidFill>
                    <a:srgbClr val="1F2322"/>
                  </a:solidFill>
                  <a:effectLst/>
                </a:endParaRPr>
              </a:p>
              <a:p>
                <a:pPr marL="0" indent="0" algn="ctr">
                  <a:buNone/>
                </a:pPr>
                <a14:m>
                  <m:oMath xmlns:m="http://schemas.openxmlformats.org/officeDocument/2006/math">
                    <m:r>
                      <a:rPr lang="en-US" sz="2100" b="1" i="1" smtClean="0">
                        <a:solidFill>
                          <a:srgbClr val="1F2322"/>
                        </a:solidFill>
                        <a:latin typeface="Cambria Math" panose="02040503050406030204" pitchFamily="18" charset="0"/>
                      </a:rPr>
                      <m:t>𝑷𝒂𝒚𝒐𝒇𝒇</m:t>
                    </m:r>
                    <m:r>
                      <a:rPr lang="pt-BR" sz="2100" b="1" i="1">
                        <a:solidFill>
                          <a:srgbClr val="1F2322"/>
                        </a:solidFill>
                        <a:latin typeface="Cambria Math" panose="02040503050406030204" pitchFamily="18" charset="0"/>
                      </a:rPr>
                      <m:t>=</m:t>
                    </m:r>
                    <m:sSub>
                      <m:sSubPr>
                        <m:ctrlPr>
                          <a:rPr lang="en-US" sz="2100" b="1" i="1">
                            <a:solidFill>
                              <a:srgbClr val="1F2322"/>
                            </a:solidFill>
                            <a:latin typeface="Cambria Math" panose="02040503050406030204" pitchFamily="18" charset="0"/>
                          </a:rPr>
                        </m:ctrlPr>
                      </m:sSubPr>
                      <m:e>
                        <m:r>
                          <a:rPr lang="en-US" sz="2100" b="1" i="1">
                            <a:solidFill>
                              <a:srgbClr val="1F2322"/>
                            </a:solidFill>
                            <a:latin typeface="Cambria Math" panose="02040503050406030204" pitchFamily="18" charset="0"/>
                          </a:rPr>
                          <m:t>𝑭</m:t>
                        </m:r>
                      </m:e>
                      <m:sub>
                        <m:r>
                          <a:rPr lang="en-US" sz="2100" b="1" i="1">
                            <a:solidFill>
                              <a:srgbClr val="1F2322"/>
                            </a:solidFill>
                            <a:latin typeface="Cambria Math" panose="02040503050406030204" pitchFamily="18" charset="0"/>
                          </a:rPr>
                          <m:t>𝑻</m:t>
                        </m:r>
                      </m:sub>
                    </m:sSub>
                    <m:r>
                      <a:rPr lang="vi-VN" sz="2100" b="1" i="1" smtClean="0">
                        <a:solidFill>
                          <a:srgbClr val="1F2322"/>
                        </a:solidFill>
                        <a:latin typeface="Cambria Math" panose="02040503050406030204" pitchFamily="18" charset="0"/>
                      </a:rPr>
                      <m:t>−</m:t>
                    </m:r>
                  </m:oMath>
                </a14:m>
                <a:r>
                  <a:rPr lang="en-US" sz="2100" b="1" dirty="0">
                    <a:solidFill>
                      <a:srgbClr val="1F2322"/>
                    </a:solidFill>
                  </a:rPr>
                  <a:t> </a:t>
                </a:r>
                <a14:m>
                  <m:oMath xmlns:m="http://schemas.openxmlformats.org/officeDocument/2006/math">
                    <m:sSub>
                      <m:sSubPr>
                        <m:ctrlPr>
                          <a:rPr lang="en-US" sz="2100" b="1" i="1">
                            <a:solidFill>
                              <a:srgbClr val="1F2322"/>
                            </a:solidFill>
                            <a:latin typeface="Cambria Math" panose="02040503050406030204" pitchFamily="18" charset="0"/>
                          </a:rPr>
                        </m:ctrlPr>
                      </m:sSubPr>
                      <m:e>
                        <m:r>
                          <a:rPr lang="vi-VN" sz="2100" b="1" i="1" smtClean="0">
                            <a:solidFill>
                              <a:srgbClr val="1F2322"/>
                            </a:solidFill>
                            <a:latin typeface="Cambria Math" panose="02040503050406030204" pitchFamily="18" charset="0"/>
                          </a:rPr>
                          <m:t>𝑺</m:t>
                        </m:r>
                      </m:e>
                      <m:sub>
                        <m:r>
                          <a:rPr lang="vi-VN" sz="2100" b="1" i="1">
                            <a:solidFill>
                              <a:srgbClr val="1F2322"/>
                            </a:solidFill>
                            <a:latin typeface="Cambria Math" panose="02040503050406030204" pitchFamily="18" charset="0"/>
                          </a:rPr>
                          <m:t>𝑻</m:t>
                        </m:r>
                      </m:sub>
                    </m:sSub>
                  </m:oMath>
                </a14:m>
                <a:endParaRPr lang="vi-VN" sz="2100" b="1" dirty="0">
                  <a:solidFill>
                    <a:srgbClr val="1F2322"/>
                  </a:solidFill>
                </a:endParaRPr>
              </a:p>
              <a:p>
                <a:pPr marL="0" indent="0">
                  <a:buNone/>
                </a:pPr>
                <a:r>
                  <a:rPr lang="vi-VN" sz="2100" b="1" dirty="0">
                    <a:solidFill>
                      <a:srgbClr val="1F2322"/>
                    </a:solidFill>
                    <a:latin typeface="Calibri" panose="020F0502020204030204" pitchFamily="34" charset="0"/>
                    <a:cs typeface="Calibri" panose="020F0502020204030204" pitchFamily="34" charset="0"/>
                  </a:rPr>
                  <a:t>	</a:t>
                </a:r>
                <a:endParaRPr lang="en-US" sz="2100" b="1" dirty="0">
                  <a:solidFill>
                    <a:srgbClr val="1F2322"/>
                  </a:solidFill>
                  <a:latin typeface="Calibri" panose="020F0502020204030204" pitchFamily="34" charset="0"/>
                  <a:cs typeface="Calibri" panose="020F0502020204030204" pitchFamily="34" charset="0"/>
                </a:endParaRPr>
              </a:p>
              <a:p>
                <a:pPr marL="0" indent="0">
                  <a:buNone/>
                </a:pPr>
                <a:r>
                  <a:rPr lang="en-US" sz="2100" b="1" dirty="0">
                    <a:solidFill>
                      <a:srgbClr val="1F2322"/>
                    </a:solidFill>
                    <a:latin typeface="Calibri" panose="020F0502020204030204" pitchFamily="34" charset="0"/>
                    <a:cs typeface="Calibri" panose="020F0502020204030204" pitchFamily="34" charset="0"/>
                  </a:rPr>
                  <a:t>	</a:t>
                </a:r>
                <a:r>
                  <a:rPr lang="vi-VN" sz="2100" dirty="0">
                    <a:solidFill>
                      <a:srgbClr val="1F2322"/>
                    </a:solidFill>
                    <a:latin typeface="Calibri" panose="020F0502020204030204" pitchFamily="34" charset="0"/>
                    <a:cs typeface="Calibri" panose="020F0502020204030204" pitchFamily="34" charset="0"/>
                  </a:rPr>
                  <a:t>- Long </a:t>
                </a:r>
                <a:r>
                  <a:rPr lang="vi-VN" sz="2100" dirty="0" err="1">
                    <a:solidFill>
                      <a:srgbClr val="1F2322"/>
                    </a:solidFill>
                    <a:latin typeface="Calibri" panose="020F0502020204030204" pitchFamily="34" charset="0"/>
                    <a:cs typeface="Calibri" panose="020F0502020204030204" pitchFamily="34" charset="0"/>
                  </a:rPr>
                  <a:t>position</a:t>
                </a:r>
                <a:endParaRPr lang="en-US" sz="2100" i="0" dirty="0">
                  <a:solidFill>
                    <a:srgbClr val="1F2322"/>
                  </a:solidFill>
                  <a:effectLst/>
                </a:endParaRPr>
              </a:p>
              <a:p>
                <a:pPr marL="0" indent="0" algn="ctr">
                  <a:buNone/>
                </a:pPr>
                <a14:m>
                  <m:oMath xmlns:m="http://schemas.openxmlformats.org/officeDocument/2006/math">
                    <m:r>
                      <a:rPr lang="en-US" sz="2100" b="1" i="1" smtClean="0">
                        <a:solidFill>
                          <a:srgbClr val="1F2322"/>
                        </a:solidFill>
                        <a:latin typeface="Cambria Math" panose="02040503050406030204" pitchFamily="18" charset="0"/>
                      </a:rPr>
                      <m:t>𝑷𝒂𝒚𝒐𝒇𝒇</m:t>
                    </m:r>
                    <m:r>
                      <a:rPr lang="pt-BR" sz="2100" b="1" i="1">
                        <a:solidFill>
                          <a:srgbClr val="1F2322"/>
                        </a:solidFill>
                        <a:latin typeface="Cambria Math" panose="02040503050406030204" pitchFamily="18" charset="0"/>
                      </a:rPr>
                      <m:t>=</m:t>
                    </m:r>
                  </m:oMath>
                </a14:m>
                <a:r>
                  <a:rPr lang="en-US" sz="2100" b="1" dirty="0">
                    <a:solidFill>
                      <a:srgbClr val="1F2322"/>
                    </a:solidFill>
                  </a:rPr>
                  <a:t> </a:t>
                </a:r>
                <a14:m>
                  <m:oMath xmlns:m="http://schemas.openxmlformats.org/officeDocument/2006/math">
                    <m:sSub>
                      <m:sSubPr>
                        <m:ctrlPr>
                          <a:rPr lang="en-US" sz="2100" b="1" i="1">
                            <a:solidFill>
                              <a:srgbClr val="1F2322"/>
                            </a:solidFill>
                            <a:latin typeface="Cambria Math" panose="02040503050406030204" pitchFamily="18" charset="0"/>
                          </a:rPr>
                        </m:ctrlPr>
                      </m:sSubPr>
                      <m:e>
                        <m:r>
                          <a:rPr lang="vi-VN" sz="2100" b="1" i="1" smtClean="0">
                            <a:solidFill>
                              <a:srgbClr val="1F2322"/>
                            </a:solidFill>
                            <a:latin typeface="Cambria Math" panose="02040503050406030204" pitchFamily="18" charset="0"/>
                          </a:rPr>
                          <m:t>𝑺</m:t>
                        </m:r>
                      </m:e>
                      <m:sub>
                        <m:r>
                          <a:rPr lang="vi-VN" sz="2100" b="1" i="1">
                            <a:solidFill>
                              <a:srgbClr val="1F2322"/>
                            </a:solidFill>
                            <a:latin typeface="Cambria Math" panose="02040503050406030204" pitchFamily="18" charset="0"/>
                          </a:rPr>
                          <m:t>𝑻</m:t>
                        </m:r>
                      </m:sub>
                    </m:sSub>
                    <m:r>
                      <a:rPr lang="vi-VN" sz="2100" b="1" i="1" smtClean="0">
                        <a:solidFill>
                          <a:srgbClr val="1F2322"/>
                        </a:solidFill>
                        <a:latin typeface="Cambria Math" panose="02040503050406030204" pitchFamily="18" charset="0"/>
                      </a:rPr>
                      <m:t>−</m:t>
                    </m:r>
                    <m:sSub>
                      <m:sSubPr>
                        <m:ctrlPr>
                          <a:rPr lang="en-US" sz="2100" b="1" i="1">
                            <a:solidFill>
                              <a:srgbClr val="1F2322"/>
                            </a:solidFill>
                            <a:latin typeface="Cambria Math" panose="02040503050406030204" pitchFamily="18" charset="0"/>
                          </a:rPr>
                        </m:ctrlPr>
                      </m:sSubPr>
                      <m:e>
                        <m:r>
                          <a:rPr lang="en-US" sz="2100" b="1" i="1">
                            <a:solidFill>
                              <a:srgbClr val="1F2322"/>
                            </a:solidFill>
                            <a:latin typeface="Cambria Math" panose="02040503050406030204" pitchFamily="18" charset="0"/>
                          </a:rPr>
                          <m:t>𝑭</m:t>
                        </m:r>
                      </m:e>
                      <m:sub>
                        <m:r>
                          <a:rPr lang="en-US" sz="2100" b="1" i="1">
                            <a:solidFill>
                              <a:srgbClr val="1F2322"/>
                            </a:solidFill>
                            <a:latin typeface="Cambria Math" panose="02040503050406030204" pitchFamily="18" charset="0"/>
                          </a:rPr>
                          <m:t>𝑻</m:t>
                        </m:r>
                      </m:sub>
                    </m:sSub>
                  </m:oMath>
                </a14:m>
                <a:endParaRPr lang="en-US" sz="2100" dirty="0">
                  <a:solidFill>
                    <a:srgbClr val="1F2322"/>
                  </a:solidFill>
                  <a:latin typeface="Cambria Math" panose="02040503050406030204" pitchFamily="18" charset="0"/>
                  <a:ea typeface="Cambria Math" panose="02040503050406030204" pitchFamily="18" charset="0"/>
                </a:endParaRPr>
              </a:p>
              <a:p>
                <a:pPr marL="0" indent="0">
                  <a:buNone/>
                </a:pPr>
                <a:r>
                  <a:rPr lang="en-US" sz="2100" dirty="0">
                    <a:solidFill>
                      <a:srgbClr val="1F2322"/>
                    </a:solidFill>
                  </a:rPr>
                  <a:t>Where:</a:t>
                </a:r>
              </a:p>
              <a:p>
                <a:pPr marL="1490663"/>
                <a:r>
                  <a:rPr lang="en-US" sz="2100" i="0" dirty="0">
                    <a:solidFill>
                      <a:srgbClr val="1F2322"/>
                    </a:solidFill>
                    <a:effectLst/>
                  </a:rPr>
                  <a:t>F</a:t>
                </a:r>
                <a:r>
                  <a:rPr lang="vi-VN" sz="2100" i="0" baseline="-25000" dirty="0">
                    <a:solidFill>
                      <a:srgbClr val="1F2322"/>
                    </a:solidFill>
                    <a:effectLst/>
                  </a:rPr>
                  <a:t>T </a:t>
                </a:r>
                <a:r>
                  <a:rPr lang="en-US" sz="2100" i="0" dirty="0">
                    <a:solidFill>
                      <a:srgbClr val="1F2322"/>
                    </a:solidFill>
                    <a:effectLst/>
                  </a:rPr>
                  <a:t>: </a:t>
                </a:r>
                <a:r>
                  <a:rPr lang="en-US" sz="2100" i="0" dirty="0">
                    <a:solidFill>
                      <a:srgbClr val="1F2322"/>
                    </a:solidFill>
                    <a:effectLst/>
                    <a:latin typeface="Calibri (Body)"/>
                  </a:rPr>
                  <a:t>The FX forward </a:t>
                </a:r>
                <a:r>
                  <a:rPr lang="vi-VN" sz="2100" i="0" dirty="0" err="1">
                    <a:solidFill>
                      <a:srgbClr val="1F2322"/>
                    </a:solidFill>
                    <a:effectLst/>
                    <a:latin typeface="Calibri (Body)"/>
                  </a:rPr>
                  <a:t>price</a:t>
                </a:r>
                <a:endParaRPr lang="en-US" sz="2100" i="0" dirty="0">
                  <a:solidFill>
                    <a:srgbClr val="1F2322"/>
                  </a:solidFill>
                  <a:effectLst/>
                  <a:latin typeface="Calibri (Body)"/>
                </a:endParaRPr>
              </a:p>
              <a:p>
                <a:pPr marL="1490663"/>
                <a:r>
                  <a:rPr lang="en-US" sz="2100" i="0" dirty="0">
                    <a:solidFill>
                      <a:srgbClr val="1F2322"/>
                    </a:solidFill>
                    <a:effectLst/>
                  </a:rPr>
                  <a:t>S</a:t>
                </a:r>
                <a:r>
                  <a:rPr lang="vi-VN" sz="2100" i="0" baseline="-25000" dirty="0">
                    <a:solidFill>
                      <a:srgbClr val="1F2322"/>
                    </a:solidFill>
                    <a:effectLst/>
                  </a:rPr>
                  <a:t>T</a:t>
                </a:r>
                <a:r>
                  <a:rPr lang="en-US" sz="2100" i="0" dirty="0">
                    <a:solidFill>
                      <a:srgbClr val="1F2322"/>
                    </a:solidFill>
                    <a:effectLst/>
                  </a:rPr>
                  <a:t>: The</a:t>
                </a:r>
                <a:r>
                  <a:rPr lang="vi-VN" sz="2100" i="0" dirty="0">
                    <a:solidFill>
                      <a:srgbClr val="1F2322"/>
                    </a:solidFill>
                    <a:effectLst/>
                  </a:rPr>
                  <a:t> </a:t>
                </a:r>
                <a:r>
                  <a:rPr lang="vi-VN" sz="2100" i="0" dirty="0" err="1">
                    <a:solidFill>
                      <a:srgbClr val="1F2322"/>
                    </a:solidFill>
                    <a:effectLst/>
                    <a:latin typeface="Calibri" panose="020F0502020204030204" pitchFamily="34" charset="0"/>
                    <a:cs typeface="Calibri" panose="020F0502020204030204" pitchFamily="34" charset="0"/>
                  </a:rPr>
                  <a:t>maturity</a:t>
                </a:r>
                <a:r>
                  <a:rPr lang="vi-VN" sz="2100" i="0" dirty="0">
                    <a:solidFill>
                      <a:srgbClr val="1F2322"/>
                    </a:solidFill>
                    <a:effectLst/>
                  </a:rPr>
                  <a:t> </a:t>
                </a:r>
                <a:r>
                  <a:rPr lang="en-US" sz="2100" i="0" dirty="0">
                    <a:solidFill>
                      <a:srgbClr val="1F2322"/>
                    </a:solidFill>
                    <a:effectLst/>
                  </a:rPr>
                  <a:t>FX spot </a:t>
                </a:r>
                <a:r>
                  <a:rPr lang="vi-VN" sz="2100" dirty="0" err="1">
                    <a:solidFill>
                      <a:srgbClr val="1F2322"/>
                    </a:solidFill>
                    <a:latin typeface="Calibri" panose="020F0502020204030204" pitchFamily="34" charset="0"/>
                    <a:cs typeface="Calibri" panose="020F0502020204030204" pitchFamily="34" charset="0"/>
                  </a:rPr>
                  <a:t>price</a:t>
                </a:r>
                <a:r>
                  <a:rPr lang="vi-VN" sz="2100" dirty="0">
                    <a:solidFill>
                      <a:srgbClr val="1F2322"/>
                    </a:solidFill>
                    <a:latin typeface="Calibri" panose="020F0502020204030204" pitchFamily="34" charset="0"/>
                    <a:cs typeface="Calibri" panose="020F0502020204030204" pitchFamily="34" charset="0"/>
                  </a:rPr>
                  <a:t> </a:t>
                </a:r>
                <a:r>
                  <a:rPr lang="vi-VN" sz="2100" dirty="0" err="1">
                    <a:solidFill>
                      <a:srgbClr val="1F2322"/>
                    </a:solidFill>
                    <a:latin typeface="Calibri" panose="020F0502020204030204" pitchFamily="34" charset="0"/>
                    <a:cs typeface="Calibri" panose="020F0502020204030204" pitchFamily="34" charset="0"/>
                  </a:rPr>
                  <a:t>at</a:t>
                </a:r>
                <a:r>
                  <a:rPr lang="vi-VN" sz="2100" dirty="0">
                    <a:solidFill>
                      <a:srgbClr val="1F2322"/>
                    </a:solidFill>
                    <a:latin typeface="Calibri" panose="020F0502020204030204" pitchFamily="34" charset="0"/>
                    <a:cs typeface="Calibri" panose="020F0502020204030204" pitchFamily="34" charset="0"/>
                  </a:rPr>
                  <a:t> the </a:t>
                </a:r>
                <a:r>
                  <a:rPr lang="vi-VN" sz="2100" dirty="0" err="1">
                    <a:solidFill>
                      <a:srgbClr val="1F2322"/>
                    </a:solidFill>
                    <a:latin typeface="Calibri" panose="020F0502020204030204" pitchFamily="34" charset="0"/>
                    <a:cs typeface="Calibri" panose="020F0502020204030204" pitchFamily="34" charset="0"/>
                  </a:rPr>
                  <a:t>time</a:t>
                </a:r>
                <a:r>
                  <a:rPr lang="vi-VN" sz="2100" dirty="0">
                    <a:solidFill>
                      <a:srgbClr val="1F2322"/>
                    </a:solidFill>
                    <a:latin typeface="Calibri" panose="020F0502020204030204" pitchFamily="34" charset="0"/>
                    <a:cs typeface="Calibri" panose="020F0502020204030204" pitchFamily="34" charset="0"/>
                  </a:rPr>
                  <a:t> T</a:t>
                </a:r>
                <a:endParaRPr lang="en-US" sz="2100" i="0" dirty="0">
                  <a:solidFill>
                    <a:srgbClr val="1F2322"/>
                  </a:solidFill>
                  <a:effectLst/>
                  <a:latin typeface="Calibri" panose="020F0502020204030204" pitchFamily="34" charset="0"/>
                  <a:cs typeface="Calibri" panose="020F0502020204030204" pitchFamily="34" charset="0"/>
                </a:endParaRPr>
              </a:p>
              <a:p>
                <a:pPr marL="1262063" indent="0">
                  <a:buNone/>
                </a:pPr>
                <a:r>
                  <a:rPr lang="en-US" sz="1800" i="0" dirty="0">
                    <a:solidFill>
                      <a:srgbClr val="000000"/>
                    </a:solidFill>
                    <a:effectLst/>
                    <a:latin typeface="+mj-lt"/>
                  </a:rPr>
                  <a:t/>
                </a:r>
                <a:br>
                  <a:rPr lang="en-US" sz="1800" i="0" dirty="0">
                    <a:solidFill>
                      <a:srgbClr val="000000"/>
                    </a:solidFill>
                    <a:effectLst/>
                    <a:latin typeface="+mj-lt"/>
                  </a:rPr>
                </a:br>
                <a:r>
                  <a:rPr lang="en-US" sz="1800" i="0" dirty="0">
                    <a:solidFill>
                      <a:srgbClr val="000000"/>
                    </a:solidFill>
                    <a:effectLst/>
                    <a:latin typeface="+mj-lt"/>
                  </a:rPr>
                  <a:t/>
                </a:r>
                <a:br>
                  <a:rPr lang="en-US" sz="1800" i="0" dirty="0">
                    <a:solidFill>
                      <a:srgbClr val="000000"/>
                    </a:solidFill>
                    <a:effectLst/>
                    <a:latin typeface="+mj-lt"/>
                  </a:rPr>
                </a:br>
                <a:endParaRPr lang="en-US" sz="2100" i="0" dirty="0">
                  <a:solidFill>
                    <a:srgbClr val="1F2322"/>
                  </a:solidFill>
                  <a:effectLst/>
                  <a:latin typeface="+mj-lt"/>
                </a:endParaRPr>
              </a:p>
              <a:p>
                <a:pPr marL="0" indent="0">
                  <a:buNone/>
                </a:pPr>
                <a:endParaRPr lang="en-US" sz="2100" dirty="0">
                  <a:latin typeface="+mj-lt"/>
                </a:endParaRPr>
              </a:p>
            </p:txBody>
          </p:sp>
        </mc:Choice>
        <mc:Fallback xmlns="">
          <p:sp>
            <p:nvSpPr>
              <p:cNvPr id="3" name="Content Placeholder 2">
                <a:extLst>
                  <a:ext uri="{FF2B5EF4-FFF2-40B4-BE49-F238E27FC236}">
                    <a16:creationId xmlns:a16="http://schemas.microsoft.com/office/drawing/2014/main" id="{0DAEDBB3-E18C-461C-8D13-BC4639ECE342}"/>
                  </a:ext>
                </a:extLst>
              </p:cNvPr>
              <p:cNvSpPr>
                <a:spLocks noGrp="1" noRot="1" noChangeAspect="1" noMove="1" noResize="1" noEditPoints="1" noAdjustHandles="1" noChangeArrowheads="1" noChangeShapeType="1" noTextEdit="1"/>
              </p:cNvSpPr>
              <p:nvPr>
                <p:ph idx="1"/>
              </p:nvPr>
            </p:nvSpPr>
            <p:spPr>
              <a:xfrm>
                <a:off x="643467" y="1239835"/>
                <a:ext cx="10905066" cy="5296430"/>
              </a:xfrm>
              <a:blipFill>
                <a:blip r:embed="rId3"/>
                <a:stretch>
                  <a:fillRect l="-671" t="-126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300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239835"/>
            <a:ext cx="10905066" cy="5296430"/>
          </a:xfrm>
        </p:spPr>
        <p:txBody>
          <a:bodyPr>
            <a:noAutofit/>
          </a:bodyPr>
          <a:lstStyle/>
          <a:p>
            <a:pPr marL="0" indent="0">
              <a:buNone/>
            </a:pPr>
            <a:r>
              <a:rPr lang="en-US" sz="2100" b="1" i="0" dirty="0">
                <a:solidFill>
                  <a:srgbClr val="1F2322"/>
                </a:solidFill>
                <a:effectLst/>
              </a:rPr>
              <a:t>	Payoff</a:t>
            </a:r>
          </a:p>
          <a:p>
            <a:pPr marL="0" indent="0">
              <a:buNone/>
            </a:pPr>
            <a:r>
              <a:rPr lang="en-US" sz="1800" i="0" dirty="0">
                <a:solidFill>
                  <a:srgbClr val="000000"/>
                </a:solidFill>
                <a:effectLst/>
                <a:latin typeface="+mj-lt"/>
              </a:rPr>
              <a:t/>
            </a:r>
            <a:br>
              <a:rPr lang="en-US" sz="1800" i="0" dirty="0">
                <a:solidFill>
                  <a:srgbClr val="000000"/>
                </a:solidFill>
                <a:effectLst/>
                <a:latin typeface="+mj-lt"/>
              </a:rPr>
            </a:br>
            <a:r>
              <a:rPr lang="en-US" sz="1800" i="0" dirty="0">
                <a:solidFill>
                  <a:srgbClr val="000000"/>
                </a:solidFill>
                <a:effectLst/>
                <a:latin typeface="+mj-lt"/>
              </a:rPr>
              <a:t/>
            </a:r>
            <a:br>
              <a:rPr lang="en-US" sz="1800" i="0" dirty="0">
                <a:solidFill>
                  <a:srgbClr val="000000"/>
                </a:solidFill>
                <a:effectLst/>
                <a:latin typeface="+mj-lt"/>
              </a:rPr>
            </a:br>
            <a:endParaRPr lang="en-US" sz="2100" i="0" dirty="0">
              <a:solidFill>
                <a:srgbClr val="1F2322"/>
              </a:solidFill>
              <a:effectLst/>
              <a:latin typeface="+mj-lt"/>
            </a:endParaRPr>
          </a:p>
          <a:p>
            <a:pPr marL="0" indent="0">
              <a:buNone/>
            </a:pPr>
            <a:endParaRPr lang="en-US" sz="2100" dirty="0">
              <a:latin typeface="+mj-lt"/>
            </a:endParaRP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05836952-B478-44A1-901C-7DBCB124FFB6}"/>
              </a:ext>
            </a:extLst>
          </p:cNvPr>
          <p:cNvPicPr>
            <a:picLocks noChangeAspect="1"/>
          </p:cNvPicPr>
          <p:nvPr/>
        </p:nvPicPr>
        <p:blipFill>
          <a:blip r:embed="rId3"/>
          <a:stretch>
            <a:fillRect/>
          </a:stretch>
        </p:blipFill>
        <p:spPr>
          <a:xfrm>
            <a:off x="1438275" y="1979543"/>
            <a:ext cx="4657725" cy="3933825"/>
          </a:xfrm>
          <a:prstGeom prst="rect">
            <a:avLst/>
          </a:prstGeom>
        </p:spPr>
      </p:pic>
      <p:pic>
        <p:nvPicPr>
          <p:cNvPr id="7" name="Picture 6">
            <a:extLst>
              <a:ext uri="{FF2B5EF4-FFF2-40B4-BE49-F238E27FC236}">
                <a16:creationId xmlns:a16="http://schemas.microsoft.com/office/drawing/2014/main" id="{9DDF4048-0A03-4226-A0F6-714F04DEA8E7}"/>
              </a:ext>
            </a:extLst>
          </p:cNvPr>
          <p:cNvPicPr>
            <a:picLocks noChangeAspect="1"/>
          </p:cNvPicPr>
          <p:nvPr/>
        </p:nvPicPr>
        <p:blipFill>
          <a:blip r:embed="rId4"/>
          <a:stretch>
            <a:fillRect/>
          </a:stretch>
        </p:blipFill>
        <p:spPr>
          <a:xfrm>
            <a:off x="6146427" y="1987235"/>
            <a:ext cx="4791075" cy="3895725"/>
          </a:xfrm>
          <a:prstGeom prst="rect">
            <a:avLst/>
          </a:prstGeom>
        </p:spPr>
      </p:pic>
    </p:spTree>
    <p:extLst>
      <p:ext uri="{BB962C8B-B14F-4D97-AF65-F5344CB8AC3E}">
        <p14:creationId xmlns:p14="http://schemas.microsoft.com/office/powerpoint/2010/main" val="1583082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734070-B64B-427F-8670-820BC3CD4A3B}"/>
              </a:ext>
            </a:extLst>
          </p:cNvPr>
          <p:cNvSpPr>
            <a:spLocks noGrp="1"/>
          </p:cNvSpPr>
          <p:nvPr>
            <p:ph type="title"/>
          </p:nvPr>
        </p:nvSpPr>
        <p:spPr>
          <a:xfrm>
            <a:off x="643467" y="321735"/>
            <a:ext cx="10905066" cy="918100"/>
          </a:xfrm>
        </p:spPr>
        <p:txBody>
          <a:bodyPr>
            <a:normAutofit/>
          </a:bodyPr>
          <a:lstStyle/>
          <a:p>
            <a:r>
              <a:rPr lang="en-US" sz="3600" dirty="0">
                <a:latin typeface="Calibri (Headings)"/>
              </a:rPr>
              <a:t>I. FX forward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AEDBB3-E18C-461C-8D13-BC4639ECE342}"/>
                  </a:ext>
                </a:extLst>
              </p:cNvPr>
              <p:cNvSpPr>
                <a:spLocks noGrp="1"/>
              </p:cNvSpPr>
              <p:nvPr>
                <p:ph idx="1"/>
              </p:nvPr>
            </p:nvSpPr>
            <p:spPr>
              <a:xfrm>
                <a:off x="643467" y="1110531"/>
                <a:ext cx="10905066" cy="5296430"/>
              </a:xfrm>
            </p:spPr>
            <p:txBody>
              <a:bodyPr>
                <a:noAutofit/>
              </a:bodyPr>
              <a:lstStyle/>
              <a:p>
                <a:pPr marL="0" indent="0">
                  <a:buNone/>
                </a:pPr>
                <a:r>
                  <a:rPr lang="en-US" sz="2200" b="1" i="0" dirty="0">
                    <a:solidFill>
                      <a:srgbClr val="1F2322"/>
                    </a:solidFill>
                    <a:effectLst/>
                  </a:rPr>
                  <a:t>Value of a currency forward contract at time t</a:t>
                </a:r>
                <a:endParaRPr lang="en-US" sz="2100" b="1" dirty="0">
                  <a:solidFill>
                    <a:srgbClr val="1F2322"/>
                  </a:solidFill>
                </a:endParaRPr>
              </a:p>
              <a:p>
                <a:pPr marL="0" indent="0">
                  <a:buNone/>
                </a:pPr>
                <a:endParaRPr lang="vi-VN" sz="2100" i="0" dirty="0">
                  <a:solidFill>
                    <a:srgbClr val="1F2322"/>
                  </a:solidFill>
                  <a:effectLst/>
                  <a:latin typeface="Calibri" panose="020F0502020204030204" pitchFamily="34" charset="0"/>
                </a:endParaRPr>
              </a:p>
              <a:p>
                <a:pPr marL="0" indent="0" algn="ctr">
                  <a:buNone/>
                </a:pPr>
                <a14:m>
                  <m:oMath xmlns:m="http://schemas.openxmlformats.org/officeDocument/2006/math">
                    <m:sSub>
                      <m:sSubPr>
                        <m:ctrlPr>
                          <a:rPr lang="en-US" b="1" i="1" smtClean="0">
                            <a:solidFill>
                              <a:srgbClr val="1F2322"/>
                            </a:solidFill>
                            <a:latin typeface="Cambria Math" panose="02040503050406030204" pitchFamily="18" charset="0"/>
                          </a:rPr>
                        </m:ctrlPr>
                      </m:sSubPr>
                      <m:e>
                        <m:r>
                          <a:rPr lang="en-US" b="1" i="1" smtClean="0">
                            <a:solidFill>
                              <a:srgbClr val="1F2322"/>
                            </a:solidFill>
                            <a:latin typeface="Cambria Math" panose="02040503050406030204" pitchFamily="18" charset="0"/>
                          </a:rPr>
                          <m:t>𝑽</m:t>
                        </m:r>
                      </m:e>
                      <m:sub>
                        <m:r>
                          <a:rPr lang="en-US" b="1" i="1" smtClean="0">
                            <a:solidFill>
                              <a:srgbClr val="1F2322"/>
                            </a:solidFill>
                            <a:latin typeface="Cambria Math" panose="02040503050406030204" pitchFamily="18" charset="0"/>
                          </a:rPr>
                          <m:t>𝒕</m:t>
                        </m:r>
                      </m:sub>
                    </m:sSub>
                    <m:r>
                      <a:rPr lang="pt-BR" b="1" i="1">
                        <a:solidFill>
                          <a:srgbClr val="1F2322"/>
                        </a:solidFill>
                        <a:latin typeface="Cambria Math" panose="02040503050406030204" pitchFamily="18" charset="0"/>
                      </a:rPr>
                      <m:t>=</m:t>
                    </m:r>
                  </m:oMath>
                </a14:m>
                <a:r>
                  <a:rPr lang="en-US" i="0" dirty="0">
                    <a:solidFill>
                      <a:srgbClr val="000000"/>
                    </a:solidFill>
                    <a:effectLst/>
                    <a:latin typeface="Calibri" panose="020F0502020204030204" pitchFamily="34" charset="0"/>
                  </a:rPr>
                  <a:t> </a:t>
                </a:r>
                <a14:m>
                  <m:oMath xmlns:m="http://schemas.openxmlformats.org/officeDocument/2006/math">
                    <m:d>
                      <m:dPr>
                        <m:begChr m:val="["/>
                        <m:endChr m:val="]"/>
                        <m:ctrlPr>
                          <a:rPr lang="pt-BR" b="1" i="1">
                            <a:solidFill>
                              <a:srgbClr val="1F2322"/>
                            </a:solidFill>
                            <a:latin typeface="Cambria Math" panose="02040503050406030204" pitchFamily="18" charset="0"/>
                          </a:rPr>
                        </m:ctrlPr>
                      </m:dPr>
                      <m:e>
                        <m:f>
                          <m:fPr>
                            <m:ctrlPr>
                              <a:rPr lang="pt-BR" b="1" i="1">
                                <a:solidFill>
                                  <a:srgbClr val="1F2322"/>
                                </a:solidFill>
                                <a:latin typeface="Cambria Math" panose="02040503050406030204" pitchFamily="18" charset="0"/>
                              </a:rPr>
                            </m:ctrlPr>
                          </m:fPr>
                          <m:num>
                            <m:sSub>
                              <m:sSubPr>
                                <m:ctrlPr>
                                  <a:rPr lang="pt-BR" b="1" i="1">
                                    <a:solidFill>
                                      <a:srgbClr val="1F2322"/>
                                    </a:solidFill>
                                    <a:latin typeface="Cambria Math" panose="02040503050406030204" pitchFamily="18" charset="0"/>
                                  </a:rPr>
                                </m:ctrlPr>
                              </m:sSubPr>
                              <m:e>
                                <m:r>
                                  <a:rPr lang="en-US" b="1" i="1">
                                    <a:solidFill>
                                      <a:srgbClr val="1F2322"/>
                                    </a:solidFill>
                                    <a:latin typeface="Cambria Math" panose="02040503050406030204" pitchFamily="18" charset="0"/>
                                  </a:rPr>
                                  <m:t>𝑺</m:t>
                                </m:r>
                              </m:e>
                              <m:sub>
                                <m:r>
                                  <a:rPr lang="en-US" b="1" i="1">
                                    <a:solidFill>
                                      <a:srgbClr val="1F2322"/>
                                    </a:solidFill>
                                    <a:latin typeface="Cambria Math" panose="02040503050406030204" pitchFamily="18" charset="0"/>
                                  </a:rPr>
                                  <m:t>𝒕</m:t>
                                </m:r>
                              </m:sub>
                            </m:sSub>
                          </m:num>
                          <m:den>
                            <m:sSup>
                              <m:sSupPr>
                                <m:ctrlPr>
                                  <a:rPr lang="en-US" b="1" i="1">
                                    <a:solidFill>
                                      <a:srgbClr val="1F2322"/>
                                    </a:solidFill>
                                    <a:latin typeface="Cambria Math" panose="02040503050406030204" pitchFamily="18" charset="0"/>
                                  </a:rPr>
                                </m:ctrlPr>
                              </m:sSupPr>
                              <m:e>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𝟏</m:t>
                                </m:r>
                                <m:r>
                                  <a:rPr lang="en-US" b="1" i="1">
                                    <a:solidFill>
                                      <a:srgbClr val="1F2322"/>
                                    </a:solidFill>
                                    <a:latin typeface="Cambria Math" panose="02040503050406030204" pitchFamily="18" charset="0"/>
                                  </a:rPr>
                                  <m:t>+ </m:t>
                                </m:r>
                                <m:sSub>
                                  <m:sSubPr>
                                    <m:ctrlPr>
                                      <a:rPr lang="en-US" b="1" i="1">
                                        <a:solidFill>
                                          <a:srgbClr val="1F2322"/>
                                        </a:solidFill>
                                        <a:latin typeface="Cambria Math" panose="02040503050406030204" pitchFamily="18" charset="0"/>
                                      </a:rPr>
                                    </m:ctrlPr>
                                  </m:sSubPr>
                                  <m:e>
                                    <m:r>
                                      <a:rPr lang="en-US" b="1" i="1">
                                        <a:solidFill>
                                          <a:srgbClr val="1F2322"/>
                                        </a:solidFill>
                                        <a:latin typeface="Cambria Math" panose="02040503050406030204" pitchFamily="18" charset="0"/>
                                      </a:rPr>
                                      <m:t>𝑹</m:t>
                                    </m:r>
                                  </m:e>
                                  <m:sub>
                                    <m:r>
                                      <a:rPr lang="en-US" b="1" i="1">
                                        <a:solidFill>
                                          <a:srgbClr val="1F2322"/>
                                        </a:solidFill>
                                        <a:latin typeface="Cambria Math" panose="02040503050406030204" pitchFamily="18" charset="0"/>
                                      </a:rPr>
                                      <m:t>𝑩𝑪</m:t>
                                    </m:r>
                                  </m:sub>
                                </m:sSub>
                                <m:r>
                                  <a:rPr lang="en-US" b="1" i="1">
                                    <a:solidFill>
                                      <a:srgbClr val="1F2322"/>
                                    </a:solidFill>
                                    <a:latin typeface="Cambria Math" panose="02040503050406030204" pitchFamily="18" charset="0"/>
                                  </a:rPr>
                                  <m:t>)</m:t>
                                </m:r>
                              </m:e>
                              <m:sup>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𝑻</m:t>
                                </m:r>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𝒕</m:t>
                                </m:r>
                                <m:r>
                                  <a:rPr lang="en-US" b="1" i="1">
                                    <a:solidFill>
                                      <a:srgbClr val="1F2322"/>
                                    </a:solidFill>
                                    <a:latin typeface="Cambria Math" panose="02040503050406030204" pitchFamily="18" charset="0"/>
                                  </a:rPr>
                                  <m:t>)</m:t>
                                </m:r>
                              </m:sup>
                            </m:sSup>
                          </m:den>
                        </m:f>
                      </m:e>
                    </m:d>
                    <m:r>
                      <a:rPr lang="en-US" b="1" i="1">
                        <a:solidFill>
                          <a:srgbClr val="1F2322"/>
                        </a:solidFill>
                        <a:latin typeface="Cambria Math" panose="02040503050406030204" pitchFamily="18" charset="0"/>
                      </a:rPr>
                      <m:t> </m:t>
                    </m:r>
                    <m:r>
                      <a:rPr lang="en-US" b="1" i="1" smtClean="0">
                        <a:solidFill>
                          <a:srgbClr val="1F2322"/>
                        </a:solidFill>
                        <a:latin typeface="Cambria Math" panose="02040503050406030204" pitchFamily="18" charset="0"/>
                      </a:rPr>
                      <m:t>−</m:t>
                    </m:r>
                    <m:d>
                      <m:dPr>
                        <m:begChr m:val="["/>
                        <m:endChr m:val="]"/>
                        <m:ctrlPr>
                          <a:rPr lang="pt-BR" b="1" i="1">
                            <a:solidFill>
                              <a:srgbClr val="1F2322"/>
                            </a:solidFill>
                            <a:latin typeface="Cambria Math" panose="02040503050406030204" pitchFamily="18" charset="0"/>
                          </a:rPr>
                        </m:ctrlPr>
                      </m:dPr>
                      <m:e>
                        <m:f>
                          <m:fPr>
                            <m:ctrlPr>
                              <a:rPr lang="pt-BR" b="1" i="1">
                                <a:solidFill>
                                  <a:srgbClr val="1F2322"/>
                                </a:solidFill>
                                <a:latin typeface="Cambria Math" panose="02040503050406030204" pitchFamily="18" charset="0"/>
                              </a:rPr>
                            </m:ctrlPr>
                          </m:fPr>
                          <m:num>
                            <m:sSub>
                              <m:sSubPr>
                                <m:ctrlPr>
                                  <a:rPr lang="pt-BR" b="1" i="1">
                                    <a:solidFill>
                                      <a:srgbClr val="1F2322"/>
                                    </a:solidFill>
                                    <a:latin typeface="Cambria Math" panose="02040503050406030204" pitchFamily="18" charset="0"/>
                                  </a:rPr>
                                </m:ctrlPr>
                              </m:sSubPr>
                              <m:e>
                                <m:r>
                                  <a:rPr lang="en-US" b="1" i="1">
                                    <a:solidFill>
                                      <a:srgbClr val="1F2322"/>
                                    </a:solidFill>
                                    <a:latin typeface="Cambria Math" panose="02040503050406030204" pitchFamily="18" charset="0"/>
                                  </a:rPr>
                                  <m:t>𝑭</m:t>
                                </m:r>
                              </m:e>
                              <m:sub>
                                <m:r>
                                  <a:rPr lang="en-US" b="1" i="1">
                                    <a:solidFill>
                                      <a:srgbClr val="1F2322"/>
                                    </a:solidFill>
                                    <a:latin typeface="Cambria Math" panose="02040503050406030204" pitchFamily="18" charset="0"/>
                                  </a:rPr>
                                  <m:t>𝑻</m:t>
                                </m:r>
                              </m:sub>
                            </m:sSub>
                          </m:num>
                          <m:den>
                            <m:sSup>
                              <m:sSupPr>
                                <m:ctrlPr>
                                  <a:rPr lang="en-US" b="1" i="1">
                                    <a:solidFill>
                                      <a:srgbClr val="1F2322"/>
                                    </a:solidFill>
                                    <a:latin typeface="Cambria Math" panose="02040503050406030204" pitchFamily="18" charset="0"/>
                                  </a:rPr>
                                </m:ctrlPr>
                              </m:sSupPr>
                              <m:e>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𝟏</m:t>
                                </m:r>
                                <m:r>
                                  <a:rPr lang="en-US" b="1" i="1">
                                    <a:solidFill>
                                      <a:srgbClr val="1F2322"/>
                                    </a:solidFill>
                                    <a:latin typeface="Cambria Math" panose="02040503050406030204" pitchFamily="18" charset="0"/>
                                  </a:rPr>
                                  <m:t>+ </m:t>
                                </m:r>
                                <m:sSub>
                                  <m:sSubPr>
                                    <m:ctrlPr>
                                      <a:rPr lang="en-US" b="1" i="1">
                                        <a:solidFill>
                                          <a:srgbClr val="1F2322"/>
                                        </a:solidFill>
                                        <a:latin typeface="Cambria Math" panose="02040503050406030204" pitchFamily="18" charset="0"/>
                                      </a:rPr>
                                    </m:ctrlPr>
                                  </m:sSubPr>
                                  <m:e>
                                    <m:r>
                                      <a:rPr lang="en-US" b="1" i="1">
                                        <a:solidFill>
                                          <a:srgbClr val="1F2322"/>
                                        </a:solidFill>
                                        <a:latin typeface="Cambria Math" panose="02040503050406030204" pitchFamily="18" charset="0"/>
                                      </a:rPr>
                                      <m:t>𝑹</m:t>
                                    </m:r>
                                  </m:e>
                                  <m:sub>
                                    <m:r>
                                      <a:rPr lang="en-US" b="1" i="1">
                                        <a:solidFill>
                                          <a:srgbClr val="1F2322"/>
                                        </a:solidFill>
                                        <a:latin typeface="Cambria Math" panose="02040503050406030204" pitchFamily="18" charset="0"/>
                                      </a:rPr>
                                      <m:t>𝑷𝑪</m:t>
                                    </m:r>
                                  </m:sub>
                                </m:sSub>
                                <m:r>
                                  <a:rPr lang="en-US" b="1" i="1">
                                    <a:solidFill>
                                      <a:srgbClr val="1F2322"/>
                                    </a:solidFill>
                                    <a:latin typeface="Cambria Math" panose="02040503050406030204" pitchFamily="18" charset="0"/>
                                  </a:rPr>
                                  <m:t>)</m:t>
                                </m:r>
                              </m:e>
                              <m:sup>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𝑻</m:t>
                                </m:r>
                                <m:r>
                                  <a:rPr lang="en-US" b="1" i="1">
                                    <a:solidFill>
                                      <a:srgbClr val="1F2322"/>
                                    </a:solidFill>
                                    <a:latin typeface="Cambria Math" panose="02040503050406030204" pitchFamily="18" charset="0"/>
                                  </a:rPr>
                                  <m:t>−</m:t>
                                </m:r>
                                <m:r>
                                  <a:rPr lang="en-US" b="1" i="1">
                                    <a:solidFill>
                                      <a:srgbClr val="1F2322"/>
                                    </a:solidFill>
                                    <a:latin typeface="Cambria Math" panose="02040503050406030204" pitchFamily="18" charset="0"/>
                                  </a:rPr>
                                  <m:t>𝒕</m:t>
                                </m:r>
                                <m:r>
                                  <a:rPr lang="en-US" b="1" i="1">
                                    <a:solidFill>
                                      <a:srgbClr val="1F2322"/>
                                    </a:solidFill>
                                    <a:latin typeface="Cambria Math" panose="02040503050406030204" pitchFamily="18" charset="0"/>
                                  </a:rPr>
                                  <m:t>)</m:t>
                                </m:r>
                              </m:sup>
                            </m:sSup>
                          </m:den>
                        </m:f>
                      </m:e>
                    </m:d>
                  </m:oMath>
                </a14:m>
                <a:r>
                  <a:rPr lang="en-US" i="0" dirty="0">
                    <a:solidFill>
                      <a:srgbClr val="000000"/>
                    </a:solidFill>
                    <a:effectLst/>
                    <a:latin typeface="Calibri" panose="020F0502020204030204" pitchFamily="34" charset="0"/>
                  </a:rPr>
                  <a:t/>
                </a:r>
                <a:br>
                  <a:rPr lang="en-US" i="0" dirty="0">
                    <a:solidFill>
                      <a:srgbClr val="000000"/>
                    </a:solidFill>
                    <a:effectLst/>
                    <a:latin typeface="Calibri" panose="020F0502020204030204" pitchFamily="34" charset="0"/>
                  </a:rPr>
                </a:br>
                <a:endParaRPr lang="en-US" sz="2100" i="0" dirty="0">
                  <a:solidFill>
                    <a:srgbClr val="1F2322"/>
                  </a:solidFill>
                  <a:effectLst/>
                </a:endParaRPr>
              </a:p>
              <a:p>
                <a:pPr marL="0" indent="0">
                  <a:buNone/>
                </a:pPr>
                <a:r>
                  <a:rPr lang="en-US" sz="2100" dirty="0">
                    <a:solidFill>
                      <a:srgbClr val="1F2322"/>
                    </a:solidFill>
                  </a:rPr>
                  <a:t>Where:</a:t>
                </a:r>
              </a:p>
              <a:p>
                <a:pPr marL="1490663"/>
                <a:r>
                  <a:rPr lang="en-US" sz="2100" i="0" dirty="0">
                    <a:solidFill>
                      <a:srgbClr val="1F2322"/>
                    </a:solidFill>
                    <a:effectLst/>
                  </a:rPr>
                  <a:t>S</a:t>
                </a:r>
                <a:r>
                  <a:rPr lang="en-US" sz="2100" baseline="-25000" dirty="0">
                    <a:solidFill>
                      <a:srgbClr val="1F2322"/>
                    </a:solidFill>
                  </a:rPr>
                  <a:t>t</a:t>
                </a:r>
                <a:r>
                  <a:rPr lang="en-US" sz="2100" i="0" baseline="-25000" dirty="0">
                    <a:solidFill>
                      <a:srgbClr val="1F2322"/>
                    </a:solidFill>
                    <a:effectLst/>
                  </a:rPr>
                  <a:t> </a:t>
                </a:r>
                <a:r>
                  <a:rPr lang="en-US" sz="2100" dirty="0">
                    <a:solidFill>
                      <a:srgbClr val="1F2322"/>
                    </a:solidFill>
                  </a:rPr>
                  <a:t>: The spot exchange rate at time t</a:t>
                </a:r>
              </a:p>
              <a:p>
                <a:pPr marL="1490663"/>
                <a:r>
                  <a:rPr lang="en-US" sz="2100" i="0" dirty="0">
                    <a:solidFill>
                      <a:srgbClr val="1F2322"/>
                    </a:solidFill>
                    <a:effectLst/>
                  </a:rPr>
                  <a:t>F</a:t>
                </a:r>
                <a:r>
                  <a:rPr lang="vi-VN" sz="2100" i="0" baseline="-25000" dirty="0">
                    <a:solidFill>
                      <a:srgbClr val="1F2322"/>
                    </a:solidFill>
                    <a:effectLst/>
                  </a:rPr>
                  <a:t>T </a:t>
                </a:r>
                <a:r>
                  <a:rPr lang="en-US" sz="2100" i="0" dirty="0">
                    <a:solidFill>
                      <a:srgbClr val="1F2322"/>
                    </a:solidFill>
                    <a:effectLst/>
                  </a:rPr>
                  <a:t>: </a:t>
                </a:r>
                <a:r>
                  <a:rPr lang="en-US" sz="2100" i="0" dirty="0">
                    <a:solidFill>
                      <a:srgbClr val="1F2322"/>
                    </a:solidFill>
                    <a:effectLst/>
                    <a:latin typeface="Calibri (Body)"/>
                  </a:rPr>
                  <a:t>The FX forward </a:t>
                </a:r>
                <a:r>
                  <a:rPr lang="vi-VN" sz="2100" i="0" dirty="0" err="1">
                    <a:solidFill>
                      <a:srgbClr val="1F2322"/>
                    </a:solidFill>
                    <a:effectLst/>
                    <a:latin typeface="Calibri (Body)"/>
                  </a:rPr>
                  <a:t>price</a:t>
                </a:r>
                <a:endParaRPr lang="en-US" sz="2100" i="0" dirty="0">
                  <a:solidFill>
                    <a:srgbClr val="1F2322"/>
                  </a:solidFill>
                  <a:effectLst/>
                  <a:latin typeface="Calibri (Body)"/>
                </a:endParaRPr>
              </a:p>
              <a:p>
                <a:pPr marL="1490663"/>
                <a:r>
                  <a:rPr lang="en-US" sz="2100" i="0" dirty="0">
                    <a:solidFill>
                      <a:srgbClr val="1F2322"/>
                    </a:solidFill>
                    <a:effectLst/>
                  </a:rPr>
                  <a:t>t: </a:t>
                </a:r>
                <a:r>
                  <a:rPr lang="en-US" sz="2100" dirty="0">
                    <a:solidFill>
                      <a:srgbClr val="1F2322"/>
                    </a:solidFill>
                  </a:rPr>
                  <a:t>At any time before maturity</a:t>
                </a:r>
              </a:p>
              <a:p>
                <a:pPr marL="1490663"/>
                <a:r>
                  <a:rPr lang="en-US" sz="2100" i="0" dirty="0">
                    <a:solidFill>
                      <a:srgbClr val="1F2322"/>
                    </a:solidFill>
                    <a:effectLst/>
                  </a:rPr>
                  <a:t>T: Time to maturity</a:t>
                </a:r>
              </a:p>
              <a:p>
                <a:pPr marL="1490663"/>
                <a:r>
                  <a:rPr lang="en-US" sz="2100" i="0" dirty="0">
                    <a:solidFill>
                      <a:srgbClr val="1F2322"/>
                    </a:solidFill>
                    <a:effectLst/>
                  </a:rPr>
                  <a:t>R</a:t>
                </a:r>
                <a:r>
                  <a:rPr lang="en-US" sz="2100" i="0" baseline="-25000" dirty="0">
                    <a:solidFill>
                      <a:srgbClr val="1F2322"/>
                    </a:solidFill>
                    <a:effectLst/>
                  </a:rPr>
                  <a:t>PC</a:t>
                </a:r>
                <a:r>
                  <a:rPr lang="en-US" sz="2100" i="0" dirty="0">
                    <a:solidFill>
                      <a:srgbClr val="1F2322"/>
                    </a:solidFill>
                    <a:effectLst/>
                  </a:rPr>
                  <a:t>: Price </a:t>
                </a:r>
                <a:r>
                  <a:rPr lang="en-US" sz="2100" dirty="0">
                    <a:solidFill>
                      <a:srgbClr val="1F2322"/>
                    </a:solidFill>
                  </a:rPr>
                  <a:t>currency</a:t>
                </a:r>
                <a:r>
                  <a:rPr lang="en-US" sz="2100" i="0" dirty="0">
                    <a:solidFill>
                      <a:srgbClr val="1F2322"/>
                    </a:solidFill>
                    <a:effectLst/>
                  </a:rPr>
                  <a:t> interest rate</a:t>
                </a:r>
                <a:endParaRPr lang="en-US" sz="2100" i="0" dirty="0">
                  <a:solidFill>
                    <a:srgbClr val="000000"/>
                  </a:solidFill>
                  <a:effectLst/>
                </a:endParaRPr>
              </a:p>
              <a:p>
                <a:pPr marL="1490663"/>
                <a:r>
                  <a:rPr lang="en-US" sz="2100" i="0" dirty="0">
                    <a:solidFill>
                      <a:srgbClr val="1F2322"/>
                    </a:solidFill>
                    <a:effectLst/>
                  </a:rPr>
                  <a:t>R</a:t>
                </a:r>
                <a:r>
                  <a:rPr lang="en-US" sz="2100" i="0" baseline="-25000" dirty="0">
                    <a:solidFill>
                      <a:srgbClr val="1F2322"/>
                    </a:solidFill>
                    <a:effectLst/>
                  </a:rPr>
                  <a:t>BC </a:t>
                </a:r>
                <a:r>
                  <a:rPr lang="en-US" sz="2100" i="0" dirty="0">
                    <a:solidFill>
                      <a:srgbClr val="1F2322"/>
                    </a:solidFill>
                    <a:effectLst/>
                  </a:rPr>
                  <a:t>: </a:t>
                </a:r>
                <a:r>
                  <a:rPr lang="en-US" sz="2100" dirty="0">
                    <a:solidFill>
                      <a:srgbClr val="1F2322"/>
                    </a:solidFill>
                  </a:rPr>
                  <a:t>Base currency</a:t>
                </a:r>
                <a:r>
                  <a:rPr lang="en-US" sz="2100" i="0" dirty="0">
                    <a:solidFill>
                      <a:srgbClr val="1F2322"/>
                    </a:solidFill>
                    <a:effectLst/>
                  </a:rPr>
                  <a:t> interest rate</a:t>
                </a:r>
                <a:endParaRPr lang="vi-VN" sz="2100" i="0" dirty="0">
                  <a:solidFill>
                    <a:srgbClr val="1F2322"/>
                  </a:solidFill>
                  <a:effectLst/>
                </a:endParaRPr>
              </a:p>
              <a:p>
                <a:pPr marL="282575" indent="0">
                  <a:buNone/>
                </a:pPr>
                <a:endParaRPr lang="vi-VN" sz="2100" dirty="0">
                  <a:solidFill>
                    <a:srgbClr val="1F2322"/>
                  </a:solidFill>
                </a:endParaRPr>
              </a:p>
              <a:p>
                <a:pPr marL="282575" indent="0">
                  <a:buNone/>
                </a:pPr>
                <a:r>
                  <a:rPr lang="vi-VN" sz="2100" dirty="0" err="1">
                    <a:solidFill>
                      <a:srgbClr val="1F2322"/>
                    </a:solidFill>
                  </a:rPr>
                  <a:t>At</a:t>
                </a:r>
                <a:r>
                  <a:rPr lang="vi-VN" sz="2100" dirty="0">
                    <a:solidFill>
                      <a:srgbClr val="1F2322"/>
                    </a:solidFill>
                  </a:rPr>
                  <a:t> t = 0, the </a:t>
                </a:r>
                <a:r>
                  <a:rPr lang="vi-VN" sz="2100" dirty="0" err="1">
                    <a:solidFill>
                      <a:srgbClr val="1F2322"/>
                    </a:solidFill>
                  </a:rPr>
                  <a:t>value</a:t>
                </a:r>
                <a:r>
                  <a:rPr lang="vi-VN" sz="2100" dirty="0">
                    <a:solidFill>
                      <a:srgbClr val="1F2322"/>
                    </a:solidFill>
                  </a:rPr>
                  <a:t> </a:t>
                </a:r>
                <a:r>
                  <a:rPr lang="vi-VN" sz="2100" dirty="0" err="1">
                    <a:solidFill>
                      <a:srgbClr val="1F2322"/>
                    </a:solidFill>
                  </a:rPr>
                  <a:t>of</a:t>
                </a:r>
                <a:r>
                  <a:rPr lang="vi-VN" sz="2100" dirty="0">
                    <a:solidFill>
                      <a:srgbClr val="1F2322"/>
                    </a:solidFill>
                  </a:rPr>
                  <a:t> </a:t>
                </a:r>
                <a:r>
                  <a:rPr lang="vi-VN" sz="2100" dirty="0" err="1">
                    <a:solidFill>
                      <a:srgbClr val="1F2322"/>
                    </a:solidFill>
                  </a:rPr>
                  <a:t>forward</a:t>
                </a:r>
                <a:r>
                  <a:rPr lang="vi-VN" sz="2100" dirty="0">
                    <a:solidFill>
                      <a:srgbClr val="1F2322"/>
                    </a:solidFill>
                  </a:rPr>
                  <a:t> </a:t>
                </a:r>
                <a:r>
                  <a:rPr lang="vi-VN" sz="2100" dirty="0" err="1">
                    <a:solidFill>
                      <a:srgbClr val="1F2322"/>
                    </a:solidFill>
                  </a:rPr>
                  <a:t>contract</a:t>
                </a:r>
                <a:r>
                  <a:rPr lang="vi-VN" sz="2100" dirty="0">
                    <a:solidFill>
                      <a:srgbClr val="1F2322"/>
                    </a:solidFill>
                  </a:rPr>
                  <a:t> </a:t>
                </a:r>
                <a:r>
                  <a:rPr lang="vi-VN" sz="2100" dirty="0" err="1">
                    <a:solidFill>
                      <a:srgbClr val="1F2322"/>
                    </a:solidFill>
                  </a:rPr>
                  <a:t>is</a:t>
                </a:r>
                <a:r>
                  <a:rPr lang="vi-VN" sz="2100" dirty="0">
                    <a:solidFill>
                      <a:srgbClr val="1F2322"/>
                    </a:solidFill>
                  </a:rPr>
                  <a:t> </a:t>
                </a:r>
                <a:r>
                  <a:rPr lang="vi-VN" sz="2100" dirty="0" err="1">
                    <a:solidFill>
                      <a:srgbClr val="1F2322"/>
                    </a:solidFill>
                  </a:rPr>
                  <a:t>equal</a:t>
                </a:r>
                <a:r>
                  <a:rPr lang="vi-VN" sz="2100" dirty="0">
                    <a:solidFill>
                      <a:srgbClr val="1F2322"/>
                    </a:solidFill>
                  </a:rPr>
                  <a:t> to 0.</a:t>
                </a:r>
                <a:endParaRPr lang="en-US" sz="2100" i="0" dirty="0">
                  <a:solidFill>
                    <a:srgbClr val="1F2322"/>
                  </a:solidFill>
                  <a:effectLst/>
                </a:endParaRPr>
              </a:p>
              <a:p>
                <a:pPr marL="0" indent="0">
                  <a:buNone/>
                </a:pPr>
                <a:endParaRPr lang="en-US" sz="2100" dirty="0"/>
              </a:p>
            </p:txBody>
          </p:sp>
        </mc:Choice>
        <mc:Fallback xmlns="">
          <p:sp>
            <p:nvSpPr>
              <p:cNvPr id="3" name="Content Placeholder 2">
                <a:extLst>
                  <a:ext uri="{FF2B5EF4-FFF2-40B4-BE49-F238E27FC236}">
                    <a16:creationId xmlns:a16="http://schemas.microsoft.com/office/drawing/2014/main" id="{0DAEDBB3-E18C-461C-8D13-BC4639ECE342}"/>
                  </a:ext>
                </a:extLst>
              </p:cNvPr>
              <p:cNvSpPr>
                <a:spLocks noGrp="1" noRot="1" noChangeAspect="1" noMove="1" noResize="1" noEditPoints="1" noAdjustHandles="1" noChangeArrowheads="1" noChangeShapeType="1" noTextEdit="1"/>
              </p:cNvSpPr>
              <p:nvPr>
                <p:ph idx="1"/>
              </p:nvPr>
            </p:nvSpPr>
            <p:spPr>
              <a:xfrm>
                <a:off x="643467" y="1110531"/>
                <a:ext cx="10905066" cy="5296430"/>
              </a:xfrm>
              <a:blipFill>
                <a:blip r:embed="rId3"/>
                <a:stretch>
                  <a:fillRect l="-727" t="-1496" b="-7365"/>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955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1917</TotalTime>
  <Words>1514</Words>
  <Application>Microsoft Office PowerPoint</Application>
  <PresentationFormat>Widescreen</PresentationFormat>
  <Paragraphs>209</Paragraphs>
  <Slides>21</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Calibri (Body)</vt:lpstr>
      <vt:lpstr>Calibri (Headings)</vt:lpstr>
      <vt:lpstr>Calibri-Italic</vt:lpstr>
      <vt:lpstr>等线</vt:lpstr>
      <vt:lpstr>motiva-sans</vt:lpstr>
      <vt:lpstr>Arial</vt:lpstr>
      <vt:lpstr>Calibri</vt:lpstr>
      <vt:lpstr>Calibri Light</vt:lpstr>
      <vt:lpstr>Cambria Math</vt:lpstr>
      <vt:lpstr>Wingdings</vt:lpstr>
      <vt:lpstr>Office Theme</vt:lpstr>
      <vt:lpstr>FINANCIAL ENGINEERING PROJECT Stage 1</vt:lpstr>
      <vt:lpstr>PowerPoint Presentation</vt:lpstr>
      <vt:lpstr>I. FX forward</vt:lpstr>
      <vt:lpstr>I. FX forward</vt:lpstr>
      <vt:lpstr>I. FX forward</vt:lpstr>
      <vt:lpstr>I. FX forward</vt:lpstr>
      <vt:lpstr>I. FX forward</vt:lpstr>
      <vt:lpstr>I. FX forward</vt:lpstr>
      <vt:lpstr>I. FX forward</vt:lpstr>
      <vt:lpstr>I. FX forward</vt:lpstr>
      <vt:lpstr>II. Interest rate swaps </vt:lpstr>
      <vt:lpstr>II. Interest rate swaps Mechanics of interest rate swap</vt:lpstr>
      <vt:lpstr>II. Interest rate swaps Mechanics of interest rate swap</vt:lpstr>
      <vt:lpstr>II. Interest rate swaps Mechanics of interest rate swap</vt:lpstr>
      <vt:lpstr>II. Interest rate swaps Payoff of interest rate swap</vt:lpstr>
      <vt:lpstr>II. Interest rate swaps Payoff of interest rate swap</vt:lpstr>
      <vt:lpstr>II. Interest rate swaps Payoff of interest rate swap</vt:lpstr>
      <vt:lpstr>II. Interest rate swaps Valuation of interest rate swap</vt:lpstr>
      <vt:lpstr>II. Interest rate swaps Valuation of interest rate swap</vt:lpstr>
      <vt:lpstr>II. Interest rate swaps Sensitivity of IRS to change in market rate</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engineering</dc:title>
  <dc:creator>Kim Phương</dc:creator>
  <cp:lastModifiedBy>Tu Anh Nguyen</cp:lastModifiedBy>
  <cp:revision>33</cp:revision>
  <dcterms:created xsi:type="dcterms:W3CDTF">2022-03-12T18:28:50Z</dcterms:created>
  <dcterms:modified xsi:type="dcterms:W3CDTF">2022-03-20T14:08:59Z</dcterms:modified>
</cp:coreProperties>
</file>