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7" r:id="rId2"/>
    <p:sldId id="269" r:id="rId3"/>
    <p:sldId id="257" r:id="rId4"/>
    <p:sldId id="297" r:id="rId5"/>
    <p:sldId id="301" r:id="rId6"/>
    <p:sldId id="298" r:id="rId7"/>
    <p:sldId id="299" r:id="rId8"/>
    <p:sldId id="302" r:id="rId9"/>
    <p:sldId id="309" r:id="rId10"/>
    <p:sldId id="304" r:id="rId11"/>
    <p:sldId id="311" r:id="rId12"/>
    <p:sldId id="310" r:id="rId13"/>
    <p:sldId id="303" r:id="rId14"/>
    <p:sldId id="305" r:id="rId15"/>
    <p:sldId id="307" r:id="rId16"/>
    <p:sldId id="306" r:id="rId17"/>
    <p:sldId id="308" r:id="rId18"/>
    <p:sldId id="300"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6E"/>
    <a:srgbClr val="FFAB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13563-30D2-485A-863B-E38AD2444B15}" v="3" dt="2022-05-24T21:59:28.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32" autoAdjust="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hi Kim Phuong" userId="ce573c84-7179-43db-b18b-58430035a40c" providerId="ADAL" clId="{4EB13563-30D2-485A-863B-E38AD2444B15}"/>
    <pc:docChg chg="undo custSel addSld delSld modSld">
      <pc:chgData name="Nguyen, Thi Kim Phuong" userId="ce573c84-7179-43db-b18b-58430035a40c" providerId="ADAL" clId="{4EB13563-30D2-485A-863B-E38AD2444B15}" dt="2022-05-24T22:05:08.034" v="770" actId="20577"/>
      <pc:docMkLst>
        <pc:docMk/>
      </pc:docMkLst>
      <pc:sldChg chg="addSp modSp mod">
        <pc:chgData name="Nguyen, Thi Kim Phuong" userId="ce573c84-7179-43db-b18b-58430035a40c" providerId="ADAL" clId="{4EB13563-30D2-485A-863B-E38AD2444B15}" dt="2022-05-24T21:51:01.705" v="701" actId="20577"/>
        <pc:sldMkLst>
          <pc:docMk/>
          <pc:sldMk cId="288297896" sldId="257"/>
        </pc:sldMkLst>
        <pc:spChg chg="mod">
          <ac:chgData name="Nguyen, Thi Kim Phuong" userId="ce573c84-7179-43db-b18b-58430035a40c" providerId="ADAL" clId="{4EB13563-30D2-485A-863B-E38AD2444B15}" dt="2022-05-24T21:51:01.705" v="701" actId="20577"/>
          <ac:spMkLst>
            <pc:docMk/>
            <pc:sldMk cId="288297896" sldId="257"/>
            <ac:spMk id="3" creationId="{0DAEDBB3-E18C-461C-8D13-BC4639ECE342}"/>
          </ac:spMkLst>
        </pc:spChg>
        <pc:picChg chg="add mod">
          <ac:chgData name="Nguyen, Thi Kim Phuong" userId="ce573c84-7179-43db-b18b-58430035a40c" providerId="ADAL" clId="{4EB13563-30D2-485A-863B-E38AD2444B15}" dt="2022-05-24T20:38:59.627" v="51" actId="1076"/>
          <ac:picMkLst>
            <pc:docMk/>
            <pc:sldMk cId="288297896" sldId="257"/>
            <ac:picMk id="5" creationId="{540F235A-46D3-4362-8A49-165F34356995}"/>
          </ac:picMkLst>
        </pc:picChg>
      </pc:sldChg>
      <pc:sldChg chg="modSp mod">
        <pc:chgData name="Nguyen, Thi Kim Phuong" userId="ce573c84-7179-43db-b18b-58430035a40c" providerId="ADAL" clId="{4EB13563-30D2-485A-863B-E38AD2444B15}" dt="2022-05-24T22:04:53.972" v="765" actId="20577"/>
        <pc:sldMkLst>
          <pc:docMk/>
          <pc:sldMk cId="3658035248" sldId="267"/>
        </pc:sldMkLst>
        <pc:spChg chg="mod">
          <ac:chgData name="Nguyen, Thi Kim Phuong" userId="ce573c84-7179-43db-b18b-58430035a40c" providerId="ADAL" clId="{4EB13563-30D2-485A-863B-E38AD2444B15}" dt="2022-05-24T22:04:53.972" v="765" actId="20577"/>
          <ac:spMkLst>
            <pc:docMk/>
            <pc:sldMk cId="3658035248" sldId="267"/>
            <ac:spMk id="2" creationId="{1BBBDE24-52DD-47C8-B285-843186FDB1AE}"/>
          </ac:spMkLst>
        </pc:spChg>
      </pc:sldChg>
      <pc:sldChg chg="del">
        <pc:chgData name="Nguyen, Thi Kim Phuong" userId="ce573c84-7179-43db-b18b-58430035a40c" providerId="ADAL" clId="{4EB13563-30D2-485A-863B-E38AD2444B15}" dt="2022-05-24T21:59:24.381" v="729" actId="47"/>
        <pc:sldMkLst>
          <pc:docMk/>
          <pc:sldMk cId="2406072383" sldId="278"/>
        </pc:sldMkLst>
      </pc:sldChg>
      <pc:sldChg chg="delSp modSp mod">
        <pc:chgData name="Nguyen, Thi Kim Phuong" userId="ce573c84-7179-43db-b18b-58430035a40c" providerId="ADAL" clId="{4EB13563-30D2-485A-863B-E38AD2444B15}" dt="2022-05-24T21:50:50.369" v="699" actId="255"/>
        <pc:sldMkLst>
          <pc:docMk/>
          <pc:sldMk cId="3715445638" sldId="297"/>
        </pc:sldMkLst>
        <pc:spChg chg="mod">
          <ac:chgData name="Nguyen, Thi Kim Phuong" userId="ce573c84-7179-43db-b18b-58430035a40c" providerId="ADAL" clId="{4EB13563-30D2-485A-863B-E38AD2444B15}" dt="2022-05-24T21:50:50.369" v="699" actId="255"/>
          <ac:spMkLst>
            <pc:docMk/>
            <pc:sldMk cId="3715445638" sldId="297"/>
            <ac:spMk id="3" creationId="{0DAEDBB3-E18C-461C-8D13-BC4639ECE342}"/>
          </ac:spMkLst>
        </pc:spChg>
        <pc:spChg chg="del">
          <ac:chgData name="Nguyen, Thi Kim Phuong" userId="ce573c84-7179-43db-b18b-58430035a40c" providerId="ADAL" clId="{4EB13563-30D2-485A-863B-E38AD2444B15}" dt="2022-05-24T20:35:11.690" v="36" actId="478"/>
          <ac:spMkLst>
            <pc:docMk/>
            <pc:sldMk cId="3715445638" sldId="297"/>
            <ac:spMk id="13" creationId="{4E58104F-1897-93CE-2A91-700414F37914}"/>
          </ac:spMkLst>
        </pc:spChg>
        <pc:spChg chg="del mod">
          <ac:chgData name="Nguyen, Thi Kim Phuong" userId="ce573c84-7179-43db-b18b-58430035a40c" providerId="ADAL" clId="{4EB13563-30D2-485A-863B-E38AD2444B15}" dt="2022-05-24T20:35:17.955" v="38" actId="478"/>
          <ac:spMkLst>
            <pc:docMk/>
            <pc:sldMk cId="3715445638" sldId="297"/>
            <ac:spMk id="15" creationId="{5076B6DD-7033-97BA-CC26-BE1934F90DCA}"/>
          </ac:spMkLst>
        </pc:spChg>
        <pc:picChg chg="del">
          <ac:chgData name="Nguyen, Thi Kim Phuong" userId="ce573c84-7179-43db-b18b-58430035a40c" providerId="ADAL" clId="{4EB13563-30D2-485A-863B-E38AD2444B15}" dt="2022-05-24T20:35:09.194" v="35" actId="478"/>
          <ac:picMkLst>
            <pc:docMk/>
            <pc:sldMk cId="3715445638" sldId="297"/>
            <ac:picMk id="7" creationId="{699A965B-08A2-E6E4-BD2B-15733F86DFBE}"/>
          </ac:picMkLst>
        </pc:picChg>
      </pc:sldChg>
      <pc:sldChg chg="modSp mod">
        <pc:chgData name="Nguyen, Thi Kim Phuong" userId="ce573c84-7179-43db-b18b-58430035a40c" providerId="ADAL" clId="{4EB13563-30D2-485A-863B-E38AD2444B15}" dt="2022-05-24T21:44:35.247" v="609" actId="20577"/>
        <pc:sldMkLst>
          <pc:docMk/>
          <pc:sldMk cId="2256277045" sldId="298"/>
        </pc:sldMkLst>
        <pc:spChg chg="mod">
          <ac:chgData name="Nguyen, Thi Kim Phuong" userId="ce573c84-7179-43db-b18b-58430035a40c" providerId="ADAL" clId="{4EB13563-30D2-485A-863B-E38AD2444B15}" dt="2022-05-24T21:44:35.247" v="609" actId="20577"/>
          <ac:spMkLst>
            <pc:docMk/>
            <pc:sldMk cId="2256277045" sldId="298"/>
            <ac:spMk id="3" creationId="{0DAEDBB3-E18C-461C-8D13-BC4639ECE342}"/>
          </ac:spMkLst>
        </pc:spChg>
      </pc:sldChg>
      <pc:sldChg chg="addSp delSp modSp add mod">
        <pc:chgData name="Nguyen, Thi Kim Phuong" userId="ce573c84-7179-43db-b18b-58430035a40c" providerId="ADAL" clId="{4EB13563-30D2-485A-863B-E38AD2444B15}" dt="2022-05-24T22:00:12.995" v="737" actId="22"/>
        <pc:sldMkLst>
          <pc:docMk/>
          <pc:sldMk cId="4133402971" sldId="299"/>
        </pc:sldMkLst>
        <pc:spChg chg="mod">
          <ac:chgData name="Nguyen, Thi Kim Phuong" userId="ce573c84-7179-43db-b18b-58430035a40c" providerId="ADAL" clId="{4EB13563-30D2-485A-863B-E38AD2444B15}" dt="2022-05-24T21:10:03.758" v="598" actId="20577"/>
          <ac:spMkLst>
            <pc:docMk/>
            <pc:sldMk cId="4133402971" sldId="299"/>
            <ac:spMk id="3" creationId="{0DAEDBB3-E18C-461C-8D13-BC4639ECE342}"/>
          </ac:spMkLst>
        </pc:spChg>
        <pc:spChg chg="add">
          <ac:chgData name="Nguyen, Thi Kim Phuong" userId="ce573c84-7179-43db-b18b-58430035a40c" providerId="ADAL" clId="{4EB13563-30D2-485A-863B-E38AD2444B15}" dt="2022-05-24T22:00:12.995" v="737" actId="22"/>
          <ac:spMkLst>
            <pc:docMk/>
            <pc:sldMk cId="4133402971" sldId="299"/>
            <ac:spMk id="13" creationId="{FE5CBBAF-5EB2-4B85-A391-ACBCD3333077}"/>
          </ac:spMkLst>
        </pc:spChg>
        <pc:picChg chg="del">
          <ac:chgData name="Nguyen, Thi Kim Phuong" userId="ce573c84-7179-43db-b18b-58430035a40c" providerId="ADAL" clId="{4EB13563-30D2-485A-863B-E38AD2444B15}" dt="2022-05-24T21:03:03.973" v="239" actId="478"/>
          <ac:picMkLst>
            <pc:docMk/>
            <pc:sldMk cId="4133402971" sldId="299"/>
            <ac:picMk id="5" creationId="{AEED071C-6E27-82BB-BE1D-346B156A0526}"/>
          </ac:picMkLst>
        </pc:picChg>
        <pc:picChg chg="add mod">
          <ac:chgData name="Nguyen, Thi Kim Phuong" userId="ce573c84-7179-43db-b18b-58430035a40c" providerId="ADAL" clId="{4EB13563-30D2-485A-863B-E38AD2444B15}" dt="2022-05-24T21:03:24.029" v="243" actId="1076"/>
          <ac:picMkLst>
            <pc:docMk/>
            <pc:sldMk cId="4133402971" sldId="299"/>
            <ac:picMk id="6" creationId="{76A8EABE-B196-4271-B231-2B816249DFC4}"/>
          </ac:picMkLst>
        </pc:picChg>
      </pc:sldChg>
      <pc:sldChg chg="addSp delSp modSp add mod">
        <pc:chgData name="Nguyen, Thi Kim Phuong" userId="ce573c84-7179-43db-b18b-58430035a40c" providerId="ADAL" clId="{4EB13563-30D2-485A-863B-E38AD2444B15}" dt="2022-05-24T21:59:48.736" v="736" actId="114"/>
        <pc:sldMkLst>
          <pc:docMk/>
          <pc:sldMk cId="3815807285" sldId="300"/>
        </pc:sldMkLst>
        <pc:spChg chg="mod">
          <ac:chgData name="Nguyen, Thi Kim Phuong" userId="ce573c84-7179-43db-b18b-58430035a40c" providerId="ADAL" clId="{4EB13563-30D2-485A-863B-E38AD2444B15}" dt="2022-05-24T21:45:30.602" v="630" actId="20577"/>
          <ac:spMkLst>
            <pc:docMk/>
            <pc:sldMk cId="3815807285" sldId="300"/>
            <ac:spMk id="2" creationId="{9E734070-B64B-427F-8670-820BC3CD4A3B}"/>
          </ac:spMkLst>
        </pc:spChg>
        <pc:spChg chg="del mod">
          <ac:chgData name="Nguyen, Thi Kim Phuong" userId="ce573c84-7179-43db-b18b-58430035a40c" providerId="ADAL" clId="{4EB13563-30D2-485A-863B-E38AD2444B15}" dt="2022-05-24T21:46:54.976" v="656" actId="478"/>
          <ac:spMkLst>
            <pc:docMk/>
            <pc:sldMk cId="3815807285" sldId="300"/>
            <ac:spMk id="8" creationId="{00000000-0000-0000-0000-000000000000}"/>
          </ac:spMkLst>
        </pc:spChg>
        <pc:spChg chg="add mod">
          <ac:chgData name="Nguyen, Thi Kim Phuong" userId="ce573c84-7179-43db-b18b-58430035a40c" providerId="ADAL" clId="{4EB13563-30D2-485A-863B-E38AD2444B15}" dt="2022-05-24T21:59:48.736" v="736" actId="114"/>
          <ac:spMkLst>
            <pc:docMk/>
            <pc:sldMk cId="3815807285" sldId="300"/>
            <ac:spMk id="11" creationId="{1778B3AB-6972-4720-A600-E123D03B16A9}"/>
          </ac:spMkLst>
        </pc:spChg>
        <pc:picChg chg="del">
          <ac:chgData name="Nguyen, Thi Kim Phuong" userId="ce573c84-7179-43db-b18b-58430035a40c" providerId="ADAL" clId="{4EB13563-30D2-485A-863B-E38AD2444B15}" dt="2022-05-24T21:45:09.686" v="615" actId="478"/>
          <ac:picMkLst>
            <pc:docMk/>
            <pc:sldMk cId="3815807285" sldId="300"/>
            <ac:picMk id="5" creationId="{00000000-0000-0000-0000-000000000000}"/>
          </ac:picMkLst>
        </pc:picChg>
        <pc:picChg chg="del">
          <ac:chgData name="Nguyen, Thi Kim Phuong" userId="ce573c84-7179-43db-b18b-58430035a40c" providerId="ADAL" clId="{4EB13563-30D2-485A-863B-E38AD2444B15}" dt="2022-05-24T21:45:09.152" v="614" actId="478"/>
          <ac:picMkLst>
            <pc:docMk/>
            <pc:sldMk cId="3815807285" sldId="300"/>
            <ac:picMk id="6" creationId="{00000000-0000-0000-0000-000000000000}"/>
          </ac:picMkLst>
        </pc:picChg>
        <pc:picChg chg="del">
          <ac:chgData name="Nguyen, Thi Kim Phuong" userId="ce573c84-7179-43db-b18b-58430035a40c" providerId="ADAL" clId="{4EB13563-30D2-485A-863B-E38AD2444B15}" dt="2022-05-24T21:45:08.615" v="613" actId="478"/>
          <ac:picMkLst>
            <pc:docMk/>
            <pc:sldMk cId="3815807285" sldId="300"/>
            <ac:picMk id="7" creationId="{00000000-0000-0000-0000-000000000000}"/>
          </ac:picMkLst>
        </pc:picChg>
        <pc:picChg chg="del">
          <ac:chgData name="Nguyen, Thi Kim Phuong" userId="ce573c84-7179-43db-b18b-58430035a40c" providerId="ADAL" clId="{4EB13563-30D2-485A-863B-E38AD2444B15}" dt="2022-05-24T21:45:03.634" v="611" actId="478"/>
          <ac:picMkLst>
            <pc:docMk/>
            <pc:sldMk cId="3815807285" sldId="300"/>
            <ac:picMk id="9" creationId="{00000000-0000-0000-0000-000000000000}"/>
          </ac:picMkLst>
        </pc:picChg>
        <pc:picChg chg="del">
          <ac:chgData name="Nguyen, Thi Kim Phuong" userId="ce573c84-7179-43db-b18b-58430035a40c" providerId="ADAL" clId="{4EB13563-30D2-485A-863B-E38AD2444B15}" dt="2022-05-24T21:45:10.637" v="616" actId="478"/>
          <ac:picMkLst>
            <pc:docMk/>
            <pc:sldMk cId="3815807285" sldId="300"/>
            <ac:picMk id="10" creationId="{00000000-0000-0000-0000-000000000000}"/>
          </ac:picMkLst>
        </pc:picChg>
      </pc:sldChg>
      <pc:sldChg chg="modSp add mod modNotesTx">
        <pc:chgData name="Nguyen, Thi Kim Phuong" userId="ce573c84-7179-43db-b18b-58430035a40c" providerId="ADAL" clId="{4EB13563-30D2-485A-863B-E38AD2444B15}" dt="2022-05-24T22:05:08.034" v="770" actId="20577"/>
        <pc:sldMkLst>
          <pc:docMk/>
          <pc:sldMk cId="3013102594" sldId="301"/>
        </pc:sldMkLst>
        <pc:spChg chg="mod">
          <ac:chgData name="Nguyen, Thi Kim Phuong" userId="ce573c84-7179-43db-b18b-58430035a40c" providerId="ADAL" clId="{4EB13563-30D2-485A-863B-E38AD2444B15}" dt="2022-05-24T22:05:08.034" v="770" actId="20577"/>
          <ac:spMkLst>
            <pc:docMk/>
            <pc:sldMk cId="3013102594" sldId="301"/>
            <ac:spMk id="3" creationId="{0DAEDBB3-E18C-461C-8D13-BC4639ECE342}"/>
          </ac:spMkLst>
        </pc:spChg>
      </pc:sldChg>
      <pc:sldChg chg="delSp modSp add mod">
        <pc:chgData name="Nguyen, Thi Kim Phuong" userId="ce573c84-7179-43db-b18b-58430035a40c" providerId="ADAL" clId="{4EB13563-30D2-485A-863B-E38AD2444B15}" dt="2022-05-24T22:00:57.668" v="753" actId="20577"/>
        <pc:sldMkLst>
          <pc:docMk/>
          <pc:sldMk cId="3107698088" sldId="302"/>
        </pc:sldMkLst>
        <pc:spChg chg="mod">
          <ac:chgData name="Nguyen, Thi Kim Phuong" userId="ce573c84-7179-43db-b18b-58430035a40c" providerId="ADAL" clId="{4EB13563-30D2-485A-863B-E38AD2444B15}" dt="2022-05-24T22:00:45.612" v="746" actId="20577"/>
          <ac:spMkLst>
            <pc:docMk/>
            <pc:sldMk cId="3107698088" sldId="302"/>
            <ac:spMk id="2" creationId="{9E734070-B64B-427F-8670-820BC3CD4A3B}"/>
          </ac:spMkLst>
        </pc:spChg>
        <pc:spChg chg="mod">
          <ac:chgData name="Nguyen, Thi Kim Phuong" userId="ce573c84-7179-43db-b18b-58430035a40c" providerId="ADAL" clId="{4EB13563-30D2-485A-863B-E38AD2444B15}" dt="2022-05-24T22:00:57.668" v="753" actId="20577"/>
          <ac:spMkLst>
            <pc:docMk/>
            <pc:sldMk cId="3107698088" sldId="302"/>
            <ac:spMk id="3" creationId="{0DAEDBB3-E18C-461C-8D13-BC4639ECE342}"/>
          </ac:spMkLst>
        </pc:spChg>
        <pc:spChg chg="del">
          <ac:chgData name="Nguyen, Thi Kim Phuong" userId="ce573c84-7179-43db-b18b-58430035a40c" providerId="ADAL" clId="{4EB13563-30D2-485A-863B-E38AD2444B15}" dt="2022-05-24T22:00:53.695" v="749" actId="478"/>
          <ac:spMkLst>
            <pc:docMk/>
            <pc:sldMk cId="3107698088" sldId="302"/>
            <ac:spMk id="13" creationId="{FE5CBBAF-5EB2-4B85-A391-ACBCD3333077}"/>
          </ac:spMkLst>
        </pc:spChg>
        <pc:picChg chg="del">
          <ac:chgData name="Nguyen, Thi Kim Phuong" userId="ce573c84-7179-43db-b18b-58430035a40c" providerId="ADAL" clId="{4EB13563-30D2-485A-863B-E38AD2444B15}" dt="2022-05-24T22:00:49.128" v="747" actId="478"/>
          <ac:picMkLst>
            <pc:docMk/>
            <pc:sldMk cId="3107698088" sldId="302"/>
            <ac:picMk id="6" creationId="{76A8EABE-B196-4271-B231-2B816249DFC4}"/>
          </ac:picMkLst>
        </pc:picChg>
      </pc:sldChg>
      <pc:sldChg chg="modSp add mod">
        <pc:chgData name="Nguyen, Thi Kim Phuong" userId="ce573c84-7179-43db-b18b-58430035a40c" providerId="ADAL" clId="{4EB13563-30D2-485A-863B-E38AD2444B15}" dt="2022-05-24T22:01:16.833" v="763" actId="20577"/>
        <pc:sldMkLst>
          <pc:docMk/>
          <pc:sldMk cId="10015616" sldId="303"/>
        </pc:sldMkLst>
        <pc:spChg chg="mod">
          <ac:chgData name="Nguyen, Thi Kim Phuong" userId="ce573c84-7179-43db-b18b-58430035a40c" providerId="ADAL" clId="{4EB13563-30D2-485A-863B-E38AD2444B15}" dt="2022-05-24T22:01:16.833" v="763" actId="20577"/>
          <ac:spMkLst>
            <pc:docMk/>
            <pc:sldMk cId="10015616" sldId="303"/>
            <ac:spMk id="2" creationId="{9E734070-B64B-427F-8670-820BC3CD4A3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imPhuong\Downloads\sensitivity%20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Euribor!$A$6</c:f>
              <c:strCache>
                <c:ptCount val="1"/>
                <c:pt idx="0">
                  <c:v>CVA IRS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Euribor!$B$2:$F$2</c:f>
              <c:strCache>
                <c:ptCount val="5"/>
                <c:pt idx="0">
                  <c:v>down-0.1%</c:v>
                </c:pt>
                <c:pt idx="1">
                  <c:v>base case 0.1%</c:v>
                </c:pt>
                <c:pt idx="2">
                  <c:v>up0.1%</c:v>
                </c:pt>
                <c:pt idx="3">
                  <c:v>up0.15%</c:v>
                </c:pt>
                <c:pt idx="4">
                  <c:v>up0.2%</c:v>
                </c:pt>
              </c:strCache>
            </c:strRef>
          </c:cat>
          <c:val>
            <c:numRef>
              <c:f>Euribor!$B$6:$F$6</c:f>
              <c:numCache>
                <c:formatCode>General</c:formatCode>
                <c:ptCount val="5"/>
                <c:pt idx="0">
                  <c:v>16.15190568405859</c:v>
                </c:pt>
                <c:pt idx="1">
                  <c:v>37.392763181758021</c:v>
                </c:pt>
                <c:pt idx="2">
                  <c:v>78.273910811096641</c:v>
                </c:pt>
                <c:pt idx="3">
                  <c:v>101.47874252507137</c:v>
                </c:pt>
                <c:pt idx="4">
                  <c:v>125.71658231862465</c:v>
                </c:pt>
              </c:numCache>
            </c:numRef>
          </c:val>
          <c:smooth val="0"/>
          <c:extLst>
            <c:ext xmlns:c16="http://schemas.microsoft.com/office/drawing/2014/chart" uri="{C3380CC4-5D6E-409C-BE32-E72D297353CC}">
              <c16:uniqueId val="{00000000-E0EB-4D39-AD19-174189CB9D09}"/>
            </c:ext>
          </c:extLst>
        </c:ser>
        <c:dLbls>
          <c:showLegendKey val="0"/>
          <c:showVal val="0"/>
          <c:showCatName val="0"/>
          <c:showSerName val="0"/>
          <c:showPercent val="0"/>
          <c:showBubbleSize val="0"/>
        </c:dLbls>
        <c:marker val="1"/>
        <c:smooth val="0"/>
        <c:axId val="2109555568"/>
        <c:axId val="2109554480"/>
      </c:lineChart>
      <c:catAx>
        <c:axId val="21095555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109554480"/>
        <c:crosses val="autoZero"/>
        <c:auto val="0"/>
        <c:lblAlgn val="ctr"/>
        <c:lblOffset val="100"/>
        <c:noMultiLvlLbl val="0"/>
      </c:catAx>
      <c:valAx>
        <c:axId val="210955448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1095555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Euribor!$A$4</c:f>
              <c:strCache>
                <c:ptCount val="1"/>
                <c:pt idx="0">
                  <c:v>CVA without margin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Euribor!$B$2:$F$2</c:f>
              <c:strCache>
                <c:ptCount val="5"/>
                <c:pt idx="0">
                  <c:v>down-0.1%</c:v>
                </c:pt>
                <c:pt idx="1">
                  <c:v>base case 0.1%</c:v>
                </c:pt>
                <c:pt idx="2">
                  <c:v>up0.1%</c:v>
                </c:pt>
                <c:pt idx="3">
                  <c:v>up0.15%</c:v>
                </c:pt>
                <c:pt idx="4">
                  <c:v>up0.2%</c:v>
                </c:pt>
              </c:strCache>
            </c:strRef>
          </c:cat>
          <c:val>
            <c:numRef>
              <c:f>Euribor!$B$4:$F$4</c:f>
              <c:numCache>
                <c:formatCode>General</c:formatCode>
                <c:ptCount val="5"/>
                <c:pt idx="0">
                  <c:v>6662.603740855634</c:v>
                </c:pt>
                <c:pt idx="1">
                  <c:v>6656.4809818547055</c:v>
                </c:pt>
                <c:pt idx="2">
                  <c:v>6651.3327882792191</c:v>
                </c:pt>
                <c:pt idx="3">
                  <c:v>6648.9604325983391</c:v>
                </c:pt>
                <c:pt idx="4">
                  <c:v>6646.7064648884916</c:v>
                </c:pt>
              </c:numCache>
            </c:numRef>
          </c:val>
          <c:smooth val="0"/>
          <c:extLst>
            <c:ext xmlns:c16="http://schemas.microsoft.com/office/drawing/2014/chart" uri="{C3380CC4-5D6E-409C-BE32-E72D297353CC}">
              <c16:uniqueId val="{00000000-5420-41A4-87C0-6C6030216DC5}"/>
            </c:ext>
          </c:extLst>
        </c:ser>
        <c:dLbls>
          <c:showLegendKey val="0"/>
          <c:showVal val="0"/>
          <c:showCatName val="0"/>
          <c:showSerName val="0"/>
          <c:showPercent val="0"/>
          <c:showBubbleSize val="0"/>
        </c:dLbls>
        <c:marker val="1"/>
        <c:smooth val="0"/>
        <c:axId val="2109547408"/>
        <c:axId val="2109555024"/>
      </c:lineChart>
      <c:catAx>
        <c:axId val="21095474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109555024"/>
        <c:crosses val="autoZero"/>
        <c:auto val="0"/>
        <c:lblAlgn val="ctr"/>
        <c:lblOffset val="100"/>
        <c:noMultiLvlLbl val="0"/>
      </c:catAx>
      <c:valAx>
        <c:axId val="2109555024"/>
        <c:scaling>
          <c:orientation val="minMax"/>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10954740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lineChart>
        <c:grouping val="standard"/>
        <c:varyColors val="0"/>
        <c:ser>
          <c:idx val="0"/>
          <c:order val="0"/>
          <c:tx>
            <c:strRef>
              <c:f>Euribor!$A$3</c:f>
              <c:strCache>
                <c:ptCount val="1"/>
                <c:pt idx="0">
                  <c:v>CVA with margin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Euribor!$B$2:$F$2</c:f>
              <c:strCache>
                <c:ptCount val="5"/>
                <c:pt idx="0">
                  <c:v>down-0.1%</c:v>
                </c:pt>
                <c:pt idx="1">
                  <c:v>base case 0.1%</c:v>
                </c:pt>
                <c:pt idx="2">
                  <c:v>up0.1%</c:v>
                </c:pt>
                <c:pt idx="3">
                  <c:v>up0.15%</c:v>
                </c:pt>
                <c:pt idx="4">
                  <c:v>up0.2%</c:v>
                </c:pt>
              </c:strCache>
            </c:strRef>
          </c:cat>
          <c:val>
            <c:numRef>
              <c:f>Euribor!$B$3:$F$3</c:f>
              <c:numCache>
                <c:formatCode>General</c:formatCode>
                <c:ptCount val="5"/>
                <c:pt idx="0">
                  <c:v>904.86760776943368</c:v>
                </c:pt>
                <c:pt idx="1">
                  <c:v>905.42832633166597</c:v>
                </c:pt>
                <c:pt idx="2">
                  <c:v>906.4855711670989</c:v>
                </c:pt>
                <c:pt idx="3">
                  <c:v>907.07059295443185</c:v>
                </c:pt>
                <c:pt idx="4">
                  <c:v>907.66700560429149</c:v>
                </c:pt>
              </c:numCache>
            </c:numRef>
          </c:val>
          <c:smooth val="0"/>
          <c:extLst>
            <c:ext xmlns:c16="http://schemas.microsoft.com/office/drawing/2014/chart" uri="{C3380CC4-5D6E-409C-BE32-E72D297353CC}">
              <c16:uniqueId val="{00000000-14F5-49BD-B33A-BC747A15AC2D}"/>
            </c:ext>
          </c:extLst>
        </c:ser>
        <c:dLbls>
          <c:showLegendKey val="0"/>
          <c:showVal val="0"/>
          <c:showCatName val="0"/>
          <c:showSerName val="0"/>
          <c:showPercent val="0"/>
          <c:showBubbleSize val="0"/>
        </c:dLbls>
        <c:marker val="1"/>
        <c:smooth val="0"/>
        <c:axId val="2109546320"/>
        <c:axId val="2109544688"/>
      </c:lineChart>
      <c:catAx>
        <c:axId val="2109546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109544688"/>
        <c:crosses val="autoZero"/>
        <c:auto val="0"/>
        <c:lblAlgn val="ctr"/>
        <c:lblOffset val="100"/>
        <c:noMultiLvlLbl val="0"/>
      </c:catAx>
      <c:valAx>
        <c:axId val="2109544688"/>
        <c:scaling>
          <c:orientation val="minMax"/>
          <c:max val="909"/>
          <c:min val="8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dk1"/>
                </a:solidFill>
                <a:latin typeface="+mn-lt"/>
                <a:ea typeface="+mn-ea"/>
                <a:cs typeface="+mn-cs"/>
              </a:defRPr>
            </a:pPr>
            <a:endParaRPr lang="en-US"/>
          </a:p>
        </c:txPr>
        <c:crossAx val="21095463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12700" cap="flat" cmpd="sng" algn="ctr">
      <a:solidFill>
        <a:schemeClr val="dk1"/>
      </a:solidFill>
      <a:prstDash val="solid"/>
      <a:miter lim="800000"/>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RR!$A$2</c:f>
              <c:strCache>
                <c:ptCount val="1"/>
                <c:pt idx="0">
                  <c:v>CVA without margin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RR!$B$1:$J$1</c:f>
              <c:numCache>
                <c:formatCode>General</c:formatCode>
                <c:ptCount val="9"/>
                <c:pt idx="0">
                  <c:v>0.3</c:v>
                </c:pt>
                <c:pt idx="1">
                  <c:v>0.33</c:v>
                </c:pt>
                <c:pt idx="2">
                  <c:v>0.35</c:v>
                </c:pt>
                <c:pt idx="3">
                  <c:v>0.37</c:v>
                </c:pt>
                <c:pt idx="4">
                  <c:v>0.4</c:v>
                </c:pt>
                <c:pt idx="5">
                  <c:v>0.43</c:v>
                </c:pt>
                <c:pt idx="6">
                  <c:v>0.45</c:v>
                </c:pt>
                <c:pt idx="7">
                  <c:v>0.47</c:v>
                </c:pt>
                <c:pt idx="8">
                  <c:v>0.5</c:v>
                </c:pt>
              </c:numCache>
            </c:numRef>
          </c:xVal>
          <c:yVal>
            <c:numRef>
              <c:f>RR!$B$2:$J$2</c:f>
              <c:numCache>
                <c:formatCode>General</c:formatCode>
                <c:ptCount val="9"/>
                <c:pt idx="0">
                  <c:v>7300.738615727797</c:v>
                </c:pt>
                <c:pt idx="1">
                  <c:v>6987.8498179108847</c:v>
                </c:pt>
                <c:pt idx="2">
                  <c:v>6779.2572860329492</c:v>
                </c:pt>
                <c:pt idx="3">
                  <c:v>6570.6647541550356</c:v>
                </c:pt>
                <c:pt idx="4">
                  <c:v>6257.775956338106</c:v>
                </c:pt>
                <c:pt idx="5">
                  <c:v>5944.8871585212137</c:v>
                </c:pt>
                <c:pt idx="6">
                  <c:v>5736.2946266432928</c:v>
                </c:pt>
                <c:pt idx="7">
                  <c:v>5527.7020947653309</c:v>
                </c:pt>
                <c:pt idx="8">
                  <c:v>5214.8132969484404</c:v>
                </c:pt>
              </c:numCache>
            </c:numRef>
          </c:yVal>
          <c:smooth val="1"/>
          <c:extLst>
            <c:ext xmlns:c16="http://schemas.microsoft.com/office/drawing/2014/chart" uri="{C3380CC4-5D6E-409C-BE32-E72D297353CC}">
              <c16:uniqueId val="{00000000-BC17-403A-A0D9-EB5A0BBCDDF3}"/>
            </c:ext>
          </c:extLst>
        </c:ser>
        <c:dLbls>
          <c:showLegendKey val="0"/>
          <c:showVal val="0"/>
          <c:showCatName val="0"/>
          <c:showSerName val="0"/>
          <c:showPercent val="0"/>
          <c:showBubbleSize val="0"/>
        </c:dLbls>
        <c:axId val="2109543056"/>
        <c:axId val="2109545232"/>
      </c:scatterChart>
      <c:valAx>
        <c:axId val="2109543056"/>
        <c:scaling>
          <c:orientation val="minMax"/>
          <c:min val="0.28000000000000003"/>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45232"/>
        <c:crosses val="autoZero"/>
        <c:crossBetween val="midCat"/>
      </c:valAx>
      <c:valAx>
        <c:axId val="2109545232"/>
        <c:scaling>
          <c:orientation val="minMax"/>
          <c:min val="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430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RR!$A$3</c:f>
              <c:strCache>
                <c:ptCount val="1"/>
                <c:pt idx="0">
                  <c:v>CVA margin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RR!$B$1:$J$1</c:f>
              <c:numCache>
                <c:formatCode>General</c:formatCode>
                <c:ptCount val="9"/>
                <c:pt idx="0">
                  <c:v>0.3</c:v>
                </c:pt>
                <c:pt idx="1">
                  <c:v>0.33</c:v>
                </c:pt>
                <c:pt idx="2">
                  <c:v>0.35</c:v>
                </c:pt>
                <c:pt idx="3">
                  <c:v>0.37</c:v>
                </c:pt>
                <c:pt idx="4">
                  <c:v>0.4</c:v>
                </c:pt>
                <c:pt idx="5">
                  <c:v>0.43</c:v>
                </c:pt>
                <c:pt idx="6">
                  <c:v>0.45</c:v>
                </c:pt>
                <c:pt idx="7">
                  <c:v>0.47</c:v>
                </c:pt>
                <c:pt idx="8">
                  <c:v>0.5</c:v>
                </c:pt>
              </c:numCache>
            </c:numRef>
          </c:xVal>
          <c:yVal>
            <c:numRef>
              <c:f>RR!$B$3:$J$3</c:f>
              <c:numCache>
                <c:formatCode>General</c:formatCode>
                <c:ptCount val="9"/>
                <c:pt idx="0">
                  <c:v>1026.7237605860707</c:v>
                </c:pt>
                <c:pt idx="1">
                  <c:v>982.72131370380953</c:v>
                </c:pt>
                <c:pt idx="2">
                  <c:v>953.38634911563338</c:v>
                </c:pt>
                <c:pt idx="3">
                  <c:v>924.05138452746417</c:v>
                </c:pt>
                <c:pt idx="4">
                  <c:v>880.04893764520477</c:v>
                </c:pt>
                <c:pt idx="5">
                  <c:v>836.04649076294049</c:v>
                </c:pt>
                <c:pt idx="6">
                  <c:v>806.71152617477082</c:v>
                </c:pt>
                <c:pt idx="7">
                  <c:v>777.37656158659604</c:v>
                </c:pt>
                <c:pt idx="8">
                  <c:v>733.37411470433744</c:v>
                </c:pt>
              </c:numCache>
            </c:numRef>
          </c:yVal>
          <c:smooth val="1"/>
          <c:extLst>
            <c:ext xmlns:c16="http://schemas.microsoft.com/office/drawing/2014/chart" uri="{C3380CC4-5D6E-409C-BE32-E72D297353CC}">
              <c16:uniqueId val="{00000000-F64F-4115-A109-9356499F5A2D}"/>
            </c:ext>
          </c:extLst>
        </c:ser>
        <c:dLbls>
          <c:showLegendKey val="0"/>
          <c:showVal val="0"/>
          <c:showCatName val="0"/>
          <c:showSerName val="0"/>
          <c:showPercent val="0"/>
          <c:showBubbleSize val="0"/>
        </c:dLbls>
        <c:axId val="2109556112"/>
        <c:axId val="2109543600"/>
      </c:scatterChart>
      <c:valAx>
        <c:axId val="2109556112"/>
        <c:scaling>
          <c:orientation val="minMax"/>
          <c:min val="0.28000000000000003"/>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43600"/>
        <c:crosses val="autoZero"/>
        <c:crossBetween val="midCat"/>
      </c:valAx>
      <c:valAx>
        <c:axId val="2109543600"/>
        <c:scaling>
          <c:orientation val="minMax"/>
          <c:min val="7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56112"/>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CVA FX</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RR!$A$4</c:f>
              <c:strCache>
                <c:ptCount val="1"/>
                <c:pt idx="0">
                  <c:v>CVA FX</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RR!$B$1:$J$1</c:f>
              <c:numCache>
                <c:formatCode>General</c:formatCode>
                <c:ptCount val="9"/>
                <c:pt idx="0">
                  <c:v>0.3</c:v>
                </c:pt>
                <c:pt idx="1">
                  <c:v>0.33</c:v>
                </c:pt>
                <c:pt idx="2">
                  <c:v>0.35</c:v>
                </c:pt>
                <c:pt idx="3">
                  <c:v>0.37</c:v>
                </c:pt>
                <c:pt idx="4">
                  <c:v>0.4</c:v>
                </c:pt>
                <c:pt idx="5">
                  <c:v>0.43</c:v>
                </c:pt>
                <c:pt idx="6">
                  <c:v>0.45</c:v>
                </c:pt>
                <c:pt idx="7">
                  <c:v>0.47</c:v>
                </c:pt>
                <c:pt idx="8">
                  <c:v>0.5</c:v>
                </c:pt>
              </c:numCache>
            </c:numRef>
          </c:xVal>
          <c:yVal>
            <c:numRef>
              <c:f>RR!$B$4:$J$4</c:f>
              <c:numCache>
                <c:formatCode>General</c:formatCode>
                <c:ptCount val="9"/>
                <c:pt idx="0">
                  <c:v>1485.3510632944037</c:v>
                </c:pt>
                <c:pt idx="1">
                  <c:v>1421.6931605818538</c:v>
                </c:pt>
                <c:pt idx="2">
                  <c:v>1379.2545587734382</c:v>
                </c:pt>
                <c:pt idx="3">
                  <c:v>1336.8159569650286</c:v>
                </c:pt>
                <c:pt idx="4">
                  <c:v>1273.1580542523607</c:v>
                </c:pt>
                <c:pt idx="5">
                  <c:v>1209.5001515397473</c:v>
                </c:pt>
                <c:pt idx="6">
                  <c:v>1167.0615497313349</c:v>
                </c:pt>
                <c:pt idx="7">
                  <c:v>1124.6229479229255</c:v>
                </c:pt>
                <c:pt idx="8">
                  <c:v>1060.9650452102785</c:v>
                </c:pt>
              </c:numCache>
            </c:numRef>
          </c:yVal>
          <c:smooth val="1"/>
          <c:extLst>
            <c:ext xmlns:c16="http://schemas.microsoft.com/office/drawing/2014/chart" uri="{C3380CC4-5D6E-409C-BE32-E72D297353CC}">
              <c16:uniqueId val="{00000000-D55D-4872-9587-72993490E2CF}"/>
            </c:ext>
          </c:extLst>
        </c:ser>
        <c:dLbls>
          <c:showLegendKey val="0"/>
          <c:showVal val="0"/>
          <c:showCatName val="0"/>
          <c:showSerName val="0"/>
          <c:showPercent val="0"/>
          <c:showBubbleSize val="0"/>
        </c:dLbls>
        <c:axId val="2109556656"/>
        <c:axId val="2109557200"/>
      </c:scatterChart>
      <c:valAx>
        <c:axId val="2109556656"/>
        <c:scaling>
          <c:orientation val="minMax"/>
          <c:min val="0.28000000000000003"/>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57200"/>
        <c:crosses val="autoZero"/>
        <c:crossBetween val="midCat"/>
      </c:valAx>
      <c:valAx>
        <c:axId val="2109557200"/>
        <c:scaling>
          <c:orientation val="minMax"/>
          <c:min val="7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56656"/>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CVA IRS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4"/>
          <c:order val="0"/>
          <c:tx>
            <c:strRef>
              <c:f>RR!$A$5</c:f>
              <c:strCache>
                <c:ptCount val="1"/>
                <c:pt idx="0">
                  <c:v>CVA IRS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RR!$B$1:$J$1</c:f>
              <c:numCache>
                <c:formatCode>General</c:formatCode>
                <c:ptCount val="9"/>
                <c:pt idx="0">
                  <c:v>0.3</c:v>
                </c:pt>
                <c:pt idx="1">
                  <c:v>0.33</c:v>
                </c:pt>
                <c:pt idx="2">
                  <c:v>0.35</c:v>
                </c:pt>
                <c:pt idx="3">
                  <c:v>0.37</c:v>
                </c:pt>
                <c:pt idx="4">
                  <c:v>0.4</c:v>
                </c:pt>
                <c:pt idx="5">
                  <c:v>0.43</c:v>
                </c:pt>
                <c:pt idx="6">
                  <c:v>0.45</c:v>
                </c:pt>
                <c:pt idx="7">
                  <c:v>0.47</c:v>
                </c:pt>
                <c:pt idx="8">
                  <c:v>0.5</c:v>
                </c:pt>
              </c:numCache>
            </c:numRef>
          </c:cat>
          <c:val>
            <c:numRef>
              <c:f>RR!$B$5:$J$5</c:f>
              <c:numCache>
                <c:formatCode>General</c:formatCode>
                <c:ptCount val="9"/>
                <c:pt idx="0">
                  <c:v>86.352109374509041</c:v>
                </c:pt>
                <c:pt idx="1">
                  <c:v>82.651304687029892</c:v>
                </c:pt>
                <c:pt idx="2">
                  <c:v>80.184101562044248</c:v>
                </c:pt>
                <c:pt idx="3">
                  <c:v>77.716898437058219</c:v>
                </c:pt>
                <c:pt idx="4">
                  <c:v>74.016093749579355</c:v>
                </c:pt>
                <c:pt idx="5">
                  <c:v>70.315289062100291</c:v>
                </c:pt>
                <c:pt idx="6">
                  <c:v>67.848085937114206</c:v>
                </c:pt>
                <c:pt idx="7">
                  <c:v>65.380882812128533</c:v>
                </c:pt>
                <c:pt idx="8">
                  <c:v>61.680078124649349</c:v>
                </c:pt>
              </c:numCache>
            </c:numRef>
          </c:val>
          <c:smooth val="0"/>
          <c:extLst>
            <c:ext xmlns:c16="http://schemas.microsoft.com/office/drawing/2014/chart" uri="{C3380CC4-5D6E-409C-BE32-E72D297353CC}">
              <c16:uniqueId val="{00000000-E447-4286-B1F5-40E23B41BA3A}"/>
            </c:ext>
          </c:extLst>
        </c:ser>
        <c:dLbls>
          <c:showLegendKey val="0"/>
          <c:showVal val="0"/>
          <c:showCatName val="0"/>
          <c:showSerName val="0"/>
          <c:showPercent val="0"/>
          <c:showBubbleSize val="0"/>
        </c:dLbls>
        <c:marker val="1"/>
        <c:smooth val="0"/>
        <c:axId val="2109548496"/>
        <c:axId val="2109547952"/>
      </c:lineChart>
      <c:catAx>
        <c:axId val="210954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47952"/>
        <c:crosses val="autoZero"/>
        <c:auto val="1"/>
        <c:lblAlgn val="ctr"/>
        <c:lblOffset val="100"/>
        <c:noMultiLvlLbl val="0"/>
      </c:catAx>
      <c:valAx>
        <c:axId val="2109547952"/>
        <c:scaling>
          <c:orientation val="minMax"/>
          <c:min val="5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0954849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accent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800" dirty="0" smtClean="0"/>
              <a:t>CVA with margin</a:t>
            </a:r>
            <a:endParaRPr lang="en-GB" sz="1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CVA</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[2]Sensitivity!$F$45:$N$45</c:f>
              <c:numCache>
                <c:formatCode>General</c:formatCode>
                <c:ptCount val="9"/>
                <c:pt idx="0">
                  <c:v>-2.5</c:v>
                </c:pt>
                <c:pt idx="1">
                  <c:v>-2</c:v>
                </c:pt>
                <c:pt idx="2">
                  <c:v>-1.5</c:v>
                </c:pt>
                <c:pt idx="3">
                  <c:v>-1</c:v>
                </c:pt>
                <c:pt idx="4">
                  <c:v>0</c:v>
                </c:pt>
                <c:pt idx="5">
                  <c:v>1</c:v>
                </c:pt>
                <c:pt idx="6">
                  <c:v>1.5</c:v>
                </c:pt>
                <c:pt idx="7">
                  <c:v>2</c:v>
                </c:pt>
                <c:pt idx="8">
                  <c:v>2.5</c:v>
                </c:pt>
              </c:numCache>
            </c:numRef>
          </c:xVal>
          <c:yVal>
            <c:numRef>
              <c:f>[2]Sensitivity!$F$46:$N$46</c:f>
              <c:numCache>
                <c:formatCode>General</c:formatCode>
                <c:ptCount val="9"/>
                <c:pt idx="0">
                  <c:v>1464.9451446268699</c:v>
                </c:pt>
                <c:pt idx="1">
                  <c:v>1464.968159496995</c:v>
                </c:pt>
                <c:pt idx="2">
                  <c:v>1464.9911743671209</c:v>
                </c:pt>
                <c:pt idx="3">
                  <c:v>1465.0141892372471</c:v>
                </c:pt>
                <c:pt idx="4">
                  <c:v>1465.0602189774991</c:v>
                </c:pt>
                <c:pt idx="5">
                  <c:v>1465.1062487177514</c:v>
                </c:pt>
                <c:pt idx="6">
                  <c:v>1465.1292635878772</c:v>
                </c:pt>
                <c:pt idx="7">
                  <c:v>1465.1522784580034</c:v>
                </c:pt>
                <c:pt idx="8">
                  <c:v>1465.1752933281291</c:v>
                </c:pt>
              </c:numCache>
            </c:numRef>
          </c:yVal>
          <c:smooth val="1"/>
          <c:extLst>
            <c:ext xmlns:c16="http://schemas.microsoft.com/office/drawing/2014/chart" uri="{C3380CC4-5D6E-409C-BE32-E72D297353CC}">
              <c16:uniqueId val="{00000000-9EFB-4C44-9A8D-81F0619AB9B0}"/>
            </c:ext>
          </c:extLst>
        </c:ser>
        <c:dLbls>
          <c:showLegendKey val="0"/>
          <c:showVal val="0"/>
          <c:showCatName val="0"/>
          <c:showSerName val="0"/>
          <c:showPercent val="0"/>
          <c:showBubbleSize val="0"/>
        </c:dLbls>
        <c:axId val="1841987952"/>
        <c:axId val="1841980880"/>
      </c:scatterChart>
      <c:valAx>
        <c:axId val="18419879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PD (shift by basic points)</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1980880"/>
        <c:crosses val="autoZero"/>
        <c:crossBetween val="midCat"/>
      </c:valAx>
      <c:valAx>
        <c:axId val="1841980880"/>
        <c:scaling>
          <c:orientation val="minMax"/>
        </c:scaling>
        <c:delete val="0"/>
        <c:axPos val="r"/>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CVA</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t" anchorCtr="0"/>
          <a:lstStyle/>
          <a:p>
            <a:pPr>
              <a:defRPr sz="1400" b="0" i="0" u="none" strike="noStrike" kern="1200" baseline="0">
                <a:solidFill>
                  <a:schemeClr val="tx1">
                    <a:lumMod val="65000"/>
                    <a:lumOff val="35000"/>
                  </a:schemeClr>
                </a:solidFill>
                <a:latin typeface="+mn-lt"/>
                <a:ea typeface="+mn-ea"/>
                <a:cs typeface="+mn-cs"/>
              </a:defRPr>
            </a:pPr>
            <a:endParaRPr lang="en-US"/>
          </a:p>
        </c:txPr>
        <c:crossAx val="1841987952"/>
        <c:crosses val="max"/>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36B88F-72F0-428C-95A2-5755930FDC06}" type="doc">
      <dgm:prSet loTypeId="urn:microsoft.com/office/officeart/2005/8/layout/vProcess5" loCatId="process" qsTypeId="urn:microsoft.com/office/officeart/2005/8/quickstyle/3d3" qsCatId="3D" csTypeId="urn:microsoft.com/office/officeart/2005/8/colors/colorful1" csCatId="colorful" phldr="1"/>
      <dgm:spPr/>
      <dgm:t>
        <a:bodyPr/>
        <a:lstStyle/>
        <a:p>
          <a:endParaRPr lang="en-US"/>
        </a:p>
      </dgm:t>
    </dgm:pt>
    <dgm:pt modelId="{438CA703-AA05-485C-948C-BDD7D7448FF4}">
      <dgm:prSet phldrT="[Text]" custT="1"/>
      <dgm:spPr/>
      <dgm:t>
        <a:bodyPr/>
        <a:lstStyle/>
        <a:p>
          <a:pPr algn="just"/>
          <a:r>
            <a:rPr lang="en-US" sz="2200" b="0" cap="none" spc="0" dirty="0">
              <a:ln w="0"/>
              <a:solidFill>
                <a:schemeClr val="tx1"/>
              </a:solidFill>
              <a:effectLst>
                <a:outerShdw blurRad="38100" dist="19050" dir="2700000" algn="tl" rotWithShape="0">
                  <a:schemeClr val="dk1">
                    <a:alpha val="40000"/>
                  </a:schemeClr>
                </a:outerShdw>
              </a:effectLst>
              <a:latin typeface="Calibri (Body)"/>
            </a:rPr>
            <a:t>Simulate 10 000 paths for each time step </a:t>
          </a:r>
          <a:endParaRPr lang="en-US" sz="2200" b="0" cap="none" spc="0" dirty="0">
            <a:ln w="0"/>
            <a:solidFill>
              <a:schemeClr val="tx1"/>
            </a:solidFill>
            <a:effectLst>
              <a:outerShdw blurRad="38100" dist="19050" dir="2700000" algn="tl" rotWithShape="0">
                <a:schemeClr val="dk1">
                  <a:alpha val="40000"/>
                </a:schemeClr>
              </a:outerShdw>
            </a:effectLst>
          </a:endParaRPr>
        </a:p>
      </dgm:t>
    </dgm:pt>
    <dgm:pt modelId="{AF2EFE39-C3BE-44F1-87AB-CF63D57E75CA}" type="parTrans" cxnId="{02AE9FF3-51A3-4E8A-B886-2A5D5BC48F0B}">
      <dgm:prSet/>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B580F0F0-78C2-4B36-A749-A6AD489D2192}" type="sibTrans" cxnId="{02AE9FF3-51A3-4E8A-B886-2A5D5BC48F0B}">
      <dgm:prSet custT="1"/>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6DCDC1A2-1B05-4959-86D8-1B2E86181F3E}">
      <dgm:prSet phldrT="[Text]" custT="1"/>
      <dgm:spPr/>
      <dgm:t>
        <a:bodyPr/>
        <a:lstStyle/>
        <a:p>
          <a:pPr algn="just"/>
          <a:r>
            <a:rPr lang="en-US" sz="2200" b="0" cap="none" spc="0" dirty="0">
              <a:ln w="0"/>
              <a:solidFill>
                <a:schemeClr val="tx1"/>
              </a:solidFill>
              <a:effectLst>
                <a:outerShdw blurRad="38100" dist="19050" dir="2700000" algn="tl" rotWithShape="0">
                  <a:schemeClr val="dk1">
                    <a:alpha val="40000"/>
                  </a:schemeClr>
                </a:outerShdw>
              </a:effectLst>
              <a:latin typeface="Calibri (Body)"/>
            </a:rPr>
            <a:t>Calculate FX valuation, IRS valuation and Portfolio NPV </a:t>
          </a:r>
          <a:endParaRPr lang="en-US" sz="2200" b="0" cap="none" spc="0" dirty="0">
            <a:ln w="0"/>
            <a:solidFill>
              <a:schemeClr val="tx1"/>
            </a:solidFill>
            <a:effectLst>
              <a:outerShdw blurRad="38100" dist="19050" dir="2700000" algn="tl" rotWithShape="0">
                <a:schemeClr val="dk1">
                  <a:alpha val="40000"/>
                </a:schemeClr>
              </a:outerShdw>
            </a:effectLst>
          </a:endParaRPr>
        </a:p>
      </dgm:t>
    </dgm:pt>
    <dgm:pt modelId="{371D59C6-65E0-430F-B543-F3A95F864E93}" type="parTrans" cxnId="{23A6414B-5D12-440B-BF64-B01461C75196}">
      <dgm:prSet/>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B593F8D0-93CC-4853-AA7A-567D74419A21}" type="sibTrans" cxnId="{23A6414B-5D12-440B-BF64-B01461C75196}">
      <dgm:prSet custT="1"/>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FDAAD876-E677-4289-BE7C-D6512BB94DBA}">
      <dgm:prSet custT="1"/>
      <dgm:spPr/>
      <dgm:t>
        <a:bodyPr/>
        <a:lstStyle/>
        <a:p>
          <a:pPr algn="just"/>
          <a:r>
            <a:rPr lang="en-US" sz="2200" b="0" cap="none" spc="0" dirty="0">
              <a:ln w="0"/>
              <a:solidFill>
                <a:schemeClr val="tx1"/>
              </a:solidFill>
              <a:effectLst>
                <a:outerShdw blurRad="38100" dist="19050" dir="2700000" algn="tl" rotWithShape="0">
                  <a:schemeClr val="dk1">
                    <a:alpha val="40000"/>
                  </a:schemeClr>
                </a:outerShdw>
              </a:effectLst>
              <a:latin typeface="Calibri (Body)"/>
            </a:rPr>
            <a:t>Calculate exposure of IRS, exposure of FX, exposure of portfolio for each time step, each path.</a:t>
          </a:r>
        </a:p>
      </dgm:t>
    </dgm:pt>
    <dgm:pt modelId="{C9864C4B-FBB9-4FDA-8896-8E9DB87E1182}" type="parTrans" cxnId="{0149445D-7D5C-423A-9D1A-87CBED166B5D}">
      <dgm:prSet/>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FF622DC7-30F9-47C1-AA66-ED7482F86B1A}" type="sibTrans" cxnId="{0149445D-7D5C-423A-9D1A-87CBED166B5D}">
      <dgm:prSet custT="1"/>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30D39C38-2B29-4C64-8128-A253CCF8792A}">
      <dgm:prSet custT="1"/>
      <dgm:spPr/>
      <dgm:t>
        <a:bodyPr/>
        <a:lstStyle/>
        <a:p>
          <a:pPr algn="just"/>
          <a:r>
            <a:rPr lang="en-US" sz="2200" b="0" cap="none" spc="0" dirty="0">
              <a:ln w="0"/>
              <a:solidFill>
                <a:schemeClr val="tx1"/>
              </a:solidFill>
              <a:effectLst>
                <a:outerShdw blurRad="38100" dist="19050" dir="2700000" algn="tl" rotWithShape="0">
                  <a:schemeClr val="dk1">
                    <a:alpha val="40000"/>
                  </a:schemeClr>
                </a:outerShdw>
              </a:effectLst>
              <a:latin typeface="Calibri (Body)"/>
            </a:rPr>
            <a:t>Calculate CVA for FX, IRS and portfolio</a:t>
          </a:r>
          <a:endParaRPr lang="en-US" sz="2200" b="0" cap="none" spc="0" dirty="0">
            <a:ln w="0"/>
            <a:solidFill>
              <a:schemeClr val="tx1"/>
            </a:solidFill>
            <a:effectLst>
              <a:outerShdw blurRad="38100" dist="19050" dir="2700000" algn="tl" rotWithShape="0">
                <a:schemeClr val="dk1">
                  <a:alpha val="40000"/>
                </a:schemeClr>
              </a:outerShdw>
            </a:effectLst>
          </a:endParaRPr>
        </a:p>
      </dgm:t>
    </dgm:pt>
    <dgm:pt modelId="{155D3154-BA6A-4806-B73E-9C5B972A3947}" type="parTrans" cxnId="{1DF5F54E-86E6-45D2-9012-FD5BC7B9B631}">
      <dgm:prSet/>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3EFA7988-6CC0-4ECE-B8A4-409A1041E694}" type="sibTrans" cxnId="{1DF5F54E-86E6-45D2-9012-FD5BC7B9B631}">
      <dgm:prSet/>
      <dgm:spPr/>
      <dgm:t>
        <a:bodyPr/>
        <a:lstStyle/>
        <a:p>
          <a:pPr algn="just"/>
          <a:endParaRPr lang="en-US" sz="2200" b="0" cap="none" spc="0">
            <a:ln w="0"/>
            <a:solidFill>
              <a:schemeClr val="tx1"/>
            </a:solidFill>
            <a:effectLst>
              <a:outerShdw blurRad="38100" dist="19050" dir="2700000" algn="tl" rotWithShape="0">
                <a:schemeClr val="dk1">
                  <a:alpha val="40000"/>
                </a:schemeClr>
              </a:outerShdw>
            </a:effectLst>
          </a:endParaRPr>
        </a:p>
      </dgm:t>
    </dgm:pt>
    <dgm:pt modelId="{17344031-C0F8-43E2-B09B-77C11938A1EF}" type="pres">
      <dgm:prSet presAssocID="{0E36B88F-72F0-428C-95A2-5755930FDC06}" presName="outerComposite" presStyleCnt="0">
        <dgm:presLayoutVars>
          <dgm:chMax val="5"/>
          <dgm:dir/>
          <dgm:resizeHandles val="exact"/>
        </dgm:presLayoutVars>
      </dgm:prSet>
      <dgm:spPr/>
      <dgm:t>
        <a:bodyPr/>
        <a:lstStyle/>
        <a:p>
          <a:endParaRPr lang="ru-RU"/>
        </a:p>
      </dgm:t>
    </dgm:pt>
    <dgm:pt modelId="{D9B6C458-6A7B-4999-A9C4-DA3263DE1476}" type="pres">
      <dgm:prSet presAssocID="{0E36B88F-72F0-428C-95A2-5755930FDC06}" presName="dummyMaxCanvas" presStyleCnt="0">
        <dgm:presLayoutVars/>
      </dgm:prSet>
      <dgm:spPr/>
    </dgm:pt>
    <dgm:pt modelId="{B58E563E-1795-40C2-9757-11C8E6CA46CF}" type="pres">
      <dgm:prSet presAssocID="{0E36B88F-72F0-428C-95A2-5755930FDC06}" presName="FourNodes_1" presStyleLbl="node1" presStyleIdx="0" presStyleCnt="4">
        <dgm:presLayoutVars>
          <dgm:bulletEnabled val="1"/>
        </dgm:presLayoutVars>
      </dgm:prSet>
      <dgm:spPr/>
      <dgm:t>
        <a:bodyPr/>
        <a:lstStyle/>
        <a:p>
          <a:endParaRPr lang="ru-RU"/>
        </a:p>
      </dgm:t>
    </dgm:pt>
    <dgm:pt modelId="{AF02F054-355B-4A6F-99F3-E5C76B1173FF}" type="pres">
      <dgm:prSet presAssocID="{0E36B88F-72F0-428C-95A2-5755930FDC06}" presName="FourNodes_2" presStyleLbl="node1" presStyleIdx="1" presStyleCnt="4">
        <dgm:presLayoutVars>
          <dgm:bulletEnabled val="1"/>
        </dgm:presLayoutVars>
      </dgm:prSet>
      <dgm:spPr/>
      <dgm:t>
        <a:bodyPr/>
        <a:lstStyle/>
        <a:p>
          <a:endParaRPr lang="ru-RU"/>
        </a:p>
      </dgm:t>
    </dgm:pt>
    <dgm:pt modelId="{ECCE5D17-2E1D-42D9-AFEB-5129612E4217}" type="pres">
      <dgm:prSet presAssocID="{0E36B88F-72F0-428C-95A2-5755930FDC06}" presName="FourNodes_3" presStyleLbl="node1" presStyleIdx="2" presStyleCnt="4">
        <dgm:presLayoutVars>
          <dgm:bulletEnabled val="1"/>
        </dgm:presLayoutVars>
      </dgm:prSet>
      <dgm:spPr/>
      <dgm:t>
        <a:bodyPr/>
        <a:lstStyle/>
        <a:p>
          <a:endParaRPr lang="ru-RU"/>
        </a:p>
      </dgm:t>
    </dgm:pt>
    <dgm:pt modelId="{54B0F2CC-61E2-4B94-B8B6-1F838FB4715F}" type="pres">
      <dgm:prSet presAssocID="{0E36B88F-72F0-428C-95A2-5755930FDC06}" presName="FourNodes_4" presStyleLbl="node1" presStyleIdx="3" presStyleCnt="4">
        <dgm:presLayoutVars>
          <dgm:bulletEnabled val="1"/>
        </dgm:presLayoutVars>
      </dgm:prSet>
      <dgm:spPr/>
      <dgm:t>
        <a:bodyPr/>
        <a:lstStyle/>
        <a:p>
          <a:endParaRPr lang="ru-RU"/>
        </a:p>
      </dgm:t>
    </dgm:pt>
    <dgm:pt modelId="{EBA9CA43-3258-46B9-B957-A4FCE41272FF}" type="pres">
      <dgm:prSet presAssocID="{0E36B88F-72F0-428C-95A2-5755930FDC06}" presName="FourConn_1-2" presStyleLbl="fgAccFollowNode1" presStyleIdx="0" presStyleCnt="3">
        <dgm:presLayoutVars>
          <dgm:bulletEnabled val="1"/>
        </dgm:presLayoutVars>
      </dgm:prSet>
      <dgm:spPr/>
      <dgm:t>
        <a:bodyPr/>
        <a:lstStyle/>
        <a:p>
          <a:endParaRPr lang="ru-RU"/>
        </a:p>
      </dgm:t>
    </dgm:pt>
    <dgm:pt modelId="{9310554F-04B4-4F51-9542-8C9E1373DDF8}" type="pres">
      <dgm:prSet presAssocID="{0E36B88F-72F0-428C-95A2-5755930FDC06}" presName="FourConn_2-3" presStyleLbl="fgAccFollowNode1" presStyleIdx="1" presStyleCnt="3">
        <dgm:presLayoutVars>
          <dgm:bulletEnabled val="1"/>
        </dgm:presLayoutVars>
      </dgm:prSet>
      <dgm:spPr/>
      <dgm:t>
        <a:bodyPr/>
        <a:lstStyle/>
        <a:p>
          <a:endParaRPr lang="ru-RU"/>
        </a:p>
      </dgm:t>
    </dgm:pt>
    <dgm:pt modelId="{857FE461-65D3-4159-B29D-F47F0BDB50D3}" type="pres">
      <dgm:prSet presAssocID="{0E36B88F-72F0-428C-95A2-5755930FDC06}" presName="FourConn_3-4" presStyleLbl="fgAccFollowNode1" presStyleIdx="2" presStyleCnt="3">
        <dgm:presLayoutVars>
          <dgm:bulletEnabled val="1"/>
        </dgm:presLayoutVars>
      </dgm:prSet>
      <dgm:spPr/>
      <dgm:t>
        <a:bodyPr/>
        <a:lstStyle/>
        <a:p>
          <a:endParaRPr lang="ru-RU"/>
        </a:p>
      </dgm:t>
    </dgm:pt>
    <dgm:pt modelId="{FC27FF64-F57D-4163-848D-7537982F50E0}" type="pres">
      <dgm:prSet presAssocID="{0E36B88F-72F0-428C-95A2-5755930FDC06}" presName="FourNodes_1_text" presStyleLbl="node1" presStyleIdx="3" presStyleCnt="4">
        <dgm:presLayoutVars>
          <dgm:bulletEnabled val="1"/>
        </dgm:presLayoutVars>
      </dgm:prSet>
      <dgm:spPr/>
      <dgm:t>
        <a:bodyPr/>
        <a:lstStyle/>
        <a:p>
          <a:endParaRPr lang="ru-RU"/>
        </a:p>
      </dgm:t>
    </dgm:pt>
    <dgm:pt modelId="{7F67320E-23C0-485A-A704-06B7185A9DF9}" type="pres">
      <dgm:prSet presAssocID="{0E36B88F-72F0-428C-95A2-5755930FDC06}" presName="FourNodes_2_text" presStyleLbl="node1" presStyleIdx="3" presStyleCnt="4">
        <dgm:presLayoutVars>
          <dgm:bulletEnabled val="1"/>
        </dgm:presLayoutVars>
      </dgm:prSet>
      <dgm:spPr/>
      <dgm:t>
        <a:bodyPr/>
        <a:lstStyle/>
        <a:p>
          <a:endParaRPr lang="ru-RU"/>
        </a:p>
      </dgm:t>
    </dgm:pt>
    <dgm:pt modelId="{496E5D01-442E-4424-8ABE-5A8F09DB642A}" type="pres">
      <dgm:prSet presAssocID="{0E36B88F-72F0-428C-95A2-5755930FDC06}" presName="FourNodes_3_text" presStyleLbl="node1" presStyleIdx="3" presStyleCnt="4">
        <dgm:presLayoutVars>
          <dgm:bulletEnabled val="1"/>
        </dgm:presLayoutVars>
      </dgm:prSet>
      <dgm:spPr/>
      <dgm:t>
        <a:bodyPr/>
        <a:lstStyle/>
        <a:p>
          <a:endParaRPr lang="ru-RU"/>
        </a:p>
      </dgm:t>
    </dgm:pt>
    <dgm:pt modelId="{B11BA0E5-E481-4E29-8E59-746F630C99FA}" type="pres">
      <dgm:prSet presAssocID="{0E36B88F-72F0-428C-95A2-5755930FDC06}" presName="FourNodes_4_text" presStyleLbl="node1" presStyleIdx="3" presStyleCnt="4">
        <dgm:presLayoutVars>
          <dgm:bulletEnabled val="1"/>
        </dgm:presLayoutVars>
      </dgm:prSet>
      <dgm:spPr/>
      <dgm:t>
        <a:bodyPr/>
        <a:lstStyle/>
        <a:p>
          <a:endParaRPr lang="ru-RU"/>
        </a:p>
      </dgm:t>
    </dgm:pt>
  </dgm:ptLst>
  <dgm:cxnLst>
    <dgm:cxn modelId="{E5F7A35F-A5A0-4DA8-AE94-F665B4EC9AC8}" type="presOf" srcId="{B593F8D0-93CC-4853-AA7A-567D74419A21}" destId="{9310554F-04B4-4F51-9542-8C9E1373DDF8}" srcOrd="0" destOrd="0" presId="urn:microsoft.com/office/officeart/2005/8/layout/vProcess5"/>
    <dgm:cxn modelId="{929E5009-F81A-4F6D-8843-E28D9FA8FFEC}" type="presOf" srcId="{B580F0F0-78C2-4B36-A749-A6AD489D2192}" destId="{EBA9CA43-3258-46B9-B957-A4FCE41272FF}" srcOrd="0" destOrd="0" presId="urn:microsoft.com/office/officeart/2005/8/layout/vProcess5"/>
    <dgm:cxn modelId="{CFBB6DE1-B401-4BB6-842F-5F4FAF2ECD98}" type="presOf" srcId="{30D39C38-2B29-4C64-8128-A253CCF8792A}" destId="{B11BA0E5-E481-4E29-8E59-746F630C99FA}" srcOrd="1" destOrd="0" presId="urn:microsoft.com/office/officeart/2005/8/layout/vProcess5"/>
    <dgm:cxn modelId="{02AE9FF3-51A3-4E8A-B886-2A5D5BC48F0B}" srcId="{0E36B88F-72F0-428C-95A2-5755930FDC06}" destId="{438CA703-AA05-485C-948C-BDD7D7448FF4}" srcOrd="0" destOrd="0" parTransId="{AF2EFE39-C3BE-44F1-87AB-CF63D57E75CA}" sibTransId="{B580F0F0-78C2-4B36-A749-A6AD489D2192}"/>
    <dgm:cxn modelId="{9F17F553-0C35-47B3-A121-98AABB611890}" type="presOf" srcId="{30D39C38-2B29-4C64-8128-A253CCF8792A}" destId="{54B0F2CC-61E2-4B94-B8B6-1F838FB4715F}" srcOrd="0" destOrd="0" presId="urn:microsoft.com/office/officeart/2005/8/layout/vProcess5"/>
    <dgm:cxn modelId="{B7DEB57D-262C-4FC0-97AD-E8B90A55A54E}" type="presOf" srcId="{0E36B88F-72F0-428C-95A2-5755930FDC06}" destId="{17344031-C0F8-43E2-B09B-77C11938A1EF}" srcOrd="0" destOrd="0" presId="urn:microsoft.com/office/officeart/2005/8/layout/vProcess5"/>
    <dgm:cxn modelId="{88A05C84-7FBF-4F5F-83B9-8ECEB59D7D30}" type="presOf" srcId="{FDAAD876-E677-4289-BE7C-D6512BB94DBA}" destId="{496E5D01-442E-4424-8ABE-5A8F09DB642A}" srcOrd="1" destOrd="0" presId="urn:microsoft.com/office/officeart/2005/8/layout/vProcess5"/>
    <dgm:cxn modelId="{0149445D-7D5C-423A-9D1A-87CBED166B5D}" srcId="{0E36B88F-72F0-428C-95A2-5755930FDC06}" destId="{FDAAD876-E677-4289-BE7C-D6512BB94DBA}" srcOrd="2" destOrd="0" parTransId="{C9864C4B-FBB9-4FDA-8896-8E9DB87E1182}" sibTransId="{FF622DC7-30F9-47C1-AA66-ED7482F86B1A}"/>
    <dgm:cxn modelId="{AF43032F-3FB9-432C-B322-5469BBE5F999}" type="presOf" srcId="{438CA703-AA05-485C-948C-BDD7D7448FF4}" destId="{B58E563E-1795-40C2-9757-11C8E6CA46CF}" srcOrd="0" destOrd="0" presId="urn:microsoft.com/office/officeart/2005/8/layout/vProcess5"/>
    <dgm:cxn modelId="{23A6414B-5D12-440B-BF64-B01461C75196}" srcId="{0E36B88F-72F0-428C-95A2-5755930FDC06}" destId="{6DCDC1A2-1B05-4959-86D8-1B2E86181F3E}" srcOrd="1" destOrd="0" parTransId="{371D59C6-65E0-430F-B543-F3A95F864E93}" sibTransId="{B593F8D0-93CC-4853-AA7A-567D74419A21}"/>
    <dgm:cxn modelId="{28D5A327-00C1-4FB1-BA13-D9E0E0156F03}" type="presOf" srcId="{6DCDC1A2-1B05-4959-86D8-1B2E86181F3E}" destId="{AF02F054-355B-4A6F-99F3-E5C76B1173FF}" srcOrd="0" destOrd="0" presId="urn:microsoft.com/office/officeart/2005/8/layout/vProcess5"/>
    <dgm:cxn modelId="{1DF5F54E-86E6-45D2-9012-FD5BC7B9B631}" srcId="{0E36B88F-72F0-428C-95A2-5755930FDC06}" destId="{30D39C38-2B29-4C64-8128-A253CCF8792A}" srcOrd="3" destOrd="0" parTransId="{155D3154-BA6A-4806-B73E-9C5B972A3947}" sibTransId="{3EFA7988-6CC0-4ECE-B8A4-409A1041E694}"/>
    <dgm:cxn modelId="{37410C9B-3E0D-40A9-BDEA-32E4DD19B840}" type="presOf" srcId="{FDAAD876-E677-4289-BE7C-D6512BB94DBA}" destId="{ECCE5D17-2E1D-42D9-AFEB-5129612E4217}" srcOrd="0" destOrd="0" presId="urn:microsoft.com/office/officeart/2005/8/layout/vProcess5"/>
    <dgm:cxn modelId="{67FB3A92-9D26-4906-9D7F-0995ACB46E5C}" type="presOf" srcId="{6DCDC1A2-1B05-4959-86D8-1B2E86181F3E}" destId="{7F67320E-23C0-485A-A704-06B7185A9DF9}" srcOrd="1" destOrd="0" presId="urn:microsoft.com/office/officeart/2005/8/layout/vProcess5"/>
    <dgm:cxn modelId="{1BD95AA8-170A-4DCA-B173-6ABB8EBA64C1}" type="presOf" srcId="{438CA703-AA05-485C-948C-BDD7D7448FF4}" destId="{FC27FF64-F57D-4163-848D-7537982F50E0}" srcOrd="1" destOrd="0" presId="urn:microsoft.com/office/officeart/2005/8/layout/vProcess5"/>
    <dgm:cxn modelId="{A4D1BACA-1B0F-4CF1-A94B-B938F4ABBDDE}" type="presOf" srcId="{FF622DC7-30F9-47C1-AA66-ED7482F86B1A}" destId="{857FE461-65D3-4159-B29D-F47F0BDB50D3}" srcOrd="0" destOrd="0" presId="urn:microsoft.com/office/officeart/2005/8/layout/vProcess5"/>
    <dgm:cxn modelId="{BE0BD493-C624-4897-94D6-4E6606D28051}" type="presParOf" srcId="{17344031-C0F8-43E2-B09B-77C11938A1EF}" destId="{D9B6C458-6A7B-4999-A9C4-DA3263DE1476}" srcOrd="0" destOrd="0" presId="urn:microsoft.com/office/officeart/2005/8/layout/vProcess5"/>
    <dgm:cxn modelId="{6B294FA7-02D6-48D3-97EF-B0614BB339A2}" type="presParOf" srcId="{17344031-C0F8-43E2-B09B-77C11938A1EF}" destId="{B58E563E-1795-40C2-9757-11C8E6CA46CF}" srcOrd="1" destOrd="0" presId="urn:microsoft.com/office/officeart/2005/8/layout/vProcess5"/>
    <dgm:cxn modelId="{0030A2A1-600B-40FE-B9FD-6373F7A9CA86}" type="presParOf" srcId="{17344031-C0F8-43E2-B09B-77C11938A1EF}" destId="{AF02F054-355B-4A6F-99F3-E5C76B1173FF}" srcOrd="2" destOrd="0" presId="urn:microsoft.com/office/officeart/2005/8/layout/vProcess5"/>
    <dgm:cxn modelId="{E727D927-F0EC-46B0-A25A-3C9F8CF82D7D}" type="presParOf" srcId="{17344031-C0F8-43E2-B09B-77C11938A1EF}" destId="{ECCE5D17-2E1D-42D9-AFEB-5129612E4217}" srcOrd="3" destOrd="0" presId="urn:microsoft.com/office/officeart/2005/8/layout/vProcess5"/>
    <dgm:cxn modelId="{F2D1B77C-6C68-47BA-943C-BE9852AA687D}" type="presParOf" srcId="{17344031-C0F8-43E2-B09B-77C11938A1EF}" destId="{54B0F2CC-61E2-4B94-B8B6-1F838FB4715F}" srcOrd="4" destOrd="0" presId="urn:microsoft.com/office/officeart/2005/8/layout/vProcess5"/>
    <dgm:cxn modelId="{B1DE908B-C452-41D7-ABC0-A4E8DF61375C}" type="presParOf" srcId="{17344031-C0F8-43E2-B09B-77C11938A1EF}" destId="{EBA9CA43-3258-46B9-B957-A4FCE41272FF}" srcOrd="5" destOrd="0" presId="urn:microsoft.com/office/officeart/2005/8/layout/vProcess5"/>
    <dgm:cxn modelId="{47DB1409-5CDE-4E84-BB16-1847E0D85D6F}" type="presParOf" srcId="{17344031-C0F8-43E2-B09B-77C11938A1EF}" destId="{9310554F-04B4-4F51-9542-8C9E1373DDF8}" srcOrd="6" destOrd="0" presId="urn:microsoft.com/office/officeart/2005/8/layout/vProcess5"/>
    <dgm:cxn modelId="{7534FA59-39D1-4AF0-AF88-C32C7231F885}" type="presParOf" srcId="{17344031-C0F8-43E2-B09B-77C11938A1EF}" destId="{857FE461-65D3-4159-B29D-F47F0BDB50D3}" srcOrd="7" destOrd="0" presId="urn:microsoft.com/office/officeart/2005/8/layout/vProcess5"/>
    <dgm:cxn modelId="{8D17100C-ED37-4AE6-96D6-A8AE626FCCCD}" type="presParOf" srcId="{17344031-C0F8-43E2-B09B-77C11938A1EF}" destId="{FC27FF64-F57D-4163-848D-7537982F50E0}" srcOrd="8" destOrd="0" presId="urn:microsoft.com/office/officeart/2005/8/layout/vProcess5"/>
    <dgm:cxn modelId="{397840A9-EFBC-4981-BFF0-3BABC8904AE1}" type="presParOf" srcId="{17344031-C0F8-43E2-B09B-77C11938A1EF}" destId="{7F67320E-23C0-485A-A704-06B7185A9DF9}" srcOrd="9" destOrd="0" presId="urn:microsoft.com/office/officeart/2005/8/layout/vProcess5"/>
    <dgm:cxn modelId="{7EB2AE63-F38F-4DCF-8E3C-3C751B8701CB}" type="presParOf" srcId="{17344031-C0F8-43E2-B09B-77C11938A1EF}" destId="{496E5D01-442E-4424-8ABE-5A8F09DB642A}" srcOrd="10" destOrd="0" presId="urn:microsoft.com/office/officeart/2005/8/layout/vProcess5"/>
    <dgm:cxn modelId="{EEFA75FC-0A01-4ED3-83CA-A41B29A20840}" type="presParOf" srcId="{17344031-C0F8-43E2-B09B-77C11938A1EF}" destId="{B11BA0E5-E481-4E29-8E59-746F630C99F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E563E-1795-40C2-9757-11C8E6CA46CF}">
      <dsp:nvSpPr>
        <dsp:cNvPr id="0" name=""/>
        <dsp:cNvSpPr/>
      </dsp:nvSpPr>
      <dsp:spPr>
        <a:xfrm>
          <a:off x="0" y="0"/>
          <a:ext cx="6508902" cy="1046669"/>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en-US" sz="2200" b="0" kern="1200" cap="none" spc="0" dirty="0">
              <a:ln w="0"/>
              <a:solidFill>
                <a:schemeClr val="tx1"/>
              </a:solidFill>
              <a:effectLst>
                <a:outerShdw blurRad="38100" dist="19050" dir="2700000" algn="tl" rotWithShape="0">
                  <a:schemeClr val="dk1">
                    <a:alpha val="40000"/>
                  </a:schemeClr>
                </a:outerShdw>
              </a:effectLst>
              <a:latin typeface="Calibri (Body)"/>
            </a:rPr>
            <a:t>Simulate 10 000 paths for each time step </a:t>
          </a:r>
          <a:endParaRPr lang="en-US" sz="2200" b="0" kern="1200" cap="none" spc="0" dirty="0">
            <a:ln w="0"/>
            <a:solidFill>
              <a:schemeClr val="tx1"/>
            </a:solidFill>
            <a:effectLst>
              <a:outerShdw blurRad="38100" dist="19050" dir="2700000" algn="tl" rotWithShape="0">
                <a:schemeClr val="dk1">
                  <a:alpha val="40000"/>
                </a:schemeClr>
              </a:outerShdw>
            </a:effectLst>
          </a:endParaRPr>
        </a:p>
      </dsp:txBody>
      <dsp:txXfrm>
        <a:off x="30656" y="30656"/>
        <a:ext cx="5291020" cy="985357"/>
      </dsp:txXfrm>
    </dsp:sp>
    <dsp:sp modelId="{AF02F054-355B-4A6F-99F3-E5C76B1173FF}">
      <dsp:nvSpPr>
        <dsp:cNvPr id="0" name=""/>
        <dsp:cNvSpPr/>
      </dsp:nvSpPr>
      <dsp:spPr>
        <a:xfrm>
          <a:off x="545120" y="1236973"/>
          <a:ext cx="6508902" cy="1046669"/>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en-US" sz="2200" b="0" kern="1200" cap="none" spc="0" dirty="0">
              <a:ln w="0"/>
              <a:solidFill>
                <a:schemeClr val="tx1"/>
              </a:solidFill>
              <a:effectLst>
                <a:outerShdw blurRad="38100" dist="19050" dir="2700000" algn="tl" rotWithShape="0">
                  <a:schemeClr val="dk1">
                    <a:alpha val="40000"/>
                  </a:schemeClr>
                </a:outerShdw>
              </a:effectLst>
              <a:latin typeface="Calibri (Body)"/>
            </a:rPr>
            <a:t>Calculate FX valuation, IRS valuation and Portfolio NPV </a:t>
          </a:r>
          <a:endParaRPr lang="en-US" sz="2200" b="0" kern="1200" cap="none" spc="0" dirty="0">
            <a:ln w="0"/>
            <a:solidFill>
              <a:schemeClr val="tx1"/>
            </a:solidFill>
            <a:effectLst>
              <a:outerShdw blurRad="38100" dist="19050" dir="2700000" algn="tl" rotWithShape="0">
                <a:schemeClr val="dk1">
                  <a:alpha val="40000"/>
                </a:schemeClr>
              </a:outerShdw>
            </a:effectLst>
          </a:endParaRPr>
        </a:p>
      </dsp:txBody>
      <dsp:txXfrm>
        <a:off x="575776" y="1267629"/>
        <a:ext cx="5222134" cy="985357"/>
      </dsp:txXfrm>
    </dsp:sp>
    <dsp:sp modelId="{ECCE5D17-2E1D-42D9-AFEB-5129612E4217}">
      <dsp:nvSpPr>
        <dsp:cNvPr id="0" name=""/>
        <dsp:cNvSpPr/>
      </dsp:nvSpPr>
      <dsp:spPr>
        <a:xfrm>
          <a:off x="1082105" y="2473946"/>
          <a:ext cx="6508902" cy="1046669"/>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en-US" sz="2200" b="0" kern="1200" cap="none" spc="0" dirty="0">
              <a:ln w="0"/>
              <a:solidFill>
                <a:schemeClr val="tx1"/>
              </a:solidFill>
              <a:effectLst>
                <a:outerShdw blurRad="38100" dist="19050" dir="2700000" algn="tl" rotWithShape="0">
                  <a:schemeClr val="dk1">
                    <a:alpha val="40000"/>
                  </a:schemeClr>
                </a:outerShdw>
              </a:effectLst>
              <a:latin typeface="Calibri (Body)"/>
            </a:rPr>
            <a:t>Calculate exposure of IRS, exposure of FX, exposure of portfolio for each time step, each path.</a:t>
          </a:r>
        </a:p>
      </dsp:txBody>
      <dsp:txXfrm>
        <a:off x="1112761" y="2504602"/>
        <a:ext cx="5230270" cy="985357"/>
      </dsp:txXfrm>
    </dsp:sp>
    <dsp:sp modelId="{54B0F2CC-61E2-4B94-B8B6-1F838FB4715F}">
      <dsp:nvSpPr>
        <dsp:cNvPr id="0" name=""/>
        <dsp:cNvSpPr/>
      </dsp:nvSpPr>
      <dsp:spPr>
        <a:xfrm>
          <a:off x="1627225" y="3710919"/>
          <a:ext cx="6508902" cy="1046669"/>
        </a:xfrm>
        <a:prstGeom prst="roundRect">
          <a:avLst>
            <a:gd name="adj" fmla="val 1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just" defTabSz="977900">
            <a:lnSpc>
              <a:spcPct val="90000"/>
            </a:lnSpc>
            <a:spcBef>
              <a:spcPct val="0"/>
            </a:spcBef>
            <a:spcAft>
              <a:spcPct val="35000"/>
            </a:spcAft>
          </a:pPr>
          <a:r>
            <a:rPr lang="en-US" sz="2200" b="0" kern="1200" cap="none" spc="0" dirty="0">
              <a:ln w="0"/>
              <a:solidFill>
                <a:schemeClr val="tx1"/>
              </a:solidFill>
              <a:effectLst>
                <a:outerShdw blurRad="38100" dist="19050" dir="2700000" algn="tl" rotWithShape="0">
                  <a:schemeClr val="dk1">
                    <a:alpha val="40000"/>
                  </a:schemeClr>
                </a:outerShdw>
              </a:effectLst>
              <a:latin typeface="Calibri (Body)"/>
            </a:rPr>
            <a:t>Calculate CVA for FX, IRS and portfolio</a:t>
          </a:r>
          <a:endParaRPr lang="en-US" sz="2200" b="0" kern="1200" cap="none" spc="0" dirty="0">
            <a:ln w="0"/>
            <a:solidFill>
              <a:schemeClr val="tx1"/>
            </a:solidFill>
            <a:effectLst>
              <a:outerShdw blurRad="38100" dist="19050" dir="2700000" algn="tl" rotWithShape="0">
                <a:schemeClr val="dk1">
                  <a:alpha val="40000"/>
                </a:schemeClr>
              </a:outerShdw>
            </a:effectLst>
          </a:endParaRPr>
        </a:p>
      </dsp:txBody>
      <dsp:txXfrm>
        <a:off x="1657881" y="3741575"/>
        <a:ext cx="5222134" cy="985357"/>
      </dsp:txXfrm>
    </dsp:sp>
    <dsp:sp modelId="{EBA9CA43-3258-46B9-B957-A4FCE41272FF}">
      <dsp:nvSpPr>
        <dsp:cNvPr id="0" name=""/>
        <dsp:cNvSpPr/>
      </dsp:nvSpPr>
      <dsp:spPr>
        <a:xfrm>
          <a:off x="5828567" y="801653"/>
          <a:ext cx="680335" cy="680335"/>
        </a:xfrm>
        <a:prstGeom prst="downArrow">
          <a:avLst>
            <a:gd name="adj1" fmla="val 55000"/>
            <a:gd name="adj2" fmla="val 45000"/>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just" defTabSz="977900">
            <a:lnSpc>
              <a:spcPct val="90000"/>
            </a:lnSpc>
            <a:spcBef>
              <a:spcPct val="0"/>
            </a:spcBef>
            <a:spcAft>
              <a:spcPct val="35000"/>
            </a:spcAft>
          </a:pPr>
          <a:endParaRPr lang="en-US" sz="2200" b="0" kern="1200" cap="none" spc="0">
            <a:ln w="0"/>
            <a:solidFill>
              <a:schemeClr val="tx1"/>
            </a:solidFill>
            <a:effectLst>
              <a:outerShdw blurRad="38100" dist="19050" dir="2700000" algn="tl" rotWithShape="0">
                <a:schemeClr val="dk1">
                  <a:alpha val="40000"/>
                </a:schemeClr>
              </a:outerShdw>
            </a:effectLst>
          </a:endParaRPr>
        </a:p>
      </dsp:txBody>
      <dsp:txXfrm>
        <a:off x="5981642" y="801653"/>
        <a:ext cx="374185" cy="511952"/>
      </dsp:txXfrm>
    </dsp:sp>
    <dsp:sp modelId="{9310554F-04B4-4F51-9542-8C9E1373DDF8}">
      <dsp:nvSpPr>
        <dsp:cNvPr id="0" name=""/>
        <dsp:cNvSpPr/>
      </dsp:nvSpPr>
      <dsp:spPr>
        <a:xfrm>
          <a:off x="6373687" y="2038626"/>
          <a:ext cx="680335" cy="680335"/>
        </a:xfrm>
        <a:prstGeom prst="downArrow">
          <a:avLst>
            <a:gd name="adj1" fmla="val 55000"/>
            <a:gd name="adj2" fmla="val 45000"/>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just" defTabSz="977900">
            <a:lnSpc>
              <a:spcPct val="90000"/>
            </a:lnSpc>
            <a:spcBef>
              <a:spcPct val="0"/>
            </a:spcBef>
            <a:spcAft>
              <a:spcPct val="35000"/>
            </a:spcAft>
          </a:pPr>
          <a:endParaRPr lang="en-US" sz="2200" b="0" kern="1200" cap="none" spc="0">
            <a:ln w="0"/>
            <a:solidFill>
              <a:schemeClr val="tx1"/>
            </a:solidFill>
            <a:effectLst>
              <a:outerShdw blurRad="38100" dist="19050" dir="2700000" algn="tl" rotWithShape="0">
                <a:schemeClr val="dk1">
                  <a:alpha val="40000"/>
                </a:schemeClr>
              </a:outerShdw>
            </a:effectLst>
          </a:endParaRPr>
        </a:p>
      </dsp:txBody>
      <dsp:txXfrm>
        <a:off x="6526762" y="2038626"/>
        <a:ext cx="374185" cy="511952"/>
      </dsp:txXfrm>
    </dsp:sp>
    <dsp:sp modelId="{857FE461-65D3-4159-B29D-F47F0BDB50D3}">
      <dsp:nvSpPr>
        <dsp:cNvPr id="0" name=""/>
        <dsp:cNvSpPr/>
      </dsp:nvSpPr>
      <dsp:spPr>
        <a:xfrm>
          <a:off x="6910672" y="3275600"/>
          <a:ext cx="680335" cy="680335"/>
        </a:xfrm>
        <a:prstGeom prst="downArrow">
          <a:avLst>
            <a:gd name="adj1" fmla="val 55000"/>
            <a:gd name="adj2" fmla="val 45000"/>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just" defTabSz="977900">
            <a:lnSpc>
              <a:spcPct val="90000"/>
            </a:lnSpc>
            <a:spcBef>
              <a:spcPct val="0"/>
            </a:spcBef>
            <a:spcAft>
              <a:spcPct val="35000"/>
            </a:spcAft>
          </a:pPr>
          <a:endParaRPr lang="en-US" sz="2200" b="0" kern="1200" cap="none" spc="0">
            <a:ln w="0"/>
            <a:solidFill>
              <a:schemeClr val="tx1"/>
            </a:solidFill>
            <a:effectLst>
              <a:outerShdw blurRad="38100" dist="19050" dir="2700000" algn="tl" rotWithShape="0">
                <a:schemeClr val="dk1">
                  <a:alpha val="40000"/>
                </a:schemeClr>
              </a:outerShdw>
            </a:effectLst>
          </a:endParaRPr>
        </a:p>
      </dsp:txBody>
      <dsp:txXfrm>
        <a:off x="7063747" y="3275600"/>
        <a:ext cx="374185" cy="51195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9E15E-E2C8-4D8E-A7D8-33C91B7169B3}" type="datetimeFigureOut">
              <a:rPr lang="en-US" smtClean="0"/>
              <a:t>6/3/2022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CFAA5-2EBD-49C2-9A5C-A79E94A27091}" type="slidenum">
              <a:rPr lang="en-US" smtClean="0"/>
              <a:t>‹#›</a:t>
            </a:fld>
            <a:endParaRPr lang="en-US"/>
          </a:p>
        </p:txBody>
      </p:sp>
    </p:spTree>
    <p:extLst>
      <p:ext uri="{BB962C8B-B14F-4D97-AF65-F5344CB8AC3E}">
        <p14:creationId xmlns:p14="http://schemas.microsoft.com/office/powerpoint/2010/main" val="241122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Standard_deviati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3</a:t>
            </a:fld>
            <a:endParaRPr lang="en-US"/>
          </a:p>
        </p:txBody>
      </p:sp>
    </p:spTree>
    <p:extLst>
      <p:ext uri="{BB962C8B-B14F-4D97-AF65-F5344CB8AC3E}">
        <p14:creationId xmlns:p14="http://schemas.microsoft.com/office/powerpoint/2010/main" val="3867629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12</a:t>
            </a:fld>
            <a:endParaRPr lang="en-US"/>
          </a:p>
        </p:txBody>
      </p:sp>
    </p:spTree>
    <p:extLst>
      <p:ext uri="{BB962C8B-B14F-4D97-AF65-F5344CB8AC3E}">
        <p14:creationId xmlns:p14="http://schemas.microsoft.com/office/powerpoint/2010/main" val="1676463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13</a:t>
            </a:fld>
            <a:endParaRPr lang="en-US"/>
          </a:p>
        </p:txBody>
      </p:sp>
    </p:spTree>
    <p:extLst>
      <p:ext uri="{BB962C8B-B14F-4D97-AF65-F5344CB8AC3E}">
        <p14:creationId xmlns:p14="http://schemas.microsoft.com/office/powerpoint/2010/main" val="4242286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14</a:t>
            </a:fld>
            <a:endParaRPr lang="en-US"/>
          </a:p>
        </p:txBody>
      </p:sp>
    </p:spTree>
    <p:extLst>
      <p:ext uri="{BB962C8B-B14F-4D97-AF65-F5344CB8AC3E}">
        <p14:creationId xmlns:p14="http://schemas.microsoft.com/office/powerpoint/2010/main" val="652433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15</a:t>
            </a:fld>
            <a:endParaRPr lang="en-US"/>
          </a:p>
        </p:txBody>
      </p:sp>
    </p:spTree>
    <p:extLst>
      <p:ext uri="{BB962C8B-B14F-4D97-AF65-F5344CB8AC3E}">
        <p14:creationId xmlns:p14="http://schemas.microsoft.com/office/powerpoint/2010/main" val="4158865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16</a:t>
            </a:fld>
            <a:endParaRPr lang="en-US"/>
          </a:p>
        </p:txBody>
      </p:sp>
    </p:spTree>
    <p:extLst>
      <p:ext uri="{BB962C8B-B14F-4D97-AF65-F5344CB8AC3E}">
        <p14:creationId xmlns:p14="http://schemas.microsoft.com/office/powerpoint/2010/main" val="3091210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17</a:t>
            </a:fld>
            <a:endParaRPr lang="en-US"/>
          </a:p>
        </p:txBody>
      </p:sp>
    </p:spTree>
    <p:extLst>
      <p:ext uri="{BB962C8B-B14F-4D97-AF65-F5344CB8AC3E}">
        <p14:creationId xmlns:p14="http://schemas.microsoft.com/office/powerpoint/2010/main" val="3102806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a:solidFill>
                  <a:schemeClr val="tx1"/>
                </a:solidFill>
                <a:latin typeface="+mn-lt"/>
                <a:ea typeface="+mn-ea"/>
                <a:cs typeface="+mn-cs"/>
              </a:rPr>
              <a:t>K </a:t>
            </a:r>
            <a:r>
              <a:rPr lang="en-US" sz="1200" b="0" i="0" u="none" strike="noStrike" kern="1200" baseline="0" dirty="0">
                <a:solidFill>
                  <a:schemeClr val="tx1"/>
                </a:solidFill>
                <a:latin typeface="+mn-lt"/>
                <a:ea typeface="+mn-ea"/>
                <a:cs typeface="+mn-cs"/>
              </a:rPr>
              <a:t>is the long term mean reversion coefficient </a:t>
            </a:r>
            <a:endParaRPr lang="vi-VN"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u="none" strike="noStrike" kern="1200" dirty="0">
                <a:solidFill>
                  <a:schemeClr val="tx1"/>
                </a:solidFill>
                <a:effectLst/>
                <a:latin typeface="+mn-lt"/>
                <a:ea typeface="+mn-ea"/>
                <a:cs typeface="+mn-cs"/>
                <a:hlinkClick r:id="rId3" tooltip="Standard deviation"/>
              </a:rPr>
              <a:t>standard deviation</a:t>
            </a:r>
            <a:r>
              <a:rPr lang="en-US" sz="1200" b="0" i="0" kern="1200" dirty="0">
                <a:solidFill>
                  <a:schemeClr val="tx1"/>
                </a:solidFill>
                <a:effectLst/>
                <a:latin typeface="+mn-lt"/>
                <a:ea typeface="+mn-ea"/>
                <a:cs typeface="+mn-cs"/>
              </a:rPr>
              <a:t> factor, </a:t>
            </a:r>
            <a:r>
              <a:rPr lang="vi-VN" sz="1200" b="0" i="0" kern="1200" dirty="0">
                <a:solidFill>
                  <a:schemeClr val="tx1"/>
                </a:solidFill>
                <a:effectLst/>
                <a:latin typeface="+mn-lt"/>
                <a:ea typeface="+mn-ea"/>
                <a:cs typeface="+mn-cs"/>
              </a:rPr>
              <a:t>sigma*sqrt(lambda) </a:t>
            </a:r>
            <a:r>
              <a:rPr lang="en-US" sz="1200" b="0" i="0" kern="1200" dirty="0">
                <a:solidFill>
                  <a:schemeClr val="tx1"/>
                </a:solidFill>
                <a:effectLst/>
                <a:latin typeface="+mn-lt"/>
                <a:ea typeface="+mn-ea"/>
                <a:cs typeface="+mn-cs"/>
              </a:rPr>
              <a:t>avoids the possibility of negative interest rates for all positive values of </a:t>
            </a:r>
            <a:r>
              <a:rPr lang="vi-VN" sz="1200" b="0"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and </a:t>
            </a:r>
            <a:r>
              <a:rPr lang="vi-VN" sz="1200" b="0"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An interest rate of zero is also precluded if the condition</a:t>
            </a:r>
            <a:r>
              <a:rPr lang="vi-VN" sz="1200" b="0" i="0" kern="1200" dirty="0">
                <a:solidFill>
                  <a:schemeClr val="tx1"/>
                </a:solidFill>
                <a:effectLst/>
                <a:latin typeface="+mn-lt"/>
                <a:ea typeface="+mn-ea"/>
                <a:cs typeface="+mn-cs"/>
              </a:rPr>
              <a:t> 2ab&gt;=singma^2 </a:t>
            </a:r>
            <a:r>
              <a:rPr lang="en-US" sz="1200" b="0" i="0" kern="1200" dirty="0">
                <a:solidFill>
                  <a:schemeClr val="tx1"/>
                </a:solidFill>
                <a:effectLst/>
                <a:latin typeface="+mn-lt"/>
                <a:ea typeface="+mn-ea"/>
                <a:cs typeface="+mn-cs"/>
              </a:rPr>
              <a:t>is met. More generally, when the rate ({\</a:t>
            </a:r>
            <a:r>
              <a:rPr lang="en-US" sz="1200" b="0" i="0" kern="1200" dirty="0" err="1">
                <a:solidFill>
                  <a:schemeClr val="tx1"/>
                </a:solidFill>
                <a:effectLst/>
                <a:latin typeface="+mn-lt"/>
                <a:ea typeface="+mn-ea"/>
                <a:cs typeface="+mn-cs"/>
              </a:rPr>
              <a:t>displaystyle</a:t>
            </a:r>
            <a:r>
              <a:rPr lang="en-US" sz="1200" b="0" i="0" kern="1200" dirty="0">
                <a:solidFill>
                  <a:schemeClr val="tx1"/>
                </a:solidFill>
                <a:effectLst/>
                <a:latin typeface="+mn-lt"/>
                <a:ea typeface="+mn-ea"/>
                <a:cs typeface="+mn-cs"/>
              </a:rPr>
              <a:t> r_{t}}) is close to zero, the standard deviation ({\</a:t>
            </a:r>
            <a:r>
              <a:rPr lang="en-US" sz="1200" b="0" i="0" kern="1200" dirty="0" err="1">
                <a:solidFill>
                  <a:schemeClr val="tx1"/>
                </a:solidFill>
                <a:effectLst/>
                <a:latin typeface="+mn-lt"/>
                <a:ea typeface="+mn-ea"/>
                <a:cs typeface="+mn-cs"/>
              </a:rPr>
              <a:t>displaystyle</a:t>
            </a:r>
            <a:r>
              <a:rPr lang="en-US" sz="1200" b="0" i="0" kern="1200" dirty="0">
                <a:solidFill>
                  <a:schemeClr val="tx1"/>
                </a:solidFill>
                <a:effectLst/>
                <a:latin typeface="+mn-lt"/>
                <a:ea typeface="+mn-ea"/>
                <a:cs typeface="+mn-cs"/>
              </a:rPr>
              <a:t> \sigma {\</a:t>
            </a:r>
            <a:r>
              <a:rPr lang="en-US" sz="1200" b="0" i="0" kern="1200" dirty="0" err="1">
                <a:solidFill>
                  <a:schemeClr val="tx1"/>
                </a:solidFill>
                <a:effectLst/>
                <a:latin typeface="+mn-lt"/>
                <a:ea typeface="+mn-ea"/>
                <a:cs typeface="+mn-cs"/>
              </a:rPr>
              <a:t>sqrt</a:t>
            </a:r>
            <a:r>
              <a:rPr lang="en-US" sz="1200" b="0" i="0" kern="1200" dirty="0">
                <a:solidFill>
                  <a:schemeClr val="tx1"/>
                </a:solidFill>
                <a:effectLst/>
                <a:latin typeface="+mn-lt"/>
                <a:ea typeface="+mn-ea"/>
                <a:cs typeface="+mn-cs"/>
              </a:rPr>
              <a:t> {r_{t}}}}) also becomes very small, which dampens the effect of the random shock on the rate. Consequently, when the rate gets close to zero, its evolution becomes dominated by the drift factor, which pushes the rate </a:t>
            </a:r>
            <a:r>
              <a:rPr lang="vi-VN" sz="1200" b="0" i="0" kern="1200" dirty="0">
                <a:solidFill>
                  <a:schemeClr val="tx1"/>
                </a:solidFill>
                <a:effectLst/>
                <a:latin typeface="+mn-lt"/>
                <a:ea typeface="+mn-ea"/>
                <a:cs typeface="+mn-cs"/>
              </a:rPr>
              <a:t>upwards.</a:t>
            </a:r>
          </a:p>
          <a:p>
            <a:r>
              <a:rPr lang="en-US" sz="1200" b="0" i="0" kern="1200" dirty="0">
                <a:solidFill>
                  <a:schemeClr val="tx1"/>
                </a:solidFill>
                <a:effectLst/>
                <a:latin typeface="+mn-lt"/>
                <a:ea typeface="+mn-ea"/>
                <a:cs typeface="+mn-cs"/>
              </a:rPr>
              <a:t>More generally, when the rate is close to zero, the standard deviation </a:t>
            </a:r>
            <a:r>
              <a:rPr lang="vi-VN" sz="1200" b="0" i="0" kern="1200" dirty="0">
                <a:solidFill>
                  <a:schemeClr val="tx1"/>
                </a:solidFill>
                <a:effectLst/>
                <a:latin typeface="+mn-lt"/>
                <a:ea typeface="+mn-ea"/>
                <a:cs typeface="+mn-cs"/>
              </a:rPr>
              <a:t>sigma*sqrt(lambda) </a:t>
            </a:r>
            <a:r>
              <a:rPr lang="en-US" sz="1200" b="0" i="0" kern="1200" dirty="0">
                <a:solidFill>
                  <a:schemeClr val="tx1"/>
                </a:solidFill>
                <a:effectLst/>
                <a:latin typeface="+mn-lt"/>
                <a:ea typeface="+mn-ea"/>
                <a:cs typeface="+mn-cs"/>
              </a:rPr>
              <a:t>also becomes very small, which dampens the effect of the random shock on the rate. Consequently, when the rate gets close to zero, its evolution becomes dominated by the drift factor, which pushes the rate upwards</a:t>
            </a:r>
          </a:p>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18</a:t>
            </a:fld>
            <a:endParaRPr lang="en-US"/>
          </a:p>
        </p:txBody>
      </p:sp>
    </p:spTree>
    <p:extLst>
      <p:ext uri="{BB962C8B-B14F-4D97-AF65-F5344CB8AC3E}">
        <p14:creationId xmlns:p14="http://schemas.microsoft.com/office/powerpoint/2010/main" val="338857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counterparty credit risk is the risk that counterparty defaults before the contract matures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solidFill>
                  <a:srgbClr val="372F32"/>
                </a:solidFill>
                <a:effectLst/>
                <a:latin typeface="Open Sans" panose="020B0606030504020204" pitchFamily="34" charset="0"/>
              </a:rPr>
              <a:t>Counterparty credit risk (CCR)</a:t>
            </a:r>
            <a:r>
              <a:rPr lang="en-US" b="0" i="0" dirty="0">
                <a:solidFill>
                  <a:srgbClr val="372F32"/>
                </a:solidFill>
                <a:effectLst/>
                <a:latin typeface="Open Sans" panose="020B0606030504020204" pitchFamily="34" charset="0"/>
              </a:rPr>
              <a:t> is the risk that the counterparty to a transaction could default before the final settlement of the transaction's cash flows. An economic loss would occur if the transactions or portfolio of transactions with the counterparty has a positive economic value at the time of default. Unlike a firm's exposure to credit risk through a loan, where the exposure to credit risk is unilateral and only the lending bank faces the risk of loss, CCR creates a bilateral risk of loss: the market value of the transaction can be positive or negative to either counterparty to the transaction. The market value is uncertain and can vary over time with the movement of underlying market factors.</a:t>
            </a: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4</a:t>
            </a:fld>
            <a:endParaRPr lang="en-US"/>
          </a:p>
        </p:txBody>
      </p:sp>
    </p:spTree>
    <p:extLst>
      <p:ext uri="{BB962C8B-B14F-4D97-AF65-F5344CB8AC3E}">
        <p14:creationId xmlns:p14="http://schemas.microsoft.com/office/powerpoint/2010/main" val="126364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5</a:t>
            </a:fld>
            <a:endParaRPr lang="en-US"/>
          </a:p>
        </p:txBody>
      </p:sp>
    </p:spTree>
    <p:extLst>
      <p:ext uri="{BB962C8B-B14F-4D97-AF65-F5344CB8AC3E}">
        <p14:creationId xmlns:p14="http://schemas.microsoft.com/office/powerpoint/2010/main" val="161438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6</a:t>
            </a:fld>
            <a:endParaRPr lang="en-US"/>
          </a:p>
        </p:txBody>
      </p:sp>
    </p:spTree>
    <p:extLst>
      <p:ext uri="{BB962C8B-B14F-4D97-AF65-F5344CB8AC3E}">
        <p14:creationId xmlns:p14="http://schemas.microsoft.com/office/powerpoint/2010/main" val="2836602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7</a:t>
            </a:fld>
            <a:endParaRPr lang="en-US"/>
          </a:p>
        </p:txBody>
      </p:sp>
    </p:spTree>
    <p:extLst>
      <p:ext uri="{BB962C8B-B14F-4D97-AF65-F5344CB8AC3E}">
        <p14:creationId xmlns:p14="http://schemas.microsoft.com/office/powerpoint/2010/main" val="1453993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8</a:t>
            </a:fld>
            <a:endParaRPr lang="en-US"/>
          </a:p>
        </p:txBody>
      </p:sp>
    </p:spTree>
    <p:extLst>
      <p:ext uri="{BB962C8B-B14F-4D97-AF65-F5344CB8AC3E}">
        <p14:creationId xmlns:p14="http://schemas.microsoft.com/office/powerpoint/2010/main" val="233019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9</a:t>
            </a:fld>
            <a:endParaRPr lang="en-US"/>
          </a:p>
        </p:txBody>
      </p:sp>
    </p:spTree>
    <p:extLst>
      <p:ext uri="{BB962C8B-B14F-4D97-AF65-F5344CB8AC3E}">
        <p14:creationId xmlns:p14="http://schemas.microsoft.com/office/powerpoint/2010/main" val="1974598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10</a:t>
            </a:fld>
            <a:endParaRPr lang="en-US"/>
          </a:p>
        </p:txBody>
      </p:sp>
    </p:spTree>
    <p:extLst>
      <p:ext uri="{BB962C8B-B14F-4D97-AF65-F5344CB8AC3E}">
        <p14:creationId xmlns:p14="http://schemas.microsoft.com/office/powerpoint/2010/main" val="2293316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11</a:t>
            </a:fld>
            <a:endParaRPr lang="en-US"/>
          </a:p>
        </p:txBody>
      </p:sp>
    </p:spTree>
    <p:extLst>
      <p:ext uri="{BB962C8B-B14F-4D97-AF65-F5344CB8AC3E}">
        <p14:creationId xmlns:p14="http://schemas.microsoft.com/office/powerpoint/2010/main" val="30155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B2C8-0D71-4619-8D39-5F67C21E6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2F4DA-F4A7-4BBF-8163-3485569BF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8DA4A-024F-4756-BE62-6805263A7754}"/>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5" name="Footer Placeholder 4">
            <a:extLst>
              <a:ext uri="{FF2B5EF4-FFF2-40B4-BE49-F238E27FC236}">
                <a16:creationId xmlns:a16="http://schemas.microsoft.com/office/drawing/2014/main" id="{A384C1C8-9B64-4B5C-B51A-19D6CEDAC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979E3-D2A4-42F1-AE2C-A8CBDE34C33E}"/>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49337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66C9-6C88-48D7-8854-B780AF056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50BA5A-B499-4EDC-868B-DEE8C2112C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42666-CFF5-4101-854D-468CB672F66C}"/>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5" name="Footer Placeholder 4">
            <a:extLst>
              <a:ext uri="{FF2B5EF4-FFF2-40B4-BE49-F238E27FC236}">
                <a16:creationId xmlns:a16="http://schemas.microsoft.com/office/drawing/2014/main" id="{D241184E-297D-4FAF-9E7B-467CD42B7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3729A-B359-4FB3-887F-3EFFD8D52CEC}"/>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415790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1D2BB-4AC4-4069-9263-CE76E318C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41A5D-C32B-4405-97B3-4C5AA1D82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59B26-06C7-482B-A6C0-A5B20BAD0458}"/>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5" name="Footer Placeholder 4">
            <a:extLst>
              <a:ext uri="{FF2B5EF4-FFF2-40B4-BE49-F238E27FC236}">
                <a16:creationId xmlns:a16="http://schemas.microsoft.com/office/drawing/2014/main" id="{6F556540-1DF6-4EB1-9F48-EAA8D90E1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38B32-1503-4495-BD93-665E4C806FED}"/>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409520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7FB2-393B-4005-B744-F796F890B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B3B36-058B-4B58-B553-F966C099E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24AAF-A289-49C5-BF6D-FDFD0E7A7BF4}"/>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5" name="Footer Placeholder 4">
            <a:extLst>
              <a:ext uri="{FF2B5EF4-FFF2-40B4-BE49-F238E27FC236}">
                <a16:creationId xmlns:a16="http://schemas.microsoft.com/office/drawing/2014/main" id="{4AAA65BD-CE96-4EDD-A438-3F23FC1AF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8D1F5-F276-45D6-B685-D815454EEF8B}"/>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132032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CD97-3A9E-4CAD-B31B-338327BE0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D89434-7AB3-442D-84F7-8E40993E0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94739-3834-4E64-9018-C08D051ADB6E}"/>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5" name="Footer Placeholder 4">
            <a:extLst>
              <a:ext uri="{FF2B5EF4-FFF2-40B4-BE49-F238E27FC236}">
                <a16:creationId xmlns:a16="http://schemas.microsoft.com/office/drawing/2014/main" id="{65C635BA-4C73-4150-B067-EB115EEF0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A8F36-7186-4200-90DC-8155D87B16E7}"/>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9598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D713-71CD-46F5-A4A5-2F1E21BE4A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17998-10DE-4190-ABF5-7748692D2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902CEB-FB07-42BA-8B81-C2EFC6619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20A36-8C74-485F-8BFA-F372D99E90C9}"/>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6" name="Footer Placeholder 5">
            <a:extLst>
              <a:ext uri="{FF2B5EF4-FFF2-40B4-BE49-F238E27FC236}">
                <a16:creationId xmlns:a16="http://schemas.microsoft.com/office/drawing/2014/main" id="{3207F484-B0E5-4E1F-9D61-84C6BA13F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96B1A-C67D-4CAD-A36A-4887B9886E58}"/>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306559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BED2-8138-4256-9C84-6B0E5E532B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E11B70-1F85-4C80-B940-86F27ECC6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AADE2-CC79-4EBC-A940-7B22BE0ED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FF7E7E-BC98-4B1C-B92D-CD105CDE7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9AB54-A288-4E2C-9464-1493E940BE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5643-BF34-42EC-B380-26BB4A98919C}"/>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8" name="Footer Placeholder 7">
            <a:extLst>
              <a:ext uri="{FF2B5EF4-FFF2-40B4-BE49-F238E27FC236}">
                <a16:creationId xmlns:a16="http://schemas.microsoft.com/office/drawing/2014/main" id="{61E4260F-42F6-441C-8E6D-3E078A18F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E4FA8-359F-459E-92FF-667B44C8BB2C}"/>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8523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C5D3-FE9F-400F-8C4B-786D20D55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8A9AB-FFE9-4305-88FB-F9EEFE1058A0}"/>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4" name="Footer Placeholder 3">
            <a:extLst>
              <a:ext uri="{FF2B5EF4-FFF2-40B4-BE49-F238E27FC236}">
                <a16:creationId xmlns:a16="http://schemas.microsoft.com/office/drawing/2014/main" id="{9D52D809-1C92-4098-AA86-D8AE0C092E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56844A-C537-4A02-B339-D72D60EF7ACE}"/>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68335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7254D0-CDBE-481E-B358-E8617D60D511}"/>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3" name="Footer Placeholder 2">
            <a:extLst>
              <a:ext uri="{FF2B5EF4-FFF2-40B4-BE49-F238E27FC236}">
                <a16:creationId xmlns:a16="http://schemas.microsoft.com/office/drawing/2014/main" id="{ABE0F768-AA09-48B0-AEF8-28EE0D200A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669F9-35A4-4A59-BB9C-1616CE6FE8FD}"/>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39885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B5B0-83DF-465D-8E9F-4C060048B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79C86-2AD4-4D39-8C61-51B2AFDCB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8D659-71B5-4DF7-9128-C9B7A4F3D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8626F-7BF6-476A-8950-EBEA96128C52}"/>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6" name="Footer Placeholder 5">
            <a:extLst>
              <a:ext uri="{FF2B5EF4-FFF2-40B4-BE49-F238E27FC236}">
                <a16:creationId xmlns:a16="http://schemas.microsoft.com/office/drawing/2014/main" id="{A55224B4-08A7-493A-A891-078BD1E25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615D6-4936-4CBC-B593-3C2F646EFF04}"/>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1899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B106-DB68-4683-9267-A0B3BC15E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70EC7-5D63-4EB7-B32C-946E81108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31842C-ECDD-4ED9-985F-F7A390033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B0CD6-8647-4A4B-9133-99D744C60235}"/>
              </a:ext>
            </a:extLst>
          </p:cNvPr>
          <p:cNvSpPr>
            <a:spLocks noGrp="1"/>
          </p:cNvSpPr>
          <p:nvPr>
            <p:ph type="dt" sz="half" idx="10"/>
          </p:nvPr>
        </p:nvSpPr>
        <p:spPr/>
        <p:txBody>
          <a:bodyPr/>
          <a:lstStyle/>
          <a:p>
            <a:fld id="{51807F20-AA98-4802-9F1E-9670AB9FAB38}" type="datetimeFigureOut">
              <a:rPr lang="en-US" smtClean="0"/>
              <a:t>6/3/2022</a:t>
            </a:fld>
            <a:endParaRPr lang="en-US"/>
          </a:p>
        </p:txBody>
      </p:sp>
      <p:sp>
        <p:nvSpPr>
          <p:cNvPr id="6" name="Footer Placeholder 5">
            <a:extLst>
              <a:ext uri="{FF2B5EF4-FFF2-40B4-BE49-F238E27FC236}">
                <a16:creationId xmlns:a16="http://schemas.microsoft.com/office/drawing/2014/main" id="{32FB39F3-12FC-468D-8739-FCCFA3903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C8717-5FDD-449B-856A-CCF0E2F277E4}"/>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5722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6DF06-4F3E-4F0F-AD8C-3EE2F93CA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B3274-BEA6-4314-ADCB-80A784BA1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A1C64-DA42-4F0D-8FDB-2509E51AD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07F20-AA98-4802-9F1E-9670AB9FAB38}" type="datetimeFigureOut">
              <a:rPr lang="en-US" smtClean="0"/>
              <a:t>6/3/2022</a:t>
            </a:fld>
            <a:endParaRPr lang="en-US"/>
          </a:p>
        </p:txBody>
      </p:sp>
      <p:sp>
        <p:nvSpPr>
          <p:cNvPr id="5" name="Footer Placeholder 4">
            <a:extLst>
              <a:ext uri="{FF2B5EF4-FFF2-40B4-BE49-F238E27FC236}">
                <a16:creationId xmlns:a16="http://schemas.microsoft.com/office/drawing/2014/main" id="{24D029D8-B918-4956-AE1F-5CE00BD9B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79B421-375F-4EAA-990B-9A148E031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863F-8C87-48C3-AEDA-4471133FC1C9}" type="slidenum">
              <a:rPr lang="en-US" smtClean="0"/>
              <a:t>‹#›</a:t>
            </a:fld>
            <a:endParaRPr lang="en-US"/>
          </a:p>
        </p:txBody>
      </p:sp>
    </p:spTree>
    <p:extLst>
      <p:ext uri="{BB962C8B-B14F-4D97-AF65-F5344CB8AC3E}">
        <p14:creationId xmlns:p14="http://schemas.microsoft.com/office/powerpoint/2010/main" val="178570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vsc.org/wp-content/uploads/2021/10/Annexe-250.02-CVA-DVA.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DE24-52DD-47C8-B285-843186FDB1AE}"/>
              </a:ext>
            </a:extLst>
          </p:cNvPr>
          <p:cNvSpPr>
            <a:spLocks noGrp="1"/>
          </p:cNvSpPr>
          <p:nvPr>
            <p:ph type="ctrTitle" idx="4294967295"/>
          </p:nvPr>
        </p:nvSpPr>
        <p:spPr>
          <a:xfrm>
            <a:off x="1623633" y="1627188"/>
            <a:ext cx="9144000" cy="2763837"/>
          </a:xfrm>
        </p:spPr>
        <p:txBody>
          <a:bodyPr anchor="ctr">
            <a:normAutofit/>
          </a:bodyPr>
          <a:lstStyle/>
          <a:p>
            <a:pPr algn="ctr"/>
            <a:r>
              <a:rPr lang="en-US" sz="4400" b="1" dirty="0">
                <a:latin typeface="Calibri (Headings)"/>
              </a:rPr>
              <a:t>FINANCIAL ENGINEERING PROJECT</a:t>
            </a:r>
            <a:br>
              <a:rPr lang="en-US" sz="4400" b="1" dirty="0">
                <a:latin typeface="Calibri (Headings)"/>
              </a:rPr>
            </a:br>
            <a:r>
              <a:rPr lang="en-US" sz="4400" b="1" dirty="0">
                <a:latin typeface="Calibri (Headings)"/>
              </a:rPr>
              <a:t>Stage </a:t>
            </a:r>
            <a:r>
              <a:rPr lang="pl-PL" sz="4400" b="1" dirty="0">
                <a:latin typeface="Calibri (Headings)"/>
              </a:rPr>
              <a:t>5</a:t>
            </a:r>
            <a:endParaRPr lang="en-US" sz="4400" b="1" dirty="0">
              <a:latin typeface="Calibri (Headings)"/>
            </a:endParaRPr>
          </a:p>
        </p:txBody>
      </p:sp>
      <p:sp>
        <p:nvSpPr>
          <p:cNvPr id="3" name="Subtitle 2">
            <a:extLst>
              <a:ext uri="{FF2B5EF4-FFF2-40B4-BE49-F238E27FC236}">
                <a16:creationId xmlns:a16="http://schemas.microsoft.com/office/drawing/2014/main" id="{D17181D5-C6FE-4B64-81F2-7CBE33E23636}"/>
              </a:ext>
            </a:extLst>
          </p:cNvPr>
          <p:cNvSpPr>
            <a:spLocks noGrp="1"/>
          </p:cNvSpPr>
          <p:nvPr>
            <p:ph type="subTitle" idx="4294967295"/>
          </p:nvPr>
        </p:nvSpPr>
        <p:spPr>
          <a:xfrm>
            <a:off x="5413375" y="4391025"/>
            <a:ext cx="6778625" cy="2027238"/>
          </a:xfrm>
        </p:spPr>
        <p:txBody>
          <a:bodyPr anchor="ctr">
            <a:normAutofit fontScale="92500" lnSpcReduction="20000"/>
          </a:bodyPr>
          <a:lstStyle/>
          <a:p>
            <a:pPr marL="0" indent="0" algn="l">
              <a:buNone/>
            </a:pPr>
            <a:r>
              <a:rPr lang="en-US" sz="2800" dirty="0"/>
              <a:t>Students:</a:t>
            </a:r>
          </a:p>
          <a:p>
            <a:pPr marL="0" indent="0" algn="l">
              <a:buNone/>
            </a:pPr>
            <a:r>
              <a:rPr lang="en-US" sz="2800" dirty="0"/>
              <a:t>		Tu Anh Nguyen</a:t>
            </a:r>
          </a:p>
          <a:p>
            <a:pPr marL="0" indent="0" algn="l">
              <a:buNone/>
            </a:pPr>
            <a:r>
              <a:rPr lang="en-US" sz="2800" dirty="0"/>
              <a:t>		Thi Kim Phuong Nguyen</a:t>
            </a:r>
          </a:p>
          <a:p>
            <a:pPr marL="0" indent="0" algn="l">
              <a:buNone/>
            </a:pPr>
            <a:r>
              <a:rPr lang="en-US" sz="2800" dirty="0"/>
              <a:t>		Askar </a:t>
            </a:r>
            <a:r>
              <a:rPr lang="en-US" sz="2800" dirty="0" err="1"/>
              <a:t>Mulkubayev</a:t>
            </a:r>
            <a:endParaRPr lang="en-US" sz="2800" dirty="0"/>
          </a:p>
          <a:p>
            <a:pPr marL="0" indent="0" algn="l">
              <a:buNone/>
            </a:pPr>
            <a:r>
              <a:rPr lang="en-US" sz="2800" dirty="0"/>
              <a:t>		Osborn </a:t>
            </a:r>
            <a:r>
              <a:rPr lang="en-US" sz="2800" dirty="0" err="1"/>
              <a:t>Mugaviri</a:t>
            </a:r>
            <a:endParaRPr lang="en-US" sz="2800" dirty="0"/>
          </a:p>
        </p:txBody>
      </p:sp>
      <p:sp>
        <p:nvSpPr>
          <p:cNvPr id="9" name="Subtitle 2">
            <a:extLst>
              <a:ext uri="{FF2B5EF4-FFF2-40B4-BE49-F238E27FC236}">
                <a16:creationId xmlns:a16="http://schemas.microsoft.com/office/drawing/2014/main" id="{0ED72138-1194-4A0F-BA8E-A5B398D9BBE1}"/>
              </a:ext>
            </a:extLst>
          </p:cNvPr>
          <p:cNvSpPr txBox="1">
            <a:spLocks/>
          </p:cNvSpPr>
          <p:nvPr/>
        </p:nvSpPr>
        <p:spPr>
          <a:xfrm>
            <a:off x="1424366" y="423259"/>
            <a:ext cx="9343267" cy="6318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dirty="0"/>
              <a:t>POZNAN UNIVERSITY OF ECONOMICS AND BUSINESS</a:t>
            </a:r>
          </a:p>
        </p:txBody>
      </p:sp>
    </p:spTree>
    <p:extLst>
      <p:ext uri="{BB962C8B-B14F-4D97-AF65-F5344CB8AC3E}">
        <p14:creationId xmlns:p14="http://schemas.microsoft.com/office/powerpoint/2010/main" val="365803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a:t>
            </a:r>
            <a:r>
              <a:rPr lang="pl-PL" sz="3600" dirty="0">
                <a:latin typeface="Calibri (Headings)"/>
              </a:rPr>
              <a:t>I</a:t>
            </a:r>
            <a:r>
              <a:rPr lang="en-US" sz="3600" dirty="0">
                <a:latin typeface="Calibri (Headings)"/>
              </a:rPr>
              <a:t>. </a:t>
            </a:r>
            <a:r>
              <a:rPr lang="en-US" sz="3600" b="1" dirty="0">
                <a:solidFill>
                  <a:srgbClr val="000000"/>
                </a:solidFill>
              </a:rPr>
              <a:t>CVA calculation for the analyzed derivatives</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endParaRPr lang="en-US" sz="2200" dirty="0" smtClean="0">
              <a:solidFill>
                <a:srgbClr val="000000"/>
              </a:solidFill>
            </a:endParaRPr>
          </a:p>
          <a:p>
            <a:pPr marL="0" indent="0" algn="just">
              <a:buNone/>
            </a:pPr>
            <a:endParaRPr lang="en-US" sz="2200" dirty="0">
              <a:solidFill>
                <a:srgbClr val="000000"/>
              </a:solidFill>
            </a:endParaRPr>
          </a:p>
          <a:p>
            <a:pPr marL="0" indent="0" algn="just">
              <a:buNone/>
            </a:pPr>
            <a:endParaRPr lang="en-US" sz="2200" dirty="0">
              <a:solidFill>
                <a:srgbClr val="000000"/>
              </a:solidFill>
            </a:endParaRPr>
          </a:p>
          <a:p>
            <a:pPr marL="0" indent="0" algn="just">
              <a:buNone/>
            </a:pPr>
            <a:endParaRPr lang="en-US" sz="2200" dirty="0">
              <a:solidFill>
                <a:srgbClr val="000000"/>
              </a:solidFill>
            </a:endParaRPr>
          </a:p>
          <a:p>
            <a:pPr marL="0" indent="0" algn="just">
              <a:buNone/>
            </a:pPr>
            <a:endParaRPr lang="en-US" sz="2200" dirty="0">
              <a:solidFill>
                <a:srgbClr val="000000"/>
              </a:solidFill>
            </a:endParaRPr>
          </a:p>
          <a:p>
            <a:pPr marL="0" indent="0" algn="just">
              <a:buNone/>
            </a:pPr>
            <a:endParaRPr lang="en-US" sz="2200" dirty="0" smtClean="0">
              <a:solidFill>
                <a:srgbClr val="000000"/>
              </a:solidFill>
            </a:endParaRPr>
          </a:p>
          <a:p>
            <a:pPr marL="0" indent="0" algn="just">
              <a:buNone/>
            </a:pPr>
            <a:endParaRPr lang="en-US" sz="2200" dirty="0">
              <a:solidFill>
                <a:srgbClr val="000000"/>
              </a:solidFill>
            </a:endParaRPr>
          </a:p>
          <a:p>
            <a:pPr marL="0" indent="0" algn="just">
              <a:buNone/>
            </a:pPr>
            <a:endParaRPr lang="en-US" sz="2200" dirty="0" smtClean="0">
              <a:solidFill>
                <a:srgbClr val="000000"/>
              </a:solidFill>
            </a:endParaRPr>
          </a:p>
          <a:p>
            <a:pPr marL="0" indent="0" algn="just">
              <a:buNone/>
            </a:pPr>
            <a:r>
              <a:rPr lang="en-US" sz="2200" dirty="0" smtClean="0">
                <a:solidFill>
                  <a:srgbClr val="000000"/>
                </a:solidFill>
              </a:rPr>
              <a:t>The </a:t>
            </a:r>
            <a:r>
              <a:rPr lang="en-US" sz="2200" dirty="0" smtClean="0">
                <a:solidFill>
                  <a:srgbClr val="000000"/>
                </a:solidFill>
              </a:rPr>
              <a:t>average result </a:t>
            </a:r>
            <a:r>
              <a:rPr lang="en-US" sz="2200" dirty="0">
                <a:solidFill>
                  <a:srgbClr val="000000"/>
                </a:solidFill>
              </a:rPr>
              <a:t>of CVA from Excel file:</a:t>
            </a:r>
          </a:p>
          <a:p>
            <a:pPr marL="0" indent="0" algn="just">
              <a:buNone/>
            </a:pPr>
            <a:endParaRPr lang="en-US" sz="2200"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6" name="Table 5">
            <a:extLst>
              <a:ext uri="{FF2B5EF4-FFF2-40B4-BE49-F238E27FC236}">
                <a16:creationId xmlns:a16="http://schemas.microsoft.com/office/drawing/2014/main" id="{89092410-8D07-2778-4A4B-429AEC761E66}"/>
              </a:ext>
            </a:extLst>
          </p:cNvPr>
          <p:cNvGraphicFramePr>
            <a:graphicFrameLocks noGrp="1"/>
          </p:cNvGraphicFramePr>
          <p:nvPr>
            <p:extLst>
              <p:ext uri="{D42A27DB-BD31-4B8C-83A1-F6EECF244321}">
                <p14:modId xmlns:p14="http://schemas.microsoft.com/office/powerpoint/2010/main" val="4015948991"/>
              </p:ext>
            </p:extLst>
          </p:nvPr>
        </p:nvGraphicFramePr>
        <p:xfrm>
          <a:off x="2545836" y="5075557"/>
          <a:ext cx="5740816" cy="1379220"/>
        </p:xfrm>
        <a:graphic>
          <a:graphicData uri="http://schemas.openxmlformats.org/drawingml/2006/table">
            <a:tbl>
              <a:tblPr/>
              <a:tblGrid>
                <a:gridCol w="4020045">
                  <a:extLst>
                    <a:ext uri="{9D8B030D-6E8A-4147-A177-3AD203B41FA5}">
                      <a16:colId xmlns:a16="http://schemas.microsoft.com/office/drawing/2014/main" val="1901853996"/>
                    </a:ext>
                  </a:extLst>
                </a:gridCol>
                <a:gridCol w="1720771">
                  <a:extLst>
                    <a:ext uri="{9D8B030D-6E8A-4147-A177-3AD203B41FA5}">
                      <a16:colId xmlns:a16="http://schemas.microsoft.com/office/drawing/2014/main" val="3085565212"/>
                    </a:ext>
                  </a:extLst>
                </a:gridCol>
              </a:tblGrid>
              <a:tr h="190500">
                <a:tc>
                  <a:txBody>
                    <a:bodyPr/>
                    <a:lstStyle/>
                    <a:p>
                      <a:pPr algn="l" fontAlgn="t"/>
                      <a:r>
                        <a:rPr lang="en-US" sz="2200" b="0" i="0" u="none" strike="noStrike" dirty="0">
                          <a:solidFill>
                            <a:srgbClr val="000000"/>
                          </a:solidFill>
                          <a:effectLst/>
                          <a:latin typeface="Calibri (Body)"/>
                        </a:rPr>
                        <a:t>CVA FX</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200" b="0" i="0" u="none" strike="noStrike" dirty="0" smtClean="0">
                          <a:solidFill>
                            <a:srgbClr val="000000"/>
                          </a:solidFill>
                          <a:effectLst/>
                          <a:latin typeface="Calibri (Body)"/>
                        </a:rPr>
                        <a:t>6283.83</a:t>
                      </a:r>
                      <a:endParaRPr lang="en-US" sz="2200" b="0" i="0" u="none" strike="noStrike" dirty="0">
                        <a:solidFill>
                          <a:srgbClr val="000000"/>
                        </a:solidFill>
                        <a:effectLst/>
                        <a:latin typeface="Calibri (Body)"/>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313911"/>
                  </a:ext>
                </a:extLst>
              </a:tr>
              <a:tr h="190500">
                <a:tc>
                  <a:txBody>
                    <a:bodyPr/>
                    <a:lstStyle/>
                    <a:p>
                      <a:pPr algn="l" fontAlgn="t"/>
                      <a:r>
                        <a:rPr lang="en-US" sz="2200" b="0" i="0" u="none" strike="noStrike" dirty="0">
                          <a:solidFill>
                            <a:srgbClr val="000000"/>
                          </a:solidFill>
                          <a:effectLst/>
                          <a:latin typeface="Calibri (Body)"/>
                        </a:rPr>
                        <a:t>CVA IRS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200" b="0" i="0" u="none" strike="noStrike" dirty="0" smtClean="0">
                          <a:solidFill>
                            <a:srgbClr val="000000"/>
                          </a:solidFill>
                          <a:effectLst/>
                          <a:latin typeface="Calibri (Body)"/>
                        </a:rPr>
                        <a:t>37.78</a:t>
                      </a:r>
                      <a:endParaRPr lang="en-US" sz="2200" b="0" i="0" u="none" strike="noStrike" dirty="0">
                        <a:solidFill>
                          <a:srgbClr val="000000"/>
                        </a:solidFill>
                        <a:effectLst/>
                        <a:latin typeface="Calibri (Body)"/>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6851689"/>
                  </a:ext>
                </a:extLst>
              </a:tr>
              <a:tr h="190500">
                <a:tc>
                  <a:txBody>
                    <a:bodyPr/>
                    <a:lstStyle/>
                    <a:p>
                      <a:pPr algn="l" fontAlgn="t"/>
                      <a:r>
                        <a:rPr lang="en-US" sz="2200" b="0" i="0" u="none" strike="noStrike" dirty="0">
                          <a:solidFill>
                            <a:srgbClr val="000000"/>
                          </a:solidFill>
                          <a:effectLst/>
                          <a:latin typeface="Calibri (Body)"/>
                        </a:rPr>
                        <a:t>Portfolio CVA without margin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200" b="0" i="0" u="none" strike="noStrike" dirty="0" smtClean="0">
                          <a:solidFill>
                            <a:srgbClr val="000000"/>
                          </a:solidFill>
                          <a:effectLst/>
                          <a:latin typeface="Calibri (Body)"/>
                        </a:rPr>
                        <a:t>6223.534</a:t>
                      </a:r>
                      <a:endParaRPr lang="en-US" sz="2200" b="0" i="0" u="none" strike="noStrike" dirty="0">
                        <a:solidFill>
                          <a:srgbClr val="000000"/>
                        </a:solidFill>
                        <a:effectLst/>
                        <a:latin typeface="Calibri (Body)"/>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468205"/>
                  </a:ext>
                </a:extLst>
              </a:tr>
              <a:tr h="190500">
                <a:tc>
                  <a:txBody>
                    <a:bodyPr/>
                    <a:lstStyle/>
                    <a:p>
                      <a:pPr algn="l" fontAlgn="t"/>
                      <a:r>
                        <a:rPr lang="en-US" sz="2200" b="0" i="0" u="none" strike="noStrike" dirty="0">
                          <a:solidFill>
                            <a:srgbClr val="000000"/>
                          </a:solidFill>
                          <a:effectLst/>
                          <a:latin typeface="Calibri (Body)"/>
                        </a:rPr>
                        <a:t>Portfolio CVA with margin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200" b="0" i="0" u="none" strike="noStrike" dirty="0" smtClean="0">
                          <a:solidFill>
                            <a:srgbClr val="000000"/>
                          </a:solidFill>
                          <a:effectLst/>
                          <a:latin typeface="Calibri (Body)"/>
                        </a:rPr>
                        <a:t>874.34</a:t>
                      </a:r>
                      <a:endParaRPr lang="en-US" sz="2200" b="0" i="0" u="none" strike="noStrike" dirty="0">
                        <a:solidFill>
                          <a:srgbClr val="000000"/>
                        </a:solidFill>
                        <a:effectLst/>
                        <a:latin typeface="Calibri (Body)"/>
                      </a:endParaRP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3138589"/>
                  </a:ext>
                </a:extLst>
              </a:tr>
            </a:tbl>
          </a:graphicData>
        </a:graphic>
      </p:graphicFrame>
      <p:pic>
        <p:nvPicPr>
          <p:cNvPr id="5" name="Picture 4"/>
          <p:cNvPicPr>
            <a:picLocks noChangeAspect="1"/>
          </p:cNvPicPr>
          <p:nvPr/>
        </p:nvPicPr>
        <p:blipFill>
          <a:blip r:embed="rId3"/>
          <a:stretch>
            <a:fillRect/>
          </a:stretch>
        </p:blipFill>
        <p:spPr>
          <a:xfrm>
            <a:off x="1165711" y="1158449"/>
            <a:ext cx="9231013" cy="3458058"/>
          </a:xfrm>
          <a:prstGeom prst="rect">
            <a:avLst/>
          </a:prstGeom>
        </p:spPr>
      </p:pic>
    </p:spTree>
    <p:extLst>
      <p:ext uri="{BB962C8B-B14F-4D97-AF65-F5344CB8AC3E}">
        <p14:creationId xmlns:p14="http://schemas.microsoft.com/office/powerpoint/2010/main" val="232946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fontScale="90000"/>
          </a:bodyPr>
          <a:lstStyle/>
          <a:p>
            <a:pPr algn="just"/>
            <a:r>
              <a:rPr lang="en-US" sz="3600" b="1" dirty="0" smtClean="0">
                <a:solidFill>
                  <a:srgbClr val="000000"/>
                </a:solidFill>
              </a:rPr>
              <a:t>III. How </a:t>
            </a:r>
            <a:r>
              <a:rPr lang="en-US" sz="3600" b="1" dirty="0">
                <a:solidFill>
                  <a:srgbClr val="000000"/>
                </a:solidFill>
              </a:rPr>
              <a:t>the CVA at portfolio level is impacted by introduction of the variation margin</a:t>
            </a: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327349" y="2126695"/>
            <a:ext cx="10905066" cy="1614732"/>
          </a:xfrm>
        </p:spPr>
        <p:txBody>
          <a:bodyPr>
            <a:noAutofit/>
          </a:bodyPr>
          <a:lstStyle/>
          <a:p>
            <a:pPr marL="0" indent="0" algn="just">
              <a:buNone/>
            </a:pPr>
            <a:r>
              <a:rPr lang="en-US" dirty="0">
                <a:solidFill>
                  <a:srgbClr val="000000"/>
                </a:solidFill>
              </a:rPr>
              <a:t>Introduction of variation margin decreases portfolio CVA from 6257.78 PLN </a:t>
            </a:r>
            <a:r>
              <a:rPr lang="en-US" dirty="0" smtClean="0">
                <a:solidFill>
                  <a:srgbClr val="000000"/>
                </a:solidFill>
              </a:rPr>
              <a:t>to 880.05 PLN due to lower expected exposure, which is partially covered by variation margin.</a:t>
            </a:r>
            <a:endParaRPr lang="en-US"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4678029"/>
              </p:ext>
            </p:extLst>
          </p:nvPr>
        </p:nvGraphicFramePr>
        <p:xfrm>
          <a:off x="151923" y="3526093"/>
          <a:ext cx="11888153" cy="2102048"/>
        </p:xfrm>
        <a:graphic>
          <a:graphicData uri="http://schemas.openxmlformats.org/drawingml/2006/table">
            <a:tbl>
              <a:tblPr/>
              <a:tblGrid>
                <a:gridCol w="3090228">
                  <a:extLst>
                    <a:ext uri="{9D8B030D-6E8A-4147-A177-3AD203B41FA5}">
                      <a16:colId xmlns:a16="http://schemas.microsoft.com/office/drawing/2014/main" val="20000"/>
                    </a:ext>
                  </a:extLst>
                </a:gridCol>
                <a:gridCol w="834390">
                  <a:extLst>
                    <a:ext uri="{9D8B030D-6E8A-4147-A177-3AD203B41FA5}">
                      <a16:colId xmlns:a16="http://schemas.microsoft.com/office/drawing/2014/main" val="20001"/>
                    </a:ext>
                  </a:extLst>
                </a:gridCol>
                <a:gridCol w="935990">
                  <a:extLst>
                    <a:ext uri="{9D8B030D-6E8A-4147-A177-3AD203B41FA5}">
                      <a16:colId xmlns:a16="http://schemas.microsoft.com/office/drawing/2014/main" val="20002"/>
                    </a:ext>
                  </a:extLst>
                </a:gridCol>
                <a:gridCol w="935990">
                  <a:extLst>
                    <a:ext uri="{9D8B030D-6E8A-4147-A177-3AD203B41FA5}">
                      <a16:colId xmlns:a16="http://schemas.microsoft.com/office/drawing/2014/main" val="20003"/>
                    </a:ext>
                  </a:extLst>
                </a:gridCol>
                <a:gridCol w="935990">
                  <a:extLst>
                    <a:ext uri="{9D8B030D-6E8A-4147-A177-3AD203B41FA5}">
                      <a16:colId xmlns:a16="http://schemas.microsoft.com/office/drawing/2014/main" val="20004"/>
                    </a:ext>
                  </a:extLst>
                </a:gridCol>
                <a:gridCol w="935990">
                  <a:extLst>
                    <a:ext uri="{9D8B030D-6E8A-4147-A177-3AD203B41FA5}">
                      <a16:colId xmlns:a16="http://schemas.microsoft.com/office/drawing/2014/main" val="20005"/>
                    </a:ext>
                  </a:extLst>
                </a:gridCol>
                <a:gridCol w="935990">
                  <a:extLst>
                    <a:ext uri="{9D8B030D-6E8A-4147-A177-3AD203B41FA5}">
                      <a16:colId xmlns:a16="http://schemas.microsoft.com/office/drawing/2014/main" val="20006"/>
                    </a:ext>
                  </a:extLst>
                </a:gridCol>
                <a:gridCol w="935990">
                  <a:extLst>
                    <a:ext uri="{9D8B030D-6E8A-4147-A177-3AD203B41FA5}">
                      <a16:colId xmlns:a16="http://schemas.microsoft.com/office/drawing/2014/main" val="20007"/>
                    </a:ext>
                  </a:extLst>
                </a:gridCol>
                <a:gridCol w="935990">
                  <a:extLst>
                    <a:ext uri="{9D8B030D-6E8A-4147-A177-3AD203B41FA5}">
                      <a16:colId xmlns:a16="http://schemas.microsoft.com/office/drawing/2014/main" val="20008"/>
                    </a:ext>
                  </a:extLst>
                </a:gridCol>
                <a:gridCol w="577215">
                  <a:extLst>
                    <a:ext uri="{9D8B030D-6E8A-4147-A177-3AD203B41FA5}">
                      <a16:colId xmlns:a16="http://schemas.microsoft.com/office/drawing/2014/main" val="20009"/>
                    </a:ext>
                  </a:extLst>
                </a:gridCol>
                <a:gridCol w="834390">
                  <a:extLst>
                    <a:ext uri="{9D8B030D-6E8A-4147-A177-3AD203B41FA5}">
                      <a16:colId xmlns:a16="http://schemas.microsoft.com/office/drawing/2014/main" val="20010"/>
                    </a:ext>
                  </a:extLst>
                </a:gridCol>
              </a:tblGrid>
              <a:tr h="341828">
                <a:tc>
                  <a:txBody>
                    <a:bodyPr/>
                    <a:lstStyle/>
                    <a:p>
                      <a:pPr algn="ctr" fontAlgn="ctr"/>
                      <a:r>
                        <a:rPr lang="en-GB" sz="1600" b="1" i="0" u="none" strike="noStrike" dirty="0">
                          <a:solidFill>
                            <a:srgbClr val="000000"/>
                          </a:solidFill>
                          <a:effectLst/>
                          <a:latin typeface="Arial" panose="020B0604020202020204" pitchFamily="34" charset="0"/>
                        </a:rPr>
                        <a:t>Portfolio Exposure</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solidFill>
                      <a:srgbClr val="FFCC00"/>
                    </a:solidFill>
                  </a:tcPr>
                </a:tc>
                <a:tc>
                  <a:txBody>
                    <a:bodyPr/>
                    <a:lstStyle/>
                    <a:p>
                      <a:pPr algn="r" fontAlgn="b"/>
                      <a:r>
                        <a:rPr lang="ru-RU" sz="16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BFBFBF"/>
                      </a:solidFill>
                      <a:prstDash val="solid"/>
                      <a:round/>
                      <a:headEnd type="none" w="med" len="med"/>
                      <a:tailEnd type="none" w="med" len="med"/>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extLst>
                  <a:ext uri="{0D108BD9-81ED-4DB2-BD59-A6C34878D82A}">
                    <a16:rowId xmlns:a16="http://schemas.microsoft.com/office/drawing/2014/main" val="10000"/>
                  </a:ext>
                </a:extLst>
              </a:tr>
              <a:tr h="182880">
                <a:tc>
                  <a:txBody>
                    <a:bodyPr/>
                    <a:lstStyle/>
                    <a:p>
                      <a:pPr algn="ctr" fontAlgn="ctr"/>
                      <a:r>
                        <a:rPr lang="ru-RU" sz="1600" b="0" i="0" u="none" strike="noStrike" dirty="0">
                          <a:solidFill>
                            <a:srgbClr val="000000"/>
                          </a:solidFill>
                          <a:effectLst/>
                          <a:latin typeface="Arial" panose="020B0604020202020204" pitchFamily="34" charset="0"/>
                        </a:rPr>
                        <a:t>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BFBFBF"/>
                      </a:solidFill>
                      <a:prstDash val="solid"/>
                      <a:round/>
                      <a:headEnd type="none" w="med" len="med"/>
                      <a:tailEnd type="none" w="med" len="med"/>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57502,62</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34636,41</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15016,01</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50721,08</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41741,36</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8918,678</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17190,98</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31606</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8561,102</a:t>
                      </a:r>
                    </a:p>
                  </a:txBody>
                  <a:tcPr marL="7620" marR="7620" marT="7620" marB="0" anchor="b">
                    <a:lnL>
                      <a:noFill/>
                    </a:lnL>
                    <a:lnR>
                      <a:noFill/>
                    </a:lnR>
                    <a:lnT>
                      <a:noFill/>
                    </a:lnT>
                    <a:lnB>
                      <a:noFill/>
                    </a:lnB>
                  </a:tcPr>
                </a:tc>
                <a:extLst>
                  <a:ext uri="{0D108BD9-81ED-4DB2-BD59-A6C34878D82A}">
                    <a16:rowId xmlns:a16="http://schemas.microsoft.com/office/drawing/2014/main" val="10001"/>
                  </a:ext>
                </a:extLst>
              </a:tr>
              <a:tr h="182880">
                <a:tc>
                  <a:txBody>
                    <a:bodyPr/>
                    <a:lstStyle/>
                    <a:p>
                      <a:pPr algn="ctr" fontAlgn="ctr"/>
                      <a:r>
                        <a:rPr lang="ru-RU" sz="1600" b="0" i="0" u="none" strike="noStrike" dirty="0">
                          <a:solidFill>
                            <a:srgbClr val="000000"/>
                          </a:solidFill>
                          <a:effectLst/>
                          <a:latin typeface="Arial" panose="020B0604020202020204" pitchFamily="34" charset="0"/>
                        </a:rPr>
                        <a:t>36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b"/>
                      <a:r>
                        <a:rPr lang="ru-RU" sz="1600" b="0" i="0" u="none" strike="noStrike" dirty="0">
                          <a:solidFill>
                            <a:srgbClr val="000000"/>
                          </a:solidFill>
                          <a:effectLst/>
                          <a:latin typeface="Calibri" panose="020F0502020204030204" pitchFamily="34" charset="0"/>
                        </a:rPr>
                        <a:t>1288410</a:t>
                      </a:r>
                    </a:p>
                  </a:txBody>
                  <a:tcPr marL="7620" marR="7620" marT="7620" marB="0" anchor="b">
                    <a:lnL w="6350" cap="flat" cmpd="sng" algn="ctr">
                      <a:solidFill>
                        <a:srgbClr val="BFBFBF"/>
                      </a:solidFill>
                      <a:prstDash val="solid"/>
                      <a:round/>
                      <a:headEnd type="none" w="med" len="med"/>
                      <a:tailEnd type="none" w="med" len="med"/>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777507,2</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1280424</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1035063</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2781018</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0002"/>
                  </a:ext>
                </a:extLst>
              </a:tr>
              <a:tr h="182880">
                <a:tc>
                  <a:txBody>
                    <a:bodyPr/>
                    <a:lstStyle/>
                    <a:p>
                      <a:pPr algn="l" fontAlgn="b"/>
                      <a:endParaRPr lang="ru-RU" sz="16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BFBFBF"/>
                      </a:solidFill>
                      <a:prstDash val="solid"/>
                      <a:round/>
                      <a:headEnd type="none" w="med" len="med"/>
                      <a:tailEnd type="none" w="med" len="med"/>
                    </a:lnT>
                    <a:lnB>
                      <a:noFill/>
                    </a:lnB>
                  </a:tcPr>
                </a:tc>
                <a:tc>
                  <a:txBody>
                    <a:bodyPr/>
                    <a:lstStyle/>
                    <a:p>
                      <a:pPr algn="l" fontAlgn="b"/>
                      <a:endParaRPr lang="ru-RU"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003"/>
                  </a:ext>
                </a:extLst>
              </a:tr>
              <a:tr h="182880">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ru-RU" sz="16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0004"/>
                  </a:ext>
                </a:extLst>
              </a:tr>
              <a:tr h="182880">
                <a:tc>
                  <a:txBody>
                    <a:bodyPr/>
                    <a:lstStyle/>
                    <a:p>
                      <a:pPr algn="ctr" fontAlgn="ctr"/>
                      <a:r>
                        <a:rPr lang="en-GB" sz="1600" b="1" i="0" u="none" strike="noStrike" dirty="0">
                          <a:solidFill>
                            <a:srgbClr val="000000"/>
                          </a:solidFill>
                          <a:effectLst/>
                          <a:latin typeface="Arial" panose="020B0604020202020204" pitchFamily="34" charset="0"/>
                        </a:rPr>
                        <a:t>Portfolio Exposure with margin</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a:noFill/>
                    </a:lnT>
                    <a:lnB w="6350" cap="flat" cmpd="sng" algn="ctr">
                      <a:solidFill>
                        <a:srgbClr val="BFBFBF"/>
                      </a:solidFill>
                      <a:prstDash val="solid"/>
                      <a:round/>
                      <a:headEnd type="none" w="med" len="med"/>
                      <a:tailEnd type="none" w="med" len="med"/>
                    </a:lnB>
                    <a:solidFill>
                      <a:srgbClr val="FFCC00"/>
                    </a:solidFill>
                  </a:tcPr>
                </a:tc>
                <a:tc>
                  <a:txBody>
                    <a:bodyPr/>
                    <a:lstStyle/>
                    <a:p>
                      <a:pPr algn="r" fontAlgn="b"/>
                      <a:r>
                        <a:rPr lang="ru-RU" sz="16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BFBFBF"/>
                      </a:solidFill>
                      <a:prstDash val="solid"/>
                      <a:round/>
                      <a:headEnd type="none" w="med" len="med"/>
                      <a:tailEnd type="none" w="med" len="med"/>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6</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tcPr>
                </a:tc>
                <a:extLst>
                  <a:ext uri="{0D108BD9-81ED-4DB2-BD59-A6C34878D82A}">
                    <a16:rowId xmlns:a16="http://schemas.microsoft.com/office/drawing/2014/main" val="10005"/>
                  </a:ext>
                </a:extLst>
              </a:tr>
              <a:tr h="182880">
                <a:tc>
                  <a:txBody>
                    <a:bodyPr/>
                    <a:lstStyle/>
                    <a:p>
                      <a:pPr algn="ctr" fontAlgn="ctr"/>
                      <a:r>
                        <a:rPr lang="ru-RU" sz="1600" b="0" i="0" u="none" strike="noStrike">
                          <a:solidFill>
                            <a:srgbClr val="000000"/>
                          </a:solidFill>
                          <a:effectLst/>
                          <a:latin typeface="Arial" panose="020B0604020202020204" pitchFamily="34" charset="0"/>
                        </a:rPr>
                        <a:t>0</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BFBFBF"/>
                      </a:solidFill>
                      <a:prstDash val="solid"/>
                      <a:round/>
                      <a:headEnd type="none" w="med" len="med"/>
                      <a:tailEnd type="none" w="med" len="med"/>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57502,62</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34636,41</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15016,01</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50721,08</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41741,36</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8918,678</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17190,98</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31606</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8561,102</a:t>
                      </a:r>
                    </a:p>
                  </a:txBody>
                  <a:tcPr marL="7620" marR="7620" marT="7620" marB="0" anchor="b">
                    <a:lnL>
                      <a:noFill/>
                    </a:lnL>
                    <a:lnR>
                      <a:noFill/>
                    </a:lnR>
                    <a:lnT>
                      <a:noFill/>
                    </a:lnT>
                    <a:lnB>
                      <a:noFill/>
                    </a:lnB>
                  </a:tcPr>
                </a:tc>
                <a:extLst>
                  <a:ext uri="{0D108BD9-81ED-4DB2-BD59-A6C34878D82A}">
                    <a16:rowId xmlns:a16="http://schemas.microsoft.com/office/drawing/2014/main" val="10006"/>
                  </a:ext>
                </a:extLst>
              </a:tr>
              <a:tr h="182880">
                <a:tc>
                  <a:txBody>
                    <a:bodyPr/>
                    <a:lstStyle/>
                    <a:p>
                      <a:pPr algn="ctr" fontAlgn="ctr"/>
                      <a:r>
                        <a:rPr lang="ru-RU" sz="1600" b="0" i="0" u="none" strike="noStrike" dirty="0">
                          <a:solidFill>
                            <a:srgbClr val="000000"/>
                          </a:solidFill>
                          <a:effectLst/>
                          <a:latin typeface="Arial" panose="020B0604020202020204" pitchFamily="34" charset="0"/>
                        </a:rPr>
                        <a:t>36</a:t>
                      </a:r>
                    </a:p>
                  </a:txBody>
                  <a:tcPr marL="7620" marR="7620" marT="762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fontAlgn="b"/>
                      <a:r>
                        <a:rPr lang="ru-RU" sz="1600" b="0" i="0" u="none" strike="noStrike">
                          <a:solidFill>
                            <a:srgbClr val="000000"/>
                          </a:solidFill>
                          <a:effectLst/>
                          <a:latin typeface="Calibri" panose="020F0502020204030204" pitchFamily="34" charset="0"/>
                        </a:rPr>
                        <a:t>172006,2</a:t>
                      </a:r>
                    </a:p>
                  </a:txBody>
                  <a:tcPr marL="7620" marR="7620" marT="7620" marB="0" anchor="b">
                    <a:lnL w="6350" cap="flat" cmpd="sng" algn="ctr">
                      <a:solidFill>
                        <a:srgbClr val="BFBFBF"/>
                      </a:solidFill>
                      <a:prstDash val="solid"/>
                      <a:round/>
                      <a:headEnd type="none" w="med" len="med"/>
                      <a:tailEnd type="none" w="med" len="med"/>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276585,3</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tc>
                  <a:txBody>
                    <a:bodyPr/>
                    <a:lstStyle/>
                    <a:p>
                      <a:pPr algn="r" fontAlgn="b"/>
                      <a:r>
                        <a:rPr lang="ru-RU" sz="1600" b="0" i="0" u="none" strike="noStrike" dirty="0">
                          <a:solidFill>
                            <a:srgbClr val="000000"/>
                          </a:solidFill>
                          <a:effectLst/>
                          <a:latin typeface="Calibri" panose="020F0502020204030204" pitchFamily="34" charset="0"/>
                        </a:rPr>
                        <a:t>0</a:t>
                      </a:r>
                    </a:p>
                  </a:txBody>
                  <a:tcPr marL="7620" marR="7620" marT="7620" marB="0" anchor="b">
                    <a:lnL>
                      <a:noFill/>
                    </a:lnL>
                    <a:lnR>
                      <a:noFill/>
                    </a:lnR>
                    <a:lnT>
                      <a:noFill/>
                    </a:lnT>
                    <a:lnB>
                      <a:noFill/>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0164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b="1" dirty="0">
                <a:solidFill>
                  <a:srgbClr val="000000"/>
                </a:solidFill>
              </a:rPr>
              <a:t>IV</a:t>
            </a:r>
            <a:r>
              <a:rPr lang="pl-PL" sz="3600" b="1" dirty="0">
                <a:solidFill>
                  <a:srgbClr val="000000"/>
                </a:solidFill>
              </a:rPr>
              <a:t>. </a:t>
            </a:r>
            <a:r>
              <a:rPr lang="en-US" sz="3600" b="1" dirty="0">
                <a:solidFill>
                  <a:srgbClr val="000000"/>
                </a:solidFill>
              </a:rPr>
              <a:t>Sensitivity analysis </a:t>
            </a:r>
            <a:endParaRPr lang="vi-VN" sz="3600" b="1" dirty="0">
              <a:solidFill>
                <a:srgbClr val="000000"/>
              </a:solidFill>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631227"/>
            <a:ext cx="10905066" cy="4976394"/>
          </a:xfrm>
        </p:spPr>
        <p:txBody>
          <a:bodyPr>
            <a:noAutofit/>
          </a:bodyPr>
          <a:lstStyle/>
          <a:p>
            <a:pPr marL="0" indent="0" algn="just">
              <a:buNone/>
            </a:pPr>
            <a:r>
              <a:rPr lang="en-US" sz="3200" dirty="0">
                <a:solidFill>
                  <a:srgbClr val="000000"/>
                </a:solidFill>
              </a:rPr>
              <a:t>Sensitivity </a:t>
            </a:r>
            <a:r>
              <a:rPr lang="en-US" sz="3200" dirty="0" smtClean="0">
                <a:solidFill>
                  <a:srgbClr val="000000"/>
                </a:solidFill>
              </a:rPr>
              <a:t>analysis is used to assess the change  CVA value due to change in some of risk factors, such as:</a:t>
            </a:r>
          </a:p>
          <a:p>
            <a:pPr algn="just"/>
            <a:r>
              <a:rPr lang="en-US" sz="3200" dirty="0">
                <a:solidFill>
                  <a:srgbClr val="000000"/>
                </a:solidFill>
              </a:rPr>
              <a:t>c</a:t>
            </a:r>
            <a:r>
              <a:rPr lang="en-US" sz="3200" dirty="0" smtClean="0">
                <a:solidFill>
                  <a:srgbClr val="000000"/>
                </a:solidFill>
              </a:rPr>
              <a:t>hange in Probability of default</a:t>
            </a:r>
          </a:p>
          <a:p>
            <a:pPr algn="just"/>
            <a:r>
              <a:rPr lang="en-US" sz="3200" dirty="0" smtClean="0">
                <a:solidFill>
                  <a:srgbClr val="000000"/>
                </a:solidFill>
              </a:rPr>
              <a:t>change in Recovery rate</a:t>
            </a:r>
          </a:p>
          <a:p>
            <a:pPr algn="just"/>
            <a:r>
              <a:rPr lang="en-US" sz="3200" dirty="0" smtClean="0">
                <a:solidFill>
                  <a:srgbClr val="000000"/>
                </a:solidFill>
              </a:rPr>
              <a:t>change in EUR/PLN rate</a:t>
            </a:r>
          </a:p>
          <a:p>
            <a:pPr algn="just"/>
            <a:r>
              <a:rPr lang="en-US" sz="3200" dirty="0" smtClean="0">
                <a:solidFill>
                  <a:srgbClr val="000000"/>
                </a:solidFill>
              </a:rPr>
              <a:t>increase in Euribor-3M volatility  </a:t>
            </a:r>
            <a:endParaRPr lang="en-US" sz="3200"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0080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200" b="1" dirty="0">
                <a:solidFill>
                  <a:srgbClr val="000000"/>
                </a:solidFill>
              </a:rPr>
              <a:t>IV</a:t>
            </a:r>
            <a:r>
              <a:rPr lang="pl-PL" sz="3200" b="1" dirty="0">
                <a:solidFill>
                  <a:srgbClr val="000000"/>
                </a:solidFill>
              </a:rPr>
              <a:t>. </a:t>
            </a:r>
            <a:r>
              <a:rPr lang="en-US" sz="3200" b="1" dirty="0">
                <a:solidFill>
                  <a:srgbClr val="000000"/>
                </a:solidFill>
              </a:rPr>
              <a:t>Sensitivity analysis </a:t>
            </a:r>
            <a:endParaRPr lang="vi-VN" sz="3200" b="1" dirty="0">
              <a:solidFill>
                <a:srgbClr val="000000"/>
              </a:solidFill>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r>
              <a:rPr lang="en-US" sz="2200" dirty="0">
                <a:solidFill>
                  <a:srgbClr val="000000"/>
                </a:solidFill>
              </a:rPr>
              <a:t>Sensitivity analysis by changing EURPLN</a:t>
            </a: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a:extLst>
              <a:ext uri="{FF2B5EF4-FFF2-40B4-BE49-F238E27FC236}">
                <a16:creationId xmlns:a16="http://schemas.microsoft.com/office/drawing/2014/main" id="{6C9C30B0-5445-B193-7B57-89EBEB2297F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97697" y="1689920"/>
            <a:ext cx="7085338" cy="5057507"/>
          </a:xfrm>
          <a:prstGeom prst="rect">
            <a:avLst/>
          </a:prstGeom>
        </p:spPr>
      </p:pic>
      <p:sp>
        <p:nvSpPr>
          <p:cNvPr id="11" name="Rounded Rectangle 10"/>
          <p:cNvSpPr/>
          <p:nvPr/>
        </p:nvSpPr>
        <p:spPr>
          <a:xfrm>
            <a:off x="7943377" y="2438488"/>
            <a:ext cx="3612107" cy="22624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Increase in realized EUR/PLN rate increases CVA of FX Forward and increases overall Portfolio CVA </a:t>
            </a:r>
            <a:endParaRPr lang="en-US" b="1" dirty="0">
              <a:solidFill>
                <a:schemeClr val="tx1"/>
              </a:solidFill>
            </a:endParaRPr>
          </a:p>
        </p:txBody>
      </p:sp>
    </p:spTree>
    <p:extLst>
      <p:ext uri="{BB962C8B-B14F-4D97-AF65-F5344CB8AC3E}">
        <p14:creationId xmlns:p14="http://schemas.microsoft.com/office/powerpoint/2010/main" val="1001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b="1" dirty="0">
                <a:solidFill>
                  <a:srgbClr val="000000"/>
                </a:solidFill>
              </a:rPr>
              <a:t>IV</a:t>
            </a:r>
            <a:r>
              <a:rPr lang="pl-PL" sz="3600" b="1" dirty="0">
                <a:solidFill>
                  <a:srgbClr val="000000"/>
                </a:solidFill>
              </a:rPr>
              <a:t>. </a:t>
            </a:r>
            <a:r>
              <a:rPr lang="en-US" sz="3600" b="1" dirty="0">
                <a:solidFill>
                  <a:srgbClr val="000000"/>
                </a:solidFill>
              </a:rPr>
              <a:t>Sensitivity analysis </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r>
              <a:rPr lang="en-US" sz="2200" dirty="0">
                <a:solidFill>
                  <a:srgbClr val="000000"/>
                </a:solidFill>
              </a:rPr>
              <a:t>Sensitivity analysis by changing </a:t>
            </a:r>
            <a:r>
              <a:rPr lang="en-US" sz="2200" dirty="0" smtClean="0">
                <a:solidFill>
                  <a:srgbClr val="000000"/>
                </a:solidFill>
              </a:rPr>
              <a:t>EURIBOR volatility</a:t>
            </a:r>
            <a:endParaRPr lang="en-US" sz="2200"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1" name="Chart 10">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1026998491"/>
              </p:ext>
            </p:extLst>
          </p:nvPr>
        </p:nvGraphicFramePr>
        <p:xfrm>
          <a:off x="141027" y="1726501"/>
          <a:ext cx="6208659" cy="3316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0000000-0008-0000-0100-000004000000}"/>
              </a:ext>
            </a:extLst>
          </p:cNvPr>
          <p:cNvGraphicFramePr>
            <a:graphicFrameLocks/>
          </p:cNvGraphicFramePr>
          <p:nvPr>
            <p:extLst>
              <p:ext uri="{D42A27DB-BD31-4B8C-83A1-F6EECF244321}">
                <p14:modId xmlns:p14="http://schemas.microsoft.com/office/powerpoint/2010/main" val="801459665"/>
              </p:ext>
            </p:extLst>
          </p:nvPr>
        </p:nvGraphicFramePr>
        <p:xfrm>
          <a:off x="6632812" y="947885"/>
          <a:ext cx="5418161" cy="28575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4">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3505227694"/>
              </p:ext>
            </p:extLst>
          </p:nvPr>
        </p:nvGraphicFramePr>
        <p:xfrm>
          <a:off x="6632812" y="3937531"/>
          <a:ext cx="5418161" cy="2857500"/>
        </p:xfrm>
        <a:graphic>
          <a:graphicData uri="http://schemas.openxmlformats.org/drawingml/2006/chart">
            <c:chart xmlns:c="http://schemas.openxmlformats.org/drawingml/2006/chart" xmlns:r="http://schemas.openxmlformats.org/officeDocument/2006/relationships" r:id="rId5"/>
          </a:graphicData>
        </a:graphic>
      </p:graphicFrame>
      <p:sp>
        <p:nvSpPr>
          <p:cNvPr id="17" name="Rounded Rectangle 16"/>
          <p:cNvSpPr/>
          <p:nvPr/>
        </p:nvSpPr>
        <p:spPr>
          <a:xfrm>
            <a:off x="1648533" y="5180972"/>
            <a:ext cx="3612107" cy="148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Increase in Euribor-3M volatility increase CVA of IRS, however, has little impact on Portfolio CVA due to small amount of IRS CVA </a:t>
            </a:r>
            <a:endParaRPr lang="en-US" b="1" dirty="0">
              <a:solidFill>
                <a:schemeClr val="tx1"/>
              </a:solidFill>
            </a:endParaRPr>
          </a:p>
        </p:txBody>
      </p:sp>
    </p:spTree>
    <p:extLst>
      <p:ext uri="{BB962C8B-B14F-4D97-AF65-F5344CB8AC3E}">
        <p14:creationId xmlns:p14="http://schemas.microsoft.com/office/powerpoint/2010/main" val="208607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b="1" dirty="0">
                <a:solidFill>
                  <a:srgbClr val="000000"/>
                </a:solidFill>
              </a:rPr>
              <a:t>IV</a:t>
            </a:r>
            <a:r>
              <a:rPr lang="pl-PL" sz="3600" b="1" dirty="0">
                <a:solidFill>
                  <a:srgbClr val="000000"/>
                </a:solidFill>
              </a:rPr>
              <a:t>. </a:t>
            </a:r>
            <a:r>
              <a:rPr lang="en-US" sz="3600" b="1" dirty="0">
                <a:solidFill>
                  <a:srgbClr val="000000"/>
                </a:solidFill>
              </a:rPr>
              <a:t>Sensitivity analysis </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r>
              <a:rPr lang="en-US" sz="2200" dirty="0">
                <a:solidFill>
                  <a:srgbClr val="000000"/>
                </a:solidFill>
              </a:rPr>
              <a:t>Sensitivity analysis by changing </a:t>
            </a:r>
            <a:r>
              <a:rPr lang="en-US" sz="2200" dirty="0" smtClean="0">
                <a:solidFill>
                  <a:srgbClr val="000000"/>
                </a:solidFill>
              </a:rPr>
              <a:t>recovery </a:t>
            </a:r>
            <a:r>
              <a:rPr lang="en-US" sz="2200" dirty="0">
                <a:solidFill>
                  <a:srgbClr val="000000"/>
                </a:solidFill>
              </a:rPr>
              <a:t>rate</a:t>
            </a: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1" name="Chart 10">
            <a:extLst>
              <a:ext uri="{FF2B5EF4-FFF2-40B4-BE49-F238E27FC236}">
                <a16:creationId xmlns:a16="http://schemas.microsoft.com/office/drawing/2014/main" id="{00000000-0008-0000-0200-000003000000}"/>
              </a:ext>
            </a:extLst>
          </p:cNvPr>
          <p:cNvGraphicFramePr>
            <a:graphicFrameLocks/>
          </p:cNvGraphicFramePr>
          <p:nvPr>
            <p:extLst>
              <p:ext uri="{D42A27DB-BD31-4B8C-83A1-F6EECF244321}">
                <p14:modId xmlns:p14="http://schemas.microsoft.com/office/powerpoint/2010/main" val="121475634"/>
              </p:ext>
            </p:extLst>
          </p:nvPr>
        </p:nvGraphicFramePr>
        <p:xfrm>
          <a:off x="776062" y="1887461"/>
          <a:ext cx="5005155" cy="34876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663038098"/>
              </p:ext>
            </p:extLst>
          </p:nvPr>
        </p:nvGraphicFramePr>
        <p:xfrm>
          <a:off x="6151811" y="1876005"/>
          <a:ext cx="5246193" cy="3487622"/>
        </p:xfrm>
        <a:graphic>
          <a:graphicData uri="http://schemas.openxmlformats.org/drawingml/2006/chart">
            <c:chart xmlns:c="http://schemas.openxmlformats.org/drawingml/2006/chart" xmlns:r="http://schemas.openxmlformats.org/officeDocument/2006/relationships" r:id="rId4"/>
          </a:graphicData>
        </a:graphic>
      </p:graphicFrame>
      <p:sp>
        <p:nvSpPr>
          <p:cNvPr id="15" name="Rounded Rectangle 14"/>
          <p:cNvSpPr/>
          <p:nvPr/>
        </p:nvSpPr>
        <p:spPr>
          <a:xfrm>
            <a:off x="1816544" y="5549084"/>
            <a:ext cx="7601802" cy="1116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Increase in recovery rate (or decrease in LGD rate) decreases CVA as overall credit risk decreases due to smaller expected loss </a:t>
            </a:r>
            <a:endParaRPr lang="en-US" b="1" dirty="0">
              <a:solidFill>
                <a:schemeClr val="tx1"/>
              </a:solidFill>
            </a:endParaRPr>
          </a:p>
        </p:txBody>
      </p:sp>
    </p:spTree>
    <p:extLst>
      <p:ext uri="{BB962C8B-B14F-4D97-AF65-F5344CB8AC3E}">
        <p14:creationId xmlns:p14="http://schemas.microsoft.com/office/powerpoint/2010/main" val="99850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b="1" dirty="0">
                <a:solidFill>
                  <a:srgbClr val="000000"/>
                </a:solidFill>
              </a:rPr>
              <a:t>IV</a:t>
            </a:r>
            <a:r>
              <a:rPr lang="pl-PL" sz="3600" b="1" dirty="0">
                <a:solidFill>
                  <a:srgbClr val="000000"/>
                </a:solidFill>
              </a:rPr>
              <a:t>. </a:t>
            </a:r>
            <a:r>
              <a:rPr lang="en-US" sz="3600" b="1" dirty="0">
                <a:solidFill>
                  <a:srgbClr val="000000"/>
                </a:solidFill>
              </a:rPr>
              <a:t>Sensitivity analysis </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r>
              <a:rPr lang="en-US" sz="2200" dirty="0">
                <a:solidFill>
                  <a:srgbClr val="000000"/>
                </a:solidFill>
              </a:rPr>
              <a:t>Sensitivity analysis by changing </a:t>
            </a:r>
            <a:r>
              <a:rPr lang="en-US" sz="2200" dirty="0" smtClean="0">
                <a:solidFill>
                  <a:srgbClr val="000000"/>
                </a:solidFill>
              </a:rPr>
              <a:t>recovery </a:t>
            </a:r>
            <a:r>
              <a:rPr lang="en-US" sz="2200" dirty="0">
                <a:solidFill>
                  <a:srgbClr val="000000"/>
                </a:solidFill>
              </a:rPr>
              <a:t>rate</a:t>
            </a: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7" name="Chart 16">
            <a:extLst>
              <a:ext uri="{FF2B5EF4-FFF2-40B4-BE49-F238E27FC236}">
                <a16:creationId xmlns:a16="http://schemas.microsoft.com/office/drawing/2014/main" id="{00000000-0008-0000-0200-000005000000}"/>
              </a:ext>
            </a:extLst>
          </p:cNvPr>
          <p:cNvGraphicFramePr>
            <a:graphicFrameLocks/>
          </p:cNvGraphicFramePr>
          <p:nvPr>
            <p:extLst>
              <p:ext uri="{D42A27DB-BD31-4B8C-83A1-F6EECF244321}">
                <p14:modId xmlns:p14="http://schemas.microsoft.com/office/powerpoint/2010/main" val="4199810967"/>
              </p:ext>
            </p:extLst>
          </p:nvPr>
        </p:nvGraphicFramePr>
        <p:xfrm>
          <a:off x="579654" y="2105441"/>
          <a:ext cx="5201564" cy="35048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774DE762-2054-F3F9-3E58-C4451733B91B}"/>
              </a:ext>
            </a:extLst>
          </p:cNvPr>
          <p:cNvGraphicFramePr>
            <a:graphicFrameLocks/>
          </p:cNvGraphicFramePr>
          <p:nvPr>
            <p:extLst>
              <p:ext uri="{D42A27DB-BD31-4B8C-83A1-F6EECF244321}">
                <p14:modId xmlns:p14="http://schemas.microsoft.com/office/powerpoint/2010/main" val="3765795906"/>
              </p:ext>
            </p:extLst>
          </p:nvPr>
        </p:nvGraphicFramePr>
        <p:xfrm>
          <a:off x="6346968" y="2123295"/>
          <a:ext cx="5201565" cy="35048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7368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b="1" dirty="0">
                <a:solidFill>
                  <a:srgbClr val="000000"/>
                </a:solidFill>
              </a:rPr>
              <a:t>IV</a:t>
            </a:r>
            <a:r>
              <a:rPr lang="pl-PL" sz="3600" b="1" dirty="0">
                <a:solidFill>
                  <a:srgbClr val="000000"/>
                </a:solidFill>
              </a:rPr>
              <a:t>. </a:t>
            </a:r>
            <a:r>
              <a:rPr lang="en-US" sz="3600" b="1" dirty="0">
                <a:solidFill>
                  <a:srgbClr val="000000"/>
                </a:solidFill>
              </a:rPr>
              <a:t>Sensitivity analysis </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r>
              <a:rPr lang="en-US" sz="2200" dirty="0">
                <a:solidFill>
                  <a:srgbClr val="000000"/>
                </a:solidFill>
              </a:rPr>
              <a:t>Sensitivity analysis by changing PD</a:t>
            </a: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5" name="Chart 14">
            <a:extLst>
              <a:ext uri="{FF2B5EF4-FFF2-40B4-BE49-F238E27FC236}">
                <a16:creationId xmlns:a16="http://schemas.microsoft.com/office/drawing/2014/main" id="{00000000-0008-0000-0300-000002000000}"/>
              </a:ext>
            </a:extLst>
          </p:cNvPr>
          <p:cNvGraphicFramePr>
            <a:graphicFrameLocks/>
          </p:cNvGraphicFramePr>
          <p:nvPr>
            <p:extLst>
              <p:ext uri="{D42A27DB-BD31-4B8C-83A1-F6EECF244321}">
                <p14:modId xmlns:p14="http://schemas.microsoft.com/office/powerpoint/2010/main" val="2456362653"/>
              </p:ext>
            </p:extLst>
          </p:nvPr>
        </p:nvGraphicFramePr>
        <p:xfrm>
          <a:off x="278936" y="1815529"/>
          <a:ext cx="8236401" cy="4263562"/>
        </p:xfrm>
        <a:graphic>
          <a:graphicData uri="http://schemas.openxmlformats.org/drawingml/2006/chart">
            <c:chart xmlns:c="http://schemas.openxmlformats.org/drawingml/2006/chart" xmlns:r="http://schemas.openxmlformats.org/officeDocument/2006/relationships" r:id="rId3"/>
          </a:graphicData>
        </a:graphic>
      </p:graphicFrame>
      <p:sp>
        <p:nvSpPr>
          <p:cNvPr id="11" name="Rounded Rectangle 10"/>
          <p:cNvSpPr/>
          <p:nvPr/>
        </p:nvSpPr>
        <p:spPr>
          <a:xfrm>
            <a:off x="8661299" y="2786011"/>
            <a:ext cx="3251765" cy="2181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Increase in probability of default increases CVA </a:t>
            </a:r>
            <a:r>
              <a:rPr lang="en-US" b="1" dirty="0">
                <a:solidFill>
                  <a:schemeClr val="tx1"/>
                </a:solidFill>
              </a:rPr>
              <a:t>as overall credit risk </a:t>
            </a:r>
            <a:r>
              <a:rPr lang="en-US" b="1" dirty="0" smtClean="0">
                <a:solidFill>
                  <a:schemeClr val="tx1"/>
                </a:solidFill>
              </a:rPr>
              <a:t>increases due </a:t>
            </a:r>
            <a:r>
              <a:rPr lang="en-US" b="1" dirty="0">
                <a:solidFill>
                  <a:schemeClr val="tx1"/>
                </a:solidFill>
              </a:rPr>
              <a:t>to </a:t>
            </a:r>
            <a:r>
              <a:rPr lang="en-US" b="1" dirty="0" smtClean="0">
                <a:solidFill>
                  <a:schemeClr val="tx1"/>
                </a:solidFill>
              </a:rPr>
              <a:t>higher </a:t>
            </a:r>
            <a:r>
              <a:rPr lang="en-US" b="1" dirty="0">
                <a:solidFill>
                  <a:schemeClr val="tx1"/>
                </a:solidFill>
              </a:rPr>
              <a:t>expected loss </a:t>
            </a:r>
          </a:p>
          <a:p>
            <a:pPr algn="ctr"/>
            <a:endParaRPr lang="en-US" b="1" dirty="0">
              <a:solidFill>
                <a:schemeClr val="tx1"/>
              </a:solidFill>
            </a:endParaRPr>
          </a:p>
        </p:txBody>
      </p:sp>
    </p:spTree>
    <p:extLst>
      <p:ext uri="{BB962C8B-B14F-4D97-AF65-F5344CB8AC3E}">
        <p14:creationId xmlns:p14="http://schemas.microsoft.com/office/powerpoint/2010/main" val="3458751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pl-PL" sz="3600" dirty="0">
                <a:latin typeface="Calibri (Headings)"/>
              </a:rPr>
              <a:t>References:</a:t>
            </a:r>
            <a:endParaRPr lang="en-US" sz="3600" dirty="0">
              <a:latin typeface="Calibri (Headings)"/>
            </a:endParaRPr>
          </a:p>
        </p:txBody>
      </p:sp>
      <p:sp>
        <p:nvSpPr>
          <p:cNvPr id="11" name="Content Placeholder 2">
            <a:extLst>
              <a:ext uri="{FF2B5EF4-FFF2-40B4-BE49-F238E27FC236}">
                <a16:creationId xmlns:a16="http://schemas.microsoft.com/office/drawing/2014/main" id="{1778B3AB-6972-4720-A600-E123D03B16A9}"/>
              </a:ext>
            </a:extLst>
          </p:cNvPr>
          <p:cNvSpPr>
            <a:spLocks noGrp="1"/>
          </p:cNvSpPr>
          <p:nvPr>
            <p:ph idx="1"/>
          </p:nvPr>
        </p:nvSpPr>
        <p:spPr>
          <a:xfrm>
            <a:off x="643467" y="1239834"/>
            <a:ext cx="10905066" cy="5095651"/>
          </a:xfrm>
        </p:spPr>
        <p:txBody>
          <a:bodyPr>
            <a:noAutofit/>
          </a:bodyPr>
          <a:lstStyle/>
          <a:p>
            <a:pPr marL="457200" indent="-457200" algn="just">
              <a:buAutoNum type="arabicPeriod"/>
            </a:pPr>
            <a:r>
              <a:rPr lang="en-US" sz="2400" dirty="0">
                <a:hlinkClick r:id="rId3"/>
              </a:rPr>
              <a:t>https://www.ivsc.org/wp-content/uploads/2021/10/Annexe-250.02-CVA-DVA.pdf</a:t>
            </a:r>
            <a:endParaRPr lang="pl-PL" sz="2400" dirty="0"/>
          </a:p>
          <a:p>
            <a:pPr marL="457200" indent="-457200" algn="just">
              <a:buAutoNum type="arabicPeriod"/>
            </a:pPr>
            <a:r>
              <a:rPr lang="en-US" sz="2400" dirty="0"/>
              <a:t>Credit valuation adjustment for derivative contracts</a:t>
            </a:r>
            <a:r>
              <a:rPr lang="pl-PL" sz="2400" dirty="0"/>
              <a:t> – Dr. </a:t>
            </a:r>
            <a:r>
              <a:rPr lang="en-US" sz="2400" dirty="0" err="1"/>
              <a:t>Paweł</a:t>
            </a:r>
            <a:r>
              <a:rPr lang="en-US" sz="2400" dirty="0"/>
              <a:t> </a:t>
            </a:r>
            <a:r>
              <a:rPr lang="en-US" sz="2400" dirty="0" err="1"/>
              <a:t>Olsza</a:t>
            </a:r>
            <a:endParaRPr lang="pl-PL" sz="2400" dirty="0"/>
          </a:p>
        </p:txBody>
      </p:sp>
    </p:spTree>
    <p:extLst>
      <p:ext uri="{BB962C8B-B14F-4D97-AF65-F5344CB8AC3E}">
        <p14:creationId xmlns:p14="http://schemas.microsoft.com/office/powerpoint/2010/main" val="3815807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7426D34-25CF-4079-BE20-95949C0DE3F0}"/>
              </a:ext>
            </a:extLst>
          </p:cNvPr>
          <p:cNvSpPr>
            <a:spLocks noGrp="1"/>
          </p:cNvSpPr>
          <p:nvPr>
            <p:ph type="ctrTitle"/>
          </p:nvPr>
        </p:nvSpPr>
        <p:spPr>
          <a:xfrm>
            <a:off x="1524003" y="1999615"/>
            <a:ext cx="9144000" cy="2764028"/>
          </a:xfrm>
          <a:solidFill>
            <a:schemeClr val="bg1"/>
          </a:solidFill>
        </p:spPr>
        <p:txBody>
          <a:bodyPr anchor="ctr">
            <a:normAutofit/>
          </a:bodyPr>
          <a:lstStyle/>
          <a:p>
            <a:r>
              <a:rPr lang="en-US" sz="7200" dirty="0">
                <a:solidFill>
                  <a:schemeClr val="accent2">
                    <a:lumMod val="50000"/>
                  </a:schemeClr>
                </a:solidFill>
                <a:latin typeface="+mn-lt"/>
              </a:rPr>
              <a:t>Thank you for listening!</a:t>
            </a:r>
          </a:p>
        </p:txBody>
      </p:sp>
      <p:sp>
        <p:nvSpPr>
          <p:cNvPr id="15" name="Rectangle 14">
            <a:extLst>
              <a:ext uri="{FF2B5EF4-FFF2-40B4-BE49-F238E27FC236}">
                <a16:creationId xmlns:a16="http://schemas.microsoft.com/office/drawing/2014/main" id="{3629484E-3792-4B3D-89AD-7C8A1ED0E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227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DEB8-836F-4A7E-A3C8-757C33B3BFFF}"/>
              </a:ext>
            </a:extLst>
          </p:cNvPr>
          <p:cNvSpPr txBox="1">
            <a:spLocks/>
          </p:cNvSpPr>
          <p:nvPr/>
        </p:nvSpPr>
        <p:spPr>
          <a:xfrm>
            <a:off x="643467" y="516608"/>
            <a:ext cx="10905066" cy="9181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Calibri (Headings)"/>
              </a:rPr>
              <a:t>Content</a:t>
            </a:r>
          </a:p>
        </p:txBody>
      </p:sp>
      <p:sp>
        <p:nvSpPr>
          <p:cNvPr id="3" name="Content Placeholder 2">
            <a:extLst>
              <a:ext uri="{FF2B5EF4-FFF2-40B4-BE49-F238E27FC236}">
                <a16:creationId xmlns:a16="http://schemas.microsoft.com/office/drawing/2014/main" id="{AB375CA9-B28E-473A-B023-2F5EFD68D9D7}"/>
              </a:ext>
            </a:extLst>
          </p:cNvPr>
          <p:cNvSpPr txBox="1">
            <a:spLocks/>
          </p:cNvSpPr>
          <p:nvPr/>
        </p:nvSpPr>
        <p:spPr>
          <a:xfrm>
            <a:off x="1841570" y="1644570"/>
            <a:ext cx="9011309" cy="49371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AutoNum type="romanUcPeriod"/>
            </a:pPr>
            <a:r>
              <a:rPr lang="en-US" sz="2400" b="1" dirty="0">
                <a:solidFill>
                  <a:srgbClr val="000000"/>
                </a:solidFill>
              </a:rPr>
              <a:t>CVA Definition</a:t>
            </a:r>
            <a:endParaRPr lang="vi-VN" sz="2400" b="1" dirty="0">
              <a:solidFill>
                <a:srgbClr val="000000"/>
              </a:solidFill>
            </a:endParaRPr>
          </a:p>
          <a:p>
            <a:pPr marL="514350" indent="-514350" algn="just">
              <a:buAutoNum type="romanUcPeriod"/>
            </a:pPr>
            <a:r>
              <a:rPr lang="en-US" sz="2400" b="1" dirty="0">
                <a:solidFill>
                  <a:srgbClr val="000000"/>
                </a:solidFill>
              </a:rPr>
              <a:t>CVA calculation for the analyzed derivatives</a:t>
            </a:r>
            <a:endParaRPr lang="vi-VN" sz="2400" b="1" dirty="0">
              <a:solidFill>
                <a:srgbClr val="000000"/>
              </a:solidFill>
            </a:endParaRPr>
          </a:p>
          <a:p>
            <a:pPr marL="514350" indent="-514350" algn="just">
              <a:buAutoNum type="romanUcPeriod"/>
            </a:pPr>
            <a:r>
              <a:rPr lang="en-US" sz="2400" b="1" dirty="0">
                <a:solidFill>
                  <a:srgbClr val="000000"/>
                </a:solidFill>
              </a:rPr>
              <a:t>How the CVA at portfolio level is impacted by introduction of the variation </a:t>
            </a:r>
            <a:r>
              <a:rPr lang="en-US" sz="2400" b="1" dirty="0" smtClean="0">
                <a:solidFill>
                  <a:srgbClr val="000000"/>
                </a:solidFill>
              </a:rPr>
              <a:t>margin</a:t>
            </a:r>
          </a:p>
          <a:p>
            <a:pPr marL="514350" indent="-514350" algn="just">
              <a:buAutoNum type="romanUcPeriod"/>
            </a:pPr>
            <a:r>
              <a:rPr lang="en-US" sz="2400" b="1" dirty="0" smtClean="0">
                <a:solidFill>
                  <a:srgbClr val="000000"/>
                </a:solidFill>
              </a:rPr>
              <a:t>Sensitivity analysis</a:t>
            </a:r>
            <a:endParaRPr lang="vi-VN" sz="2400" b="1" dirty="0">
              <a:solidFill>
                <a:srgbClr val="000000"/>
              </a:solidFill>
            </a:endParaRPr>
          </a:p>
          <a:p>
            <a:pPr marL="0" indent="0" algn="just">
              <a:buNone/>
            </a:pPr>
            <a:endParaRPr lang="en-US" sz="2400" b="1" dirty="0">
              <a:solidFill>
                <a:srgbClr val="000000"/>
              </a:solidFill>
            </a:endParaRPr>
          </a:p>
        </p:txBody>
      </p:sp>
    </p:spTree>
    <p:extLst>
      <p:ext uri="{BB962C8B-B14F-4D97-AF65-F5344CB8AC3E}">
        <p14:creationId xmlns:p14="http://schemas.microsoft.com/office/powerpoint/2010/main" val="38200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CVA Definition</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4937128"/>
          </a:xfrm>
        </p:spPr>
        <p:txBody>
          <a:bodyPr>
            <a:noAutofit/>
          </a:bodyPr>
          <a:lstStyle/>
          <a:p>
            <a:pPr marL="0" indent="0" algn="just">
              <a:buNone/>
            </a:pPr>
            <a:r>
              <a:rPr lang="en-US" sz="2400" dirty="0">
                <a:solidFill>
                  <a:srgbClr val="000000"/>
                </a:solidFill>
              </a:rPr>
              <a:t>Credit Valuation Adjustment (CVA) is the price that an investor would pay to hedge the counterparty credit risk of a derivative instrument. It reduces the mark to market value of an asset by the value of the CVA.</a:t>
            </a:r>
            <a:endParaRPr lang="pl-PL" sz="2400" dirty="0">
              <a:solidFill>
                <a:srgbClr val="000000"/>
              </a:solidFill>
            </a:endParaRPr>
          </a:p>
          <a:p>
            <a:pPr marL="0" indent="0" algn="just">
              <a:buNone/>
            </a:pPr>
            <a:r>
              <a:rPr lang="en-US" sz="2400" dirty="0"/>
              <a:t>CVA is basically difference between true value of portfolio and risk –</a:t>
            </a:r>
            <a:r>
              <a:rPr lang="pl-PL" sz="2400" dirty="0"/>
              <a:t> </a:t>
            </a:r>
            <a:r>
              <a:rPr lang="en-US" sz="2400" dirty="0"/>
              <a:t>free value of the portfolio</a:t>
            </a:r>
            <a:r>
              <a:rPr lang="pl-PL" sz="2400" dirty="0"/>
              <a:t>.</a:t>
            </a:r>
            <a:endParaRPr lang="pl-PL" sz="24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r>
              <a:rPr lang="pl-PL" sz="1600" i="1" dirty="0">
                <a:solidFill>
                  <a:srgbClr val="000000"/>
                </a:solidFill>
              </a:rPr>
              <a:t>(Source: </a:t>
            </a:r>
            <a:r>
              <a:rPr lang="en-US" sz="1600" i="1" dirty="0"/>
              <a:t>Credit valuation adjustment for derivative contracts</a:t>
            </a:r>
            <a:r>
              <a:rPr lang="pl-PL" sz="1600" i="1" dirty="0"/>
              <a:t> – Dr. </a:t>
            </a:r>
            <a:r>
              <a:rPr lang="en-US" sz="1600" i="1" dirty="0" err="1"/>
              <a:t>Paweł</a:t>
            </a:r>
            <a:r>
              <a:rPr lang="en-US" sz="1600" i="1" dirty="0"/>
              <a:t> </a:t>
            </a:r>
            <a:r>
              <a:rPr lang="en-US" sz="1600" i="1" dirty="0" err="1"/>
              <a:t>Olsza</a:t>
            </a:r>
            <a:r>
              <a:rPr lang="pl-PL" sz="1600" i="1" dirty="0"/>
              <a:t>)</a:t>
            </a:r>
            <a:endParaRPr lang="en-US" sz="1600" i="1" dirty="0">
              <a:solidFill>
                <a:srgbClr val="000000"/>
              </a:solidFill>
            </a:endParaRPr>
          </a:p>
          <a:p>
            <a:pPr marL="0" indent="0" algn="just">
              <a:buNone/>
            </a:pPr>
            <a:endParaRPr lang="en-US" sz="2200"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40F235A-46D3-4362-8A49-165F34356995}"/>
              </a:ext>
            </a:extLst>
          </p:cNvPr>
          <p:cNvPicPr>
            <a:picLocks noChangeAspect="1"/>
          </p:cNvPicPr>
          <p:nvPr/>
        </p:nvPicPr>
        <p:blipFill>
          <a:blip r:embed="rId3"/>
          <a:stretch>
            <a:fillRect/>
          </a:stretch>
        </p:blipFill>
        <p:spPr>
          <a:xfrm>
            <a:off x="3495005" y="3029235"/>
            <a:ext cx="3108024" cy="2942262"/>
          </a:xfrm>
          <a:prstGeom prst="rect">
            <a:avLst/>
          </a:prstGeom>
        </p:spPr>
      </p:pic>
    </p:spTree>
    <p:extLst>
      <p:ext uri="{BB962C8B-B14F-4D97-AF65-F5344CB8AC3E}">
        <p14:creationId xmlns:p14="http://schemas.microsoft.com/office/powerpoint/2010/main" val="28829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CVA Definition</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6" y="1239835"/>
            <a:ext cx="10905066" cy="4937128"/>
          </a:xfrm>
        </p:spPr>
        <p:txBody>
          <a:bodyPr>
            <a:noAutofit/>
          </a:bodyPr>
          <a:lstStyle/>
          <a:p>
            <a:pPr marL="0" indent="0" algn="just">
              <a:buNone/>
            </a:pPr>
            <a:r>
              <a:rPr lang="en-US" sz="2400" dirty="0">
                <a:solidFill>
                  <a:srgbClr val="000000"/>
                </a:solidFill>
              </a:rPr>
              <a:t>CVA was introduced as a new requirement for fair value accounting during the 2007-2008 Global Financial Crisis. Since its introduction, it has attracted dozens of derivatives market participants, and most of them have incorporated CVA in deal pricing.</a:t>
            </a:r>
          </a:p>
          <a:p>
            <a:pPr marL="0" indent="0" algn="just">
              <a:buNone/>
            </a:pPr>
            <a:endParaRPr lang="en-US" sz="2400" i="1" dirty="0">
              <a:solidFill>
                <a:srgbClr val="000000"/>
              </a:solidFill>
            </a:endParaRPr>
          </a:p>
          <a:p>
            <a:pPr marL="0" indent="0" algn="just">
              <a:buNone/>
            </a:pPr>
            <a:r>
              <a:rPr lang="en-US" sz="2400" dirty="0"/>
              <a:t>CVA is developed in a response to government and corporate defaults. Such as Argentina, Russia, WorldCom, Lehman Brothers</a:t>
            </a:r>
            <a:endParaRPr lang="pl-PL" sz="2400" dirty="0"/>
          </a:p>
          <a:p>
            <a:pPr marL="0" indent="0" algn="just">
              <a:buNone/>
            </a:pPr>
            <a:endParaRPr lang="pl-PL" sz="2200" dirty="0"/>
          </a:p>
          <a:p>
            <a:pPr marL="0" indent="0" algn="just">
              <a:buNone/>
            </a:pPr>
            <a:endParaRPr lang="en-US" sz="2200" i="1" dirty="0">
              <a:solidFill>
                <a:srgbClr val="000000"/>
              </a:solidFill>
            </a:endParaRPr>
          </a:p>
          <a:p>
            <a:pPr marL="0" indent="0" algn="just">
              <a:buNone/>
            </a:pPr>
            <a:endParaRPr lang="en-US" sz="2200" i="1" dirty="0">
              <a:solidFill>
                <a:srgbClr val="000000"/>
              </a:solidFill>
            </a:endParaRPr>
          </a:p>
          <a:p>
            <a:pPr marL="0" indent="0" algn="just">
              <a:buNone/>
            </a:pPr>
            <a:endParaRPr lang="en-US" sz="2200" i="1" dirty="0">
              <a:solidFill>
                <a:srgbClr val="000000"/>
              </a:solidFill>
            </a:endParaRPr>
          </a:p>
          <a:p>
            <a:pPr marL="0" indent="0" algn="just">
              <a:buNone/>
            </a:pPr>
            <a:endParaRPr lang="en-US" sz="2200" i="1"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1544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CVA Definition</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6" y="1239835"/>
            <a:ext cx="10905066" cy="4937128"/>
          </a:xfrm>
        </p:spPr>
        <p:txBody>
          <a:bodyPr>
            <a:noAutofit/>
          </a:bodyPr>
          <a:lstStyle/>
          <a:p>
            <a:pPr marL="0" indent="0" algn="just">
              <a:buNone/>
            </a:pPr>
            <a:r>
              <a:rPr lang="pl-PL" b="1" dirty="0"/>
              <a:t>P</a:t>
            </a:r>
            <a:r>
              <a:rPr lang="en-US" b="1" dirty="0" err="1"/>
              <a:t>urpose</a:t>
            </a:r>
            <a:endParaRPr lang="pl-PL" b="1" dirty="0"/>
          </a:p>
          <a:p>
            <a:pPr marL="0" indent="0" algn="just">
              <a:buNone/>
            </a:pPr>
            <a:r>
              <a:rPr lang="pl-PL" sz="2400" dirty="0"/>
              <a:t> - R</a:t>
            </a:r>
            <a:r>
              <a:rPr lang="en-US" sz="2400" dirty="0" err="1"/>
              <a:t>eflect</a:t>
            </a:r>
            <a:r>
              <a:rPr lang="en-US" sz="2400" dirty="0"/>
              <a:t> the credit risk of a counterparty within the value of an entity’s derivative holdings. Issuers of derivatives routinely do this in order to ensure they are adequately compensated for the credit risk that they bear.</a:t>
            </a:r>
          </a:p>
          <a:p>
            <a:pPr marL="0" indent="0" algn="just">
              <a:buNone/>
            </a:pPr>
            <a:endParaRPr lang="en-US" sz="2400" i="1" dirty="0">
              <a:solidFill>
                <a:srgbClr val="000000"/>
              </a:solidFill>
            </a:endParaRPr>
          </a:p>
          <a:p>
            <a:pPr marL="0" indent="0" algn="just">
              <a:buNone/>
            </a:pPr>
            <a:endParaRPr lang="en-US" sz="2400" i="1" dirty="0">
              <a:solidFill>
                <a:srgbClr val="000000"/>
              </a:solidFill>
            </a:endParaRPr>
          </a:p>
          <a:p>
            <a:pPr marL="0" indent="0" algn="just">
              <a:buNone/>
            </a:pPr>
            <a:endParaRPr lang="en-US" sz="2400" i="1" dirty="0">
              <a:solidFill>
                <a:srgbClr val="000000"/>
              </a:solidFill>
            </a:endParaRPr>
          </a:p>
          <a:p>
            <a:pPr marL="0" indent="0" algn="just">
              <a:buNone/>
            </a:pPr>
            <a:endParaRPr lang="en-US" sz="2400" i="1"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310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CVA Definition</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r>
              <a:rPr lang="en-US" sz="2200" dirty="0">
                <a:solidFill>
                  <a:srgbClr val="000000"/>
                </a:solidFill>
              </a:rPr>
              <a:t>The </a:t>
            </a:r>
            <a:r>
              <a:rPr lang="pl-PL" sz="2200" dirty="0">
                <a:solidFill>
                  <a:srgbClr val="000000"/>
                </a:solidFill>
              </a:rPr>
              <a:t>basic </a:t>
            </a:r>
            <a:r>
              <a:rPr lang="en-US" sz="2200" dirty="0">
                <a:solidFill>
                  <a:srgbClr val="000000"/>
                </a:solidFill>
              </a:rPr>
              <a:t>formula for </a:t>
            </a:r>
            <a:r>
              <a:rPr lang="pl-PL" sz="2200" dirty="0">
                <a:solidFill>
                  <a:srgbClr val="000000"/>
                </a:solidFill>
              </a:rPr>
              <a:t>CVA calculation:</a:t>
            </a:r>
            <a:endParaRPr lang="en-US" sz="2200" dirty="0">
              <a:solidFill>
                <a:srgbClr val="000000"/>
              </a:solidFill>
            </a:endParaRPr>
          </a:p>
          <a:p>
            <a:pPr marL="0" indent="0" algn="just">
              <a:buNone/>
            </a:pPr>
            <a:endParaRPr lang="en-US" sz="2200" dirty="0">
              <a:solidFill>
                <a:srgbClr val="000000"/>
              </a:solidFill>
            </a:endParaRPr>
          </a:p>
          <a:p>
            <a:pPr marL="0" indent="0" algn="just">
              <a:buNone/>
            </a:pPr>
            <a:endParaRPr lang="en-US"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r>
              <a:rPr lang="en-US" sz="2200" dirty="0">
                <a:solidFill>
                  <a:srgbClr val="000000"/>
                </a:solidFill>
              </a:rPr>
              <a:t>Where:</a:t>
            </a:r>
          </a:p>
          <a:p>
            <a:pPr marL="0" indent="0" algn="just">
              <a:buNone/>
            </a:pPr>
            <a:r>
              <a:rPr lang="pl-PL" sz="1600" i="1" dirty="0">
                <a:solidFill>
                  <a:srgbClr val="000000"/>
                </a:solidFill>
              </a:rPr>
              <a:t>	</a:t>
            </a:r>
            <a:r>
              <a:rPr lang="pl-PL" sz="1800" i="1" dirty="0">
                <a:solidFill>
                  <a:srgbClr val="000000"/>
                </a:solidFill>
              </a:rPr>
              <a:t>LGD – Loss given default (</a:t>
            </a:r>
            <a:r>
              <a:rPr lang="en-US" sz="1800" i="1" dirty="0">
                <a:solidFill>
                  <a:srgbClr val="000000"/>
                </a:solidFill>
              </a:rPr>
              <a:t>The percentage amount that a party expects to lose</a:t>
            </a:r>
            <a:r>
              <a:rPr lang="pl-PL" sz="1800" i="1" dirty="0">
                <a:solidFill>
                  <a:srgbClr val="000000"/>
                </a:solidFill>
              </a:rPr>
              <a:t> </a:t>
            </a:r>
            <a:r>
              <a:rPr lang="en-US" sz="1800" i="1" dirty="0">
                <a:solidFill>
                  <a:srgbClr val="000000"/>
                </a:solidFill>
              </a:rPr>
              <a:t>if the counterparty defaults</a:t>
            </a:r>
            <a:r>
              <a:rPr lang="pl-PL" sz="1800" i="1" dirty="0">
                <a:solidFill>
                  <a:srgbClr val="000000"/>
                </a:solidFill>
              </a:rPr>
              <a:t>)</a:t>
            </a:r>
            <a:endParaRPr lang="en-US" sz="1800" i="1" dirty="0">
              <a:solidFill>
                <a:srgbClr val="000000"/>
              </a:solidFill>
            </a:endParaRPr>
          </a:p>
          <a:p>
            <a:pPr marL="0" indent="0" algn="just">
              <a:buNone/>
            </a:pPr>
            <a:r>
              <a:rPr lang="pl-PL" sz="1800" i="1" dirty="0">
                <a:solidFill>
                  <a:srgbClr val="000000"/>
                </a:solidFill>
              </a:rPr>
              <a:t>	EE(u) – present value of expected exposure</a:t>
            </a:r>
          </a:p>
          <a:p>
            <a:pPr marL="0" indent="0" algn="just">
              <a:buNone/>
            </a:pPr>
            <a:r>
              <a:rPr lang="pl-PL" sz="1800" i="1" dirty="0">
                <a:solidFill>
                  <a:srgbClr val="000000"/>
                </a:solidFill>
              </a:rPr>
              <a:t>	PD</a:t>
            </a:r>
            <a:r>
              <a:rPr lang="pl-PL" sz="1800" i="1" baseline="-25000" dirty="0">
                <a:solidFill>
                  <a:srgbClr val="000000"/>
                </a:solidFill>
              </a:rPr>
              <a:t>c</a:t>
            </a:r>
            <a:r>
              <a:rPr lang="pl-PL" sz="1800" i="1" dirty="0">
                <a:solidFill>
                  <a:srgbClr val="000000"/>
                </a:solidFill>
              </a:rPr>
              <a:t>(u) – default probability</a:t>
            </a:r>
            <a:endParaRPr lang="en-US" sz="1800" i="1"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AEED071C-6E27-82BB-BE1D-346B156A0526}"/>
              </a:ext>
            </a:extLst>
          </p:cNvPr>
          <p:cNvPicPr>
            <a:picLocks noChangeAspect="1"/>
          </p:cNvPicPr>
          <p:nvPr/>
        </p:nvPicPr>
        <p:blipFill>
          <a:blip r:embed="rId3"/>
          <a:stretch>
            <a:fillRect/>
          </a:stretch>
        </p:blipFill>
        <p:spPr>
          <a:xfrm>
            <a:off x="3352343" y="1890258"/>
            <a:ext cx="4857750" cy="1104900"/>
          </a:xfrm>
          <a:prstGeom prst="rect">
            <a:avLst/>
          </a:prstGeom>
        </p:spPr>
      </p:pic>
    </p:spTree>
    <p:extLst>
      <p:ext uri="{BB962C8B-B14F-4D97-AF65-F5344CB8AC3E}">
        <p14:creationId xmlns:p14="http://schemas.microsoft.com/office/powerpoint/2010/main" val="225627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CVA Definition</a:t>
            </a:r>
            <a:endParaRPr lang="vi-VN" sz="3600" dirty="0">
              <a:latin typeface="Calibri (Headings)"/>
            </a:endParaRP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367786"/>
          </a:xfrm>
        </p:spPr>
        <p:txBody>
          <a:bodyPr>
            <a:noAutofit/>
          </a:bodyPr>
          <a:lstStyle/>
          <a:p>
            <a:pPr marL="0" indent="0" algn="just">
              <a:buNone/>
            </a:pPr>
            <a:r>
              <a:rPr lang="en-US" sz="2200" dirty="0">
                <a:solidFill>
                  <a:srgbClr val="000000"/>
                </a:solidFill>
              </a:rPr>
              <a:t>The formula for calculating CVA is applied in this project:</a:t>
            </a:r>
            <a:endParaRPr lang="pl-PL" sz="2200" dirty="0">
              <a:solidFill>
                <a:srgbClr val="000000"/>
              </a:solidFill>
            </a:endParaRPr>
          </a:p>
          <a:p>
            <a:pPr marL="0" indent="0" algn="just">
              <a:buNone/>
            </a:pPr>
            <a:endParaRPr lang="en-US" sz="2200" dirty="0">
              <a:solidFill>
                <a:srgbClr val="000000"/>
              </a:solidFill>
            </a:endParaRPr>
          </a:p>
          <a:p>
            <a:pPr marL="0" indent="0" algn="just">
              <a:buNone/>
            </a:pPr>
            <a:endParaRPr lang="en-US" sz="2200" dirty="0">
              <a:solidFill>
                <a:srgbClr val="000000"/>
              </a:solidFill>
            </a:endParaRPr>
          </a:p>
          <a:p>
            <a:pPr marL="0" indent="0" algn="just">
              <a:buNone/>
            </a:pPr>
            <a:endParaRPr lang="pl-PL" sz="2200" dirty="0">
              <a:solidFill>
                <a:srgbClr val="000000"/>
              </a:solidFill>
            </a:endParaRPr>
          </a:p>
          <a:p>
            <a:pPr marL="0" indent="0" algn="just">
              <a:buNone/>
            </a:pPr>
            <a:endParaRPr lang="pl-PL" sz="2200" dirty="0">
              <a:solidFill>
                <a:srgbClr val="000000"/>
              </a:solidFill>
            </a:endParaRPr>
          </a:p>
          <a:p>
            <a:pPr marL="0" indent="0" algn="just">
              <a:buNone/>
            </a:pPr>
            <a:r>
              <a:rPr lang="en-US" sz="2200" dirty="0">
                <a:solidFill>
                  <a:srgbClr val="000000"/>
                </a:solidFill>
              </a:rPr>
              <a:t>Where:</a:t>
            </a:r>
          </a:p>
          <a:p>
            <a:pPr marL="0" indent="0" algn="just">
              <a:buNone/>
            </a:pPr>
            <a:r>
              <a:rPr lang="pl-PL" sz="1600" i="1" dirty="0">
                <a:solidFill>
                  <a:srgbClr val="000000"/>
                </a:solidFill>
              </a:rPr>
              <a:t>	</a:t>
            </a:r>
            <a:r>
              <a:rPr lang="en-US" sz="1800" i="1" dirty="0">
                <a:solidFill>
                  <a:srgbClr val="000000"/>
                </a:solidFill>
              </a:rPr>
              <a:t>E</a:t>
            </a:r>
            <a:r>
              <a:rPr lang="pl-PL" sz="1800" i="1" dirty="0">
                <a:solidFill>
                  <a:srgbClr val="000000"/>
                </a:solidFill>
              </a:rPr>
              <a:t>E</a:t>
            </a:r>
            <a:r>
              <a:rPr lang="en-US" sz="1800" i="1" dirty="0">
                <a:solidFill>
                  <a:srgbClr val="000000"/>
                </a:solidFill>
              </a:rPr>
              <a:t>(t</a:t>
            </a:r>
            <a:r>
              <a:rPr lang="pl-PL" sz="1800" i="1" baseline="-25000" dirty="0">
                <a:solidFill>
                  <a:srgbClr val="000000"/>
                </a:solidFill>
              </a:rPr>
              <a:t>i</a:t>
            </a:r>
            <a:r>
              <a:rPr lang="en-US" sz="1800" i="1" dirty="0">
                <a:solidFill>
                  <a:srgbClr val="000000"/>
                </a:solidFill>
              </a:rPr>
              <a:t>) </a:t>
            </a:r>
            <a:r>
              <a:rPr lang="pl-PL" sz="1800" i="1" dirty="0">
                <a:solidFill>
                  <a:srgbClr val="000000"/>
                </a:solidFill>
              </a:rPr>
              <a:t>-</a:t>
            </a:r>
            <a:r>
              <a:rPr lang="en-US" sz="1800" i="1" dirty="0">
                <a:solidFill>
                  <a:srgbClr val="000000"/>
                </a:solidFill>
              </a:rPr>
              <a:t> E</a:t>
            </a:r>
            <a:r>
              <a:rPr lang="pl-PL" sz="1800" i="1" dirty="0">
                <a:solidFill>
                  <a:srgbClr val="000000"/>
                </a:solidFill>
              </a:rPr>
              <a:t>xpected e</a:t>
            </a:r>
            <a:r>
              <a:rPr lang="en-US" sz="1800" i="1" dirty="0" err="1">
                <a:solidFill>
                  <a:srgbClr val="000000"/>
                </a:solidFill>
              </a:rPr>
              <a:t>xposure</a:t>
            </a:r>
            <a:r>
              <a:rPr lang="pl-PL" sz="1800" i="1" dirty="0">
                <a:solidFill>
                  <a:srgbClr val="000000"/>
                </a:solidFill>
              </a:rPr>
              <a:t> within </a:t>
            </a:r>
            <a:r>
              <a:rPr lang="en-US" sz="1800" i="1" dirty="0">
                <a:solidFill>
                  <a:srgbClr val="000000"/>
                </a:solidFill>
              </a:rPr>
              <a:t>t</a:t>
            </a:r>
            <a:r>
              <a:rPr lang="pl-PL" sz="1800" i="1" baseline="-25000" dirty="0">
                <a:solidFill>
                  <a:srgbClr val="000000"/>
                </a:solidFill>
              </a:rPr>
              <a:t>i</a:t>
            </a:r>
          </a:p>
          <a:p>
            <a:pPr marL="0" indent="0" algn="just">
              <a:buNone/>
            </a:pPr>
            <a:r>
              <a:rPr lang="pl-PL" sz="1800" i="1" baseline="-25000" dirty="0">
                <a:solidFill>
                  <a:srgbClr val="000000"/>
                </a:solidFill>
              </a:rPr>
              <a:t>	</a:t>
            </a:r>
            <a:r>
              <a:rPr lang="pl-PL" sz="1800" i="1" dirty="0">
                <a:solidFill>
                  <a:srgbClr val="000000"/>
                </a:solidFill>
              </a:rPr>
              <a:t>DF(0,</a:t>
            </a:r>
            <a:r>
              <a:rPr lang="en-US" sz="1800" i="1" dirty="0">
                <a:solidFill>
                  <a:srgbClr val="000000"/>
                </a:solidFill>
              </a:rPr>
              <a:t> t</a:t>
            </a:r>
            <a:r>
              <a:rPr lang="pl-PL" sz="1800" i="1" baseline="-25000" dirty="0">
                <a:solidFill>
                  <a:srgbClr val="000000"/>
                </a:solidFill>
              </a:rPr>
              <a:t>i</a:t>
            </a:r>
            <a:r>
              <a:rPr lang="pl-PL" sz="1800" i="1" dirty="0">
                <a:solidFill>
                  <a:srgbClr val="000000"/>
                </a:solidFill>
              </a:rPr>
              <a:t>) – discount rate for the term </a:t>
            </a:r>
            <a:r>
              <a:rPr lang="en-US" sz="1800" i="1" dirty="0">
                <a:solidFill>
                  <a:srgbClr val="000000"/>
                </a:solidFill>
              </a:rPr>
              <a:t>t</a:t>
            </a:r>
            <a:r>
              <a:rPr lang="pl-PL" sz="1800" i="1" baseline="-25000" dirty="0">
                <a:solidFill>
                  <a:srgbClr val="000000"/>
                </a:solidFill>
              </a:rPr>
              <a:t>i</a:t>
            </a:r>
          </a:p>
          <a:p>
            <a:pPr marL="0" indent="0" algn="just">
              <a:buNone/>
            </a:pPr>
            <a:r>
              <a:rPr lang="pl-PL" sz="1800" i="1" baseline="-25000" dirty="0">
                <a:solidFill>
                  <a:srgbClr val="000000"/>
                </a:solidFill>
              </a:rPr>
              <a:t>	</a:t>
            </a:r>
            <a:r>
              <a:rPr lang="pl-PL" sz="1800" i="1" dirty="0">
                <a:solidFill>
                  <a:srgbClr val="000000"/>
                </a:solidFill>
              </a:rPr>
              <a:t>q(</a:t>
            </a:r>
            <a:r>
              <a:rPr lang="en-US" sz="1800" i="1" dirty="0">
                <a:solidFill>
                  <a:srgbClr val="000000"/>
                </a:solidFill>
              </a:rPr>
              <a:t>t</a:t>
            </a:r>
            <a:r>
              <a:rPr lang="pl-PL" sz="1800" i="1" baseline="-25000" dirty="0">
                <a:solidFill>
                  <a:srgbClr val="000000"/>
                </a:solidFill>
              </a:rPr>
              <a:t>i-1</a:t>
            </a:r>
            <a:r>
              <a:rPr lang="pl-PL" sz="1800" i="1" dirty="0">
                <a:solidFill>
                  <a:srgbClr val="000000"/>
                </a:solidFill>
              </a:rPr>
              <a:t>,</a:t>
            </a:r>
            <a:r>
              <a:rPr lang="pl-PL" sz="1800" i="1" baseline="-25000" dirty="0">
                <a:solidFill>
                  <a:srgbClr val="000000"/>
                </a:solidFill>
              </a:rPr>
              <a:t> </a:t>
            </a:r>
            <a:r>
              <a:rPr lang="en-US" sz="1800" i="1" dirty="0">
                <a:solidFill>
                  <a:srgbClr val="000000"/>
                </a:solidFill>
              </a:rPr>
              <a:t>t</a:t>
            </a:r>
            <a:r>
              <a:rPr lang="pl-PL" sz="1800" i="1" baseline="-25000" dirty="0">
                <a:solidFill>
                  <a:srgbClr val="000000"/>
                </a:solidFill>
              </a:rPr>
              <a:t>i</a:t>
            </a:r>
            <a:r>
              <a:rPr lang="pl-PL" sz="1800" i="1" dirty="0">
                <a:solidFill>
                  <a:srgbClr val="000000"/>
                </a:solidFill>
              </a:rPr>
              <a:t>) = PS(</a:t>
            </a:r>
            <a:r>
              <a:rPr lang="en-US" sz="1800" i="1" dirty="0">
                <a:solidFill>
                  <a:srgbClr val="000000"/>
                </a:solidFill>
              </a:rPr>
              <a:t>t</a:t>
            </a:r>
            <a:r>
              <a:rPr lang="pl-PL" sz="1800" i="1" baseline="-25000" dirty="0">
                <a:solidFill>
                  <a:srgbClr val="000000"/>
                </a:solidFill>
              </a:rPr>
              <a:t>i-1</a:t>
            </a:r>
            <a:r>
              <a:rPr lang="pl-PL" sz="1800" i="1" dirty="0">
                <a:solidFill>
                  <a:srgbClr val="000000"/>
                </a:solidFill>
              </a:rPr>
              <a:t>) – PS(</a:t>
            </a:r>
            <a:r>
              <a:rPr lang="en-US" sz="1800" i="1" dirty="0">
                <a:solidFill>
                  <a:srgbClr val="000000"/>
                </a:solidFill>
              </a:rPr>
              <a:t>t</a:t>
            </a:r>
            <a:r>
              <a:rPr lang="pl-PL" sz="1800" i="1" baseline="-25000" dirty="0">
                <a:solidFill>
                  <a:srgbClr val="000000"/>
                </a:solidFill>
              </a:rPr>
              <a:t>i</a:t>
            </a:r>
            <a:r>
              <a:rPr lang="pl-PL" sz="1800" i="1" dirty="0">
                <a:solidFill>
                  <a:srgbClr val="000000"/>
                </a:solidFill>
              </a:rPr>
              <a:t>) – probability of counterparty’s default for period from</a:t>
            </a:r>
            <a:r>
              <a:rPr lang="en-US" sz="1800" i="1" dirty="0">
                <a:solidFill>
                  <a:srgbClr val="000000"/>
                </a:solidFill>
              </a:rPr>
              <a:t> t</a:t>
            </a:r>
            <a:r>
              <a:rPr lang="pl-PL" sz="1800" i="1" baseline="-25000" dirty="0">
                <a:solidFill>
                  <a:srgbClr val="000000"/>
                </a:solidFill>
              </a:rPr>
              <a:t>i-1</a:t>
            </a:r>
            <a:r>
              <a:rPr lang="pl-PL" sz="1800" i="1" dirty="0">
                <a:solidFill>
                  <a:srgbClr val="000000"/>
                </a:solidFill>
              </a:rPr>
              <a:t> to </a:t>
            </a:r>
            <a:r>
              <a:rPr lang="en-US" sz="1800" i="1" dirty="0">
                <a:solidFill>
                  <a:srgbClr val="000000"/>
                </a:solidFill>
              </a:rPr>
              <a:t>t</a:t>
            </a:r>
            <a:r>
              <a:rPr lang="pl-PL" sz="1800" i="1" baseline="-25000" dirty="0">
                <a:solidFill>
                  <a:srgbClr val="000000"/>
                </a:solidFill>
              </a:rPr>
              <a:t>i</a:t>
            </a:r>
            <a:endParaRPr lang="pl-PL" sz="1800" i="1" dirty="0">
              <a:solidFill>
                <a:srgbClr val="000000"/>
              </a:solidFill>
            </a:endParaRPr>
          </a:p>
          <a:p>
            <a:pPr marL="0" indent="0" algn="just">
              <a:buNone/>
            </a:pPr>
            <a:r>
              <a:rPr lang="pl-PL" sz="1800" i="1" dirty="0">
                <a:solidFill>
                  <a:srgbClr val="000000"/>
                </a:solidFill>
              </a:rPr>
              <a:t>	PS(</a:t>
            </a:r>
            <a:r>
              <a:rPr lang="en-US" sz="1800" i="1" dirty="0">
                <a:solidFill>
                  <a:srgbClr val="000000"/>
                </a:solidFill>
              </a:rPr>
              <a:t>t</a:t>
            </a:r>
            <a:r>
              <a:rPr lang="pl-PL" sz="1800" i="1" baseline="-25000" dirty="0">
                <a:solidFill>
                  <a:srgbClr val="000000"/>
                </a:solidFill>
              </a:rPr>
              <a:t>i</a:t>
            </a:r>
            <a:r>
              <a:rPr lang="pl-PL" sz="1800" i="1" dirty="0">
                <a:solidFill>
                  <a:srgbClr val="000000"/>
                </a:solidFill>
              </a:rPr>
              <a:t>) – survival probability within </a:t>
            </a:r>
            <a:r>
              <a:rPr lang="en-US" sz="1800" i="1" dirty="0">
                <a:solidFill>
                  <a:srgbClr val="000000"/>
                </a:solidFill>
              </a:rPr>
              <a:t>t</a:t>
            </a:r>
            <a:r>
              <a:rPr lang="pl-PL" sz="1800" i="1" baseline="-25000" dirty="0">
                <a:solidFill>
                  <a:srgbClr val="000000"/>
                </a:solidFill>
              </a:rPr>
              <a:t>i</a:t>
            </a:r>
            <a:endParaRPr lang="pl-PL" sz="1800" i="1" dirty="0">
              <a:solidFill>
                <a:srgbClr val="000000"/>
              </a:solidFill>
            </a:endParaRPr>
          </a:p>
          <a:p>
            <a:pPr marL="0" indent="0" algn="just">
              <a:buNone/>
            </a:pPr>
            <a:r>
              <a:rPr lang="pl-PL" sz="1800" i="1" dirty="0">
                <a:solidFill>
                  <a:srgbClr val="000000"/>
                </a:solidFill>
              </a:rPr>
              <a:t>	R – Recover rate</a:t>
            </a:r>
          </a:p>
          <a:p>
            <a:pPr marL="0" indent="0" algn="just">
              <a:buNone/>
            </a:pPr>
            <a:r>
              <a:rPr lang="pl-PL" sz="1800" i="1" dirty="0">
                <a:solidFill>
                  <a:srgbClr val="000000"/>
                </a:solidFill>
              </a:rPr>
              <a:t>	N – number of analyzed points (grid size)</a:t>
            </a:r>
            <a:endParaRPr lang="en-US" sz="1800" i="1"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76A8EABE-B196-4271-B231-2B816249DFC4}"/>
              </a:ext>
            </a:extLst>
          </p:cNvPr>
          <p:cNvPicPr>
            <a:picLocks noChangeAspect="1"/>
          </p:cNvPicPr>
          <p:nvPr/>
        </p:nvPicPr>
        <p:blipFill>
          <a:blip r:embed="rId3"/>
          <a:stretch>
            <a:fillRect/>
          </a:stretch>
        </p:blipFill>
        <p:spPr>
          <a:xfrm>
            <a:off x="2940665" y="1936894"/>
            <a:ext cx="5858693" cy="962159"/>
          </a:xfrm>
          <a:prstGeom prst="rect">
            <a:avLst/>
          </a:prstGeom>
        </p:spPr>
      </p:pic>
    </p:spTree>
    <p:extLst>
      <p:ext uri="{BB962C8B-B14F-4D97-AF65-F5344CB8AC3E}">
        <p14:creationId xmlns:p14="http://schemas.microsoft.com/office/powerpoint/2010/main" val="413340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a:t>
            </a:r>
            <a:r>
              <a:rPr lang="pl-PL" sz="3600" dirty="0">
                <a:latin typeface="Calibri (Headings)"/>
              </a:rPr>
              <a:t>I</a:t>
            </a:r>
            <a:r>
              <a:rPr lang="en-US" sz="3600" dirty="0">
                <a:latin typeface="Calibri (Headings)"/>
              </a:rPr>
              <a:t>. </a:t>
            </a:r>
            <a:r>
              <a:rPr lang="en-US" sz="3600" b="1" dirty="0">
                <a:solidFill>
                  <a:srgbClr val="000000"/>
                </a:solidFill>
              </a:rPr>
              <a:t>CVA calculation for the analyzed derivatives</a:t>
            </a:r>
            <a:endParaRPr lang="vi-VN" sz="3600" dirty="0">
              <a:latin typeface="Calibri (Headings)"/>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Content Placeholder 10">
            <a:extLst>
              <a:ext uri="{FF2B5EF4-FFF2-40B4-BE49-F238E27FC236}">
                <a16:creationId xmlns:a16="http://schemas.microsoft.com/office/drawing/2014/main" id="{88E7B4C4-2ADA-DB4A-8C4B-D4F2038F7041}"/>
              </a:ext>
            </a:extLst>
          </p:cNvPr>
          <p:cNvSpPr>
            <a:spLocks noGrp="1"/>
          </p:cNvSpPr>
          <p:nvPr>
            <p:ph idx="1"/>
          </p:nvPr>
        </p:nvSpPr>
        <p:spPr/>
        <p:txBody>
          <a:bodyPr/>
          <a:lstStyle/>
          <a:p>
            <a:endParaRPr lang="en-US" dirty="0"/>
          </a:p>
        </p:txBody>
      </p:sp>
      <p:graphicFrame>
        <p:nvGraphicFramePr>
          <p:cNvPr id="15" name="Diagram 14">
            <a:extLst>
              <a:ext uri="{FF2B5EF4-FFF2-40B4-BE49-F238E27FC236}">
                <a16:creationId xmlns:a16="http://schemas.microsoft.com/office/drawing/2014/main" id="{2F59F6DE-252E-4FC8-4BC8-EEEBFAF5E629}"/>
              </a:ext>
            </a:extLst>
          </p:cNvPr>
          <p:cNvGraphicFramePr/>
          <p:nvPr>
            <p:extLst>
              <p:ext uri="{D42A27DB-BD31-4B8C-83A1-F6EECF244321}">
                <p14:modId xmlns:p14="http://schemas.microsoft.com/office/powerpoint/2010/main" val="373842806"/>
              </p:ext>
            </p:extLst>
          </p:nvPr>
        </p:nvGraphicFramePr>
        <p:xfrm>
          <a:off x="2032000" y="1380744"/>
          <a:ext cx="8136128" cy="47575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7698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a:t>
            </a:r>
            <a:r>
              <a:rPr lang="pl-PL" sz="3600" dirty="0">
                <a:latin typeface="Calibri (Headings)"/>
              </a:rPr>
              <a:t>I</a:t>
            </a:r>
            <a:r>
              <a:rPr lang="en-US" sz="3600" dirty="0">
                <a:latin typeface="Calibri (Headings)"/>
              </a:rPr>
              <a:t>. </a:t>
            </a:r>
            <a:r>
              <a:rPr lang="en-US" sz="3600" b="1" dirty="0">
                <a:solidFill>
                  <a:srgbClr val="000000"/>
                </a:solidFill>
              </a:rPr>
              <a:t>CVA calculation for the analyzed derivatives</a:t>
            </a:r>
            <a:endParaRPr lang="vi-VN" sz="3600" dirty="0">
              <a:latin typeface="Calibri (Headings)"/>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741518784"/>
              </p:ext>
            </p:extLst>
          </p:nvPr>
        </p:nvGraphicFramePr>
        <p:xfrm>
          <a:off x="134544" y="2008567"/>
          <a:ext cx="12088877" cy="2860040"/>
        </p:xfrm>
        <a:graphic>
          <a:graphicData uri="http://schemas.openxmlformats.org/drawingml/2006/table">
            <a:tbl>
              <a:tblPr firstRow="1" bandRow="1">
                <a:tableStyleId>{5C22544A-7EE6-4342-B048-85BDC9FD1C3A}</a:tableStyleId>
              </a:tblPr>
              <a:tblGrid>
                <a:gridCol w="1449896">
                  <a:extLst>
                    <a:ext uri="{9D8B030D-6E8A-4147-A177-3AD203B41FA5}">
                      <a16:colId xmlns:a16="http://schemas.microsoft.com/office/drawing/2014/main" val="20000"/>
                    </a:ext>
                  </a:extLst>
                </a:gridCol>
                <a:gridCol w="762381">
                  <a:extLst>
                    <a:ext uri="{9D8B030D-6E8A-4147-A177-3AD203B41FA5}">
                      <a16:colId xmlns:a16="http://schemas.microsoft.com/office/drawing/2014/main" val="20001"/>
                    </a:ext>
                  </a:extLst>
                </a:gridCol>
                <a:gridCol w="9876600">
                  <a:extLst>
                    <a:ext uri="{9D8B030D-6E8A-4147-A177-3AD203B41FA5}">
                      <a16:colId xmlns:a16="http://schemas.microsoft.com/office/drawing/2014/main" val="20002"/>
                    </a:ext>
                  </a:extLst>
                </a:gridCol>
              </a:tblGrid>
              <a:tr h="370840">
                <a:tc>
                  <a:txBody>
                    <a:bodyPr/>
                    <a:lstStyle/>
                    <a:p>
                      <a:r>
                        <a:rPr lang="en-US" dirty="0" smtClean="0"/>
                        <a:t>Parameter</a:t>
                      </a:r>
                      <a:endParaRPr lang="ru-RU" dirty="0"/>
                    </a:p>
                  </a:txBody>
                  <a:tcPr/>
                </a:tc>
                <a:tc>
                  <a:txBody>
                    <a:bodyPr/>
                    <a:lstStyle/>
                    <a:p>
                      <a:r>
                        <a:rPr lang="en-US" dirty="0" smtClean="0"/>
                        <a:t>Value</a:t>
                      </a:r>
                      <a:endParaRPr lang="ru-RU" dirty="0"/>
                    </a:p>
                  </a:txBody>
                  <a:tcPr/>
                </a:tc>
                <a:tc>
                  <a:txBody>
                    <a:bodyPr/>
                    <a:lstStyle/>
                    <a:p>
                      <a:r>
                        <a:rPr lang="en-US" dirty="0" smtClean="0"/>
                        <a:t>Estimation</a:t>
                      </a:r>
                      <a:endParaRPr lang="ru-RU" dirty="0"/>
                    </a:p>
                  </a:txBody>
                  <a:tcPr/>
                </a:tc>
                <a:extLst>
                  <a:ext uri="{0D108BD9-81ED-4DB2-BD59-A6C34878D82A}">
                    <a16:rowId xmlns:a16="http://schemas.microsoft.com/office/drawing/2014/main" val="10000"/>
                  </a:ext>
                </a:extLst>
              </a:tr>
              <a:tr h="370840">
                <a:tc>
                  <a:txBody>
                    <a:bodyPr/>
                    <a:lstStyle/>
                    <a:p>
                      <a:r>
                        <a:rPr lang="en-US" dirty="0" smtClean="0"/>
                        <a:t>Correlation</a:t>
                      </a:r>
                      <a:endParaRPr lang="ru-RU" dirty="0"/>
                    </a:p>
                  </a:txBody>
                  <a:tcPr/>
                </a:tc>
                <a:tc>
                  <a:txBody>
                    <a:bodyPr/>
                    <a:lstStyle/>
                    <a:p>
                      <a:r>
                        <a:rPr lang="en-US" dirty="0" smtClean="0"/>
                        <a:t>0.12</a:t>
                      </a:r>
                      <a:endParaRPr lang="ru-RU" dirty="0"/>
                    </a:p>
                  </a:txBody>
                  <a:tcPr/>
                </a:tc>
                <a:tc>
                  <a:txBody>
                    <a:bodyPr/>
                    <a:lstStyle/>
                    <a:p>
                      <a:r>
                        <a:rPr lang="en-US" dirty="0" smtClean="0"/>
                        <a:t>Correlation</a:t>
                      </a:r>
                      <a:r>
                        <a:rPr lang="en-US" baseline="0" dirty="0" smtClean="0"/>
                        <a:t> between two underlying assets (EUR/PLN and Euribor-3M) was estimated using 3 years data</a:t>
                      </a:r>
                      <a:endParaRPr lang="ru-RU" dirty="0"/>
                    </a:p>
                  </a:txBody>
                  <a:tcPr/>
                </a:tc>
                <a:extLst>
                  <a:ext uri="{0D108BD9-81ED-4DB2-BD59-A6C34878D82A}">
                    <a16:rowId xmlns:a16="http://schemas.microsoft.com/office/drawing/2014/main" val="10001"/>
                  </a:ext>
                </a:extLst>
              </a:tr>
              <a:tr h="370840">
                <a:tc>
                  <a:txBody>
                    <a:bodyPr/>
                    <a:lstStyle/>
                    <a:p>
                      <a:r>
                        <a:rPr lang="en-US" dirty="0" smtClean="0"/>
                        <a:t>r-</a:t>
                      </a:r>
                      <a:r>
                        <a:rPr lang="en-US" dirty="0" err="1" smtClean="0"/>
                        <a:t>rf</a:t>
                      </a:r>
                      <a:endParaRPr lang="ru-RU" dirty="0"/>
                    </a:p>
                  </a:txBody>
                  <a:tcPr/>
                </a:tc>
                <a:tc>
                  <a:txBody>
                    <a:bodyPr/>
                    <a:lstStyle/>
                    <a:p>
                      <a:r>
                        <a:rPr lang="en-US" dirty="0" smtClean="0"/>
                        <a:t>2.12%</a:t>
                      </a:r>
                      <a:endParaRPr lang="ru-RU" dirty="0"/>
                    </a:p>
                  </a:txBody>
                  <a:tcPr/>
                </a:tc>
                <a:tc>
                  <a:txBody>
                    <a:bodyPr/>
                    <a:lstStyle/>
                    <a:p>
                      <a:r>
                        <a:rPr lang="en-US" dirty="0" smtClean="0"/>
                        <a:t>Estimation</a:t>
                      </a:r>
                      <a:r>
                        <a:rPr lang="en-US" baseline="0" dirty="0" smtClean="0"/>
                        <a:t> of average difference between Wibor-3M and Euribor-3M was used, excluding period </a:t>
                      </a:r>
                      <a:r>
                        <a:rPr lang="en-US" baseline="0" smtClean="0"/>
                        <a:t>of Covid-19 </a:t>
                      </a:r>
                      <a:r>
                        <a:rPr lang="en-US" baseline="0" dirty="0" smtClean="0"/>
                        <a:t>outbreak</a:t>
                      </a:r>
                      <a:endParaRPr lang="ru-RU" dirty="0"/>
                    </a:p>
                  </a:txBody>
                  <a:tcPr/>
                </a:tc>
                <a:extLst>
                  <a:ext uri="{0D108BD9-81ED-4DB2-BD59-A6C34878D82A}">
                    <a16:rowId xmlns:a16="http://schemas.microsoft.com/office/drawing/2014/main" val="10002"/>
                  </a:ext>
                </a:extLst>
              </a:tr>
              <a:tr h="370840">
                <a:tc>
                  <a:txBody>
                    <a:bodyPr/>
                    <a:lstStyle/>
                    <a:p>
                      <a:r>
                        <a:rPr lang="en-US" dirty="0" smtClean="0"/>
                        <a:t>Sigma (FX)</a:t>
                      </a:r>
                      <a:endParaRPr lang="ru-RU" dirty="0"/>
                    </a:p>
                  </a:txBody>
                  <a:tcPr/>
                </a:tc>
                <a:tc>
                  <a:txBody>
                    <a:bodyPr/>
                    <a:lstStyle/>
                    <a:p>
                      <a:r>
                        <a:rPr lang="en-US" dirty="0" smtClean="0"/>
                        <a:t>5.31%</a:t>
                      </a:r>
                      <a:endParaRPr lang="ru-RU" dirty="0"/>
                    </a:p>
                  </a:txBody>
                  <a:tcPr/>
                </a:tc>
                <a:tc>
                  <a:txBody>
                    <a:bodyPr/>
                    <a:lstStyle/>
                    <a:p>
                      <a:r>
                        <a:rPr lang="en-US" dirty="0" smtClean="0"/>
                        <a:t>Average standard deviation of</a:t>
                      </a:r>
                      <a:r>
                        <a:rPr lang="en-US" baseline="0" dirty="0" smtClean="0"/>
                        <a:t> EUR/PLN for 3 years was used as an estimate</a:t>
                      </a:r>
                      <a:endParaRPr lang="ru-RU" dirty="0"/>
                    </a:p>
                  </a:txBody>
                  <a:tcPr/>
                </a:tc>
                <a:extLst>
                  <a:ext uri="{0D108BD9-81ED-4DB2-BD59-A6C34878D82A}">
                    <a16:rowId xmlns:a16="http://schemas.microsoft.com/office/drawing/2014/main" val="10003"/>
                  </a:ext>
                </a:extLst>
              </a:tr>
              <a:tr h="335457">
                <a:tc>
                  <a:txBody>
                    <a:bodyPr/>
                    <a:lstStyle/>
                    <a:p>
                      <a:r>
                        <a:rPr lang="en-US" dirty="0" smtClean="0"/>
                        <a:t>Lambda</a:t>
                      </a:r>
                      <a:r>
                        <a:rPr lang="en-US" baseline="0" dirty="0" smtClean="0"/>
                        <a:t> (IRS)</a:t>
                      </a:r>
                      <a:endParaRPr lang="ru-RU" dirty="0"/>
                    </a:p>
                  </a:txBody>
                  <a:tcPr/>
                </a:tc>
                <a:tc>
                  <a:txBody>
                    <a:bodyPr/>
                    <a:lstStyle/>
                    <a:p>
                      <a:r>
                        <a:rPr lang="en-US" dirty="0" smtClean="0"/>
                        <a:t>0.63</a:t>
                      </a:r>
                      <a:endParaRPr lang="ru-RU" dirty="0"/>
                    </a:p>
                  </a:txBody>
                  <a:tcPr/>
                </a:tc>
                <a:tc>
                  <a:txBody>
                    <a:bodyPr/>
                    <a:lstStyle/>
                    <a:p>
                      <a:r>
                        <a:rPr lang="en-US" dirty="0" smtClean="0"/>
                        <a:t>Lambda</a:t>
                      </a:r>
                      <a:r>
                        <a:rPr lang="en-US" baseline="0" dirty="0" smtClean="0"/>
                        <a:t> for Hull-White model Euribor-3M rate was estimated using linear regression method</a:t>
                      </a:r>
                      <a:endParaRPr lang="ru-RU" dirty="0"/>
                    </a:p>
                  </a:txBody>
                  <a:tcPr/>
                </a:tc>
                <a:extLst>
                  <a:ext uri="{0D108BD9-81ED-4DB2-BD59-A6C34878D82A}">
                    <a16:rowId xmlns:a16="http://schemas.microsoft.com/office/drawing/2014/main" val="10004"/>
                  </a:ext>
                </a:extLst>
              </a:tr>
              <a:tr h="370840">
                <a:tc>
                  <a:txBody>
                    <a:bodyPr/>
                    <a:lstStyle/>
                    <a:p>
                      <a:r>
                        <a:rPr lang="en-US" dirty="0" smtClean="0"/>
                        <a:t>Mu (IRS)</a:t>
                      </a:r>
                      <a:endParaRPr lang="ru-RU" dirty="0"/>
                    </a:p>
                  </a:txBody>
                  <a:tcPr/>
                </a:tc>
                <a:tc>
                  <a:txBody>
                    <a:bodyPr/>
                    <a:lstStyle/>
                    <a:p>
                      <a:r>
                        <a:rPr lang="en-US" dirty="0" smtClean="0"/>
                        <a:t>-0.4%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Lambda</a:t>
                      </a:r>
                      <a:r>
                        <a:rPr lang="en-US" baseline="0" dirty="0" smtClean="0"/>
                        <a:t> for Hull-White model Euribor-3M rate was estimated using linear regression method</a:t>
                      </a:r>
                      <a:endParaRPr lang="ru-RU" dirty="0"/>
                    </a:p>
                  </a:txBody>
                  <a:tcPr/>
                </a:tc>
                <a:extLst>
                  <a:ext uri="{0D108BD9-81ED-4DB2-BD59-A6C34878D82A}">
                    <a16:rowId xmlns:a16="http://schemas.microsoft.com/office/drawing/2014/main" val="10005"/>
                  </a:ext>
                </a:extLst>
              </a:tr>
              <a:tr h="370840">
                <a:tc>
                  <a:txBody>
                    <a:bodyPr/>
                    <a:lstStyle/>
                    <a:p>
                      <a:r>
                        <a:rPr lang="en-US" dirty="0" smtClean="0"/>
                        <a:t>Sigma (IRS)</a:t>
                      </a:r>
                      <a:endParaRPr lang="ru-RU" dirty="0"/>
                    </a:p>
                  </a:txBody>
                  <a:tcPr/>
                </a:tc>
                <a:tc>
                  <a:txBody>
                    <a:bodyPr/>
                    <a:lstStyle/>
                    <a:p>
                      <a:r>
                        <a:rPr lang="en-US" dirty="0" smtClean="0"/>
                        <a:t>0.11%</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Sigma</a:t>
                      </a:r>
                      <a:r>
                        <a:rPr lang="en-US" baseline="0" dirty="0" smtClean="0"/>
                        <a:t> for Hull-White model for Euribor-3M rate was estimated using linear regression method</a:t>
                      </a:r>
                      <a:endParaRPr lang="ru-RU" dirty="0"/>
                    </a:p>
                  </a:txBody>
                  <a:tcPr/>
                </a:tc>
                <a:extLst>
                  <a:ext uri="{0D108BD9-81ED-4DB2-BD59-A6C34878D82A}">
                    <a16:rowId xmlns:a16="http://schemas.microsoft.com/office/drawing/2014/main" val="10006"/>
                  </a:ext>
                </a:extLst>
              </a:tr>
            </a:tbl>
          </a:graphicData>
        </a:graphic>
      </p:graphicFrame>
      <p:sp>
        <p:nvSpPr>
          <p:cNvPr id="18"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6"/>
            <a:ext cx="10795498" cy="442304"/>
          </a:xfrm>
        </p:spPr>
        <p:txBody>
          <a:bodyPr>
            <a:noAutofit/>
          </a:bodyPr>
          <a:lstStyle/>
          <a:p>
            <a:pPr marL="0" indent="0" algn="just">
              <a:buNone/>
            </a:pPr>
            <a:r>
              <a:rPr lang="en-US" sz="2400" dirty="0" smtClean="0"/>
              <a:t>Used parameters were estimated/ calibrated from historical data.</a:t>
            </a:r>
            <a:endParaRPr lang="en-US" sz="2200" dirty="0">
              <a:solidFill>
                <a:srgbClr val="000000"/>
              </a:solidFill>
            </a:endParaRPr>
          </a:p>
        </p:txBody>
      </p:sp>
    </p:spTree>
    <p:extLst>
      <p:ext uri="{BB962C8B-B14F-4D97-AF65-F5344CB8AC3E}">
        <p14:creationId xmlns:p14="http://schemas.microsoft.com/office/powerpoint/2010/main" val="376715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3848</TotalTime>
  <Words>855</Words>
  <Application>Microsoft Office PowerPoint</Application>
  <PresentationFormat>Widescreen</PresentationFormat>
  <Paragraphs>230</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 (Body)</vt:lpstr>
      <vt:lpstr>Calibri (Headings)</vt:lpstr>
      <vt:lpstr>Open Sans</vt:lpstr>
      <vt:lpstr>Arial</vt:lpstr>
      <vt:lpstr>Calibri</vt:lpstr>
      <vt:lpstr>Calibri Light</vt:lpstr>
      <vt:lpstr>Times New Roman</vt:lpstr>
      <vt:lpstr>Office Theme</vt:lpstr>
      <vt:lpstr>FINANCIAL ENGINEERING PROJECT Stage 5</vt:lpstr>
      <vt:lpstr>PowerPoint Presentation</vt:lpstr>
      <vt:lpstr>I. CVA Definition</vt:lpstr>
      <vt:lpstr>I. CVA Definition</vt:lpstr>
      <vt:lpstr>I. CVA Definition</vt:lpstr>
      <vt:lpstr>I. CVA Definition</vt:lpstr>
      <vt:lpstr>I. CVA Definition</vt:lpstr>
      <vt:lpstr>II. CVA calculation for the analyzed derivatives</vt:lpstr>
      <vt:lpstr>II. CVA calculation for the analyzed derivatives</vt:lpstr>
      <vt:lpstr>II. CVA calculation for the analyzed derivatives</vt:lpstr>
      <vt:lpstr>III. How the CVA at portfolio level is impacted by introduction of the variation margin</vt:lpstr>
      <vt:lpstr>IV. Sensitivity analysis </vt:lpstr>
      <vt:lpstr>IV. Sensitivity analysis </vt:lpstr>
      <vt:lpstr>IV. Sensitivity analysis </vt:lpstr>
      <vt:lpstr>IV. Sensitivity analysis </vt:lpstr>
      <vt:lpstr>IV. Sensitivity analysis </vt:lpstr>
      <vt:lpstr>IV. Sensitivity analysis </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Kim Phương</dc:creator>
  <cp:lastModifiedBy>Admin</cp:lastModifiedBy>
  <cp:revision>94</cp:revision>
  <dcterms:created xsi:type="dcterms:W3CDTF">2022-03-12T18:28:50Z</dcterms:created>
  <dcterms:modified xsi:type="dcterms:W3CDTF">2022-06-03T07:57:06Z</dcterms:modified>
</cp:coreProperties>
</file>