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75" r:id="rId3"/>
  </p:sldMasterIdLst>
  <p:notesMasterIdLst>
    <p:notesMasterId r:id="rId81"/>
  </p:notesMasterIdLst>
  <p:sldIdLst>
    <p:sldId id="306" r:id="rId4"/>
    <p:sldId id="325" r:id="rId5"/>
    <p:sldId id="287" r:id="rId6"/>
    <p:sldId id="322" r:id="rId7"/>
    <p:sldId id="323" r:id="rId8"/>
    <p:sldId id="298" r:id="rId9"/>
    <p:sldId id="326" r:id="rId10"/>
    <p:sldId id="310" r:id="rId11"/>
    <p:sldId id="311" r:id="rId12"/>
    <p:sldId id="312" r:id="rId13"/>
    <p:sldId id="293" r:id="rId14"/>
    <p:sldId id="288" r:id="rId15"/>
    <p:sldId id="308" r:id="rId16"/>
    <p:sldId id="313" r:id="rId17"/>
    <p:sldId id="314" r:id="rId18"/>
    <p:sldId id="315" r:id="rId19"/>
    <p:sldId id="316" r:id="rId20"/>
    <p:sldId id="317" r:id="rId21"/>
    <p:sldId id="318" r:id="rId22"/>
    <p:sldId id="369" r:id="rId23"/>
    <p:sldId id="370" r:id="rId24"/>
    <p:sldId id="320" r:id="rId25"/>
    <p:sldId id="321" r:id="rId26"/>
    <p:sldId id="327" r:id="rId27"/>
    <p:sldId id="346" r:id="rId28"/>
    <p:sldId id="348" r:id="rId29"/>
    <p:sldId id="349" r:id="rId30"/>
    <p:sldId id="350" r:id="rId31"/>
    <p:sldId id="351" r:id="rId32"/>
    <p:sldId id="324" r:id="rId33"/>
    <p:sldId id="352" r:id="rId34"/>
    <p:sldId id="343" r:id="rId35"/>
    <p:sldId id="329" r:id="rId36"/>
    <p:sldId id="344" r:id="rId37"/>
    <p:sldId id="353" r:id="rId38"/>
    <p:sldId id="330" r:id="rId39"/>
    <p:sldId id="354" r:id="rId40"/>
    <p:sldId id="355" r:id="rId41"/>
    <p:sldId id="331" r:id="rId42"/>
    <p:sldId id="332" r:id="rId43"/>
    <p:sldId id="356" r:id="rId44"/>
    <p:sldId id="333" r:id="rId45"/>
    <p:sldId id="357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256" r:id="rId64"/>
    <p:sldId id="257" r:id="rId65"/>
    <p:sldId id="380" r:id="rId66"/>
    <p:sldId id="259" r:id="rId67"/>
    <p:sldId id="381" r:id="rId68"/>
    <p:sldId id="261" r:id="rId69"/>
    <p:sldId id="382" r:id="rId70"/>
    <p:sldId id="263" r:id="rId71"/>
    <p:sldId id="383" r:id="rId72"/>
    <p:sldId id="384" r:id="rId73"/>
    <p:sldId id="266" r:id="rId74"/>
    <p:sldId id="385" r:id="rId75"/>
    <p:sldId id="386" r:id="rId76"/>
    <p:sldId id="269" r:id="rId77"/>
    <p:sldId id="387" r:id="rId78"/>
    <p:sldId id="307" r:id="rId79"/>
    <p:sldId id="379" r:id="rId8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2"/>
    <p:restoredTop sz="86424"/>
  </p:normalViewPr>
  <p:slideViewPr>
    <p:cSldViewPr snapToGrid="0">
      <p:cViewPr varScale="1">
        <p:scale>
          <a:sx n="58" d="100"/>
          <a:sy n="58" d="100"/>
        </p:scale>
        <p:origin x="108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presProps" Target="presProp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11F00-7F24-D04F-9123-8B824D5AD333}" type="datetimeFigureOut">
              <a:rPr kumimoji="1" lang="zh-CN" altLang="en-US" smtClean="0"/>
              <a:t>2018/12/24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61C4A-60EB-A24B-8EAC-5D3E52EFDD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倒着看这两张图的转换。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61C4A-60EB-A24B-8EAC-5D3E52EFDDE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9AE79-023F-B94B-9D6E-1292E5016EA7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E90D6-69C5-0E41-8FEB-23C22C87D0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9FA7A-3E6E-3D46-B12E-B959295AD366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93C1255-5BA7-344D-AD5A-2A1608EA25D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D2C07-DA25-F540-8F7C-7C99850401E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B541D-38FD-CD42-9177-77B28932D98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8C0A6-CCCB-834F-ABB8-70CBFEA958B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93BC7-FE03-244D-AB68-16EDA11FF63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9D714-D9FC-294B-B3B1-A2D11C09F9E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8E8D2-9952-A44F-AC78-A0281BB441E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5CC8D-FF55-D044-A4F1-821B0138E58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F6873-56F4-8E44-9FA4-294A161EEFA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6EBEB-A0EB-C542-98CC-E74251B8A65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ED0E4-1C2E-5849-A0D0-FA4D324F11BA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248ED-B1BC-1C48-BD8E-4097A9CA3FA2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E6120-AC33-CD4A-89D6-F2A58E60DD3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CAD4A0B-EC81-F04E-A599-E545EB575C92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AF71E-B96A-E747-9643-CD46CFC6BD2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EA233-B549-F04A-94E6-F71E944689F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45472-851C-D343-8D3B-328BDC38BEB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77037-9DE9-2B45-8267-8BB94D6FCC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88BED-C77A-B04C-B42B-94E69A5518D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A66EF-C459-1841-90D4-D445FA4A908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F9770-9858-F64E-99BE-008BFA301C9A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2634457-7E72-FB4C-A9D4-6537FAE6F6D9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E4C0064-FAC6-2345-BDB6-7B2618688CB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54BBB75-C170-BC44-B7E2-1E9C53936D4B}" type="datetime1">
              <a:rPr lang="zh-CN" altLang="en-US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F813544-B1E8-7242-8FEA-6D605E8EE4F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t>2018/12/24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35.xml"/><Relationship Id="rId7" Type="http://schemas.openxmlformats.org/officeDocument/2006/relationships/slide" Target="slide3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6" Type="http://schemas.openxmlformats.org/officeDocument/2006/relationships/slide" Target="slide33.xml"/><Relationship Id="rId11" Type="http://schemas.openxmlformats.org/officeDocument/2006/relationships/image" Target="../media/image16.png"/><Relationship Id="rId5" Type="http://schemas.openxmlformats.org/officeDocument/2006/relationships/slide" Target="slide30.xml"/><Relationship Id="rId10" Type="http://schemas.openxmlformats.org/officeDocument/2006/relationships/image" Target="../media/image15.png"/><Relationship Id="rId4" Type="http://schemas.openxmlformats.org/officeDocument/2006/relationships/slide" Target="slide29.xml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mailto:palomboalon@gmail.com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Longest Path &amp; Shortest Path</a:t>
            </a:r>
            <a:endParaRPr lang="zh-CN" altLang="en-US" sz="6000" b="1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7" name="文本框 14"/>
          <p:cNvSpPr>
            <a:spLocks noChangeArrowheads="1"/>
          </p:cNvSpPr>
          <p:nvPr/>
        </p:nvSpPr>
        <p:spPr bwMode="auto">
          <a:xfrm>
            <a:off x="2814638" y="3781425"/>
            <a:ext cx="6921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黄佳妮 石睿欣 宋怡景 张逸</a:t>
            </a:r>
            <a:r>
              <a:rPr lang="zh-CN" altLang="en-US" sz="2400" b="1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涵 贺曦 黄蕙茹 胡宵宵</a:t>
            </a:r>
            <a:endParaRPr lang="zh-CN" altLang="en-US" sz="2400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4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  <p:bldP spid="3077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1"/>
          <p:cNvSpPr>
            <a:spLocks noChangeArrowheads="1"/>
          </p:cNvSpPr>
          <p:nvPr/>
        </p:nvSpPr>
        <p:spPr bwMode="auto">
          <a:xfrm>
            <a:off x="1104900" y="707708"/>
            <a:ext cx="100850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Longest Path Problem in Weighted Complete Graph: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Longest Path in Unweighted Graph &lt;= Longest Path in Weighted Graph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 the weight of each edge as 1, the case is the same as finding a longest path in unweighted graph.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7"/>
          <p:cNvSpPr>
            <a:spLocks noChangeArrowheads="1"/>
          </p:cNvSpPr>
          <p:nvPr/>
        </p:nvSpPr>
        <p:spPr bwMode="auto">
          <a:xfrm flipV="1">
            <a:off x="1927225" y="1958975"/>
            <a:ext cx="1981200" cy="1371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D7D3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315" name="AutoShape 28"/>
          <p:cNvSpPr>
            <a:spLocks noChangeArrowheads="1"/>
          </p:cNvSpPr>
          <p:nvPr/>
        </p:nvSpPr>
        <p:spPr bwMode="auto">
          <a:xfrm flipV="1">
            <a:off x="5316538" y="1958975"/>
            <a:ext cx="1981200" cy="1371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C0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316" name="AutoShape 29"/>
          <p:cNvSpPr>
            <a:spLocks noChangeArrowheads="1"/>
          </p:cNvSpPr>
          <p:nvPr/>
        </p:nvSpPr>
        <p:spPr bwMode="auto">
          <a:xfrm flipV="1">
            <a:off x="8631238" y="1958975"/>
            <a:ext cx="1981200" cy="1371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563C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317" name="椭圆 87"/>
          <p:cNvSpPr>
            <a:spLocks noChangeArrowheads="1"/>
          </p:cNvSpPr>
          <p:nvPr/>
        </p:nvSpPr>
        <p:spPr bwMode="auto">
          <a:xfrm>
            <a:off x="1733550" y="3432175"/>
            <a:ext cx="2519363" cy="2519363"/>
          </a:xfrm>
          <a:prstGeom prst="ellipse">
            <a:avLst/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318" name="椭圆 88"/>
          <p:cNvSpPr>
            <a:spLocks noChangeArrowheads="1"/>
          </p:cNvSpPr>
          <p:nvPr/>
        </p:nvSpPr>
        <p:spPr bwMode="auto">
          <a:xfrm>
            <a:off x="5073650" y="3432175"/>
            <a:ext cx="2519363" cy="2519363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319" name="椭圆 89"/>
          <p:cNvSpPr>
            <a:spLocks noChangeArrowheads="1"/>
          </p:cNvSpPr>
          <p:nvPr/>
        </p:nvSpPr>
        <p:spPr bwMode="auto">
          <a:xfrm>
            <a:off x="8375650" y="3432175"/>
            <a:ext cx="2517775" cy="2519363"/>
          </a:xfrm>
          <a:prstGeom prst="ellipse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327" name="文本框 16"/>
          <p:cNvSpPr>
            <a:spLocks noChangeArrowheads="1"/>
          </p:cNvSpPr>
          <p:nvPr/>
        </p:nvSpPr>
        <p:spPr bwMode="auto">
          <a:xfrm>
            <a:off x="2149475" y="4157663"/>
            <a:ext cx="2693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Dijkstra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329" name="文本框 18"/>
          <p:cNvSpPr>
            <a:spLocks noChangeArrowheads="1"/>
          </p:cNvSpPr>
          <p:nvPr/>
        </p:nvSpPr>
        <p:spPr bwMode="auto">
          <a:xfrm>
            <a:off x="5262563" y="4157663"/>
            <a:ext cx="26939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Bellman-Ford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331" name="文本框 20"/>
          <p:cNvSpPr>
            <a:spLocks noChangeArrowheads="1"/>
          </p:cNvSpPr>
          <p:nvPr/>
        </p:nvSpPr>
        <p:spPr bwMode="auto">
          <a:xfrm>
            <a:off x="8569325" y="4157663"/>
            <a:ext cx="269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DAG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3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path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文本框 11"/>
          <p:cNvSpPr>
            <a:spLocks noChangeArrowheads="1"/>
          </p:cNvSpPr>
          <p:nvPr/>
        </p:nvSpPr>
        <p:spPr bwMode="auto">
          <a:xfrm>
            <a:off x="1104900" y="733395"/>
            <a:ext cx="6851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Why Shortest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Non-simple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Path is P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5110" y="6035040"/>
            <a:ext cx="393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Vertices can repeat!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3550" y="6035040"/>
            <a:ext cx="217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No negative weight!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93425" y="5532120"/>
            <a:ext cx="129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……</a:t>
            </a:r>
            <a:endParaRPr kumimoji="1"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4"/>
          <p:cNvSpPr>
            <a:spLocks noChangeArrowheads="1"/>
          </p:cNvSpPr>
          <p:nvPr/>
        </p:nvSpPr>
        <p:spPr bwMode="auto">
          <a:xfrm rot="5400000">
            <a:off x="4907123" y="2526418"/>
            <a:ext cx="4191000" cy="2106613"/>
          </a:xfrm>
          <a:custGeom>
            <a:avLst/>
            <a:gdLst>
              <a:gd name="T0" fmla="*/ 1591 w 1717"/>
              <a:gd name="T1" fmla="*/ 589 h 887"/>
              <a:gd name="T2" fmla="*/ 1551 w 1717"/>
              <a:gd name="T3" fmla="*/ 480 h 887"/>
              <a:gd name="T4" fmla="*/ 1495 w 1717"/>
              <a:gd name="T5" fmla="*/ 378 h 887"/>
              <a:gd name="T6" fmla="*/ 1426 w 1717"/>
              <a:gd name="T7" fmla="*/ 284 h 887"/>
              <a:gd name="T8" fmla="*/ 1344 w 1717"/>
              <a:gd name="T9" fmla="*/ 201 h 887"/>
              <a:gd name="T10" fmla="*/ 1251 w 1717"/>
              <a:gd name="T11" fmla="*/ 131 h 887"/>
              <a:gd name="T12" fmla="*/ 1149 w 1717"/>
              <a:gd name="T13" fmla="*/ 75 h 887"/>
              <a:gd name="T14" fmla="*/ 1039 w 1717"/>
              <a:gd name="T15" fmla="*/ 34 h 887"/>
              <a:gd name="T16" fmla="*/ 926 w 1717"/>
              <a:gd name="T17" fmla="*/ 9 h 887"/>
              <a:gd name="T18" fmla="*/ 809 w 1717"/>
              <a:gd name="T19" fmla="*/ 0 h 887"/>
              <a:gd name="T20" fmla="*/ 694 w 1717"/>
              <a:gd name="T21" fmla="*/ 9 h 887"/>
              <a:gd name="T22" fmla="*/ 579 w 1717"/>
              <a:gd name="T23" fmla="*/ 33 h 887"/>
              <a:gd name="T24" fmla="*/ 470 w 1717"/>
              <a:gd name="T25" fmla="*/ 74 h 887"/>
              <a:gd name="T26" fmla="*/ 367 w 1717"/>
              <a:gd name="T27" fmla="*/ 130 h 887"/>
              <a:gd name="T28" fmla="*/ 275 w 1717"/>
              <a:gd name="T29" fmla="*/ 199 h 887"/>
              <a:gd name="T30" fmla="*/ 192 w 1717"/>
              <a:gd name="T31" fmla="*/ 282 h 887"/>
              <a:gd name="T32" fmla="*/ 122 w 1717"/>
              <a:gd name="T33" fmla="*/ 374 h 887"/>
              <a:gd name="T34" fmla="*/ 66 w 1717"/>
              <a:gd name="T35" fmla="*/ 477 h 887"/>
              <a:gd name="T36" fmla="*/ 25 w 1717"/>
              <a:gd name="T37" fmla="*/ 586 h 887"/>
              <a:gd name="T38" fmla="*/ 0 w 1717"/>
              <a:gd name="T39" fmla="*/ 699 h 887"/>
              <a:gd name="T40" fmla="*/ 237 w 1717"/>
              <a:gd name="T41" fmla="*/ 543 h 887"/>
              <a:gd name="T42" fmla="*/ 442 w 1717"/>
              <a:gd name="T43" fmla="*/ 660 h 887"/>
              <a:gd name="T44" fmla="*/ 484 w 1717"/>
              <a:gd name="T45" fmla="*/ 591 h 887"/>
              <a:gd name="T46" fmla="*/ 540 w 1717"/>
              <a:gd name="T47" fmla="*/ 531 h 887"/>
              <a:gd name="T48" fmla="*/ 605 w 1717"/>
              <a:gd name="T49" fmla="*/ 485 h 887"/>
              <a:gd name="T50" fmla="*/ 679 w 1717"/>
              <a:gd name="T51" fmla="*/ 451 h 887"/>
              <a:gd name="T52" fmla="*/ 758 w 1717"/>
              <a:gd name="T53" fmla="*/ 432 h 887"/>
              <a:gd name="T54" fmla="*/ 839 w 1717"/>
              <a:gd name="T55" fmla="*/ 430 h 887"/>
              <a:gd name="T56" fmla="*/ 919 w 1717"/>
              <a:gd name="T57" fmla="*/ 444 h 887"/>
              <a:gd name="T58" fmla="*/ 995 w 1717"/>
              <a:gd name="T59" fmla="*/ 473 h 887"/>
              <a:gd name="T60" fmla="*/ 1063 w 1717"/>
              <a:gd name="T61" fmla="*/ 516 h 887"/>
              <a:gd name="T62" fmla="*/ 1121 w 1717"/>
              <a:gd name="T63" fmla="*/ 573 h 887"/>
              <a:gd name="T64" fmla="*/ 1168 w 1717"/>
              <a:gd name="T65" fmla="*/ 640 h 887"/>
              <a:gd name="T66" fmla="*/ 1041 w 1717"/>
              <a:gd name="T67" fmla="*/ 646 h 887"/>
              <a:gd name="T68" fmla="*/ 1716 w 1717"/>
              <a:gd name="T69" fmla="*/ 646 h 8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717"/>
              <a:gd name="T106" fmla="*/ 0 h 887"/>
              <a:gd name="T107" fmla="*/ 1717 w 1717"/>
              <a:gd name="T108" fmla="*/ 887 h 8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717" h="887">
                <a:moveTo>
                  <a:pt x="1606" y="646"/>
                </a:moveTo>
                <a:lnTo>
                  <a:pt x="1591" y="589"/>
                </a:lnTo>
                <a:lnTo>
                  <a:pt x="1573" y="534"/>
                </a:lnTo>
                <a:lnTo>
                  <a:pt x="1551" y="480"/>
                </a:lnTo>
                <a:lnTo>
                  <a:pt x="1525" y="428"/>
                </a:lnTo>
                <a:lnTo>
                  <a:pt x="1495" y="378"/>
                </a:lnTo>
                <a:lnTo>
                  <a:pt x="1463" y="330"/>
                </a:lnTo>
                <a:lnTo>
                  <a:pt x="1426" y="284"/>
                </a:lnTo>
                <a:lnTo>
                  <a:pt x="1386" y="241"/>
                </a:lnTo>
                <a:lnTo>
                  <a:pt x="1344" y="201"/>
                </a:lnTo>
                <a:lnTo>
                  <a:pt x="1298" y="165"/>
                </a:lnTo>
                <a:lnTo>
                  <a:pt x="1251" y="131"/>
                </a:lnTo>
                <a:lnTo>
                  <a:pt x="1201" y="102"/>
                </a:lnTo>
                <a:lnTo>
                  <a:pt x="1149" y="75"/>
                </a:lnTo>
                <a:lnTo>
                  <a:pt x="1095" y="52"/>
                </a:lnTo>
                <a:lnTo>
                  <a:pt x="1039" y="34"/>
                </a:lnTo>
                <a:lnTo>
                  <a:pt x="983" y="20"/>
                </a:lnTo>
                <a:lnTo>
                  <a:pt x="926" y="9"/>
                </a:lnTo>
                <a:lnTo>
                  <a:pt x="867" y="2"/>
                </a:lnTo>
                <a:lnTo>
                  <a:pt x="809" y="0"/>
                </a:lnTo>
                <a:lnTo>
                  <a:pt x="752" y="2"/>
                </a:lnTo>
                <a:lnTo>
                  <a:pt x="694" y="9"/>
                </a:lnTo>
                <a:lnTo>
                  <a:pt x="636" y="19"/>
                </a:lnTo>
                <a:lnTo>
                  <a:pt x="579" y="33"/>
                </a:lnTo>
                <a:lnTo>
                  <a:pt x="523" y="51"/>
                </a:lnTo>
                <a:lnTo>
                  <a:pt x="470" y="74"/>
                </a:lnTo>
                <a:lnTo>
                  <a:pt x="418" y="99"/>
                </a:lnTo>
                <a:lnTo>
                  <a:pt x="367" y="130"/>
                </a:lnTo>
                <a:lnTo>
                  <a:pt x="320" y="163"/>
                </a:lnTo>
                <a:lnTo>
                  <a:pt x="275" y="199"/>
                </a:lnTo>
                <a:lnTo>
                  <a:pt x="231" y="239"/>
                </a:lnTo>
                <a:lnTo>
                  <a:pt x="192" y="282"/>
                </a:lnTo>
                <a:lnTo>
                  <a:pt x="155" y="326"/>
                </a:lnTo>
                <a:lnTo>
                  <a:pt x="122" y="374"/>
                </a:lnTo>
                <a:lnTo>
                  <a:pt x="93" y="425"/>
                </a:lnTo>
                <a:lnTo>
                  <a:pt x="66" y="477"/>
                </a:lnTo>
                <a:lnTo>
                  <a:pt x="44" y="530"/>
                </a:lnTo>
                <a:lnTo>
                  <a:pt x="25" y="586"/>
                </a:lnTo>
                <a:lnTo>
                  <a:pt x="11" y="643"/>
                </a:lnTo>
                <a:lnTo>
                  <a:pt x="0" y="699"/>
                </a:lnTo>
                <a:lnTo>
                  <a:pt x="120" y="623"/>
                </a:lnTo>
                <a:lnTo>
                  <a:pt x="237" y="543"/>
                </a:lnTo>
                <a:lnTo>
                  <a:pt x="426" y="697"/>
                </a:lnTo>
                <a:lnTo>
                  <a:pt x="442" y="660"/>
                </a:lnTo>
                <a:lnTo>
                  <a:pt x="461" y="624"/>
                </a:lnTo>
                <a:lnTo>
                  <a:pt x="484" y="591"/>
                </a:lnTo>
                <a:lnTo>
                  <a:pt x="510" y="560"/>
                </a:lnTo>
                <a:lnTo>
                  <a:pt x="540" y="531"/>
                </a:lnTo>
                <a:lnTo>
                  <a:pt x="572" y="506"/>
                </a:lnTo>
                <a:lnTo>
                  <a:pt x="605" y="485"/>
                </a:lnTo>
                <a:lnTo>
                  <a:pt x="641" y="466"/>
                </a:lnTo>
                <a:lnTo>
                  <a:pt x="679" y="451"/>
                </a:lnTo>
                <a:lnTo>
                  <a:pt x="718" y="440"/>
                </a:lnTo>
                <a:lnTo>
                  <a:pt x="758" y="432"/>
                </a:lnTo>
                <a:lnTo>
                  <a:pt x="798" y="429"/>
                </a:lnTo>
                <a:lnTo>
                  <a:pt x="839" y="430"/>
                </a:lnTo>
                <a:lnTo>
                  <a:pt x="879" y="435"/>
                </a:lnTo>
                <a:lnTo>
                  <a:pt x="919" y="444"/>
                </a:lnTo>
                <a:lnTo>
                  <a:pt x="958" y="456"/>
                </a:lnTo>
                <a:lnTo>
                  <a:pt x="995" y="473"/>
                </a:lnTo>
                <a:lnTo>
                  <a:pt x="1030" y="493"/>
                </a:lnTo>
                <a:lnTo>
                  <a:pt x="1063" y="516"/>
                </a:lnTo>
                <a:lnTo>
                  <a:pt x="1094" y="543"/>
                </a:lnTo>
                <a:lnTo>
                  <a:pt x="1121" y="573"/>
                </a:lnTo>
                <a:lnTo>
                  <a:pt x="1146" y="605"/>
                </a:lnTo>
                <a:lnTo>
                  <a:pt x="1168" y="640"/>
                </a:lnTo>
                <a:lnTo>
                  <a:pt x="1171" y="646"/>
                </a:lnTo>
                <a:lnTo>
                  <a:pt x="1041" y="646"/>
                </a:lnTo>
                <a:lnTo>
                  <a:pt x="1382" y="886"/>
                </a:lnTo>
                <a:lnTo>
                  <a:pt x="1716" y="646"/>
                </a:lnTo>
                <a:lnTo>
                  <a:pt x="1606" y="646"/>
                </a:lnTo>
              </a:path>
            </a:pathLst>
          </a:custGeom>
          <a:solidFill>
            <a:srgbClr val="C3DF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171" name="Freeform 5"/>
          <p:cNvSpPr>
            <a:spLocks noChangeArrowheads="1"/>
          </p:cNvSpPr>
          <p:nvPr/>
        </p:nvSpPr>
        <p:spPr bwMode="auto">
          <a:xfrm rot="5400000">
            <a:off x="3188196" y="1994081"/>
            <a:ext cx="4333875" cy="2600325"/>
          </a:xfrm>
          <a:custGeom>
            <a:avLst/>
            <a:gdLst>
              <a:gd name="T0" fmla="*/ 1365 w 1776"/>
              <a:gd name="T1" fmla="*/ 265 h 1095"/>
              <a:gd name="T2" fmla="*/ 1360 w 1776"/>
              <a:gd name="T3" fmla="*/ 349 h 1095"/>
              <a:gd name="T4" fmla="*/ 1337 w 1776"/>
              <a:gd name="T5" fmla="*/ 429 h 1095"/>
              <a:gd name="T6" fmla="*/ 1299 w 1776"/>
              <a:gd name="T7" fmla="*/ 504 h 1095"/>
              <a:gd name="T8" fmla="*/ 1247 w 1776"/>
              <a:gd name="T9" fmla="*/ 569 h 1095"/>
              <a:gd name="T10" fmla="*/ 1183 w 1776"/>
              <a:gd name="T11" fmla="*/ 624 h 1095"/>
              <a:gd name="T12" fmla="*/ 1108 w 1776"/>
              <a:gd name="T13" fmla="*/ 663 h 1095"/>
              <a:gd name="T14" fmla="*/ 1028 w 1776"/>
              <a:gd name="T15" fmla="*/ 686 h 1095"/>
              <a:gd name="T16" fmla="*/ 945 w 1776"/>
              <a:gd name="T17" fmla="*/ 692 h 1095"/>
              <a:gd name="T18" fmla="*/ 861 w 1776"/>
              <a:gd name="T19" fmla="*/ 682 h 1095"/>
              <a:gd name="T20" fmla="*/ 782 w 1776"/>
              <a:gd name="T21" fmla="*/ 655 h 1095"/>
              <a:gd name="T22" fmla="*/ 709 w 1776"/>
              <a:gd name="T23" fmla="*/ 613 h 1095"/>
              <a:gd name="T24" fmla="*/ 647 w 1776"/>
              <a:gd name="T25" fmla="*/ 556 h 1095"/>
              <a:gd name="T26" fmla="*/ 598 w 1776"/>
              <a:gd name="T27" fmla="*/ 488 h 1095"/>
              <a:gd name="T28" fmla="*/ 563 w 1776"/>
              <a:gd name="T29" fmla="*/ 412 h 1095"/>
              <a:gd name="T30" fmla="*/ 544 w 1776"/>
              <a:gd name="T31" fmla="*/ 330 h 1095"/>
              <a:gd name="T32" fmla="*/ 543 w 1776"/>
              <a:gd name="T33" fmla="*/ 246 h 1095"/>
              <a:gd name="T34" fmla="*/ 379 w 1776"/>
              <a:gd name="T35" fmla="*/ 0 h 1095"/>
              <a:gd name="T36" fmla="*/ 134 w 1776"/>
              <a:gd name="T37" fmla="*/ 238 h 1095"/>
              <a:gd name="T38" fmla="*/ 138 w 1776"/>
              <a:gd name="T39" fmla="*/ 357 h 1095"/>
              <a:gd name="T40" fmla="*/ 158 w 1776"/>
              <a:gd name="T41" fmla="*/ 473 h 1095"/>
              <a:gd name="T42" fmla="*/ 195 w 1776"/>
              <a:gd name="T43" fmla="*/ 585 h 1095"/>
              <a:gd name="T44" fmla="*/ 248 w 1776"/>
              <a:gd name="T45" fmla="*/ 691 h 1095"/>
              <a:gd name="T46" fmla="*/ 315 w 1776"/>
              <a:gd name="T47" fmla="*/ 788 h 1095"/>
              <a:gd name="T48" fmla="*/ 396 w 1776"/>
              <a:gd name="T49" fmla="*/ 875 h 1095"/>
              <a:gd name="T50" fmla="*/ 489 w 1776"/>
              <a:gd name="T51" fmla="*/ 949 h 1095"/>
              <a:gd name="T52" fmla="*/ 590 w 1776"/>
              <a:gd name="T53" fmla="*/ 1009 h 1095"/>
              <a:gd name="T54" fmla="*/ 699 w 1776"/>
              <a:gd name="T55" fmla="*/ 1053 h 1095"/>
              <a:gd name="T56" fmla="*/ 815 w 1776"/>
              <a:gd name="T57" fmla="*/ 1082 h 1095"/>
              <a:gd name="T58" fmla="*/ 932 w 1776"/>
              <a:gd name="T59" fmla="*/ 1094 h 1095"/>
              <a:gd name="T60" fmla="*/ 1051 w 1776"/>
              <a:gd name="T61" fmla="*/ 1088 h 1095"/>
              <a:gd name="T62" fmla="*/ 1166 w 1776"/>
              <a:gd name="T63" fmla="*/ 1067 h 1095"/>
              <a:gd name="T64" fmla="*/ 1279 w 1776"/>
              <a:gd name="T65" fmla="*/ 1027 h 1095"/>
              <a:gd name="T66" fmla="*/ 1383 w 1776"/>
              <a:gd name="T67" fmla="*/ 973 h 1095"/>
              <a:gd name="T68" fmla="*/ 1479 w 1776"/>
              <a:gd name="T69" fmla="*/ 904 h 1095"/>
              <a:gd name="T70" fmla="*/ 1564 w 1776"/>
              <a:gd name="T71" fmla="*/ 822 h 1095"/>
              <a:gd name="T72" fmla="*/ 1636 w 1776"/>
              <a:gd name="T73" fmla="*/ 728 h 1095"/>
              <a:gd name="T74" fmla="*/ 1695 w 1776"/>
              <a:gd name="T75" fmla="*/ 626 h 1095"/>
              <a:gd name="T76" fmla="*/ 1738 w 1776"/>
              <a:gd name="T77" fmla="*/ 516 h 1095"/>
              <a:gd name="T78" fmla="*/ 1765 w 1776"/>
              <a:gd name="T79" fmla="*/ 400 h 1095"/>
              <a:gd name="T80" fmla="*/ 1775 w 1776"/>
              <a:gd name="T81" fmla="*/ 282 h 1095"/>
              <a:gd name="T82" fmla="*/ 1767 w 1776"/>
              <a:gd name="T83" fmla="*/ 164 h 1095"/>
              <a:gd name="T84" fmla="*/ 1361 w 1776"/>
              <a:gd name="T85" fmla="*/ 222 h 109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776"/>
              <a:gd name="T130" fmla="*/ 0 h 1095"/>
              <a:gd name="T131" fmla="*/ 1776 w 1776"/>
              <a:gd name="T132" fmla="*/ 1095 h 109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776" h="1095">
                <a:moveTo>
                  <a:pt x="1361" y="222"/>
                </a:moveTo>
                <a:lnTo>
                  <a:pt x="1365" y="265"/>
                </a:lnTo>
                <a:lnTo>
                  <a:pt x="1365" y="306"/>
                </a:lnTo>
                <a:lnTo>
                  <a:pt x="1360" y="349"/>
                </a:lnTo>
                <a:lnTo>
                  <a:pt x="1351" y="389"/>
                </a:lnTo>
                <a:lnTo>
                  <a:pt x="1337" y="429"/>
                </a:lnTo>
                <a:lnTo>
                  <a:pt x="1321" y="468"/>
                </a:lnTo>
                <a:lnTo>
                  <a:pt x="1299" y="504"/>
                </a:lnTo>
                <a:lnTo>
                  <a:pt x="1275" y="539"/>
                </a:lnTo>
                <a:lnTo>
                  <a:pt x="1247" y="569"/>
                </a:lnTo>
                <a:lnTo>
                  <a:pt x="1216" y="597"/>
                </a:lnTo>
                <a:lnTo>
                  <a:pt x="1183" y="624"/>
                </a:lnTo>
                <a:lnTo>
                  <a:pt x="1146" y="644"/>
                </a:lnTo>
                <a:lnTo>
                  <a:pt x="1108" y="663"/>
                </a:lnTo>
                <a:lnTo>
                  <a:pt x="1069" y="676"/>
                </a:lnTo>
                <a:lnTo>
                  <a:pt x="1028" y="686"/>
                </a:lnTo>
                <a:lnTo>
                  <a:pt x="986" y="691"/>
                </a:lnTo>
                <a:lnTo>
                  <a:pt x="945" y="692"/>
                </a:lnTo>
                <a:lnTo>
                  <a:pt x="902" y="689"/>
                </a:lnTo>
                <a:lnTo>
                  <a:pt x="861" y="682"/>
                </a:lnTo>
                <a:lnTo>
                  <a:pt x="820" y="670"/>
                </a:lnTo>
                <a:lnTo>
                  <a:pt x="782" y="655"/>
                </a:lnTo>
                <a:lnTo>
                  <a:pt x="744" y="636"/>
                </a:lnTo>
                <a:lnTo>
                  <a:pt x="709" y="613"/>
                </a:lnTo>
                <a:lnTo>
                  <a:pt x="676" y="585"/>
                </a:lnTo>
                <a:lnTo>
                  <a:pt x="647" y="556"/>
                </a:lnTo>
                <a:lnTo>
                  <a:pt x="621" y="523"/>
                </a:lnTo>
                <a:lnTo>
                  <a:pt x="598" y="488"/>
                </a:lnTo>
                <a:lnTo>
                  <a:pt x="578" y="451"/>
                </a:lnTo>
                <a:lnTo>
                  <a:pt x="563" y="412"/>
                </a:lnTo>
                <a:lnTo>
                  <a:pt x="552" y="372"/>
                </a:lnTo>
                <a:lnTo>
                  <a:pt x="544" y="330"/>
                </a:lnTo>
                <a:lnTo>
                  <a:pt x="542" y="288"/>
                </a:lnTo>
                <a:lnTo>
                  <a:pt x="543" y="246"/>
                </a:lnTo>
                <a:lnTo>
                  <a:pt x="680" y="246"/>
                </a:lnTo>
                <a:lnTo>
                  <a:pt x="379" y="0"/>
                </a:lnTo>
                <a:lnTo>
                  <a:pt x="0" y="237"/>
                </a:lnTo>
                <a:lnTo>
                  <a:pt x="134" y="238"/>
                </a:lnTo>
                <a:lnTo>
                  <a:pt x="134" y="297"/>
                </a:lnTo>
                <a:lnTo>
                  <a:pt x="138" y="357"/>
                </a:lnTo>
                <a:lnTo>
                  <a:pt x="146" y="415"/>
                </a:lnTo>
                <a:lnTo>
                  <a:pt x="158" y="473"/>
                </a:lnTo>
                <a:lnTo>
                  <a:pt x="175" y="530"/>
                </a:lnTo>
                <a:lnTo>
                  <a:pt x="195" y="585"/>
                </a:lnTo>
                <a:lnTo>
                  <a:pt x="219" y="640"/>
                </a:lnTo>
                <a:lnTo>
                  <a:pt x="248" y="691"/>
                </a:lnTo>
                <a:lnTo>
                  <a:pt x="280" y="741"/>
                </a:lnTo>
                <a:lnTo>
                  <a:pt x="315" y="788"/>
                </a:lnTo>
                <a:lnTo>
                  <a:pt x="355" y="833"/>
                </a:lnTo>
                <a:lnTo>
                  <a:pt x="396" y="875"/>
                </a:lnTo>
                <a:lnTo>
                  <a:pt x="441" y="914"/>
                </a:lnTo>
                <a:lnTo>
                  <a:pt x="489" y="949"/>
                </a:lnTo>
                <a:lnTo>
                  <a:pt x="538" y="980"/>
                </a:lnTo>
                <a:lnTo>
                  <a:pt x="590" y="1009"/>
                </a:lnTo>
                <a:lnTo>
                  <a:pt x="645" y="1033"/>
                </a:lnTo>
                <a:lnTo>
                  <a:pt x="699" y="1053"/>
                </a:lnTo>
                <a:lnTo>
                  <a:pt x="757" y="1070"/>
                </a:lnTo>
                <a:lnTo>
                  <a:pt x="815" y="1082"/>
                </a:lnTo>
                <a:lnTo>
                  <a:pt x="873" y="1089"/>
                </a:lnTo>
                <a:lnTo>
                  <a:pt x="932" y="1094"/>
                </a:lnTo>
                <a:lnTo>
                  <a:pt x="992" y="1093"/>
                </a:lnTo>
                <a:lnTo>
                  <a:pt x="1051" y="1088"/>
                </a:lnTo>
                <a:lnTo>
                  <a:pt x="1108" y="1080"/>
                </a:lnTo>
                <a:lnTo>
                  <a:pt x="1166" y="1067"/>
                </a:lnTo>
                <a:lnTo>
                  <a:pt x="1223" y="1049"/>
                </a:lnTo>
                <a:lnTo>
                  <a:pt x="1279" y="1027"/>
                </a:lnTo>
                <a:lnTo>
                  <a:pt x="1332" y="1002"/>
                </a:lnTo>
                <a:lnTo>
                  <a:pt x="1383" y="973"/>
                </a:lnTo>
                <a:lnTo>
                  <a:pt x="1432" y="940"/>
                </a:lnTo>
                <a:lnTo>
                  <a:pt x="1479" y="904"/>
                </a:lnTo>
                <a:lnTo>
                  <a:pt x="1523" y="865"/>
                </a:lnTo>
                <a:lnTo>
                  <a:pt x="1564" y="822"/>
                </a:lnTo>
                <a:lnTo>
                  <a:pt x="1602" y="776"/>
                </a:lnTo>
                <a:lnTo>
                  <a:pt x="1636" y="728"/>
                </a:lnTo>
                <a:lnTo>
                  <a:pt x="1668" y="678"/>
                </a:lnTo>
                <a:lnTo>
                  <a:pt x="1695" y="626"/>
                </a:lnTo>
                <a:lnTo>
                  <a:pt x="1719" y="571"/>
                </a:lnTo>
                <a:lnTo>
                  <a:pt x="1738" y="516"/>
                </a:lnTo>
                <a:lnTo>
                  <a:pt x="1754" y="459"/>
                </a:lnTo>
                <a:lnTo>
                  <a:pt x="1765" y="400"/>
                </a:lnTo>
                <a:lnTo>
                  <a:pt x="1772" y="342"/>
                </a:lnTo>
                <a:lnTo>
                  <a:pt x="1775" y="282"/>
                </a:lnTo>
                <a:lnTo>
                  <a:pt x="1774" y="223"/>
                </a:lnTo>
                <a:lnTo>
                  <a:pt x="1767" y="164"/>
                </a:lnTo>
                <a:lnTo>
                  <a:pt x="1529" y="342"/>
                </a:lnTo>
                <a:lnTo>
                  <a:pt x="1361" y="222"/>
                </a:lnTo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8653463" y="3394075"/>
            <a:ext cx="26685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358900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Demographic-based data sets could transform search marketing ROI in 2013.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文本框 29"/>
          <p:cNvSpPr>
            <a:spLocks noChangeArrowheads="1"/>
          </p:cNvSpPr>
          <p:nvPr/>
        </p:nvSpPr>
        <p:spPr bwMode="auto">
          <a:xfrm>
            <a:off x="1268413" y="2701925"/>
            <a:ext cx="269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Longest Simple Path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177" name="文本框 31"/>
          <p:cNvSpPr>
            <a:spLocks noChangeArrowheads="1"/>
          </p:cNvSpPr>
          <p:nvPr/>
        </p:nvSpPr>
        <p:spPr bwMode="auto">
          <a:xfrm>
            <a:off x="8523288" y="2701925"/>
            <a:ext cx="26939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Shortest Simple Path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178" name="Rectangle 42"/>
          <p:cNvSpPr>
            <a:spLocks noChangeArrowheads="1"/>
          </p:cNvSpPr>
          <p:nvPr/>
        </p:nvSpPr>
        <p:spPr bwMode="auto">
          <a:xfrm>
            <a:off x="1104900" y="5934075"/>
            <a:ext cx="10263188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tIns="0" bIns="0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sym typeface="Arial" panose="020B0604020202020204" pitchFamily="34" charset="0"/>
              </a:rPr>
              <a:t>Negating all the edge-weight and the case is same as finding a longest simple path.</a:t>
            </a:r>
            <a:endParaRPr lang="en-US" altLang="zh-CN" sz="2000" b="1" dirty="0">
              <a:sym typeface="Arial" panose="020B0604020202020204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7F7F7F"/>
                </a:solidFill>
                <a:sym typeface="Arial" panose="020B0604020202020204" pitchFamily="34" charset="0"/>
              </a:rPr>
              <a:t>The graph can include negative cycle or negative edges.</a:t>
            </a:r>
          </a:p>
        </p:txBody>
      </p:sp>
      <p:sp>
        <p:nvSpPr>
          <p:cNvPr id="12" name="文本框 11"/>
          <p:cNvSpPr>
            <a:spLocks noChangeArrowheads="1"/>
          </p:cNvSpPr>
          <p:nvPr/>
        </p:nvSpPr>
        <p:spPr bwMode="auto">
          <a:xfrm>
            <a:off x="1104899" y="733395"/>
            <a:ext cx="6745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Finding the Shortest Simple Path is NPC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25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nimBg="1" autoUpdateAnimBg="0"/>
      <p:bldP spid="7171" grpId="0" bldLvl="0" animBg="1" autoUpdateAnimBg="0"/>
      <p:bldP spid="7173" grpId="0" bldLvl="0" autoUpdateAnimBg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Third Part</a:t>
            </a:r>
            <a:r>
              <a:rPr lang="zh-CN" altLang="en-US" sz="60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60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Special Case</a:t>
            </a:r>
            <a:endParaRPr lang="zh-CN" altLang="en-US" sz="6000" b="1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4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框 14"/>
          <p:cNvSpPr>
            <a:spLocks noChangeArrowheads="1"/>
          </p:cNvSpPr>
          <p:nvPr/>
        </p:nvSpPr>
        <p:spPr bwMode="auto">
          <a:xfrm>
            <a:off x="4208462" y="3870326"/>
            <a:ext cx="6921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——Longest path in DAG</a:t>
            </a:r>
            <a:endParaRPr lang="zh-CN" altLang="en-US" sz="3200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  <p:bldP spid="20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531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Topological sort</a:t>
            </a:r>
            <a:endParaRPr lang="zh-CN" altLang="zh-CN" sz="2000" dirty="0"/>
          </a:p>
        </p:txBody>
      </p:sp>
      <p:sp>
        <p:nvSpPr>
          <p:cNvPr id="22532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1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8" name="图片 7" descr="https://img-blog.csdn.net/2016043016045562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248" r="55575" b="71986"/>
          <a:stretch>
            <a:fillRect/>
          </a:stretch>
        </p:blipFill>
        <p:spPr bwMode="auto">
          <a:xfrm>
            <a:off x="844074" y="2525851"/>
            <a:ext cx="4096702" cy="284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s://img-blog.csdn.net/2016043016045562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1" t="1115" r="915" b="76572"/>
          <a:stretch>
            <a:fillRect/>
          </a:stretch>
        </p:blipFill>
        <p:spPr bwMode="auto">
          <a:xfrm>
            <a:off x="6797407" y="2449953"/>
            <a:ext cx="4550519" cy="29965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箭头: 右 3"/>
          <p:cNvSpPr/>
          <p:nvPr/>
        </p:nvSpPr>
        <p:spPr bwMode="auto">
          <a:xfrm>
            <a:off x="5277853" y="3429000"/>
            <a:ext cx="1255922" cy="966730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4391" y="5760374"/>
            <a:ext cx="302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Step 1: Topological sort</a:t>
            </a:r>
            <a:endParaRPr lang="zh-CN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Topological sort</a:t>
            </a:r>
            <a:endParaRPr lang="zh-CN" altLang="zh-CN" sz="2000" dirty="0"/>
          </a:p>
        </p:txBody>
      </p:sp>
      <p:sp>
        <p:nvSpPr>
          <p:cNvPr id="14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1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9" name="图片 18" descr="https://img-blog.csdn.net/2016043016045562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0" t="32974" r="2000" b="50167"/>
          <a:stretch>
            <a:fillRect/>
          </a:stretch>
        </p:blipFill>
        <p:spPr bwMode="auto">
          <a:xfrm>
            <a:off x="5988574" y="2252476"/>
            <a:ext cx="4202027" cy="285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https://img-blog.csdn.net/2016043016045562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t="31981" r="51243" b="50168"/>
          <a:stretch>
            <a:fillRect/>
          </a:stretch>
        </p:blipFill>
        <p:spPr bwMode="auto">
          <a:xfrm>
            <a:off x="718993" y="2252476"/>
            <a:ext cx="4157126" cy="2859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箭头: 右 1"/>
          <p:cNvSpPr/>
          <p:nvPr/>
        </p:nvSpPr>
        <p:spPr bwMode="auto">
          <a:xfrm>
            <a:off x="4990485" y="3266627"/>
            <a:ext cx="915329" cy="74821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箭头: 右 24"/>
          <p:cNvSpPr/>
          <p:nvPr/>
        </p:nvSpPr>
        <p:spPr bwMode="auto">
          <a:xfrm>
            <a:off x="10387727" y="3266627"/>
            <a:ext cx="915329" cy="74821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94391" y="5760374"/>
            <a:ext cx="3022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Step 2: Update d and Π</a:t>
            </a:r>
            <a:endParaRPr lang="zh-CN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Topological sort</a:t>
            </a:r>
            <a:endParaRPr lang="zh-CN" altLang="zh-CN" sz="2000" dirty="0"/>
          </a:p>
        </p:txBody>
      </p:sp>
      <p:sp>
        <p:nvSpPr>
          <p:cNvPr id="9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1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55056" y="5633163"/>
            <a:ext cx="3363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Step 3: get the longest path</a:t>
            </a:r>
            <a:endParaRPr lang="zh-CN" altLang="en-US" sz="20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072829" y="2438392"/>
            <a:ext cx="4612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longest path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s </a:t>
            </a:r>
            <a:r>
              <a:rPr lang="en-US" altLang="zh-CN" sz="2400" dirty="0">
                <a:sym typeface="Wingdings" panose="05000000000000000000" pitchFamily="2" charset="2"/>
              </a:rPr>
              <a:t> t  x  z</a:t>
            </a:r>
          </a:p>
        </p:txBody>
      </p:sp>
      <p:pic>
        <p:nvPicPr>
          <p:cNvPr id="18" name="图片 17" descr="https://img-blog.csdn.net/2016043016045562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9" t="77476" r="2241" b="4673"/>
          <a:stretch>
            <a:fillRect/>
          </a:stretch>
        </p:blipFill>
        <p:spPr bwMode="auto">
          <a:xfrm>
            <a:off x="1090342" y="2172709"/>
            <a:ext cx="5102626" cy="27692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26980" y="2900057"/>
            <a:ext cx="3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40845" y="2853890"/>
            <a:ext cx="3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0313" y="2853890"/>
            <a:ext cx="3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40802" y="2897436"/>
            <a:ext cx="3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13115" y="2862286"/>
            <a:ext cx="35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Topological sort</a:t>
            </a:r>
            <a:endParaRPr lang="zh-CN" altLang="zh-CN" sz="2000" dirty="0"/>
          </a:p>
        </p:txBody>
      </p:sp>
      <p:sp>
        <p:nvSpPr>
          <p:cNvPr id="32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1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8525" y="1867664"/>
            <a:ext cx="76477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DAG-LONGEST-PATH</a:t>
            </a:r>
            <a:r>
              <a:rPr lang="en-US" altLang="zh-CN" sz="2400" dirty="0"/>
              <a:t>(G, w, s) </a:t>
            </a:r>
          </a:p>
          <a:p>
            <a:r>
              <a:rPr lang="en-US" altLang="zh-CN" sz="2400" dirty="0"/>
              <a:t>1. Topologically sort the vertices of G 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for each vertex v ∈ V[G] </a:t>
            </a:r>
          </a:p>
          <a:p>
            <a:r>
              <a:rPr lang="en-US" altLang="zh-CN" sz="2400" dirty="0"/>
              <a:t>3.     do d[v] ←</a:t>
            </a:r>
            <a:r>
              <a:rPr lang="en-US" altLang="zh-CN" sz="2400" b="1" dirty="0">
                <a:solidFill>
                  <a:srgbClr val="FF0000"/>
                </a:solidFill>
              </a:rPr>
              <a:t> -</a:t>
            </a:r>
            <a:r>
              <a:rPr lang="zh-CN" altLang="en-US" sz="2400" b="1" dirty="0">
                <a:solidFill>
                  <a:srgbClr val="FF0000"/>
                </a:solidFill>
              </a:rPr>
              <a:t>∞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dirty="0"/>
              <a:t>4.          </a:t>
            </a:r>
            <a:r>
              <a:rPr lang="el-GR" altLang="zh-CN" sz="2400" dirty="0"/>
              <a:t>π(</a:t>
            </a:r>
            <a:r>
              <a:rPr lang="en-US" altLang="zh-CN" sz="2400" dirty="0"/>
              <a:t>v)←NIL </a:t>
            </a:r>
          </a:p>
          <a:p>
            <a:r>
              <a:rPr lang="en-US" altLang="zh-CN" sz="2400" dirty="0"/>
              <a:t>5. d[s] ← 0 </a:t>
            </a:r>
          </a:p>
          <a:p>
            <a:r>
              <a:rPr lang="en-US" altLang="zh-CN" sz="2400" dirty="0"/>
              <a:t>6. for each vertex u, taken in topologically sorted order </a:t>
            </a:r>
          </a:p>
          <a:p>
            <a:r>
              <a:rPr lang="en-US" altLang="zh-CN" sz="2400" dirty="0"/>
              <a:t>7.     do for each vertex v ∈ Adj[u] </a:t>
            </a:r>
          </a:p>
          <a:p>
            <a:r>
              <a:rPr lang="en-US" altLang="zh-CN" sz="2400" dirty="0"/>
              <a:t>8.           do if d[v]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/>
              <a:t> d[u] + w(u, v) </a:t>
            </a:r>
          </a:p>
          <a:p>
            <a:r>
              <a:rPr lang="en-US" altLang="zh-CN" sz="2400" dirty="0"/>
              <a:t>9.                  then d[v] ← d[u] + w(u, v) </a:t>
            </a:r>
          </a:p>
          <a:p>
            <a:r>
              <a:rPr lang="en-US" altLang="zh-CN" sz="2400" dirty="0"/>
              <a:t>10.                        </a:t>
            </a:r>
            <a:r>
              <a:rPr lang="el-GR" altLang="zh-CN" sz="2400" dirty="0"/>
              <a:t>π(</a:t>
            </a:r>
            <a:r>
              <a:rPr lang="en-US" altLang="zh-CN" sz="2400" dirty="0"/>
              <a:t>v) ← u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9221617" y="5245452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</a:rPr>
              <a:t>О</a:t>
            </a:r>
            <a:r>
              <a:rPr lang="zh-CN" altLang="en-US" sz="2800" i="1" dirty="0">
                <a:solidFill>
                  <a:srgbClr val="FF0000"/>
                </a:solidFill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</a:rPr>
              <a:t>V+E</a:t>
            </a:r>
            <a:r>
              <a:rPr lang="zh-CN" altLang="en-US" sz="2800" i="1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</a:t>
            </a:r>
            <a:r>
              <a:rPr lang="en-US" altLang="zh-CN" sz="2800" i="1" dirty="0" err="1"/>
              <a:t>Nettree</a:t>
            </a:r>
            <a:r>
              <a:rPr lang="zh-CN" altLang="en-US" sz="2800" i="1" dirty="0"/>
              <a:t>（网树）</a:t>
            </a:r>
            <a:endParaRPr lang="zh-CN" altLang="zh-CN" sz="2000" dirty="0"/>
          </a:p>
        </p:txBody>
      </p:sp>
      <p:sp>
        <p:nvSpPr>
          <p:cNvPr id="32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2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7126" y="5729069"/>
            <a:ext cx="1023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李艳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孙乐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朱怀忠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武优西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网树求解有向无环图中具有长度约束的简单路径和最长路径问题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[J].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计算机学报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,2012,35(10):2194-2203.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22024" y="1772772"/>
            <a:ext cx="508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is </a:t>
            </a:r>
            <a:r>
              <a:rPr lang="en-US" altLang="zh-CN" sz="2400" dirty="0" err="1"/>
              <a:t>Nettree</a:t>
            </a:r>
            <a:r>
              <a:rPr lang="zh-CN" altLang="en-US" sz="2400" dirty="0"/>
              <a:t>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09311" y="2511846"/>
            <a:ext cx="91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31065" y="2345549"/>
            <a:ext cx="9566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network tree is an extension of the tree structure and has many concepts similar to trees, such as root nodes, leaf nodes, layers, parent nodes, child nodes,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 network tree can have multiple root nodes;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In addition to the root node, other nodes on the network tree can have multiple parent nodes;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path from a node to a root node of the network tree is not unique;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same node can appear on different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457-7E72-FB4C-A9D4-6537FAE6F6D9}" type="datetime1">
              <a:rPr lang="zh-CN" altLang="en-US" smtClean="0"/>
              <a:t>2018/12/24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</a:t>
            </a:r>
            <a:r>
              <a:rPr lang="en-US" altLang="zh-CN" sz="2800" i="1" dirty="0" err="1"/>
              <a:t>Nettree</a:t>
            </a:r>
            <a:endParaRPr lang="zh-CN" altLang="zh-CN" sz="2000" dirty="0"/>
          </a:p>
        </p:txBody>
      </p:sp>
      <p:sp>
        <p:nvSpPr>
          <p:cNvPr id="6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2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7126" y="5729069"/>
            <a:ext cx="1023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李艳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孙乐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朱怀忠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武优西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网树求解有向无环图中具有长度约束的简单路径和最长路径问题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[J].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计算机学报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,2012,35(10):2194-2203.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09311" y="2511846"/>
            <a:ext cx="918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2209800" y="2193923"/>
            <a:ext cx="495759" cy="457467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9456131" y="2239043"/>
            <a:ext cx="495759" cy="457467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898018" y="2239044"/>
            <a:ext cx="495759" cy="457467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>
            <a:off x="1413210" y="3451911"/>
            <a:ext cx="796590" cy="804231"/>
          </a:xfrm>
          <a:prstGeom prst="triangl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等腰三角形 19"/>
          <p:cNvSpPr/>
          <p:nvPr/>
        </p:nvSpPr>
        <p:spPr bwMode="auto">
          <a:xfrm>
            <a:off x="7393777" y="3451910"/>
            <a:ext cx="796590" cy="804231"/>
          </a:xfrm>
          <a:prstGeom prst="triangl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等腰三角形 20"/>
          <p:cNvSpPr/>
          <p:nvPr/>
        </p:nvSpPr>
        <p:spPr bwMode="auto">
          <a:xfrm>
            <a:off x="6089035" y="3435754"/>
            <a:ext cx="796590" cy="804231"/>
          </a:xfrm>
          <a:prstGeom prst="triangl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等腰三角形 21"/>
          <p:cNvSpPr/>
          <p:nvPr/>
        </p:nvSpPr>
        <p:spPr bwMode="auto">
          <a:xfrm>
            <a:off x="2900299" y="3456054"/>
            <a:ext cx="796590" cy="804231"/>
          </a:xfrm>
          <a:prstGeom prst="triangl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10158689" y="3429000"/>
            <a:ext cx="796590" cy="804231"/>
          </a:xfrm>
          <a:prstGeom prst="triangl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9545" y="2200192"/>
            <a:ext cx="23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941087" y="2269384"/>
            <a:ext cx="484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r1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585246" y="3770463"/>
            <a:ext cx="51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T1</a:t>
            </a:r>
            <a:endParaRPr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324298" y="3767153"/>
            <a:ext cx="51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Tn</a:t>
            </a:r>
            <a:endParaRPr lang="zh-CN" alt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572714" y="3770463"/>
            <a:ext cx="51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T2</a:t>
            </a:r>
            <a:endParaRPr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254025" y="3772001"/>
            <a:ext cx="51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T1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93564" y="3771562"/>
            <a:ext cx="51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T2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508473" y="2287725"/>
            <a:ext cx="484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r2</a:t>
            </a:r>
            <a:endParaRPr lang="zh-CN" alt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271460" y="2214902"/>
            <a:ext cx="48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cxnSp>
        <p:nvCxnSpPr>
          <p:cNvPr id="43" name="直接连接符 42"/>
          <p:cNvCxnSpPr>
            <a:stCxn id="24" idx="2"/>
            <a:endCxn id="15" idx="0"/>
          </p:cNvCxnSpPr>
          <p:nvPr/>
        </p:nvCxnSpPr>
        <p:spPr bwMode="auto">
          <a:xfrm flipH="1">
            <a:off x="1811505" y="2661857"/>
            <a:ext cx="646174" cy="7900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24" idx="2"/>
            <a:endCxn id="22" idx="0"/>
          </p:cNvCxnSpPr>
          <p:nvPr/>
        </p:nvCxnSpPr>
        <p:spPr bwMode="auto">
          <a:xfrm>
            <a:off x="2457679" y="2661857"/>
            <a:ext cx="840915" cy="79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>
            <a:stCxn id="14" idx="4"/>
            <a:endCxn id="21" idx="0"/>
          </p:cNvCxnSpPr>
          <p:nvPr/>
        </p:nvCxnSpPr>
        <p:spPr bwMode="auto">
          <a:xfrm flipH="1">
            <a:off x="6487330" y="2696511"/>
            <a:ext cx="658568" cy="739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>
            <a:stCxn id="14" idx="4"/>
            <a:endCxn id="20" idx="0"/>
          </p:cNvCxnSpPr>
          <p:nvPr/>
        </p:nvCxnSpPr>
        <p:spPr bwMode="auto">
          <a:xfrm>
            <a:off x="7145898" y="2696511"/>
            <a:ext cx="646174" cy="7553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stCxn id="13" idx="4"/>
            <a:endCxn id="21" idx="0"/>
          </p:cNvCxnSpPr>
          <p:nvPr/>
        </p:nvCxnSpPr>
        <p:spPr bwMode="auto">
          <a:xfrm flipH="1">
            <a:off x="6487330" y="2696510"/>
            <a:ext cx="3216681" cy="739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>
            <a:endCxn id="20" idx="0"/>
          </p:cNvCxnSpPr>
          <p:nvPr/>
        </p:nvCxnSpPr>
        <p:spPr bwMode="auto">
          <a:xfrm flipH="1">
            <a:off x="7792072" y="2723527"/>
            <a:ext cx="1911938" cy="728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>
            <a:endCxn id="23" idx="0"/>
          </p:cNvCxnSpPr>
          <p:nvPr/>
        </p:nvCxnSpPr>
        <p:spPr bwMode="auto">
          <a:xfrm>
            <a:off x="9699678" y="2734434"/>
            <a:ext cx="857306" cy="6945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>
            <a:endCxn id="23" idx="0"/>
          </p:cNvCxnSpPr>
          <p:nvPr/>
        </p:nvCxnSpPr>
        <p:spPr bwMode="auto">
          <a:xfrm>
            <a:off x="7164272" y="2714851"/>
            <a:ext cx="3392712" cy="714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本框 57"/>
          <p:cNvSpPr txBox="1"/>
          <p:nvPr/>
        </p:nvSpPr>
        <p:spPr>
          <a:xfrm>
            <a:off x="8810024" y="3732870"/>
            <a:ext cx="48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2238260" y="4724339"/>
            <a:ext cx="84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Tree</a:t>
            </a:r>
            <a:endParaRPr lang="zh-CN" altLang="en-US" sz="24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870222" y="4574694"/>
            <a:ext cx="12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Nettree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First Part</a:t>
            </a:r>
            <a:endParaRPr lang="zh-CN" altLang="en-US" sz="6000" b="1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7" name="文本框 14"/>
          <p:cNvSpPr>
            <a:spLocks noChangeArrowheads="1"/>
          </p:cNvSpPr>
          <p:nvPr/>
        </p:nvSpPr>
        <p:spPr bwMode="auto">
          <a:xfrm>
            <a:off x="4865687" y="3774733"/>
            <a:ext cx="6921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en-US" altLang="zh-CN" sz="2400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Problem Definition And Variants</a:t>
            </a:r>
            <a:endParaRPr lang="zh-CN" altLang="en-US" sz="2400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4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  <p:bldP spid="3077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77126" y="5729069"/>
            <a:ext cx="1023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李艳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孙乐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朱怀忠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武优西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网树求解有向无环图中具有长度约束的简单路径和最长路径问题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[J].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计算机学报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,2012,35(10):2194-2203.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2" y="1305064"/>
            <a:ext cx="5466557" cy="45411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7126" y="5729069"/>
            <a:ext cx="1023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李艳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孙乐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朱怀忠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武优西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网树求解有向无环图中具有长度约束的简单路径和最长路径问题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[J].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计算机学报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,2012,35(10):2194-2203.</a:t>
            </a:r>
          </a:p>
        </p:txBody>
      </p:sp>
      <p:sp>
        <p:nvSpPr>
          <p:cNvPr id="47" name="矩形 46"/>
          <p:cNvSpPr/>
          <p:nvPr/>
        </p:nvSpPr>
        <p:spPr>
          <a:xfrm>
            <a:off x="9580032" y="5246469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</a:rPr>
              <a:t>О</a:t>
            </a:r>
            <a:r>
              <a:rPr lang="zh-CN" altLang="en-US" sz="2800" i="1" dirty="0">
                <a:solidFill>
                  <a:srgbClr val="FF0000"/>
                </a:solidFill>
              </a:rPr>
              <a:t>（</a:t>
            </a:r>
            <a:r>
              <a:rPr lang="en-US" altLang="zh-CN" sz="2800" i="1" dirty="0" err="1">
                <a:solidFill>
                  <a:srgbClr val="FF0000"/>
                </a:solidFill>
              </a:rPr>
              <a:t>Knt</a:t>
            </a:r>
            <a:r>
              <a:rPr lang="zh-CN" altLang="en-US" sz="2800" i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8" name="矩形 5"/>
          <p:cNvSpPr>
            <a:spLocks noChangeArrowheads="1"/>
          </p:cNvSpPr>
          <p:nvPr/>
        </p:nvSpPr>
        <p:spPr bwMode="auto">
          <a:xfrm>
            <a:off x="6876908" y="1412490"/>
            <a:ext cx="5952339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600" dirty="0"/>
              <a:t>先依据图Ｇ中所有入度为０的顶点来创建网树的根结点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矩形 5"/>
          <p:cNvSpPr>
            <a:spLocks noChangeArrowheads="1"/>
          </p:cNvSpPr>
          <p:nvPr/>
        </p:nvSpPr>
        <p:spPr bwMode="auto">
          <a:xfrm>
            <a:off x="7381393" y="2150978"/>
            <a:ext cx="2801772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根据</a:t>
            </a:r>
            <a:r>
              <a:rPr lang="en-US" altLang="zh-CN" sz="1800" dirty="0"/>
              <a:t>j-1</a:t>
            </a:r>
            <a:r>
              <a:rPr lang="zh-CN" altLang="zh-CN" sz="1800" dirty="0"/>
              <a:t>层创建第</a:t>
            </a:r>
            <a:r>
              <a:rPr lang="en-US" altLang="zh-CN" sz="1800" dirty="0"/>
              <a:t>j</a:t>
            </a:r>
            <a:r>
              <a:rPr lang="zh-CN" altLang="zh-CN" sz="1800" dirty="0"/>
              <a:t>层节点。</a:t>
            </a:r>
            <a:endParaRPr lang="en-US" altLang="zh-CN" sz="18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501759" y="2705079"/>
            <a:ext cx="2582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l</a:t>
            </a:r>
            <a:r>
              <a:rPr lang="zh-CN" altLang="zh-CN" dirty="0"/>
              <a:t>在</a:t>
            </a:r>
            <a:r>
              <a:rPr lang="en-US" altLang="zh-CN" dirty="0"/>
              <a:t>j</a:t>
            </a:r>
            <a:r>
              <a:rPr lang="zh-CN" altLang="zh-CN" dirty="0"/>
              <a:t>层并没有创建节点，则在</a:t>
            </a:r>
            <a:r>
              <a:rPr lang="en-US" altLang="zh-CN" dirty="0"/>
              <a:t>j</a:t>
            </a:r>
            <a:r>
              <a:rPr lang="zh-CN" altLang="zh-CN" dirty="0"/>
              <a:t>层创建节点</a:t>
            </a:r>
            <a:r>
              <a:rPr lang="en-US" altLang="zh-CN" dirty="0"/>
              <a:t>l</a:t>
            </a:r>
            <a:r>
              <a:rPr lang="zh-CN" altLang="zh-CN" dirty="0"/>
              <a:t>并与</a:t>
            </a:r>
            <a:r>
              <a:rPr lang="en-US" altLang="zh-CN" dirty="0" err="1"/>
              <a:t>i</a:t>
            </a:r>
            <a:r>
              <a:rPr lang="zh-CN" altLang="zh-CN" dirty="0"/>
              <a:t>节点建立父子关系</a:t>
            </a:r>
            <a:r>
              <a:rPr lang="zh-CN" altLang="en-US" dirty="0"/>
              <a:t>，</a:t>
            </a:r>
            <a:r>
              <a:rPr lang="zh-CN" altLang="zh-CN" dirty="0"/>
              <a:t>并使得</a:t>
            </a:r>
            <a:r>
              <a:rPr lang="en-US" altLang="zh-CN" dirty="0"/>
              <a:t>l</a:t>
            </a:r>
            <a:r>
              <a:rPr lang="zh-CN" altLang="zh-CN" dirty="0"/>
              <a:t>节点的树根路径数与</a:t>
            </a:r>
            <a:r>
              <a:rPr lang="en-US" altLang="zh-CN" dirty="0" err="1"/>
              <a:t>i</a:t>
            </a:r>
            <a:r>
              <a:rPr lang="zh-CN" altLang="zh-CN" dirty="0"/>
              <a:t>节点树根路径数一致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52681" y="4412397"/>
            <a:ext cx="2316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如已经存在</a:t>
            </a:r>
            <a:r>
              <a:rPr lang="en-US" altLang="zh-CN" dirty="0"/>
              <a:t>l</a:t>
            </a:r>
            <a:r>
              <a:rPr lang="zh-CN" altLang="zh-CN" dirty="0"/>
              <a:t>节点，建立父子关系后累加数根节点路径数。</a:t>
            </a:r>
          </a:p>
        </p:txBody>
      </p:sp>
      <p:cxnSp>
        <p:nvCxnSpPr>
          <p:cNvPr id="52" name="直接箭头连接符 51"/>
          <p:cNvCxnSpPr/>
          <p:nvPr/>
        </p:nvCxnSpPr>
        <p:spPr bwMode="auto">
          <a:xfrm>
            <a:off x="4120308" y="4147762"/>
            <a:ext cx="2756600" cy="4191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/>
          <p:cNvCxnSpPr/>
          <p:nvPr/>
        </p:nvCxnSpPr>
        <p:spPr bwMode="auto">
          <a:xfrm>
            <a:off x="4869455" y="3277820"/>
            <a:ext cx="2511938" cy="17650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/>
          <p:cNvCxnSpPr/>
          <p:nvPr/>
        </p:nvCxnSpPr>
        <p:spPr bwMode="auto">
          <a:xfrm flipV="1">
            <a:off x="5586038" y="2349419"/>
            <a:ext cx="1652044" cy="18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 flipV="1">
            <a:off x="5586038" y="1581766"/>
            <a:ext cx="1299587" cy="4215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2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9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</a:t>
            </a:r>
            <a:r>
              <a:rPr lang="en-US" altLang="zh-CN" sz="2800" i="1" dirty="0" err="1"/>
              <a:t>Nettree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77126" y="5729069"/>
            <a:ext cx="1023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李艳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孙乐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朱怀忠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武优西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网树求解有向无环图中具有长度约束的简单路径和最长路径问题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[J].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计算机学报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,2012,35(10):2194-2203.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7126" y="5729069"/>
            <a:ext cx="1023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李艳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孙乐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朱怀忠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武优西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网树求解有向无环图中具有长度约束的简单路径和最长路径问题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[J].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计算机学报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,2012,35(10):2194-2203.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4" y="1393045"/>
            <a:ext cx="5314950" cy="4010025"/>
          </a:xfrm>
          <a:prstGeom prst="rect">
            <a:avLst/>
          </a:prstGeom>
        </p:spPr>
      </p:pic>
      <p:sp>
        <p:nvSpPr>
          <p:cNvPr id="21" name="箭头: 右 20"/>
          <p:cNvSpPr/>
          <p:nvPr/>
        </p:nvSpPr>
        <p:spPr bwMode="auto">
          <a:xfrm>
            <a:off x="5947319" y="2737015"/>
            <a:ext cx="915329" cy="74821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648" y="1358572"/>
            <a:ext cx="4398033" cy="4249014"/>
          </a:xfrm>
          <a:prstGeom prst="rect">
            <a:avLst/>
          </a:prstGeom>
        </p:spPr>
      </p:pic>
      <p:sp>
        <p:nvSpPr>
          <p:cNvPr id="23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2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4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</a:t>
            </a:r>
            <a:r>
              <a:rPr lang="en-US" altLang="zh-CN" sz="2800" i="1" dirty="0" err="1"/>
              <a:t>Nettree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</a:t>
            </a:r>
            <a:r>
              <a:rPr lang="en-US" altLang="zh-CN" sz="2800" i="1" dirty="0" err="1"/>
              <a:t>Nettree</a:t>
            </a:r>
            <a:r>
              <a:rPr lang="zh-CN" altLang="en-US" sz="2800" i="1" dirty="0"/>
              <a:t>（</a:t>
            </a:r>
            <a:r>
              <a:rPr lang="en-US" altLang="zh-CN" sz="2800" i="1" dirty="0"/>
              <a:t>Improved</a:t>
            </a:r>
            <a:r>
              <a:rPr lang="zh-CN" altLang="en-US" sz="2800" i="1" dirty="0"/>
              <a:t>）</a:t>
            </a:r>
            <a:endParaRPr lang="zh-CN" altLang="zh-CN" sz="2000" dirty="0"/>
          </a:p>
        </p:txBody>
      </p:sp>
      <p:sp>
        <p:nvSpPr>
          <p:cNvPr id="32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221617" y="5245452"/>
            <a:ext cx="1606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</a:rPr>
              <a:t>О</a:t>
            </a:r>
            <a:r>
              <a:rPr lang="zh-CN" altLang="en-US" sz="2800" i="1" dirty="0">
                <a:solidFill>
                  <a:srgbClr val="FF0000"/>
                </a:solidFill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</a:rPr>
              <a:t>|E|</a:t>
            </a:r>
            <a:r>
              <a:rPr lang="zh-CN" altLang="en-US" sz="2800" i="1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776" y="1654515"/>
            <a:ext cx="6666718" cy="4000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7126" y="5729069"/>
            <a:ext cx="1023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李艳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孙乐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朱怀忠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武优西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网树求解有向无环图中具有长度约束的简单路径和最长路径问题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[J].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计算机学报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,2012,35(10):2194-2203.</a:t>
            </a:r>
          </a:p>
        </p:txBody>
      </p:sp>
      <p:sp>
        <p:nvSpPr>
          <p:cNvPr id="9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2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7126" y="5729069"/>
            <a:ext cx="1023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Reference: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李艳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孙乐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朱怀忠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武优西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网树求解有向无环图中具有长度约束的简单路径和最长路径问题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[J].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计算机学报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,2012,35(10):2194-2203.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55" y="1742048"/>
            <a:ext cx="4391359" cy="3956297"/>
          </a:xfrm>
          <a:prstGeom prst="rect">
            <a:avLst/>
          </a:prstGeom>
        </p:spPr>
      </p:pic>
      <p:sp>
        <p:nvSpPr>
          <p:cNvPr id="31" name="矩形 39"/>
          <p:cNvSpPr>
            <a:spLocks noChangeArrowheads="1"/>
          </p:cNvSpPr>
          <p:nvPr/>
        </p:nvSpPr>
        <p:spPr bwMode="auto">
          <a:xfrm>
            <a:off x="3214267" y="835352"/>
            <a:ext cx="7342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</a:t>
            </a:r>
            <a:r>
              <a:rPr lang="en-US" altLang="zh-CN" sz="2800" i="1" dirty="0"/>
              <a:t>Based on </a:t>
            </a:r>
            <a:r>
              <a:rPr lang="en-US" altLang="zh-CN" sz="2800" i="1" dirty="0" err="1"/>
              <a:t>Nettree</a:t>
            </a:r>
            <a:r>
              <a:rPr lang="zh-CN" altLang="en-US" sz="2800" i="1" dirty="0"/>
              <a:t>（</a:t>
            </a:r>
            <a:r>
              <a:rPr lang="en-US" altLang="zh-CN" sz="2800" i="1" dirty="0"/>
              <a:t>Improved</a:t>
            </a:r>
            <a:r>
              <a:rPr lang="zh-CN" altLang="en-US" sz="2800" i="1" dirty="0"/>
              <a:t>）</a:t>
            </a:r>
            <a:endParaRPr lang="zh-CN" altLang="zh-CN" sz="2000" dirty="0"/>
          </a:p>
        </p:txBody>
      </p:sp>
      <p:sp>
        <p:nvSpPr>
          <p:cNvPr id="32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478" y="1742048"/>
            <a:ext cx="3743325" cy="3514725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 bwMode="auto">
          <a:xfrm>
            <a:off x="6246662" y="2809637"/>
            <a:ext cx="915329" cy="74821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41"/>
          <p:cNvSpPr>
            <a:spLocks noChangeArrowheads="1"/>
          </p:cNvSpPr>
          <p:nvPr/>
        </p:nvSpPr>
        <p:spPr bwMode="auto">
          <a:xfrm>
            <a:off x="521867" y="773905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Algorithm 2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Fourth Part</a:t>
            </a:r>
            <a:endParaRPr lang="zh-CN" altLang="en-US" sz="6000" b="1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4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框 14"/>
          <p:cNvSpPr>
            <a:spLocks noChangeArrowheads="1"/>
          </p:cNvSpPr>
          <p:nvPr/>
        </p:nvSpPr>
        <p:spPr bwMode="auto">
          <a:xfrm>
            <a:off x="4208462" y="3870326"/>
            <a:ext cx="6921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——Approximation algorithm</a:t>
            </a:r>
            <a:endParaRPr lang="zh-CN" altLang="en-US" sz="3200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  <p:bldP spid="20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362" name="任意多边形 54"/>
          <p:cNvSpPr>
            <a:spLocks noChangeArrowheads="1"/>
          </p:cNvSpPr>
          <p:nvPr/>
        </p:nvSpPr>
        <p:spPr bwMode="auto">
          <a:xfrm>
            <a:off x="515938" y="4687888"/>
            <a:ext cx="11237912" cy="282575"/>
          </a:xfrm>
          <a:custGeom>
            <a:avLst/>
            <a:gdLst>
              <a:gd name="T0" fmla="*/ 11235248 w 11238806"/>
              <a:gd name="T1" fmla="*/ 0 h 282633"/>
              <a:gd name="T2" fmla="*/ 8996090 w 11238806"/>
              <a:gd name="T3" fmla="*/ 282401 h 282633"/>
              <a:gd name="T4" fmla="*/ 9033055 w 11238806"/>
              <a:gd name="T5" fmla="*/ 141200 h 282633"/>
              <a:gd name="T6" fmla="*/ 8692746 w 11238806"/>
              <a:gd name="T7" fmla="*/ 0 h 282633"/>
              <a:gd name="T8" fmla="*/ 8792130 w 11238806"/>
              <a:gd name="T9" fmla="*/ 3442 h 282633"/>
              <a:gd name="T10" fmla="*/ 8792130 w 11238806"/>
              <a:gd name="T11" fmla="*/ 278959 h 282633"/>
              <a:gd name="T12" fmla="*/ 8692746 w 11238806"/>
              <a:gd name="T13" fmla="*/ 282401 h 282633"/>
              <a:gd name="T14" fmla="*/ 8584323 w 11238806"/>
              <a:gd name="T15" fmla="*/ 141200 h 282633"/>
              <a:gd name="T16" fmla="*/ 6782832 w 11238806"/>
              <a:gd name="T17" fmla="*/ 0 h 282633"/>
              <a:gd name="T18" fmla="*/ 8458245 w 11238806"/>
              <a:gd name="T19" fmla="*/ 24811 h 282633"/>
              <a:gd name="T20" fmla="*/ 8458245 w 11238806"/>
              <a:gd name="T21" fmla="*/ 257589 h 282633"/>
              <a:gd name="T22" fmla="*/ 6782832 w 11238806"/>
              <a:gd name="T23" fmla="*/ 282401 h 282633"/>
              <a:gd name="T24" fmla="*/ 6819817 w 11238806"/>
              <a:gd name="T25" fmla="*/ 141200 h 282633"/>
              <a:gd name="T26" fmla="*/ 6479492 w 11238806"/>
              <a:gd name="T27" fmla="*/ 0 h 282633"/>
              <a:gd name="T28" fmla="*/ 6578880 w 11238806"/>
              <a:gd name="T29" fmla="*/ 3442 h 282633"/>
              <a:gd name="T30" fmla="*/ 6578880 w 11238806"/>
              <a:gd name="T31" fmla="*/ 278959 h 282633"/>
              <a:gd name="T32" fmla="*/ 6479496 w 11238806"/>
              <a:gd name="T33" fmla="*/ 282401 h 282633"/>
              <a:gd name="T34" fmla="*/ 6371072 w 11238806"/>
              <a:gd name="T35" fmla="*/ 141200 h 282633"/>
              <a:gd name="T36" fmla="*/ 4569571 w 11238806"/>
              <a:gd name="T37" fmla="*/ 0 h 282633"/>
              <a:gd name="T38" fmla="*/ 6244994 w 11238806"/>
              <a:gd name="T39" fmla="*/ 24811 h 282633"/>
              <a:gd name="T40" fmla="*/ 6244994 w 11238806"/>
              <a:gd name="T41" fmla="*/ 257589 h 282633"/>
              <a:gd name="T42" fmla="*/ 4569571 w 11238806"/>
              <a:gd name="T43" fmla="*/ 282401 h 282633"/>
              <a:gd name="T44" fmla="*/ 4606564 w 11238806"/>
              <a:gd name="T45" fmla="*/ 141200 h 282633"/>
              <a:gd name="T46" fmla="*/ 4266227 w 11238806"/>
              <a:gd name="T47" fmla="*/ 0 h 282633"/>
              <a:gd name="T48" fmla="*/ 4365615 w 11238806"/>
              <a:gd name="T49" fmla="*/ 3442 h 282633"/>
              <a:gd name="T50" fmla="*/ 4365615 w 11238806"/>
              <a:gd name="T51" fmla="*/ 278959 h 282633"/>
              <a:gd name="T52" fmla="*/ 4266231 w 11238806"/>
              <a:gd name="T53" fmla="*/ 282401 h 282633"/>
              <a:gd name="T54" fmla="*/ 4157813 w 11238806"/>
              <a:gd name="T55" fmla="*/ 141200 h 282633"/>
              <a:gd name="T56" fmla="*/ 2356326 w 11238806"/>
              <a:gd name="T57" fmla="*/ 0 h 282633"/>
              <a:gd name="T58" fmla="*/ 4031743 w 11238806"/>
              <a:gd name="T59" fmla="*/ 24811 h 282633"/>
              <a:gd name="T60" fmla="*/ 4031743 w 11238806"/>
              <a:gd name="T61" fmla="*/ 257589 h 282633"/>
              <a:gd name="T62" fmla="*/ 2356324 w 11238806"/>
              <a:gd name="T63" fmla="*/ 282401 h 282633"/>
              <a:gd name="T64" fmla="*/ 2393305 w 11238806"/>
              <a:gd name="T65" fmla="*/ 141200 h 282633"/>
              <a:gd name="T66" fmla="*/ 2052983 w 11238806"/>
              <a:gd name="T67" fmla="*/ 0 h 282633"/>
              <a:gd name="T68" fmla="*/ 2152368 w 11238806"/>
              <a:gd name="T69" fmla="*/ 3442 h 282633"/>
              <a:gd name="T70" fmla="*/ 2152368 w 11238806"/>
              <a:gd name="T71" fmla="*/ 278959 h 282633"/>
              <a:gd name="T72" fmla="*/ 2052988 w 11238806"/>
              <a:gd name="T73" fmla="*/ 282401 h 282633"/>
              <a:gd name="T74" fmla="*/ 1944562 w 11238806"/>
              <a:gd name="T75" fmla="*/ 141200 h 282633"/>
              <a:gd name="T76" fmla="*/ 0 w 11238806"/>
              <a:gd name="T77" fmla="*/ 0 h 282633"/>
              <a:gd name="T78" fmla="*/ 1818490 w 11238806"/>
              <a:gd name="T79" fmla="*/ 24811 h 282633"/>
              <a:gd name="T80" fmla="*/ 1818490 w 11238806"/>
              <a:gd name="T81" fmla="*/ 257589 h 282633"/>
              <a:gd name="T82" fmla="*/ 0 w 11238806"/>
              <a:gd name="T83" fmla="*/ 282401 h 28263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1238806"/>
              <a:gd name="T127" fmla="*/ 0 h 282633"/>
              <a:gd name="T128" fmla="*/ 11238806 w 11238806"/>
              <a:gd name="T129" fmla="*/ 282633 h 28263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1238806" h="282633">
                <a:moveTo>
                  <a:pt x="8998937" y="0"/>
                </a:moveTo>
                <a:lnTo>
                  <a:pt x="11238806" y="0"/>
                </a:lnTo>
                <a:lnTo>
                  <a:pt x="11238806" y="282633"/>
                </a:lnTo>
                <a:lnTo>
                  <a:pt x="8998936" y="282633"/>
                </a:lnTo>
                <a:lnTo>
                  <a:pt x="9012415" y="257801"/>
                </a:lnTo>
                <a:cubicBezTo>
                  <a:pt x="9027558" y="221998"/>
                  <a:pt x="9035932" y="182635"/>
                  <a:pt x="9035932" y="141316"/>
                </a:cubicBezTo>
                <a:cubicBezTo>
                  <a:pt x="9035932" y="99997"/>
                  <a:pt x="9027558" y="60634"/>
                  <a:pt x="9012415" y="24831"/>
                </a:cubicBezTo>
                <a:close/>
                <a:moveTo>
                  <a:pt x="8695498" y="0"/>
                </a:moveTo>
                <a:lnTo>
                  <a:pt x="8777850" y="0"/>
                </a:lnTo>
                <a:lnTo>
                  <a:pt x="8794916" y="3446"/>
                </a:lnTo>
                <a:cubicBezTo>
                  <a:pt x="8848620" y="26161"/>
                  <a:pt x="8886303" y="79338"/>
                  <a:pt x="8886303" y="141316"/>
                </a:cubicBezTo>
                <a:cubicBezTo>
                  <a:pt x="8886303" y="203295"/>
                  <a:pt x="8848620" y="256472"/>
                  <a:pt x="8794916" y="279187"/>
                </a:cubicBezTo>
                <a:lnTo>
                  <a:pt x="8777845" y="282633"/>
                </a:lnTo>
                <a:lnTo>
                  <a:pt x="8695503" y="282633"/>
                </a:lnTo>
                <a:lnTo>
                  <a:pt x="8678432" y="279187"/>
                </a:lnTo>
                <a:cubicBezTo>
                  <a:pt x="8624727" y="256472"/>
                  <a:pt x="8587045" y="203295"/>
                  <a:pt x="8587045" y="141316"/>
                </a:cubicBezTo>
                <a:cubicBezTo>
                  <a:pt x="8587045" y="79338"/>
                  <a:pt x="8624727" y="26161"/>
                  <a:pt x="8678432" y="3446"/>
                </a:cubicBezTo>
                <a:close/>
                <a:moveTo>
                  <a:pt x="6784981" y="0"/>
                </a:moveTo>
                <a:lnTo>
                  <a:pt x="8474411" y="0"/>
                </a:lnTo>
                <a:lnTo>
                  <a:pt x="8460933" y="24831"/>
                </a:lnTo>
                <a:cubicBezTo>
                  <a:pt x="8445790" y="60634"/>
                  <a:pt x="8437416" y="99997"/>
                  <a:pt x="8437416" y="141316"/>
                </a:cubicBezTo>
                <a:cubicBezTo>
                  <a:pt x="8437416" y="182635"/>
                  <a:pt x="8445790" y="221998"/>
                  <a:pt x="8460933" y="257801"/>
                </a:cubicBezTo>
                <a:lnTo>
                  <a:pt x="8474412" y="282633"/>
                </a:lnTo>
                <a:lnTo>
                  <a:pt x="6784981" y="282633"/>
                </a:lnTo>
                <a:lnTo>
                  <a:pt x="6798459" y="257801"/>
                </a:lnTo>
                <a:cubicBezTo>
                  <a:pt x="6813602" y="221998"/>
                  <a:pt x="6821976" y="182635"/>
                  <a:pt x="6821976" y="141316"/>
                </a:cubicBezTo>
                <a:cubicBezTo>
                  <a:pt x="6821976" y="99997"/>
                  <a:pt x="6813602" y="60634"/>
                  <a:pt x="6798459" y="24831"/>
                </a:cubicBezTo>
                <a:close/>
                <a:moveTo>
                  <a:pt x="6481542" y="0"/>
                </a:moveTo>
                <a:lnTo>
                  <a:pt x="6563894" y="0"/>
                </a:lnTo>
                <a:lnTo>
                  <a:pt x="6580961" y="3446"/>
                </a:lnTo>
                <a:cubicBezTo>
                  <a:pt x="6634665" y="26161"/>
                  <a:pt x="6672347" y="79338"/>
                  <a:pt x="6672347" y="141316"/>
                </a:cubicBezTo>
                <a:cubicBezTo>
                  <a:pt x="6672347" y="203295"/>
                  <a:pt x="6634665" y="256472"/>
                  <a:pt x="6580961" y="279187"/>
                </a:cubicBezTo>
                <a:lnTo>
                  <a:pt x="6563889" y="282633"/>
                </a:lnTo>
                <a:lnTo>
                  <a:pt x="6481547" y="282633"/>
                </a:lnTo>
                <a:lnTo>
                  <a:pt x="6464476" y="279187"/>
                </a:lnTo>
                <a:cubicBezTo>
                  <a:pt x="6410772" y="256472"/>
                  <a:pt x="6373089" y="203295"/>
                  <a:pt x="6373089" y="141316"/>
                </a:cubicBezTo>
                <a:cubicBezTo>
                  <a:pt x="6373089" y="79338"/>
                  <a:pt x="6410772" y="26161"/>
                  <a:pt x="6464476" y="3446"/>
                </a:cubicBezTo>
                <a:close/>
                <a:moveTo>
                  <a:pt x="4571025" y="0"/>
                </a:moveTo>
                <a:lnTo>
                  <a:pt x="6260455" y="0"/>
                </a:lnTo>
                <a:lnTo>
                  <a:pt x="6246977" y="24831"/>
                </a:lnTo>
                <a:cubicBezTo>
                  <a:pt x="6231834" y="60634"/>
                  <a:pt x="6223460" y="99997"/>
                  <a:pt x="6223460" y="141316"/>
                </a:cubicBezTo>
                <a:cubicBezTo>
                  <a:pt x="6223460" y="182635"/>
                  <a:pt x="6231834" y="221998"/>
                  <a:pt x="6246977" y="257801"/>
                </a:cubicBezTo>
                <a:lnTo>
                  <a:pt x="6260456" y="282633"/>
                </a:lnTo>
                <a:lnTo>
                  <a:pt x="4571025" y="282633"/>
                </a:lnTo>
                <a:lnTo>
                  <a:pt x="4584503" y="257801"/>
                </a:lnTo>
                <a:cubicBezTo>
                  <a:pt x="4599647" y="221998"/>
                  <a:pt x="4608020" y="182635"/>
                  <a:pt x="4608020" y="141316"/>
                </a:cubicBezTo>
                <a:cubicBezTo>
                  <a:pt x="4608020" y="99997"/>
                  <a:pt x="4599647" y="60634"/>
                  <a:pt x="4584503" y="24831"/>
                </a:cubicBezTo>
                <a:close/>
                <a:moveTo>
                  <a:pt x="4267587" y="0"/>
                </a:moveTo>
                <a:lnTo>
                  <a:pt x="4349938" y="0"/>
                </a:lnTo>
                <a:lnTo>
                  <a:pt x="4367005" y="3446"/>
                </a:lnTo>
                <a:cubicBezTo>
                  <a:pt x="4420709" y="26161"/>
                  <a:pt x="4458391" y="79338"/>
                  <a:pt x="4458391" y="141316"/>
                </a:cubicBezTo>
                <a:cubicBezTo>
                  <a:pt x="4458391" y="203295"/>
                  <a:pt x="4420709" y="256472"/>
                  <a:pt x="4367005" y="279187"/>
                </a:cubicBezTo>
                <a:lnTo>
                  <a:pt x="4349933" y="282633"/>
                </a:lnTo>
                <a:lnTo>
                  <a:pt x="4267591" y="282633"/>
                </a:lnTo>
                <a:lnTo>
                  <a:pt x="4250520" y="279187"/>
                </a:lnTo>
                <a:cubicBezTo>
                  <a:pt x="4196816" y="256472"/>
                  <a:pt x="4159133" y="203295"/>
                  <a:pt x="4159133" y="141316"/>
                </a:cubicBezTo>
                <a:cubicBezTo>
                  <a:pt x="4159133" y="79338"/>
                  <a:pt x="4196816" y="26161"/>
                  <a:pt x="4250520" y="3446"/>
                </a:cubicBezTo>
                <a:close/>
                <a:moveTo>
                  <a:pt x="2357070" y="0"/>
                </a:moveTo>
                <a:lnTo>
                  <a:pt x="4046499" y="0"/>
                </a:lnTo>
                <a:lnTo>
                  <a:pt x="4033022" y="24831"/>
                </a:lnTo>
                <a:cubicBezTo>
                  <a:pt x="4017878" y="60634"/>
                  <a:pt x="4009505" y="99997"/>
                  <a:pt x="4009505" y="141316"/>
                </a:cubicBezTo>
                <a:cubicBezTo>
                  <a:pt x="4009505" y="182635"/>
                  <a:pt x="4017878" y="221998"/>
                  <a:pt x="4033022" y="257801"/>
                </a:cubicBezTo>
                <a:lnTo>
                  <a:pt x="4046500" y="282633"/>
                </a:lnTo>
                <a:lnTo>
                  <a:pt x="2357069" y="282633"/>
                </a:lnTo>
                <a:lnTo>
                  <a:pt x="2370548" y="257801"/>
                </a:lnTo>
                <a:cubicBezTo>
                  <a:pt x="2385691" y="221998"/>
                  <a:pt x="2394065" y="182635"/>
                  <a:pt x="2394065" y="141316"/>
                </a:cubicBezTo>
                <a:cubicBezTo>
                  <a:pt x="2394065" y="99997"/>
                  <a:pt x="2385691" y="60634"/>
                  <a:pt x="2370548" y="24831"/>
                </a:cubicBezTo>
                <a:close/>
                <a:moveTo>
                  <a:pt x="2053631" y="0"/>
                </a:moveTo>
                <a:lnTo>
                  <a:pt x="2135983" y="0"/>
                </a:lnTo>
                <a:lnTo>
                  <a:pt x="2153049" y="3446"/>
                </a:lnTo>
                <a:cubicBezTo>
                  <a:pt x="2206753" y="26161"/>
                  <a:pt x="2244436" y="79338"/>
                  <a:pt x="2244436" y="141316"/>
                </a:cubicBezTo>
                <a:cubicBezTo>
                  <a:pt x="2244436" y="203295"/>
                  <a:pt x="2206753" y="256472"/>
                  <a:pt x="2153049" y="279187"/>
                </a:cubicBezTo>
                <a:lnTo>
                  <a:pt x="2135978" y="282633"/>
                </a:lnTo>
                <a:lnTo>
                  <a:pt x="2053636" y="282633"/>
                </a:lnTo>
                <a:lnTo>
                  <a:pt x="2036565" y="279187"/>
                </a:lnTo>
                <a:cubicBezTo>
                  <a:pt x="1982860" y="256472"/>
                  <a:pt x="1945178" y="203295"/>
                  <a:pt x="1945178" y="141316"/>
                </a:cubicBezTo>
                <a:cubicBezTo>
                  <a:pt x="1945178" y="79338"/>
                  <a:pt x="1982860" y="26161"/>
                  <a:pt x="2036565" y="3446"/>
                </a:cubicBezTo>
                <a:close/>
                <a:moveTo>
                  <a:pt x="0" y="0"/>
                </a:moveTo>
                <a:lnTo>
                  <a:pt x="1832544" y="0"/>
                </a:lnTo>
                <a:lnTo>
                  <a:pt x="1819066" y="24831"/>
                </a:lnTo>
                <a:cubicBezTo>
                  <a:pt x="1803923" y="60634"/>
                  <a:pt x="1795549" y="99997"/>
                  <a:pt x="1795549" y="141316"/>
                </a:cubicBezTo>
                <a:cubicBezTo>
                  <a:pt x="1795549" y="182635"/>
                  <a:pt x="1803923" y="221998"/>
                  <a:pt x="1819066" y="257801"/>
                </a:cubicBezTo>
                <a:lnTo>
                  <a:pt x="1832544" y="282633"/>
                </a:lnTo>
                <a:lnTo>
                  <a:pt x="0" y="282633"/>
                </a:lnTo>
                <a:close/>
              </a:path>
            </a:pathLst>
          </a:custGeom>
          <a:solidFill>
            <a:srgbClr val="F4B8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97013" y="714375"/>
          <a:ext cx="9197975" cy="377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188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名称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利用到的相关关键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文献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时间复杂度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路径长度</a:t>
                      </a:r>
                      <a:r>
                        <a:rPr lang="en-US" altLang="zh-CN" sz="1800" dirty="0"/>
                        <a:t>k</a:t>
                      </a:r>
                      <a:r>
                        <a:rPr lang="zh-CN" altLang="en-US" sz="1800" dirty="0"/>
                        <a:t>（无向图）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路径长度</a:t>
                      </a:r>
                      <a:r>
                        <a:rPr lang="en-US" altLang="zh-CN" sz="1800" dirty="0"/>
                        <a:t>k</a:t>
                      </a:r>
                      <a:r>
                        <a:rPr lang="zh-CN" altLang="en-US" sz="1800" dirty="0"/>
                        <a:t>（有向图）</a:t>
                      </a:r>
                    </a:p>
                  </a:txBody>
                  <a:tcPr marL="91445" marR="91445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8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固定参数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动态规划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[1,</a:t>
                      </a:r>
                    </a:p>
                    <a:p>
                      <a:r>
                        <a:rPr lang="en-US" altLang="zh-CN" sz="1800" dirty="0"/>
                        <a:t>      2]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O(</a:t>
                      </a:r>
                      <a:r>
                        <a:rPr lang="en-US" altLang="zh-CN" sz="1800" dirty="0" err="1"/>
                        <a:t>k!nm</a:t>
                      </a:r>
                      <a:r>
                        <a:rPr lang="en-US" altLang="zh-CN" sz="1800" dirty="0"/>
                        <a:t>)</a:t>
                      </a:r>
                    </a:p>
                    <a:p>
                      <a:r>
                        <a:rPr lang="en-US" altLang="zh-CN" sz="1800" dirty="0"/>
                        <a:t>O(k!2</a:t>
                      </a:r>
                      <a:r>
                        <a:rPr lang="en-US" altLang="zh-CN" sz="1800" baseline="30000" dirty="0"/>
                        <a:t>k</a:t>
                      </a:r>
                      <a:r>
                        <a:rPr lang="en-US" altLang="zh-CN" sz="1800" dirty="0"/>
                        <a:t>m)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Ω(</a:t>
                      </a:r>
                      <a:r>
                        <a:rPr lang="en-US" altLang="zh-CN" sz="1800" dirty="0" err="1"/>
                        <a:t>logL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loglogL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Ω(</a:t>
                      </a:r>
                      <a:r>
                        <a:rPr lang="en-US" altLang="zh-CN" sz="1800" dirty="0" err="1"/>
                        <a:t>logL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loglogL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Karger</a:t>
                      </a:r>
                      <a:r>
                        <a:rPr lang="en-US" altLang="zh-CN" sz="1800" dirty="0"/>
                        <a:t>…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[10]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Ω(</a:t>
                      </a:r>
                      <a:r>
                        <a:rPr lang="en-US" altLang="zh-CN" sz="1800" dirty="0" err="1"/>
                        <a:t>logL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Ω(</a:t>
                      </a:r>
                      <a:r>
                        <a:rPr lang="en-US" altLang="zh-CN" sz="1800" dirty="0" err="1"/>
                        <a:t>logL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彩色编码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[22]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多项式时间内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O(</a:t>
                      </a:r>
                      <a:r>
                        <a:rPr lang="en-US" altLang="zh-CN" sz="1800" dirty="0" err="1"/>
                        <a:t>logL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O(</a:t>
                      </a:r>
                      <a:r>
                        <a:rPr lang="en-US" altLang="zh-CN" sz="1800" dirty="0" err="1"/>
                        <a:t>logL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哈密顿图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[11,13]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Ω((</a:t>
                      </a:r>
                      <a:r>
                        <a:rPr lang="en-US" altLang="zh-CN" sz="1800" dirty="0" err="1"/>
                        <a:t>logL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loglogL</a:t>
                      </a:r>
                      <a:r>
                        <a:rPr lang="en-US" altLang="zh-CN" sz="1800" dirty="0"/>
                        <a:t>)</a:t>
                      </a:r>
                      <a:r>
                        <a:rPr lang="en-US" altLang="zh-CN" sz="1800" baseline="30000" dirty="0"/>
                        <a:t>2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dirty="0"/>
                    </a:p>
                  </a:txBody>
                  <a:tcPr marL="91445" marR="91445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深搜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Ω(log</a:t>
                      </a:r>
                      <a:r>
                        <a:rPr lang="en-US" altLang="zh-CN" sz="1800" baseline="30000" dirty="0"/>
                        <a:t>2</a:t>
                      </a:r>
                      <a:r>
                        <a:rPr lang="en-US" altLang="zh-CN" sz="1800" dirty="0"/>
                        <a:t>L/</a:t>
                      </a:r>
                      <a:r>
                        <a:rPr lang="en-US" altLang="zh-CN" sz="1800" dirty="0" err="1"/>
                        <a:t>loglogL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5" marR="91445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88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节点出度受限的哈密顿有向图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Ω(log</a:t>
                      </a:r>
                      <a:r>
                        <a:rPr lang="en-US" altLang="zh-CN" sz="1800" baseline="30000" dirty="0"/>
                        <a:t>2</a:t>
                      </a:r>
                      <a:r>
                        <a:rPr lang="en-US" altLang="zh-CN" sz="1800" dirty="0"/>
                        <a:t>L/</a:t>
                      </a:r>
                      <a:r>
                        <a:rPr lang="en-US" altLang="zh-CN" sz="1800" dirty="0" err="1"/>
                        <a:t>loglogL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/>
                        <a:t>深搜</a:t>
                      </a:r>
                      <a:r>
                        <a:rPr lang="en-US" altLang="zh-CN" sz="1800" b="1" dirty="0"/>
                        <a:t>+</a:t>
                      </a:r>
                      <a:r>
                        <a:rPr lang="zh-CN" altLang="en-US" sz="1800" b="1" dirty="0"/>
                        <a:t>扩展环</a:t>
                      </a:r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exp(Ω(</a:t>
                      </a:r>
                      <a:r>
                        <a:rPr lang="en-US" altLang="zh-CN" sz="1800" dirty="0" err="1"/>
                        <a:t>logL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loglogL</a:t>
                      </a:r>
                      <a:r>
                        <a:rPr lang="en-US" altLang="zh-CN" sz="1800" dirty="0"/>
                        <a:t>))</a:t>
                      </a:r>
                      <a:endParaRPr lang="zh-CN" altLang="en-US" sz="1800" dirty="0"/>
                    </a:p>
                  </a:txBody>
                  <a:tcPr marL="91445" marR="91445" marT="45728" marB="4572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419" name="TextBox 20"/>
          <p:cNvSpPr txBox="1">
            <a:spLocks noChangeArrowheads="1"/>
          </p:cNvSpPr>
          <p:nvPr/>
        </p:nvSpPr>
        <p:spPr bwMode="auto">
          <a:xfrm>
            <a:off x="2095500" y="296863"/>
            <a:ext cx="285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</a:t>
            </a:r>
            <a:r>
              <a:rPr lang="zh-CN" altLang="en-US"/>
              <a:t>表示图中最长路径的长度</a:t>
            </a:r>
          </a:p>
        </p:txBody>
      </p:sp>
      <p:cxnSp>
        <p:nvCxnSpPr>
          <p:cNvPr id="15420" name="直接连接符 26"/>
          <p:cNvCxnSpPr>
            <a:cxnSpLocks noChangeShapeType="1"/>
          </p:cNvCxnSpPr>
          <p:nvPr/>
        </p:nvCxnSpPr>
        <p:spPr bwMode="auto">
          <a:xfrm>
            <a:off x="6953250" y="4411663"/>
            <a:ext cx="65088" cy="34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1" name="直接连接符 29"/>
          <p:cNvCxnSpPr>
            <a:cxnSpLocks noChangeShapeType="1"/>
          </p:cNvCxnSpPr>
          <p:nvPr/>
        </p:nvCxnSpPr>
        <p:spPr bwMode="auto">
          <a:xfrm flipV="1">
            <a:off x="7018338" y="4179888"/>
            <a:ext cx="6350" cy="266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2" name="直接连接符 33"/>
          <p:cNvCxnSpPr>
            <a:cxnSpLocks noChangeShapeType="1"/>
          </p:cNvCxnSpPr>
          <p:nvPr/>
        </p:nvCxnSpPr>
        <p:spPr bwMode="auto">
          <a:xfrm flipV="1">
            <a:off x="7024688" y="4186238"/>
            <a:ext cx="112236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3" name="矩形 34"/>
          <p:cNvSpPr>
            <a:spLocks noChangeArrowheads="1"/>
          </p:cNvSpPr>
          <p:nvPr/>
        </p:nvSpPr>
        <p:spPr bwMode="auto">
          <a:xfrm>
            <a:off x="1860550" y="5221288"/>
            <a:ext cx="609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文献见</a:t>
            </a:r>
            <a:endParaRPr lang="en-US" altLang="zh-CN"/>
          </a:p>
          <a:p>
            <a:pPr eaLnBrk="1" hangingPunct="1"/>
            <a:r>
              <a:rPr lang="zh-CN" altLang="en-US" b="1"/>
              <a:t>最长路径问题研究进展</a:t>
            </a:r>
            <a:r>
              <a:rPr lang="zh-CN" altLang="en-US"/>
              <a:t>中的参考文献</a:t>
            </a:r>
          </a:p>
          <a:p>
            <a:pPr eaLnBrk="1" hangingPunct="1"/>
            <a:r>
              <a:rPr lang="zh-CN" altLang="en-US" sz="1200"/>
              <a:t>王建新杨志彪陈建二</a:t>
            </a:r>
          </a:p>
          <a:p>
            <a:pPr eaLnBrk="1" hangingPunct="1"/>
            <a:r>
              <a:rPr lang="en-US" altLang="zh-CN" sz="1200"/>
              <a:t>(</a:t>
            </a:r>
            <a:r>
              <a:rPr lang="zh-CN" altLang="en-US" sz="1200"/>
              <a:t>中南大学信息科学与工程学院长沙</a:t>
            </a:r>
            <a:r>
              <a:rPr lang="en-US" altLang="zh-CN" sz="1200"/>
              <a:t>410083)</a:t>
            </a:r>
            <a:r>
              <a:rPr lang="zh-CN" altLang="en-US" sz="1200"/>
              <a:t>摘</a:t>
            </a:r>
          </a:p>
        </p:txBody>
      </p:sp>
      <p:sp>
        <p:nvSpPr>
          <p:cNvPr id="15424" name="矩形 35"/>
          <p:cNvSpPr>
            <a:spLocks noChangeArrowheads="1"/>
          </p:cNvSpPr>
          <p:nvPr/>
        </p:nvSpPr>
        <p:spPr bwMode="auto">
          <a:xfrm>
            <a:off x="625475" y="5554663"/>
            <a:ext cx="1262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/>
              <a:t>表格信息来自于</a:t>
            </a:r>
          </a:p>
        </p:txBody>
      </p:sp>
      <p:sp>
        <p:nvSpPr>
          <p:cNvPr id="15425" name="矩形 1"/>
          <p:cNvSpPr>
            <a:spLocks noChangeArrowheads="1"/>
          </p:cNvSpPr>
          <p:nvPr/>
        </p:nvSpPr>
        <p:spPr bwMode="auto">
          <a:xfrm rot="-2187466">
            <a:off x="12700" y="-560388"/>
            <a:ext cx="3278188" cy="1122363"/>
          </a:xfrm>
          <a:custGeom>
            <a:avLst/>
            <a:gdLst>
              <a:gd name="T0" fmla="*/ 369967 w 1662544"/>
              <a:gd name="T1" fmla="*/ 0 h 698269"/>
              <a:gd name="T2" fmla="*/ 37000022 w 1662544"/>
              <a:gd name="T3" fmla="*/ 2487212 h 698269"/>
              <a:gd name="T4" fmla="*/ 37000022 w 1662544"/>
              <a:gd name="T5" fmla="*/ 4541870 h 698269"/>
              <a:gd name="T6" fmla="*/ 0 w 1662544"/>
              <a:gd name="T7" fmla="*/ 2487217 h 698269"/>
              <a:gd name="T8" fmla="*/ 369967 w 1662544"/>
              <a:gd name="T9" fmla="*/ 0 h 698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2544"/>
              <a:gd name="T16" fmla="*/ 0 h 698269"/>
              <a:gd name="T17" fmla="*/ 1662544 w 1662544"/>
              <a:gd name="T18" fmla="*/ 698269 h 698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2544" h="698269">
                <a:moveTo>
                  <a:pt x="16624" y="0"/>
                </a:moveTo>
                <a:lnTo>
                  <a:pt x="1662544" y="382385"/>
                </a:lnTo>
                <a:lnTo>
                  <a:pt x="1662544" y="698269"/>
                </a:lnTo>
                <a:lnTo>
                  <a:pt x="0" y="382386"/>
                </a:lnTo>
                <a:lnTo>
                  <a:pt x="16624" y="0"/>
                </a:lnTo>
                <a:close/>
              </a:path>
            </a:pathLst>
          </a:custGeom>
          <a:solidFill>
            <a:srgbClr val="C3DF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426" name="文本框 12"/>
          <p:cNvSpPr>
            <a:spLocks noChangeArrowheads="1"/>
          </p:cNvSpPr>
          <p:nvPr/>
        </p:nvSpPr>
        <p:spPr bwMode="auto">
          <a:xfrm rot="-1661075">
            <a:off x="385763" y="44450"/>
            <a:ext cx="165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历史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386" name="矩形 6"/>
          <p:cNvSpPr>
            <a:spLocks noChangeArrowheads="1"/>
          </p:cNvSpPr>
          <p:nvPr/>
        </p:nvSpPr>
        <p:spPr bwMode="auto">
          <a:xfrm>
            <a:off x="0" y="669925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7" name="矩形 7"/>
          <p:cNvSpPr>
            <a:spLocks noChangeArrowheads="1"/>
          </p:cNvSpPr>
          <p:nvPr/>
        </p:nvSpPr>
        <p:spPr bwMode="auto">
          <a:xfrm>
            <a:off x="11023600" y="669925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130175" y="811213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solid grid graph</a:t>
            </a:r>
            <a:endParaRPr lang="zh-CN" altLang="en-US" sz="6000" b="1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9" name="Rectangle 42"/>
          <p:cNvSpPr>
            <a:spLocks noChangeArrowheads="1"/>
          </p:cNvSpPr>
          <p:nvPr/>
        </p:nvSpPr>
        <p:spPr bwMode="auto">
          <a:xfrm>
            <a:off x="1547813" y="5183188"/>
            <a:ext cx="1026318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本文主要研究</a:t>
            </a:r>
            <a:r>
              <a:rPr lang="zh-CN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3" action="ppaction://hlinksldjump"/>
              </a:rPr>
              <a:t>二连通</a:t>
            </a:r>
            <a:r>
              <a:rPr lang="en-US" altLang="zh-CN" sz="1400" b="1" dirty="0">
                <a:solidFill>
                  <a:srgbClr val="7F7F7F"/>
                </a:solidFill>
                <a:sym typeface="Arial" panose="020B0604020202020204" pitchFamily="34" charset="0"/>
                <a:hlinkClick r:id="rId3" action="ppaction://hlinksldjump"/>
              </a:rPr>
              <a:t> </a:t>
            </a:r>
            <a:r>
              <a:rPr lang="zh-CN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4" action="ppaction://hlinksldjump"/>
              </a:rPr>
              <a:t>实网格图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G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的两个给定</a:t>
            </a:r>
            <a:r>
              <a:rPr lang="zh-CN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5" action="ppaction://hlinksldjump"/>
              </a:rPr>
              <a:t>边界点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与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t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之间的最长路径的逼近问题，即</a:t>
            </a:r>
            <a:r>
              <a:rPr lang="en-US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6" action="ppaction://hlinksldjump"/>
              </a:rPr>
              <a:t>ALP(G</a:t>
            </a:r>
            <a:r>
              <a:rPr lang="zh-CN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6" action="ppaction://hlinksldjump"/>
              </a:rPr>
              <a:t>，</a:t>
            </a:r>
            <a:r>
              <a:rPr lang="en-US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6" action="ppaction://hlinksldjump"/>
              </a:rPr>
              <a:t>s</a:t>
            </a:r>
            <a:r>
              <a:rPr lang="zh-CN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6" action="ppaction://hlinksldjump"/>
              </a:rPr>
              <a:t>，</a:t>
            </a:r>
            <a:r>
              <a:rPr lang="en-US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6" action="ppaction://hlinksldjump"/>
              </a:rPr>
              <a:t>t)</a:t>
            </a:r>
            <a:endParaRPr lang="en-US" altLang="zh-CN" sz="1400" b="1" u="sng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endParaRPr lang="en-US" altLang="zh-CN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该算法的主要思想是将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与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t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之间的</a:t>
            </a:r>
            <a:r>
              <a:rPr lang="zh-CN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7" action="ppaction://hlinksldjump"/>
              </a:rPr>
              <a:t>边界路径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B</a:t>
            </a:r>
            <a:r>
              <a:rPr lang="zh-CN" altLang="en-US" sz="1400" dirty="0">
                <a:solidFill>
                  <a:srgbClr val="7F7F7F"/>
                </a:solidFill>
                <a:sym typeface="Arial" panose="020B0604020202020204" pitchFamily="34" charset="0"/>
              </a:rPr>
              <a:t>与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一个在</a:t>
            </a:r>
            <a:r>
              <a:rPr lang="en-US" altLang="zh-CN" sz="1400" b="1" u="sng" dirty="0">
                <a:solidFill>
                  <a:srgbClr val="7F7F7F"/>
                </a:solidFill>
                <a:sym typeface="Arial" panose="020B0604020202020204" pitchFamily="34" charset="0"/>
                <a:hlinkClick r:id="rId8" action="ppaction://hlinksldjump"/>
              </a:rPr>
              <a:t>G/B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中长的回路合并，构造一条包含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G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中超过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2/3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个顶点的路径。</a:t>
            </a:r>
            <a:r>
              <a:rPr lang="zh-CN" altLang="en-US" sz="1400" dirty="0">
                <a:solidFill>
                  <a:srgbClr val="7F7F7F"/>
                </a:solidFill>
                <a:sym typeface="Arial" panose="020B0604020202020204" pitchFamily="34" charset="0"/>
              </a:rPr>
              <a:t>再合并</a:t>
            </a:r>
            <a:endParaRPr lang="en-US" altLang="zh-CN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endParaRPr lang="en-US" altLang="zh-CN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为了寻找长回路，我们使用</a:t>
            </a:r>
            <a:r>
              <a:rPr lang="zh-CN" altLang="en-US" sz="1400" dirty="0">
                <a:solidFill>
                  <a:srgbClr val="7F7F7F"/>
                </a:solidFill>
                <a:sym typeface="Arial" panose="020B0604020202020204" pitchFamily="34" charset="0"/>
              </a:rPr>
              <a:t>论文中文献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[2]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中提出的最长回路问题的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2/3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因子近似算法。</a:t>
            </a:r>
            <a:endParaRPr lang="zh-CN" altLang="en-US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endParaRPr lang="zh-CN" altLang="en-US" dirty="0"/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2840038" y="3548063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2846388" y="2932113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3468688" y="29384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2822575" y="4157663"/>
            <a:ext cx="139700" cy="1460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3481388" y="3529013"/>
            <a:ext cx="139700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3492500" y="4164013"/>
            <a:ext cx="141288" cy="1460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398" name="椭圆 27"/>
          <p:cNvSpPr>
            <a:spLocks noChangeArrowheads="1"/>
          </p:cNvSpPr>
          <p:nvPr/>
        </p:nvSpPr>
        <p:spPr bwMode="auto">
          <a:xfrm>
            <a:off x="4102100" y="3548063"/>
            <a:ext cx="141288" cy="1460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4095750" y="4144963"/>
            <a:ext cx="141288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4730750" y="354171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4730750" y="41703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402" name="椭圆 31"/>
          <p:cNvSpPr>
            <a:spLocks noChangeArrowheads="1"/>
          </p:cNvSpPr>
          <p:nvPr/>
        </p:nvSpPr>
        <p:spPr bwMode="auto">
          <a:xfrm>
            <a:off x="5400675" y="3554413"/>
            <a:ext cx="141288" cy="1460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5394325" y="4157663"/>
            <a:ext cx="141288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5383213" y="29384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5394325" y="2352675"/>
            <a:ext cx="141288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6040438" y="2914650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 bwMode="auto">
          <a:xfrm>
            <a:off x="6029325" y="35353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408" name="椭圆 37"/>
          <p:cNvSpPr>
            <a:spLocks noChangeArrowheads="1"/>
          </p:cNvSpPr>
          <p:nvPr/>
        </p:nvSpPr>
        <p:spPr bwMode="auto">
          <a:xfrm>
            <a:off x="6046788" y="4175125"/>
            <a:ext cx="141287" cy="1476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6645275" y="35480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6638925" y="293211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6046788" y="2322513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7259638" y="2919413"/>
            <a:ext cx="141287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7272338" y="3548063"/>
            <a:ext cx="139700" cy="1460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6414" name="直接连接符 44"/>
          <p:cNvCxnSpPr>
            <a:cxnSpLocks noChangeShapeType="1"/>
            <a:stCxn id="25" idx="0"/>
          </p:cNvCxnSpPr>
          <p:nvPr/>
        </p:nvCxnSpPr>
        <p:spPr bwMode="auto">
          <a:xfrm flipV="1">
            <a:off x="2892425" y="371316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直接连接符 46"/>
          <p:cNvCxnSpPr>
            <a:cxnSpLocks noChangeShapeType="1"/>
          </p:cNvCxnSpPr>
          <p:nvPr/>
        </p:nvCxnSpPr>
        <p:spPr bwMode="auto">
          <a:xfrm flipV="1">
            <a:off x="2916238" y="310356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直接连接符 47"/>
          <p:cNvCxnSpPr>
            <a:cxnSpLocks noChangeShapeType="1"/>
          </p:cNvCxnSpPr>
          <p:nvPr/>
        </p:nvCxnSpPr>
        <p:spPr bwMode="auto">
          <a:xfrm flipV="1">
            <a:off x="4178300" y="370046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7" name="直接连接符 48"/>
          <p:cNvCxnSpPr>
            <a:cxnSpLocks noChangeShapeType="1"/>
          </p:cNvCxnSpPr>
          <p:nvPr/>
        </p:nvCxnSpPr>
        <p:spPr bwMode="auto">
          <a:xfrm flipV="1">
            <a:off x="4813300" y="37068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8" name="直接连接符 49"/>
          <p:cNvCxnSpPr>
            <a:cxnSpLocks noChangeShapeType="1"/>
          </p:cNvCxnSpPr>
          <p:nvPr/>
        </p:nvCxnSpPr>
        <p:spPr bwMode="auto">
          <a:xfrm flipV="1">
            <a:off x="5465763" y="3706813"/>
            <a:ext cx="1587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直接连接符 50"/>
          <p:cNvCxnSpPr>
            <a:cxnSpLocks noChangeShapeType="1"/>
          </p:cNvCxnSpPr>
          <p:nvPr/>
        </p:nvCxnSpPr>
        <p:spPr bwMode="auto">
          <a:xfrm flipV="1">
            <a:off x="3538538" y="36941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0" name="直接连接符 51"/>
          <p:cNvCxnSpPr>
            <a:cxnSpLocks noChangeShapeType="1"/>
          </p:cNvCxnSpPr>
          <p:nvPr/>
        </p:nvCxnSpPr>
        <p:spPr bwMode="auto">
          <a:xfrm flipV="1">
            <a:off x="3562350" y="30845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1" name="直接连接符 52"/>
          <p:cNvCxnSpPr>
            <a:cxnSpLocks noChangeShapeType="1"/>
          </p:cNvCxnSpPr>
          <p:nvPr/>
        </p:nvCxnSpPr>
        <p:spPr bwMode="auto">
          <a:xfrm flipV="1">
            <a:off x="5453063" y="30845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2" name="直接连接符 53"/>
          <p:cNvCxnSpPr>
            <a:cxnSpLocks noChangeShapeType="1"/>
          </p:cNvCxnSpPr>
          <p:nvPr/>
        </p:nvCxnSpPr>
        <p:spPr bwMode="auto">
          <a:xfrm flipV="1">
            <a:off x="5476875" y="24749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3" name="直接连接符 54"/>
          <p:cNvCxnSpPr>
            <a:cxnSpLocks noChangeShapeType="1"/>
          </p:cNvCxnSpPr>
          <p:nvPr/>
        </p:nvCxnSpPr>
        <p:spPr bwMode="auto">
          <a:xfrm flipV="1">
            <a:off x="6086475" y="30972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4" name="直接连接符 55"/>
          <p:cNvCxnSpPr>
            <a:cxnSpLocks noChangeShapeType="1"/>
          </p:cNvCxnSpPr>
          <p:nvPr/>
        </p:nvCxnSpPr>
        <p:spPr bwMode="auto">
          <a:xfrm flipV="1">
            <a:off x="6111875" y="24876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直接连接符 56"/>
          <p:cNvCxnSpPr>
            <a:cxnSpLocks noChangeShapeType="1"/>
          </p:cNvCxnSpPr>
          <p:nvPr/>
        </p:nvCxnSpPr>
        <p:spPr bwMode="auto">
          <a:xfrm flipV="1">
            <a:off x="6099175" y="3717925"/>
            <a:ext cx="3175" cy="446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直接连接符 57"/>
          <p:cNvCxnSpPr>
            <a:cxnSpLocks noChangeShapeType="1"/>
          </p:cNvCxnSpPr>
          <p:nvPr/>
        </p:nvCxnSpPr>
        <p:spPr bwMode="auto">
          <a:xfrm flipV="1">
            <a:off x="6721475" y="3078163"/>
            <a:ext cx="3175" cy="4460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7" name="直接连接符 58"/>
          <p:cNvCxnSpPr>
            <a:cxnSpLocks noChangeShapeType="1"/>
          </p:cNvCxnSpPr>
          <p:nvPr/>
        </p:nvCxnSpPr>
        <p:spPr bwMode="auto">
          <a:xfrm flipV="1">
            <a:off x="7342188" y="30972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直接连接符 60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2987675" y="3005138"/>
            <a:ext cx="481013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直接连接符 61"/>
          <p:cNvCxnSpPr>
            <a:cxnSpLocks noChangeShapeType="1"/>
          </p:cNvCxnSpPr>
          <p:nvPr/>
        </p:nvCxnSpPr>
        <p:spPr bwMode="auto">
          <a:xfrm>
            <a:off x="2998788" y="3597275"/>
            <a:ext cx="482600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直接连接符 62"/>
          <p:cNvCxnSpPr>
            <a:cxnSpLocks noChangeShapeType="1"/>
          </p:cNvCxnSpPr>
          <p:nvPr/>
        </p:nvCxnSpPr>
        <p:spPr bwMode="auto">
          <a:xfrm>
            <a:off x="2987675" y="4230688"/>
            <a:ext cx="481013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直接连接符 63"/>
          <p:cNvCxnSpPr>
            <a:cxnSpLocks noChangeShapeType="1"/>
          </p:cNvCxnSpPr>
          <p:nvPr/>
        </p:nvCxnSpPr>
        <p:spPr bwMode="auto">
          <a:xfrm>
            <a:off x="3627438" y="423068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直接连接符 64"/>
          <p:cNvCxnSpPr>
            <a:cxnSpLocks noChangeShapeType="1"/>
          </p:cNvCxnSpPr>
          <p:nvPr/>
        </p:nvCxnSpPr>
        <p:spPr bwMode="auto">
          <a:xfrm>
            <a:off x="4237038" y="423703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直接连接符 65"/>
          <p:cNvCxnSpPr>
            <a:cxnSpLocks noChangeShapeType="1"/>
          </p:cNvCxnSpPr>
          <p:nvPr/>
        </p:nvCxnSpPr>
        <p:spPr bwMode="auto">
          <a:xfrm>
            <a:off x="4876800" y="4237038"/>
            <a:ext cx="481013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直接连接符 66"/>
          <p:cNvCxnSpPr>
            <a:cxnSpLocks noChangeShapeType="1"/>
          </p:cNvCxnSpPr>
          <p:nvPr/>
        </p:nvCxnSpPr>
        <p:spPr bwMode="auto">
          <a:xfrm>
            <a:off x="3657600" y="3621088"/>
            <a:ext cx="481013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直接连接符 67"/>
          <p:cNvCxnSpPr>
            <a:cxnSpLocks noChangeShapeType="1"/>
          </p:cNvCxnSpPr>
          <p:nvPr/>
        </p:nvCxnSpPr>
        <p:spPr bwMode="auto">
          <a:xfrm>
            <a:off x="4297363" y="362108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6" name="直接连接符 68"/>
          <p:cNvCxnSpPr>
            <a:cxnSpLocks noChangeShapeType="1"/>
          </p:cNvCxnSpPr>
          <p:nvPr/>
        </p:nvCxnSpPr>
        <p:spPr bwMode="auto">
          <a:xfrm>
            <a:off x="4906963" y="362743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直接连接符 69"/>
          <p:cNvCxnSpPr>
            <a:cxnSpLocks noChangeShapeType="1"/>
          </p:cNvCxnSpPr>
          <p:nvPr/>
        </p:nvCxnSpPr>
        <p:spPr bwMode="auto">
          <a:xfrm>
            <a:off x="5546725" y="362743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8" name="直接连接符 70"/>
          <p:cNvCxnSpPr>
            <a:cxnSpLocks noChangeShapeType="1"/>
          </p:cNvCxnSpPr>
          <p:nvPr/>
        </p:nvCxnSpPr>
        <p:spPr bwMode="auto">
          <a:xfrm>
            <a:off x="5522913" y="299243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9" name="直接连接符 71"/>
          <p:cNvCxnSpPr>
            <a:cxnSpLocks noChangeShapeType="1"/>
          </p:cNvCxnSpPr>
          <p:nvPr/>
        </p:nvCxnSpPr>
        <p:spPr bwMode="auto">
          <a:xfrm>
            <a:off x="6162675" y="299243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直接连接符 72"/>
          <p:cNvCxnSpPr>
            <a:cxnSpLocks noChangeShapeType="1"/>
          </p:cNvCxnSpPr>
          <p:nvPr/>
        </p:nvCxnSpPr>
        <p:spPr bwMode="auto">
          <a:xfrm>
            <a:off x="6772275" y="299878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1" name="直接连接符 73"/>
          <p:cNvCxnSpPr>
            <a:cxnSpLocks noChangeShapeType="1"/>
          </p:cNvCxnSpPr>
          <p:nvPr/>
        </p:nvCxnSpPr>
        <p:spPr bwMode="auto">
          <a:xfrm>
            <a:off x="5522913" y="238283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2" name="直接连接符 74"/>
          <p:cNvCxnSpPr>
            <a:cxnSpLocks noChangeShapeType="1"/>
          </p:cNvCxnSpPr>
          <p:nvPr/>
        </p:nvCxnSpPr>
        <p:spPr bwMode="auto">
          <a:xfrm>
            <a:off x="5559425" y="4230688"/>
            <a:ext cx="481013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3" name="直接连接符 75"/>
          <p:cNvCxnSpPr>
            <a:cxnSpLocks noChangeShapeType="1"/>
          </p:cNvCxnSpPr>
          <p:nvPr/>
        </p:nvCxnSpPr>
        <p:spPr bwMode="auto">
          <a:xfrm>
            <a:off x="6181725" y="3608388"/>
            <a:ext cx="481013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4" name="直接连接符 76"/>
          <p:cNvCxnSpPr>
            <a:cxnSpLocks noChangeShapeType="1"/>
          </p:cNvCxnSpPr>
          <p:nvPr/>
        </p:nvCxnSpPr>
        <p:spPr bwMode="auto">
          <a:xfrm>
            <a:off x="6791325" y="3614738"/>
            <a:ext cx="481013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5" name="矩形 77"/>
          <p:cNvSpPr>
            <a:spLocks noChangeArrowheads="1"/>
          </p:cNvSpPr>
          <p:nvPr/>
        </p:nvSpPr>
        <p:spPr bwMode="auto">
          <a:xfrm>
            <a:off x="3525838" y="43545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endParaRPr lang="zh-CN" altLang="en-US"/>
          </a:p>
        </p:txBody>
      </p:sp>
      <p:sp>
        <p:nvSpPr>
          <p:cNvPr id="16446" name="矩形 78"/>
          <p:cNvSpPr>
            <a:spLocks noChangeArrowheads="1"/>
          </p:cNvSpPr>
          <p:nvPr/>
        </p:nvSpPr>
        <p:spPr bwMode="auto">
          <a:xfrm>
            <a:off x="7402513" y="3633788"/>
            <a:ext cx="249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6022975" y="4737100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5413375" y="47545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6449" name="直接连接符 81"/>
          <p:cNvCxnSpPr>
            <a:cxnSpLocks noChangeShapeType="1"/>
          </p:cNvCxnSpPr>
          <p:nvPr/>
        </p:nvCxnSpPr>
        <p:spPr bwMode="auto">
          <a:xfrm flipV="1">
            <a:off x="5470525" y="43164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0" name="直接连接符 82"/>
          <p:cNvCxnSpPr>
            <a:cxnSpLocks noChangeShapeType="1"/>
          </p:cNvCxnSpPr>
          <p:nvPr/>
        </p:nvCxnSpPr>
        <p:spPr bwMode="auto">
          <a:xfrm flipV="1">
            <a:off x="6105525" y="4297363"/>
            <a:ext cx="3175" cy="4460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1" name="直接连接符 83"/>
          <p:cNvCxnSpPr>
            <a:cxnSpLocks noChangeShapeType="1"/>
          </p:cNvCxnSpPr>
          <p:nvPr/>
        </p:nvCxnSpPr>
        <p:spPr bwMode="auto">
          <a:xfrm>
            <a:off x="5565775" y="4827588"/>
            <a:ext cx="481013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椭圆 84"/>
          <p:cNvSpPr/>
          <p:nvPr/>
        </p:nvSpPr>
        <p:spPr bwMode="auto">
          <a:xfrm>
            <a:off x="4767263" y="4748213"/>
            <a:ext cx="139700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6453" name="直接连接符 85"/>
          <p:cNvCxnSpPr>
            <a:cxnSpLocks noChangeShapeType="1"/>
          </p:cNvCxnSpPr>
          <p:nvPr/>
        </p:nvCxnSpPr>
        <p:spPr bwMode="auto">
          <a:xfrm flipV="1">
            <a:off x="4824413" y="431006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4" name="直接连接符 86"/>
          <p:cNvCxnSpPr>
            <a:cxnSpLocks noChangeShapeType="1"/>
          </p:cNvCxnSpPr>
          <p:nvPr/>
        </p:nvCxnSpPr>
        <p:spPr bwMode="auto">
          <a:xfrm>
            <a:off x="4919663" y="482123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5" name="矩形 87"/>
          <p:cNvSpPr>
            <a:spLocks noChangeArrowheads="1"/>
          </p:cNvSpPr>
          <p:nvPr/>
        </p:nvSpPr>
        <p:spPr bwMode="auto">
          <a:xfrm>
            <a:off x="6208713" y="4060825"/>
            <a:ext cx="427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v3</a:t>
            </a:r>
            <a:endParaRPr lang="zh-CN" altLang="en-US"/>
          </a:p>
        </p:txBody>
      </p:sp>
      <p:sp>
        <p:nvSpPr>
          <p:cNvPr id="16456" name="矩形 88"/>
          <p:cNvSpPr>
            <a:spLocks noChangeArrowheads="1"/>
          </p:cNvSpPr>
          <p:nvPr/>
        </p:nvSpPr>
        <p:spPr bwMode="auto">
          <a:xfrm>
            <a:off x="5056188" y="32321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v4</a:t>
            </a:r>
            <a:endParaRPr lang="zh-CN" altLang="en-US"/>
          </a:p>
        </p:txBody>
      </p:sp>
      <p:sp>
        <p:nvSpPr>
          <p:cNvPr id="16457" name="矩形 89"/>
          <p:cNvSpPr>
            <a:spLocks noChangeArrowheads="1"/>
          </p:cNvSpPr>
          <p:nvPr/>
        </p:nvSpPr>
        <p:spPr bwMode="auto">
          <a:xfrm>
            <a:off x="4019550" y="31892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v2</a:t>
            </a:r>
            <a:endParaRPr lang="zh-CN" altLang="en-US"/>
          </a:p>
        </p:txBody>
      </p:sp>
      <p:sp>
        <p:nvSpPr>
          <p:cNvPr id="16458" name="矩形 90"/>
          <p:cNvSpPr>
            <a:spLocks noChangeArrowheads="1"/>
          </p:cNvSpPr>
          <p:nvPr/>
        </p:nvSpPr>
        <p:spPr bwMode="auto">
          <a:xfrm>
            <a:off x="3598863" y="32131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v1</a:t>
            </a:r>
            <a:endParaRPr lang="zh-CN" altLang="en-US">
              <a:solidFill>
                <a:srgbClr val="7F7F7F"/>
              </a:solidFill>
              <a:sym typeface="Arial" panose="020B0604020202020204" pitchFamily="34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656388" y="2316163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6460" name="直接连接符 92"/>
          <p:cNvCxnSpPr>
            <a:cxnSpLocks noChangeShapeType="1"/>
          </p:cNvCxnSpPr>
          <p:nvPr/>
        </p:nvCxnSpPr>
        <p:spPr bwMode="auto">
          <a:xfrm flipV="1">
            <a:off x="6721475" y="248126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1" name="直接连接符 93"/>
          <p:cNvCxnSpPr>
            <a:cxnSpLocks noChangeShapeType="1"/>
          </p:cNvCxnSpPr>
          <p:nvPr/>
        </p:nvCxnSpPr>
        <p:spPr bwMode="auto">
          <a:xfrm>
            <a:off x="6132513" y="2378075"/>
            <a:ext cx="481012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椭圆 94"/>
          <p:cNvSpPr/>
          <p:nvPr/>
        </p:nvSpPr>
        <p:spPr bwMode="auto">
          <a:xfrm>
            <a:off x="4108450" y="4730750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6463" name="直接连接符 95"/>
          <p:cNvCxnSpPr>
            <a:cxnSpLocks noChangeShapeType="1"/>
          </p:cNvCxnSpPr>
          <p:nvPr/>
        </p:nvCxnSpPr>
        <p:spPr bwMode="auto">
          <a:xfrm flipV="1">
            <a:off x="4167188" y="4291013"/>
            <a:ext cx="3175" cy="4460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64" name="直接连接符 96"/>
          <p:cNvCxnSpPr>
            <a:cxnSpLocks noChangeShapeType="1"/>
          </p:cNvCxnSpPr>
          <p:nvPr/>
        </p:nvCxnSpPr>
        <p:spPr bwMode="auto">
          <a:xfrm>
            <a:off x="4260850" y="4803775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65" name="矩形 1"/>
          <p:cNvSpPr>
            <a:spLocks noChangeArrowheads="1"/>
          </p:cNvSpPr>
          <p:nvPr/>
        </p:nvSpPr>
        <p:spPr bwMode="auto">
          <a:xfrm rot="-2187466">
            <a:off x="12700" y="-560388"/>
            <a:ext cx="3278188" cy="1122363"/>
          </a:xfrm>
          <a:custGeom>
            <a:avLst/>
            <a:gdLst>
              <a:gd name="T0" fmla="*/ 369967 w 1662544"/>
              <a:gd name="T1" fmla="*/ 0 h 698269"/>
              <a:gd name="T2" fmla="*/ 37000022 w 1662544"/>
              <a:gd name="T3" fmla="*/ 2487212 h 698269"/>
              <a:gd name="T4" fmla="*/ 37000022 w 1662544"/>
              <a:gd name="T5" fmla="*/ 4541870 h 698269"/>
              <a:gd name="T6" fmla="*/ 0 w 1662544"/>
              <a:gd name="T7" fmla="*/ 2487217 h 698269"/>
              <a:gd name="T8" fmla="*/ 369967 w 1662544"/>
              <a:gd name="T9" fmla="*/ 0 h 698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2544"/>
              <a:gd name="T16" fmla="*/ 0 h 698269"/>
              <a:gd name="T17" fmla="*/ 1662544 w 1662544"/>
              <a:gd name="T18" fmla="*/ 698269 h 698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2544" h="698269">
                <a:moveTo>
                  <a:pt x="16624" y="0"/>
                </a:moveTo>
                <a:lnTo>
                  <a:pt x="1662544" y="382385"/>
                </a:lnTo>
                <a:lnTo>
                  <a:pt x="1662544" y="698269"/>
                </a:lnTo>
                <a:lnTo>
                  <a:pt x="0" y="382386"/>
                </a:lnTo>
                <a:lnTo>
                  <a:pt x="16624" y="0"/>
                </a:lnTo>
                <a:close/>
              </a:path>
            </a:pathLst>
          </a:custGeom>
          <a:solidFill>
            <a:srgbClr val="FF620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466" name="文本框 12"/>
          <p:cNvSpPr>
            <a:spLocks noChangeArrowheads="1"/>
          </p:cNvSpPr>
          <p:nvPr/>
        </p:nvSpPr>
        <p:spPr bwMode="auto">
          <a:xfrm rot="-1661075">
            <a:off x="385763" y="44450"/>
            <a:ext cx="165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基础概念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993516" y="2312126"/>
            <a:ext cx="1651729" cy="90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" name="直接箭头连接符 85"/>
          <p:cNvCxnSpPr>
            <a:stCxn id="1026" idx="2"/>
          </p:cNvCxnSpPr>
          <p:nvPr/>
        </p:nvCxnSpPr>
        <p:spPr bwMode="auto">
          <a:xfrm flipH="1">
            <a:off x="8810897" y="3214960"/>
            <a:ext cx="8484" cy="429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96660" y="3775164"/>
            <a:ext cx="1522619" cy="96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任意多边形 86"/>
          <p:cNvSpPr/>
          <p:nvPr/>
        </p:nvSpPr>
        <p:spPr bwMode="auto">
          <a:xfrm>
            <a:off x="8252276" y="2214154"/>
            <a:ext cx="512901" cy="633549"/>
          </a:xfrm>
          <a:custGeom>
            <a:avLst/>
            <a:gdLst>
              <a:gd name="connsiteX0" fmla="*/ 395335 w 512901"/>
              <a:gd name="connsiteY0" fmla="*/ 45720 h 633549"/>
              <a:gd name="connsiteX1" fmla="*/ 401866 w 512901"/>
              <a:gd name="connsiteY1" fmla="*/ 65314 h 633549"/>
              <a:gd name="connsiteX2" fmla="*/ 447586 w 512901"/>
              <a:gd name="connsiteY2" fmla="*/ 124097 h 633549"/>
              <a:gd name="connsiteX3" fmla="*/ 480243 w 512901"/>
              <a:gd name="connsiteY3" fmla="*/ 182880 h 633549"/>
              <a:gd name="connsiteX4" fmla="*/ 493306 w 512901"/>
              <a:gd name="connsiteY4" fmla="*/ 202474 h 633549"/>
              <a:gd name="connsiteX5" fmla="*/ 499838 w 512901"/>
              <a:gd name="connsiteY5" fmla="*/ 228600 h 633549"/>
              <a:gd name="connsiteX6" fmla="*/ 506369 w 512901"/>
              <a:gd name="connsiteY6" fmla="*/ 248194 h 633549"/>
              <a:gd name="connsiteX7" fmla="*/ 512901 w 512901"/>
              <a:gd name="connsiteY7" fmla="*/ 306977 h 633549"/>
              <a:gd name="connsiteX8" fmla="*/ 506369 w 512901"/>
              <a:gd name="connsiteY8" fmla="*/ 391886 h 633549"/>
              <a:gd name="connsiteX9" fmla="*/ 486775 w 512901"/>
              <a:gd name="connsiteY9" fmla="*/ 431074 h 633549"/>
              <a:gd name="connsiteX10" fmla="*/ 460649 w 512901"/>
              <a:gd name="connsiteY10" fmla="*/ 489857 h 633549"/>
              <a:gd name="connsiteX11" fmla="*/ 454118 w 512901"/>
              <a:gd name="connsiteY11" fmla="*/ 522514 h 633549"/>
              <a:gd name="connsiteX12" fmla="*/ 441055 w 512901"/>
              <a:gd name="connsiteY12" fmla="*/ 542109 h 633549"/>
              <a:gd name="connsiteX13" fmla="*/ 434523 w 512901"/>
              <a:gd name="connsiteY13" fmla="*/ 561703 h 633549"/>
              <a:gd name="connsiteX14" fmla="*/ 421461 w 512901"/>
              <a:gd name="connsiteY14" fmla="*/ 581297 h 633549"/>
              <a:gd name="connsiteX15" fmla="*/ 414929 w 512901"/>
              <a:gd name="connsiteY15" fmla="*/ 600891 h 633549"/>
              <a:gd name="connsiteX16" fmla="*/ 356146 w 512901"/>
              <a:gd name="connsiteY16" fmla="*/ 633549 h 633549"/>
              <a:gd name="connsiteX17" fmla="*/ 251643 w 512901"/>
              <a:gd name="connsiteY17" fmla="*/ 627017 h 633549"/>
              <a:gd name="connsiteX18" fmla="*/ 205923 w 512901"/>
              <a:gd name="connsiteY18" fmla="*/ 594360 h 633549"/>
              <a:gd name="connsiteX19" fmla="*/ 186329 w 512901"/>
              <a:gd name="connsiteY19" fmla="*/ 581297 h 633549"/>
              <a:gd name="connsiteX20" fmla="*/ 153672 w 512901"/>
              <a:gd name="connsiteY20" fmla="*/ 542109 h 633549"/>
              <a:gd name="connsiteX21" fmla="*/ 121015 w 512901"/>
              <a:gd name="connsiteY21" fmla="*/ 502920 h 633549"/>
              <a:gd name="connsiteX22" fmla="*/ 114483 w 512901"/>
              <a:gd name="connsiteY22" fmla="*/ 483326 h 633549"/>
              <a:gd name="connsiteX23" fmla="*/ 94889 w 512901"/>
              <a:gd name="connsiteY23" fmla="*/ 463731 h 633549"/>
              <a:gd name="connsiteX24" fmla="*/ 81826 w 512901"/>
              <a:gd name="connsiteY24" fmla="*/ 444137 h 633549"/>
              <a:gd name="connsiteX25" fmla="*/ 62232 w 512901"/>
              <a:gd name="connsiteY25" fmla="*/ 404949 h 633549"/>
              <a:gd name="connsiteX26" fmla="*/ 55701 w 512901"/>
              <a:gd name="connsiteY26" fmla="*/ 385354 h 633549"/>
              <a:gd name="connsiteX27" fmla="*/ 36106 w 512901"/>
              <a:gd name="connsiteY27" fmla="*/ 346166 h 633549"/>
              <a:gd name="connsiteX28" fmla="*/ 23043 w 512901"/>
              <a:gd name="connsiteY28" fmla="*/ 254726 h 633549"/>
              <a:gd name="connsiteX29" fmla="*/ 16512 w 512901"/>
              <a:gd name="connsiteY29" fmla="*/ 202474 h 633549"/>
              <a:gd name="connsiteX30" fmla="*/ 42638 w 512901"/>
              <a:gd name="connsiteY30" fmla="*/ 104503 h 633549"/>
              <a:gd name="connsiteX31" fmla="*/ 62232 w 512901"/>
              <a:gd name="connsiteY31" fmla="*/ 97971 h 633549"/>
              <a:gd name="connsiteX32" fmla="*/ 101421 w 512901"/>
              <a:gd name="connsiteY32" fmla="*/ 65314 h 633549"/>
              <a:gd name="connsiteX33" fmla="*/ 140609 w 512901"/>
              <a:gd name="connsiteY33" fmla="*/ 52251 h 633549"/>
              <a:gd name="connsiteX34" fmla="*/ 179798 w 512901"/>
              <a:gd name="connsiteY34" fmla="*/ 32657 h 633549"/>
              <a:gd name="connsiteX35" fmla="*/ 199392 w 512901"/>
              <a:gd name="connsiteY35" fmla="*/ 13063 h 633549"/>
              <a:gd name="connsiteX36" fmla="*/ 238581 w 512901"/>
              <a:gd name="connsiteY36" fmla="*/ 0 h 633549"/>
              <a:gd name="connsiteX37" fmla="*/ 303895 w 512901"/>
              <a:gd name="connsiteY37" fmla="*/ 6531 h 633549"/>
              <a:gd name="connsiteX38" fmla="*/ 336552 w 512901"/>
              <a:gd name="connsiteY38" fmla="*/ 45720 h 633549"/>
              <a:gd name="connsiteX39" fmla="*/ 375741 w 512901"/>
              <a:gd name="connsiteY39" fmla="*/ 52251 h 633549"/>
              <a:gd name="connsiteX40" fmla="*/ 395335 w 512901"/>
              <a:gd name="connsiteY40" fmla="*/ 65314 h 633549"/>
              <a:gd name="connsiteX41" fmla="*/ 395335 w 512901"/>
              <a:gd name="connsiteY41" fmla="*/ 45720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2901" h="633549">
                <a:moveTo>
                  <a:pt x="395335" y="45720"/>
                </a:moveTo>
                <a:cubicBezTo>
                  <a:pt x="396423" y="45720"/>
                  <a:pt x="398523" y="59296"/>
                  <a:pt x="401866" y="65314"/>
                </a:cubicBezTo>
                <a:cubicBezTo>
                  <a:pt x="421397" y="100470"/>
                  <a:pt x="423785" y="100296"/>
                  <a:pt x="447586" y="124097"/>
                </a:cubicBezTo>
                <a:cubicBezTo>
                  <a:pt x="459083" y="158584"/>
                  <a:pt x="450300" y="137964"/>
                  <a:pt x="480243" y="182880"/>
                </a:cubicBezTo>
                <a:lnTo>
                  <a:pt x="493306" y="202474"/>
                </a:lnTo>
                <a:cubicBezTo>
                  <a:pt x="495483" y="211183"/>
                  <a:pt x="497372" y="219969"/>
                  <a:pt x="499838" y="228600"/>
                </a:cubicBezTo>
                <a:cubicBezTo>
                  <a:pt x="501729" y="235220"/>
                  <a:pt x="505237" y="241403"/>
                  <a:pt x="506369" y="248194"/>
                </a:cubicBezTo>
                <a:cubicBezTo>
                  <a:pt x="509610" y="267641"/>
                  <a:pt x="510724" y="287383"/>
                  <a:pt x="512901" y="306977"/>
                </a:cubicBezTo>
                <a:cubicBezTo>
                  <a:pt x="510724" y="335280"/>
                  <a:pt x="509890" y="363719"/>
                  <a:pt x="506369" y="391886"/>
                </a:cubicBezTo>
                <a:cubicBezTo>
                  <a:pt x="503262" y="416744"/>
                  <a:pt x="496923" y="408241"/>
                  <a:pt x="486775" y="431074"/>
                </a:cubicBezTo>
                <a:cubicBezTo>
                  <a:pt x="455684" y="501027"/>
                  <a:pt x="490212" y="445513"/>
                  <a:pt x="460649" y="489857"/>
                </a:cubicBezTo>
                <a:cubicBezTo>
                  <a:pt x="458472" y="500743"/>
                  <a:pt x="458016" y="512120"/>
                  <a:pt x="454118" y="522514"/>
                </a:cubicBezTo>
                <a:cubicBezTo>
                  <a:pt x="451362" y="529864"/>
                  <a:pt x="444566" y="535088"/>
                  <a:pt x="441055" y="542109"/>
                </a:cubicBezTo>
                <a:cubicBezTo>
                  <a:pt x="437976" y="548267"/>
                  <a:pt x="437602" y="555545"/>
                  <a:pt x="434523" y="561703"/>
                </a:cubicBezTo>
                <a:cubicBezTo>
                  <a:pt x="431013" y="568724"/>
                  <a:pt x="424971" y="574276"/>
                  <a:pt x="421461" y="581297"/>
                </a:cubicBezTo>
                <a:cubicBezTo>
                  <a:pt x="418382" y="587455"/>
                  <a:pt x="419797" y="596023"/>
                  <a:pt x="414929" y="600891"/>
                </a:cubicBezTo>
                <a:cubicBezTo>
                  <a:pt x="392470" y="623350"/>
                  <a:pt x="380786" y="625335"/>
                  <a:pt x="356146" y="633549"/>
                </a:cubicBezTo>
                <a:cubicBezTo>
                  <a:pt x="321312" y="631372"/>
                  <a:pt x="286159" y="632195"/>
                  <a:pt x="251643" y="627017"/>
                </a:cubicBezTo>
                <a:cubicBezTo>
                  <a:pt x="228064" y="623480"/>
                  <a:pt x="222149" y="607882"/>
                  <a:pt x="205923" y="594360"/>
                </a:cubicBezTo>
                <a:cubicBezTo>
                  <a:pt x="199893" y="589335"/>
                  <a:pt x="192860" y="585651"/>
                  <a:pt x="186329" y="581297"/>
                </a:cubicBezTo>
                <a:cubicBezTo>
                  <a:pt x="153892" y="532643"/>
                  <a:pt x="195584" y="592405"/>
                  <a:pt x="153672" y="542109"/>
                </a:cubicBezTo>
                <a:cubicBezTo>
                  <a:pt x="108206" y="487549"/>
                  <a:pt x="178258" y="560163"/>
                  <a:pt x="121015" y="502920"/>
                </a:cubicBezTo>
                <a:cubicBezTo>
                  <a:pt x="118838" y="496389"/>
                  <a:pt x="118302" y="489054"/>
                  <a:pt x="114483" y="483326"/>
                </a:cubicBezTo>
                <a:cubicBezTo>
                  <a:pt x="109359" y="475640"/>
                  <a:pt x="100802" y="470827"/>
                  <a:pt x="94889" y="463731"/>
                </a:cubicBezTo>
                <a:cubicBezTo>
                  <a:pt x="89864" y="457701"/>
                  <a:pt x="86180" y="450668"/>
                  <a:pt x="81826" y="444137"/>
                </a:cubicBezTo>
                <a:cubicBezTo>
                  <a:pt x="65409" y="394884"/>
                  <a:pt x="87556" y="455597"/>
                  <a:pt x="62232" y="404949"/>
                </a:cubicBezTo>
                <a:cubicBezTo>
                  <a:pt x="59153" y="398791"/>
                  <a:pt x="58780" y="391512"/>
                  <a:pt x="55701" y="385354"/>
                </a:cubicBezTo>
                <a:cubicBezTo>
                  <a:pt x="39738" y="353427"/>
                  <a:pt x="44314" y="378999"/>
                  <a:pt x="36106" y="346166"/>
                </a:cubicBezTo>
                <a:cubicBezTo>
                  <a:pt x="27535" y="311885"/>
                  <a:pt x="27557" y="293095"/>
                  <a:pt x="23043" y="254726"/>
                </a:cubicBezTo>
                <a:cubicBezTo>
                  <a:pt x="20992" y="237293"/>
                  <a:pt x="18689" y="219891"/>
                  <a:pt x="16512" y="202474"/>
                </a:cubicBezTo>
                <a:cubicBezTo>
                  <a:pt x="21562" y="136820"/>
                  <a:pt x="0" y="125823"/>
                  <a:pt x="42638" y="104503"/>
                </a:cubicBezTo>
                <a:cubicBezTo>
                  <a:pt x="48796" y="101424"/>
                  <a:pt x="55701" y="100148"/>
                  <a:pt x="62232" y="97971"/>
                </a:cubicBezTo>
                <a:cubicBezTo>
                  <a:pt x="74538" y="85665"/>
                  <a:pt x="85052" y="72589"/>
                  <a:pt x="101421" y="65314"/>
                </a:cubicBezTo>
                <a:cubicBezTo>
                  <a:pt x="114004" y="59722"/>
                  <a:pt x="129152" y="59889"/>
                  <a:pt x="140609" y="52251"/>
                </a:cubicBezTo>
                <a:cubicBezTo>
                  <a:pt x="165932" y="35370"/>
                  <a:pt x="152756" y="41671"/>
                  <a:pt x="179798" y="32657"/>
                </a:cubicBezTo>
                <a:cubicBezTo>
                  <a:pt x="186329" y="26126"/>
                  <a:pt x="191318" y="17549"/>
                  <a:pt x="199392" y="13063"/>
                </a:cubicBezTo>
                <a:cubicBezTo>
                  <a:pt x="211429" y="6376"/>
                  <a:pt x="238581" y="0"/>
                  <a:pt x="238581" y="0"/>
                </a:cubicBezTo>
                <a:cubicBezTo>
                  <a:pt x="260352" y="2177"/>
                  <a:pt x="282983" y="96"/>
                  <a:pt x="303895" y="6531"/>
                </a:cubicBezTo>
                <a:cubicBezTo>
                  <a:pt x="349798" y="20655"/>
                  <a:pt x="300724" y="27807"/>
                  <a:pt x="336552" y="45720"/>
                </a:cubicBezTo>
                <a:cubicBezTo>
                  <a:pt x="348397" y="51642"/>
                  <a:pt x="362678" y="50074"/>
                  <a:pt x="375741" y="52251"/>
                </a:cubicBezTo>
                <a:cubicBezTo>
                  <a:pt x="382272" y="56605"/>
                  <a:pt x="388314" y="61803"/>
                  <a:pt x="395335" y="65314"/>
                </a:cubicBezTo>
                <a:cubicBezTo>
                  <a:pt x="401493" y="68393"/>
                  <a:pt x="394247" y="45720"/>
                  <a:pt x="395335" y="45720"/>
                </a:cubicBezTo>
                <a:close/>
              </a:path>
            </a:pathLst>
          </a:cu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任意多边形 87"/>
          <p:cNvSpPr/>
          <p:nvPr/>
        </p:nvSpPr>
        <p:spPr bwMode="auto">
          <a:xfrm>
            <a:off x="8195671" y="3600994"/>
            <a:ext cx="512901" cy="633549"/>
          </a:xfrm>
          <a:custGeom>
            <a:avLst/>
            <a:gdLst>
              <a:gd name="connsiteX0" fmla="*/ 395335 w 512901"/>
              <a:gd name="connsiteY0" fmla="*/ 45720 h 633549"/>
              <a:gd name="connsiteX1" fmla="*/ 401866 w 512901"/>
              <a:gd name="connsiteY1" fmla="*/ 65314 h 633549"/>
              <a:gd name="connsiteX2" fmla="*/ 447586 w 512901"/>
              <a:gd name="connsiteY2" fmla="*/ 124097 h 633549"/>
              <a:gd name="connsiteX3" fmla="*/ 480243 w 512901"/>
              <a:gd name="connsiteY3" fmla="*/ 182880 h 633549"/>
              <a:gd name="connsiteX4" fmla="*/ 493306 w 512901"/>
              <a:gd name="connsiteY4" fmla="*/ 202474 h 633549"/>
              <a:gd name="connsiteX5" fmla="*/ 499838 w 512901"/>
              <a:gd name="connsiteY5" fmla="*/ 228600 h 633549"/>
              <a:gd name="connsiteX6" fmla="*/ 506369 w 512901"/>
              <a:gd name="connsiteY6" fmla="*/ 248194 h 633549"/>
              <a:gd name="connsiteX7" fmla="*/ 512901 w 512901"/>
              <a:gd name="connsiteY7" fmla="*/ 306977 h 633549"/>
              <a:gd name="connsiteX8" fmla="*/ 506369 w 512901"/>
              <a:gd name="connsiteY8" fmla="*/ 391886 h 633549"/>
              <a:gd name="connsiteX9" fmla="*/ 486775 w 512901"/>
              <a:gd name="connsiteY9" fmla="*/ 431074 h 633549"/>
              <a:gd name="connsiteX10" fmla="*/ 460649 w 512901"/>
              <a:gd name="connsiteY10" fmla="*/ 489857 h 633549"/>
              <a:gd name="connsiteX11" fmla="*/ 454118 w 512901"/>
              <a:gd name="connsiteY11" fmla="*/ 522514 h 633549"/>
              <a:gd name="connsiteX12" fmla="*/ 441055 w 512901"/>
              <a:gd name="connsiteY12" fmla="*/ 542109 h 633549"/>
              <a:gd name="connsiteX13" fmla="*/ 434523 w 512901"/>
              <a:gd name="connsiteY13" fmla="*/ 561703 h 633549"/>
              <a:gd name="connsiteX14" fmla="*/ 421461 w 512901"/>
              <a:gd name="connsiteY14" fmla="*/ 581297 h 633549"/>
              <a:gd name="connsiteX15" fmla="*/ 414929 w 512901"/>
              <a:gd name="connsiteY15" fmla="*/ 600891 h 633549"/>
              <a:gd name="connsiteX16" fmla="*/ 356146 w 512901"/>
              <a:gd name="connsiteY16" fmla="*/ 633549 h 633549"/>
              <a:gd name="connsiteX17" fmla="*/ 251643 w 512901"/>
              <a:gd name="connsiteY17" fmla="*/ 627017 h 633549"/>
              <a:gd name="connsiteX18" fmla="*/ 205923 w 512901"/>
              <a:gd name="connsiteY18" fmla="*/ 594360 h 633549"/>
              <a:gd name="connsiteX19" fmla="*/ 186329 w 512901"/>
              <a:gd name="connsiteY19" fmla="*/ 581297 h 633549"/>
              <a:gd name="connsiteX20" fmla="*/ 153672 w 512901"/>
              <a:gd name="connsiteY20" fmla="*/ 542109 h 633549"/>
              <a:gd name="connsiteX21" fmla="*/ 121015 w 512901"/>
              <a:gd name="connsiteY21" fmla="*/ 502920 h 633549"/>
              <a:gd name="connsiteX22" fmla="*/ 114483 w 512901"/>
              <a:gd name="connsiteY22" fmla="*/ 483326 h 633549"/>
              <a:gd name="connsiteX23" fmla="*/ 94889 w 512901"/>
              <a:gd name="connsiteY23" fmla="*/ 463731 h 633549"/>
              <a:gd name="connsiteX24" fmla="*/ 81826 w 512901"/>
              <a:gd name="connsiteY24" fmla="*/ 444137 h 633549"/>
              <a:gd name="connsiteX25" fmla="*/ 62232 w 512901"/>
              <a:gd name="connsiteY25" fmla="*/ 404949 h 633549"/>
              <a:gd name="connsiteX26" fmla="*/ 55701 w 512901"/>
              <a:gd name="connsiteY26" fmla="*/ 385354 h 633549"/>
              <a:gd name="connsiteX27" fmla="*/ 36106 w 512901"/>
              <a:gd name="connsiteY27" fmla="*/ 346166 h 633549"/>
              <a:gd name="connsiteX28" fmla="*/ 23043 w 512901"/>
              <a:gd name="connsiteY28" fmla="*/ 254726 h 633549"/>
              <a:gd name="connsiteX29" fmla="*/ 16512 w 512901"/>
              <a:gd name="connsiteY29" fmla="*/ 202474 h 633549"/>
              <a:gd name="connsiteX30" fmla="*/ 42638 w 512901"/>
              <a:gd name="connsiteY30" fmla="*/ 104503 h 633549"/>
              <a:gd name="connsiteX31" fmla="*/ 62232 w 512901"/>
              <a:gd name="connsiteY31" fmla="*/ 97971 h 633549"/>
              <a:gd name="connsiteX32" fmla="*/ 101421 w 512901"/>
              <a:gd name="connsiteY32" fmla="*/ 65314 h 633549"/>
              <a:gd name="connsiteX33" fmla="*/ 140609 w 512901"/>
              <a:gd name="connsiteY33" fmla="*/ 52251 h 633549"/>
              <a:gd name="connsiteX34" fmla="*/ 179798 w 512901"/>
              <a:gd name="connsiteY34" fmla="*/ 32657 h 633549"/>
              <a:gd name="connsiteX35" fmla="*/ 199392 w 512901"/>
              <a:gd name="connsiteY35" fmla="*/ 13063 h 633549"/>
              <a:gd name="connsiteX36" fmla="*/ 238581 w 512901"/>
              <a:gd name="connsiteY36" fmla="*/ 0 h 633549"/>
              <a:gd name="connsiteX37" fmla="*/ 303895 w 512901"/>
              <a:gd name="connsiteY37" fmla="*/ 6531 h 633549"/>
              <a:gd name="connsiteX38" fmla="*/ 336552 w 512901"/>
              <a:gd name="connsiteY38" fmla="*/ 45720 h 633549"/>
              <a:gd name="connsiteX39" fmla="*/ 375741 w 512901"/>
              <a:gd name="connsiteY39" fmla="*/ 52251 h 633549"/>
              <a:gd name="connsiteX40" fmla="*/ 395335 w 512901"/>
              <a:gd name="connsiteY40" fmla="*/ 65314 h 633549"/>
              <a:gd name="connsiteX41" fmla="*/ 395335 w 512901"/>
              <a:gd name="connsiteY41" fmla="*/ 45720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2901" h="633549">
                <a:moveTo>
                  <a:pt x="395335" y="45720"/>
                </a:moveTo>
                <a:cubicBezTo>
                  <a:pt x="396423" y="45720"/>
                  <a:pt x="398523" y="59296"/>
                  <a:pt x="401866" y="65314"/>
                </a:cubicBezTo>
                <a:cubicBezTo>
                  <a:pt x="421397" y="100470"/>
                  <a:pt x="423785" y="100296"/>
                  <a:pt x="447586" y="124097"/>
                </a:cubicBezTo>
                <a:cubicBezTo>
                  <a:pt x="459083" y="158584"/>
                  <a:pt x="450300" y="137964"/>
                  <a:pt x="480243" y="182880"/>
                </a:cubicBezTo>
                <a:lnTo>
                  <a:pt x="493306" y="202474"/>
                </a:lnTo>
                <a:cubicBezTo>
                  <a:pt x="495483" y="211183"/>
                  <a:pt x="497372" y="219969"/>
                  <a:pt x="499838" y="228600"/>
                </a:cubicBezTo>
                <a:cubicBezTo>
                  <a:pt x="501729" y="235220"/>
                  <a:pt x="505237" y="241403"/>
                  <a:pt x="506369" y="248194"/>
                </a:cubicBezTo>
                <a:cubicBezTo>
                  <a:pt x="509610" y="267641"/>
                  <a:pt x="510724" y="287383"/>
                  <a:pt x="512901" y="306977"/>
                </a:cubicBezTo>
                <a:cubicBezTo>
                  <a:pt x="510724" y="335280"/>
                  <a:pt x="509890" y="363719"/>
                  <a:pt x="506369" y="391886"/>
                </a:cubicBezTo>
                <a:cubicBezTo>
                  <a:pt x="503262" y="416744"/>
                  <a:pt x="496923" y="408241"/>
                  <a:pt x="486775" y="431074"/>
                </a:cubicBezTo>
                <a:cubicBezTo>
                  <a:pt x="455684" y="501027"/>
                  <a:pt x="490212" y="445513"/>
                  <a:pt x="460649" y="489857"/>
                </a:cubicBezTo>
                <a:cubicBezTo>
                  <a:pt x="458472" y="500743"/>
                  <a:pt x="458016" y="512120"/>
                  <a:pt x="454118" y="522514"/>
                </a:cubicBezTo>
                <a:cubicBezTo>
                  <a:pt x="451362" y="529864"/>
                  <a:pt x="444566" y="535088"/>
                  <a:pt x="441055" y="542109"/>
                </a:cubicBezTo>
                <a:cubicBezTo>
                  <a:pt x="437976" y="548267"/>
                  <a:pt x="437602" y="555545"/>
                  <a:pt x="434523" y="561703"/>
                </a:cubicBezTo>
                <a:cubicBezTo>
                  <a:pt x="431013" y="568724"/>
                  <a:pt x="424971" y="574276"/>
                  <a:pt x="421461" y="581297"/>
                </a:cubicBezTo>
                <a:cubicBezTo>
                  <a:pt x="418382" y="587455"/>
                  <a:pt x="419797" y="596023"/>
                  <a:pt x="414929" y="600891"/>
                </a:cubicBezTo>
                <a:cubicBezTo>
                  <a:pt x="392470" y="623350"/>
                  <a:pt x="380786" y="625335"/>
                  <a:pt x="356146" y="633549"/>
                </a:cubicBezTo>
                <a:cubicBezTo>
                  <a:pt x="321312" y="631372"/>
                  <a:pt x="286159" y="632195"/>
                  <a:pt x="251643" y="627017"/>
                </a:cubicBezTo>
                <a:cubicBezTo>
                  <a:pt x="228064" y="623480"/>
                  <a:pt x="222149" y="607882"/>
                  <a:pt x="205923" y="594360"/>
                </a:cubicBezTo>
                <a:cubicBezTo>
                  <a:pt x="199893" y="589335"/>
                  <a:pt x="192860" y="585651"/>
                  <a:pt x="186329" y="581297"/>
                </a:cubicBezTo>
                <a:cubicBezTo>
                  <a:pt x="153892" y="532643"/>
                  <a:pt x="195584" y="592405"/>
                  <a:pt x="153672" y="542109"/>
                </a:cubicBezTo>
                <a:cubicBezTo>
                  <a:pt x="108206" y="487549"/>
                  <a:pt x="178258" y="560163"/>
                  <a:pt x="121015" y="502920"/>
                </a:cubicBezTo>
                <a:cubicBezTo>
                  <a:pt x="118838" y="496389"/>
                  <a:pt x="118302" y="489054"/>
                  <a:pt x="114483" y="483326"/>
                </a:cubicBezTo>
                <a:cubicBezTo>
                  <a:pt x="109359" y="475640"/>
                  <a:pt x="100802" y="470827"/>
                  <a:pt x="94889" y="463731"/>
                </a:cubicBezTo>
                <a:cubicBezTo>
                  <a:pt x="89864" y="457701"/>
                  <a:pt x="86180" y="450668"/>
                  <a:pt x="81826" y="444137"/>
                </a:cubicBezTo>
                <a:cubicBezTo>
                  <a:pt x="65409" y="394884"/>
                  <a:pt x="87556" y="455597"/>
                  <a:pt x="62232" y="404949"/>
                </a:cubicBezTo>
                <a:cubicBezTo>
                  <a:pt x="59153" y="398791"/>
                  <a:pt x="58780" y="391512"/>
                  <a:pt x="55701" y="385354"/>
                </a:cubicBezTo>
                <a:cubicBezTo>
                  <a:pt x="39738" y="353427"/>
                  <a:pt x="44314" y="378999"/>
                  <a:pt x="36106" y="346166"/>
                </a:cubicBezTo>
                <a:cubicBezTo>
                  <a:pt x="27535" y="311885"/>
                  <a:pt x="27557" y="293095"/>
                  <a:pt x="23043" y="254726"/>
                </a:cubicBezTo>
                <a:cubicBezTo>
                  <a:pt x="20992" y="237293"/>
                  <a:pt x="18689" y="219891"/>
                  <a:pt x="16512" y="202474"/>
                </a:cubicBezTo>
                <a:cubicBezTo>
                  <a:pt x="21562" y="136820"/>
                  <a:pt x="0" y="125823"/>
                  <a:pt x="42638" y="104503"/>
                </a:cubicBezTo>
                <a:cubicBezTo>
                  <a:pt x="48796" y="101424"/>
                  <a:pt x="55701" y="100148"/>
                  <a:pt x="62232" y="97971"/>
                </a:cubicBezTo>
                <a:cubicBezTo>
                  <a:pt x="74538" y="85665"/>
                  <a:pt x="85052" y="72589"/>
                  <a:pt x="101421" y="65314"/>
                </a:cubicBezTo>
                <a:cubicBezTo>
                  <a:pt x="114004" y="59722"/>
                  <a:pt x="129152" y="59889"/>
                  <a:pt x="140609" y="52251"/>
                </a:cubicBezTo>
                <a:cubicBezTo>
                  <a:pt x="165932" y="35370"/>
                  <a:pt x="152756" y="41671"/>
                  <a:pt x="179798" y="32657"/>
                </a:cubicBezTo>
                <a:cubicBezTo>
                  <a:pt x="186329" y="26126"/>
                  <a:pt x="191318" y="17549"/>
                  <a:pt x="199392" y="13063"/>
                </a:cubicBezTo>
                <a:cubicBezTo>
                  <a:pt x="211429" y="6376"/>
                  <a:pt x="238581" y="0"/>
                  <a:pt x="238581" y="0"/>
                </a:cubicBezTo>
                <a:cubicBezTo>
                  <a:pt x="260352" y="2177"/>
                  <a:pt x="282983" y="96"/>
                  <a:pt x="303895" y="6531"/>
                </a:cubicBezTo>
                <a:cubicBezTo>
                  <a:pt x="349798" y="20655"/>
                  <a:pt x="300724" y="27807"/>
                  <a:pt x="336552" y="45720"/>
                </a:cubicBezTo>
                <a:cubicBezTo>
                  <a:pt x="348397" y="51642"/>
                  <a:pt x="362678" y="50074"/>
                  <a:pt x="375741" y="52251"/>
                </a:cubicBezTo>
                <a:cubicBezTo>
                  <a:pt x="382272" y="56605"/>
                  <a:pt x="388314" y="61803"/>
                  <a:pt x="395335" y="65314"/>
                </a:cubicBezTo>
                <a:cubicBezTo>
                  <a:pt x="401493" y="68393"/>
                  <a:pt x="394247" y="45720"/>
                  <a:pt x="395335" y="45720"/>
                </a:cubicBezTo>
                <a:close/>
              </a:path>
            </a:pathLst>
          </a:cu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669925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1" name="矩形 7"/>
          <p:cNvSpPr>
            <a:spLocks noChangeArrowheads="1"/>
          </p:cNvSpPr>
          <p:nvPr/>
        </p:nvSpPr>
        <p:spPr bwMode="auto">
          <a:xfrm>
            <a:off x="11023600" y="669925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文本框 13"/>
          <p:cNvSpPr>
            <a:spLocks noChangeArrowheads="1"/>
          </p:cNvSpPr>
          <p:nvPr/>
        </p:nvSpPr>
        <p:spPr bwMode="auto">
          <a:xfrm>
            <a:off x="130175" y="811213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solid grid graph</a:t>
            </a:r>
            <a:endParaRPr lang="zh-CN" altLang="en-US" sz="6000" b="1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3" name="Rectangle 42"/>
          <p:cNvSpPr>
            <a:spLocks noChangeArrowheads="1"/>
          </p:cNvSpPr>
          <p:nvPr/>
        </p:nvSpPr>
        <p:spPr bwMode="auto">
          <a:xfrm>
            <a:off x="1547813" y="5183188"/>
            <a:ext cx="1026318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本文主要研究二连通实网格图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G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的两个给定边界点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与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t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之间的最长路径的逼近问题，即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ALP(G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t)</a:t>
            </a:r>
          </a:p>
          <a:p>
            <a:pPr algn="just" eaLnBrk="1" hangingPunct="1"/>
            <a:endParaRPr lang="en-US" altLang="zh-CN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该算法的主要思想是将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与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t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之间的边界路径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B</a:t>
            </a:r>
            <a:r>
              <a:rPr lang="zh-CN" altLang="en-US" sz="1400" dirty="0">
                <a:solidFill>
                  <a:srgbClr val="7F7F7F"/>
                </a:solidFill>
                <a:sym typeface="Arial" panose="020B0604020202020204" pitchFamily="34" charset="0"/>
              </a:rPr>
              <a:t>与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一个在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G/B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中长的回路合并，构造一条包含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G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中超过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2/3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个顶点的路径。</a:t>
            </a:r>
            <a:endParaRPr lang="en-US" altLang="zh-CN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endParaRPr lang="en-US" altLang="zh-CN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为了寻找长回路，我们使用</a:t>
            </a:r>
            <a:r>
              <a:rPr lang="zh-CN" altLang="en-US" sz="1400" dirty="0">
                <a:solidFill>
                  <a:srgbClr val="7F7F7F"/>
                </a:solidFill>
                <a:sym typeface="Arial" panose="020B0604020202020204" pitchFamily="34" charset="0"/>
              </a:rPr>
              <a:t>论文中文献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[2]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中提出的最长回路问题的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2/3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因子近似算法。</a:t>
            </a:r>
            <a:endParaRPr lang="zh-CN" altLang="en-US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endParaRPr lang="zh-CN" altLang="en-US" dirty="0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2840038" y="3548063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2846388" y="2932113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3468688" y="29384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2822575" y="4157663"/>
            <a:ext cx="139700" cy="1460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3481388" y="3529013"/>
            <a:ext cx="139700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3492500" y="4164013"/>
            <a:ext cx="141288" cy="1460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422" name="椭圆 27"/>
          <p:cNvSpPr>
            <a:spLocks noChangeArrowheads="1"/>
          </p:cNvSpPr>
          <p:nvPr/>
        </p:nvSpPr>
        <p:spPr bwMode="auto">
          <a:xfrm>
            <a:off x="4705350" y="3541713"/>
            <a:ext cx="141288" cy="1460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4700588" y="4138613"/>
            <a:ext cx="139700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5334000" y="35353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5334000" y="416401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5999163" y="415131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427" name="椭圆 33"/>
          <p:cNvSpPr>
            <a:spLocks noChangeArrowheads="1"/>
          </p:cNvSpPr>
          <p:nvPr/>
        </p:nvSpPr>
        <p:spPr bwMode="auto">
          <a:xfrm>
            <a:off x="7242175" y="2932113"/>
            <a:ext cx="139700" cy="1460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7254875" y="2346325"/>
            <a:ext cx="139700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7900988" y="2908300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430" name="椭圆 36"/>
          <p:cNvSpPr>
            <a:spLocks noChangeArrowheads="1"/>
          </p:cNvSpPr>
          <p:nvPr/>
        </p:nvSpPr>
        <p:spPr bwMode="auto">
          <a:xfrm>
            <a:off x="7888288" y="3529013"/>
            <a:ext cx="139700" cy="1476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1" name="椭圆 37"/>
          <p:cNvSpPr>
            <a:spLocks noChangeArrowheads="1"/>
          </p:cNvSpPr>
          <p:nvPr/>
        </p:nvSpPr>
        <p:spPr bwMode="auto">
          <a:xfrm>
            <a:off x="6650038" y="4170363"/>
            <a:ext cx="141287" cy="1460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8504238" y="354171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8497888" y="29257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7905750" y="2316163"/>
            <a:ext cx="141288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9120188" y="2914650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9131300" y="3541713"/>
            <a:ext cx="141288" cy="1460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45" name="直接连接符 44"/>
          <p:cNvCxnSpPr>
            <a:stCxn id="25" idx="0"/>
          </p:cNvCxnSpPr>
          <p:nvPr/>
        </p:nvCxnSpPr>
        <p:spPr bwMode="auto">
          <a:xfrm flipV="1">
            <a:off x="2892425" y="371316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 bwMode="auto">
          <a:xfrm flipV="1">
            <a:off x="2916238" y="310356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 flipV="1">
            <a:off x="4781550" y="369411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40" name="直接连接符 48"/>
          <p:cNvCxnSpPr>
            <a:cxnSpLocks noChangeShapeType="1"/>
          </p:cNvCxnSpPr>
          <p:nvPr/>
        </p:nvCxnSpPr>
        <p:spPr bwMode="auto">
          <a:xfrm flipV="1">
            <a:off x="5416550" y="370046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直接连接符 50"/>
          <p:cNvCxnSpPr>
            <a:cxnSpLocks noChangeShapeType="1"/>
          </p:cNvCxnSpPr>
          <p:nvPr/>
        </p:nvCxnSpPr>
        <p:spPr bwMode="auto">
          <a:xfrm flipV="1">
            <a:off x="3538538" y="36941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 flipV="1">
            <a:off x="3562350" y="308451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 bwMode="auto">
          <a:xfrm flipV="1">
            <a:off x="7335838" y="2468563"/>
            <a:ext cx="3175" cy="4460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36" idx="4"/>
          </p:cNvCxnSpPr>
          <p:nvPr/>
        </p:nvCxnSpPr>
        <p:spPr bwMode="auto">
          <a:xfrm flipV="1">
            <a:off x="7945438" y="3054350"/>
            <a:ext cx="25400" cy="4810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45" name="直接连接符 55"/>
          <p:cNvCxnSpPr>
            <a:cxnSpLocks noChangeShapeType="1"/>
          </p:cNvCxnSpPr>
          <p:nvPr/>
        </p:nvCxnSpPr>
        <p:spPr bwMode="auto">
          <a:xfrm flipV="1">
            <a:off x="7970838" y="248126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6" name="直接连接符 57"/>
          <p:cNvCxnSpPr>
            <a:cxnSpLocks noChangeShapeType="1"/>
          </p:cNvCxnSpPr>
          <p:nvPr/>
        </p:nvCxnSpPr>
        <p:spPr bwMode="auto">
          <a:xfrm flipV="1">
            <a:off x="8580438" y="3071813"/>
            <a:ext cx="3175" cy="4460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9201150" y="309086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3" idx="6"/>
            <a:endCxn id="24" idx="2"/>
          </p:cNvCxnSpPr>
          <p:nvPr/>
        </p:nvCxnSpPr>
        <p:spPr bwMode="auto">
          <a:xfrm>
            <a:off x="2987675" y="3005138"/>
            <a:ext cx="481013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49" name="直接连接符 61"/>
          <p:cNvCxnSpPr>
            <a:cxnSpLocks noChangeShapeType="1"/>
          </p:cNvCxnSpPr>
          <p:nvPr/>
        </p:nvCxnSpPr>
        <p:spPr bwMode="auto">
          <a:xfrm>
            <a:off x="2998788" y="3597275"/>
            <a:ext cx="482600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62"/>
          <p:cNvCxnSpPr>
            <a:stCxn id="25" idx="6"/>
            <a:endCxn id="27" idx="2"/>
          </p:cNvCxnSpPr>
          <p:nvPr/>
        </p:nvCxnSpPr>
        <p:spPr bwMode="auto">
          <a:xfrm>
            <a:off x="2962275" y="4230688"/>
            <a:ext cx="530225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 bwMode="auto">
          <a:xfrm>
            <a:off x="4840288" y="4230688"/>
            <a:ext cx="481012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52" name="直接连接符 65"/>
          <p:cNvCxnSpPr>
            <a:cxnSpLocks noChangeShapeType="1"/>
          </p:cNvCxnSpPr>
          <p:nvPr/>
        </p:nvCxnSpPr>
        <p:spPr bwMode="auto">
          <a:xfrm>
            <a:off x="5480050" y="423068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3" name="直接连接符 67"/>
          <p:cNvCxnSpPr>
            <a:cxnSpLocks noChangeShapeType="1"/>
          </p:cNvCxnSpPr>
          <p:nvPr/>
        </p:nvCxnSpPr>
        <p:spPr bwMode="auto">
          <a:xfrm>
            <a:off x="4900613" y="361473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接连接符 70"/>
          <p:cNvCxnSpPr>
            <a:endCxn id="36" idx="2"/>
          </p:cNvCxnSpPr>
          <p:nvPr/>
        </p:nvCxnSpPr>
        <p:spPr bwMode="auto">
          <a:xfrm flipV="1">
            <a:off x="7381875" y="2981325"/>
            <a:ext cx="519113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55" name="直接连接符 71"/>
          <p:cNvCxnSpPr>
            <a:cxnSpLocks noChangeShapeType="1"/>
          </p:cNvCxnSpPr>
          <p:nvPr/>
        </p:nvCxnSpPr>
        <p:spPr bwMode="auto">
          <a:xfrm>
            <a:off x="8021638" y="2987675"/>
            <a:ext cx="482600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直接连接符 72"/>
          <p:cNvCxnSpPr/>
          <p:nvPr/>
        </p:nvCxnSpPr>
        <p:spPr bwMode="auto">
          <a:xfrm>
            <a:off x="8631238" y="2992438"/>
            <a:ext cx="482600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41" idx="2"/>
          </p:cNvCxnSpPr>
          <p:nvPr/>
        </p:nvCxnSpPr>
        <p:spPr bwMode="auto">
          <a:xfrm>
            <a:off x="7381875" y="2378075"/>
            <a:ext cx="523875" cy="111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58" name="直接连接符 74"/>
          <p:cNvCxnSpPr>
            <a:cxnSpLocks noChangeShapeType="1"/>
          </p:cNvCxnSpPr>
          <p:nvPr/>
        </p:nvCxnSpPr>
        <p:spPr bwMode="auto">
          <a:xfrm>
            <a:off x="6162675" y="422433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直接连接符 75"/>
          <p:cNvCxnSpPr>
            <a:cxnSpLocks noChangeShapeType="1"/>
          </p:cNvCxnSpPr>
          <p:nvPr/>
        </p:nvCxnSpPr>
        <p:spPr bwMode="auto">
          <a:xfrm>
            <a:off x="8040688" y="360203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直接连接符 76"/>
          <p:cNvCxnSpPr>
            <a:cxnSpLocks noChangeShapeType="1"/>
          </p:cNvCxnSpPr>
          <p:nvPr/>
        </p:nvCxnSpPr>
        <p:spPr bwMode="auto">
          <a:xfrm>
            <a:off x="8650288" y="360838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椭圆 79"/>
          <p:cNvSpPr/>
          <p:nvPr/>
        </p:nvSpPr>
        <p:spPr bwMode="auto">
          <a:xfrm>
            <a:off x="6650038" y="4700588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6040438" y="4718050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7463" name="直接连接符 81"/>
          <p:cNvCxnSpPr>
            <a:cxnSpLocks noChangeShapeType="1"/>
          </p:cNvCxnSpPr>
          <p:nvPr/>
        </p:nvCxnSpPr>
        <p:spPr bwMode="auto">
          <a:xfrm flipV="1">
            <a:off x="6099175" y="4279900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接连接符 82"/>
          <p:cNvCxnSpPr/>
          <p:nvPr/>
        </p:nvCxnSpPr>
        <p:spPr bwMode="auto">
          <a:xfrm flipV="1">
            <a:off x="6732588" y="4260850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 bwMode="auto">
          <a:xfrm>
            <a:off x="6192838" y="4791075"/>
            <a:ext cx="482600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 bwMode="auto">
          <a:xfrm>
            <a:off x="5400675" y="4743450"/>
            <a:ext cx="141288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 bwMode="auto">
          <a:xfrm flipV="1">
            <a:off x="5459413" y="430371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 bwMode="auto">
          <a:xfrm>
            <a:off x="5553075" y="4816475"/>
            <a:ext cx="482600" cy="47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469" name="矩形 87"/>
          <p:cNvSpPr>
            <a:spLocks noChangeArrowheads="1"/>
          </p:cNvSpPr>
          <p:nvPr/>
        </p:nvSpPr>
        <p:spPr bwMode="auto">
          <a:xfrm>
            <a:off x="6854825" y="2847975"/>
            <a:ext cx="42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v4</a:t>
            </a:r>
            <a:endParaRPr lang="zh-CN" altLang="en-US"/>
          </a:p>
        </p:txBody>
      </p:sp>
      <p:sp>
        <p:nvSpPr>
          <p:cNvPr id="17470" name="矩形 88"/>
          <p:cNvSpPr>
            <a:spLocks noChangeArrowheads="1"/>
          </p:cNvSpPr>
          <p:nvPr/>
        </p:nvSpPr>
        <p:spPr bwMode="auto">
          <a:xfrm>
            <a:off x="6811963" y="415290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v3</a:t>
            </a:r>
            <a:endParaRPr lang="zh-CN" altLang="en-US"/>
          </a:p>
        </p:txBody>
      </p:sp>
      <p:sp>
        <p:nvSpPr>
          <p:cNvPr id="17471" name="矩形 89"/>
          <p:cNvSpPr>
            <a:spLocks noChangeArrowheads="1"/>
          </p:cNvSpPr>
          <p:nvPr/>
        </p:nvSpPr>
        <p:spPr bwMode="auto">
          <a:xfrm>
            <a:off x="4348163" y="3360738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v2</a:t>
            </a:r>
            <a:endParaRPr lang="zh-CN" altLang="en-US"/>
          </a:p>
        </p:txBody>
      </p:sp>
      <p:sp>
        <p:nvSpPr>
          <p:cNvPr id="17472" name="矩形 90"/>
          <p:cNvSpPr>
            <a:spLocks noChangeArrowheads="1"/>
          </p:cNvSpPr>
          <p:nvPr/>
        </p:nvSpPr>
        <p:spPr bwMode="auto">
          <a:xfrm>
            <a:off x="3654425" y="3408363"/>
            <a:ext cx="427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v1</a:t>
            </a:r>
            <a:endParaRPr lang="zh-CN" altLang="en-US">
              <a:solidFill>
                <a:srgbClr val="7F7F7F"/>
              </a:solidFill>
              <a:sym typeface="Arial" panose="020B0604020202020204" pitchFamily="34" charset="0"/>
            </a:endParaRPr>
          </a:p>
        </p:txBody>
      </p:sp>
      <p:sp>
        <p:nvSpPr>
          <p:cNvPr id="17473" name="矩形 91"/>
          <p:cNvSpPr>
            <a:spLocks noChangeArrowheads="1"/>
          </p:cNvSpPr>
          <p:nvPr/>
        </p:nvSpPr>
        <p:spPr bwMode="auto">
          <a:xfrm>
            <a:off x="7732713" y="3676650"/>
            <a:ext cx="427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v3</a:t>
            </a:r>
            <a:endParaRPr lang="zh-CN" altLang="en-US"/>
          </a:p>
        </p:txBody>
      </p:sp>
      <p:sp>
        <p:nvSpPr>
          <p:cNvPr id="93" name="椭圆 92"/>
          <p:cNvSpPr/>
          <p:nvPr/>
        </p:nvSpPr>
        <p:spPr bwMode="auto">
          <a:xfrm>
            <a:off x="8534400" y="2309813"/>
            <a:ext cx="139700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94" name="直接连接符 93"/>
          <p:cNvCxnSpPr/>
          <p:nvPr/>
        </p:nvCxnSpPr>
        <p:spPr bwMode="auto">
          <a:xfrm flipV="1">
            <a:off x="8597900" y="247491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 bwMode="auto">
          <a:xfrm>
            <a:off x="8040688" y="2371725"/>
            <a:ext cx="481012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477" name="矩形 95"/>
          <p:cNvSpPr>
            <a:spLocks noChangeArrowheads="1"/>
          </p:cNvSpPr>
          <p:nvPr/>
        </p:nvSpPr>
        <p:spPr bwMode="auto">
          <a:xfrm>
            <a:off x="3575050" y="42799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endParaRPr lang="zh-CN" altLang="en-US"/>
          </a:p>
        </p:txBody>
      </p:sp>
      <p:sp>
        <p:nvSpPr>
          <p:cNvPr id="17478" name="矩形 96"/>
          <p:cNvSpPr>
            <a:spLocks noChangeArrowheads="1"/>
          </p:cNvSpPr>
          <p:nvPr/>
        </p:nvSpPr>
        <p:spPr bwMode="auto">
          <a:xfrm>
            <a:off x="9201150" y="367665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4730750" y="4711700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 bwMode="auto">
          <a:xfrm flipV="1">
            <a:off x="4787900" y="4273550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endCxn id="85" idx="2"/>
          </p:cNvCxnSpPr>
          <p:nvPr/>
        </p:nvCxnSpPr>
        <p:spPr bwMode="auto">
          <a:xfrm>
            <a:off x="4883150" y="4784725"/>
            <a:ext cx="517525" cy="31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434" name="矩形 6"/>
          <p:cNvSpPr>
            <a:spLocks noChangeArrowheads="1"/>
          </p:cNvSpPr>
          <p:nvPr/>
        </p:nvSpPr>
        <p:spPr bwMode="auto">
          <a:xfrm>
            <a:off x="0" y="669925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矩形 7"/>
          <p:cNvSpPr>
            <a:spLocks noChangeArrowheads="1"/>
          </p:cNvSpPr>
          <p:nvPr/>
        </p:nvSpPr>
        <p:spPr bwMode="auto">
          <a:xfrm>
            <a:off x="11023600" y="669925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文本框 13"/>
          <p:cNvSpPr>
            <a:spLocks noChangeArrowheads="1"/>
          </p:cNvSpPr>
          <p:nvPr/>
        </p:nvSpPr>
        <p:spPr bwMode="auto">
          <a:xfrm>
            <a:off x="130175" y="811213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solid grid graph</a:t>
            </a:r>
            <a:endParaRPr lang="zh-CN" altLang="en-US" sz="6000" b="1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7" name="Rectangle 42"/>
          <p:cNvSpPr>
            <a:spLocks noChangeArrowheads="1"/>
          </p:cNvSpPr>
          <p:nvPr/>
        </p:nvSpPr>
        <p:spPr bwMode="auto">
          <a:xfrm>
            <a:off x="1547813" y="5183188"/>
            <a:ext cx="1026318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本文主要研究二连通实网格图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G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的两个给定边界点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与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t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之间的最长路径的逼近问题，即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ALP(G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，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t)</a:t>
            </a:r>
          </a:p>
          <a:p>
            <a:pPr algn="just" eaLnBrk="1" hangingPunct="1"/>
            <a:endParaRPr lang="en-US" altLang="zh-CN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该算法的主要思想是将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与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t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之间的边界路径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B</a:t>
            </a:r>
            <a:r>
              <a:rPr lang="zh-CN" altLang="en-US" sz="1400" dirty="0">
                <a:solidFill>
                  <a:srgbClr val="7F7F7F"/>
                </a:solidFill>
                <a:sym typeface="Arial" panose="020B0604020202020204" pitchFamily="34" charset="0"/>
              </a:rPr>
              <a:t>与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一个在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G/B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中长的回路合并，构造一条包含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G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中超过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2/3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个顶点的路径。</a:t>
            </a:r>
            <a:endParaRPr lang="en-US" altLang="zh-CN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endParaRPr lang="en-US" altLang="zh-CN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为了寻找长回路，我们使用</a:t>
            </a:r>
            <a:r>
              <a:rPr lang="zh-CN" altLang="en-US" sz="1400" dirty="0">
                <a:solidFill>
                  <a:srgbClr val="7F7F7F"/>
                </a:solidFill>
                <a:sym typeface="Arial" panose="020B0604020202020204" pitchFamily="34" charset="0"/>
              </a:rPr>
              <a:t>论文中文献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[2]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中提出的最长回路问题的</a:t>
            </a:r>
            <a:r>
              <a:rPr lang="en-US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2/3</a:t>
            </a:r>
            <a:r>
              <a:rPr lang="zh-CN" altLang="zh-CN" sz="1400" dirty="0">
                <a:solidFill>
                  <a:srgbClr val="7F7F7F"/>
                </a:solidFill>
                <a:sym typeface="Arial" panose="020B0604020202020204" pitchFamily="34" charset="0"/>
              </a:rPr>
              <a:t>因子近似算法。</a:t>
            </a:r>
            <a:endParaRPr lang="zh-CN" altLang="en-US" sz="1400" dirty="0">
              <a:solidFill>
                <a:srgbClr val="7F7F7F"/>
              </a:solidFill>
              <a:sym typeface="Arial" panose="020B0604020202020204" pitchFamily="34" charset="0"/>
            </a:endParaRPr>
          </a:p>
          <a:p>
            <a:pPr algn="just" eaLnBrk="1" hangingPunct="1"/>
            <a:endParaRPr lang="zh-CN" altLang="en-US" dirty="0"/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椭圆 21"/>
          <p:cNvSpPr/>
          <p:nvPr/>
        </p:nvSpPr>
        <p:spPr bwMode="auto">
          <a:xfrm>
            <a:off x="2840038" y="3548063"/>
            <a:ext cx="141287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2846388" y="2932113"/>
            <a:ext cx="141287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3468688" y="2938463"/>
            <a:ext cx="13970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2822575" y="4157663"/>
            <a:ext cx="13970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 bwMode="auto">
          <a:xfrm>
            <a:off x="3481388" y="3529013"/>
            <a:ext cx="139700" cy="1476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 bwMode="auto">
          <a:xfrm>
            <a:off x="3492500" y="4164013"/>
            <a:ext cx="141288" cy="1460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 bwMode="auto">
          <a:xfrm>
            <a:off x="4065588" y="3535363"/>
            <a:ext cx="141287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椭圆 28"/>
          <p:cNvSpPr/>
          <p:nvPr/>
        </p:nvSpPr>
        <p:spPr bwMode="auto">
          <a:xfrm>
            <a:off x="4059238" y="4133850"/>
            <a:ext cx="141287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 bwMode="auto">
          <a:xfrm>
            <a:off x="4694238" y="3529013"/>
            <a:ext cx="139700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椭圆 30"/>
          <p:cNvSpPr/>
          <p:nvPr/>
        </p:nvSpPr>
        <p:spPr bwMode="auto">
          <a:xfrm>
            <a:off x="4694238" y="4157663"/>
            <a:ext cx="139700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5357813" y="4144963"/>
            <a:ext cx="141287" cy="1460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 bwMode="auto">
          <a:xfrm>
            <a:off x="5357813" y="3565525"/>
            <a:ext cx="141287" cy="147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 bwMode="auto">
          <a:xfrm>
            <a:off x="5370513" y="2981325"/>
            <a:ext cx="13970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 bwMode="auto">
          <a:xfrm>
            <a:off x="6016625" y="3541713"/>
            <a:ext cx="13970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54" name="椭圆 36"/>
          <p:cNvSpPr>
            <a:spLocks noChangeArrowheads="1"/>
          </p:cNvSpPr>
          <p:nvPr/>
        </p:nvSpPr>
        <p:spPr bwMode="auto">
          <a:xfrm>
            <a:off x="6003925" y="4164013"/>
            <a:ext cx="141288" cy="1460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椭圆 37"/>
          <p:cNvSpPr/>
          <p:nvPr/>
        </p:nvSpPr>
        <p:spPr bwMode="auto">
          <a:xfrm>
            <a:off x="6010275" y="4164013"/>
            <a:ext cx="141288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 bwMode="auto">
          <a:xfrm>
            <a:off x="6619875" y="4175125"/>
            <a:ext cx="141288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 bwMode="auto">
          <a:xfrm>
            <a:off x="6613525" y="3560763"/>
            <a:ext cx="141288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 bwMode="auto">
          <a:xfrm>
            <a:off x="6022975" y="2951163"/>
            <a:ext cx="13970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 bwMode="auto">
          <a:xfrm>
            <a:off x="7235825" y="3548063"/>
            <a:ext cx="13970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7248525" y="4175125"/>
            <a:ext cx="139700" cy="1476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45" name="直接连接符 44"/>
          <p:cNvCxnSpPr>
            <a:stCxn id="25" idx="0"/>
          </p:cNvCxnSpPr>
          <p:nvPr/>
        </p:nvCxnSpPr>
        <p:spPr bwMode="auto">
          <a:xfrm flipV="1">
            <a:off x="2892425" y="371316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 bwMode="auto">
          <a:xfrm flipV="1">
            <a:off x="2916238" y="310356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 flipV="1">
            <a:off x="4141788" y="3687763"/>
            <a:ext cx="3175" cy="4460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64" name="直接连接符 48"/>
          <p:cNvCxnSpPr>
            <a:cxnSpLocks noChangeShapeType="1"/>
          </p:cNvCxnSpPr>
          <p:nvPr/>
        </p:nvCxnSpPr>
        <p:spPr bwMode="auto">
          <a:xfrm flipV="1">
            <a:off x="4776788" y="36941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直接连接符 50"/>
          <p:cNvCxnSpPr>
            <a:cxnSpLocks noChangeShapeType="1"/>
          </p:cNvCxnSpPr>
          <p:nvPr/>
        </p:nvCxnSpPr>
        <p:spPr bwMode="auto">
          <a:xfrm flipV="1">
            <a:off x="3538538" y="36941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 flipV="1">
            <a:off x="3562350" y="308451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 bwMode="auto">
          <a:xfrm flipV="1">
            <a:off x="5453063" y="3103563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36" idx="4"/>
          </p:cNvCxnSpPr>
          <p:nvPr/>
        </p:nvCxnSpPr>
        <p:spPr bwMode="auto">
          <a:xfrm flipV="1">
            <a:off x="6062663" y="3687763"/>
            <a:ext cx="23812" cy="482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69" name="直接连接符 55"/>
          <p:cNvCxnSpPr>
            <a:cxnSpLocks noChangeShapeType="1"/>
          </p:cNvCxnSpPr>
          <p:nvPr/>
        </p:nvCxnSpPr>
        <p:spPr bwMode="auto">
          <a:xfrm flipV="1">
            <a:off x="6086475" y="3114675"/>
            <a:ext cx="3175" cy="446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直接连接符 57"/>
          <p:cNvCxnSpPr>
            <a:cxnSpLocks noChangeShapeType="1"/>
          </p:cNvCxnSpPr>
          <p:nvPr/>
        </p:nvCxnSpPr>
        <p:spPr bwMode="auto">
          <a:xfrm flipV="1">
            <a:off x="6696075" y="370681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 flipV="1">
            <a:off x="7318375" y="3724275"/>
            <a:ext cx="3175" cy="446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3" idx="6"/>
            <a:endCxn id="24" idx="2"/>
          </p:cNvCxnSpPr>
          <p:nvPr/>
        </p:nvCxnSpPr>
        <p:spPr bwMode="auto">
          <a:xfrm>
            <a:off x="2987675" y="3005138"/>
            <a:ext cx="481013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73" name="直接连接符 61"/>
          <p:cNvCxnSpPr>
            <a:cxnSpLocks noChangeShapeType="1"/>
          </p:cNvCxnSpPr>
          <p:nvPr/>
        </p:nvCxnSpPr>
        <p:spPr bwMode="auto">
          <a:xfrm>
            <a:off x="2998788" y="3597275"/>
            <a:ext cx="482600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62"/>
          <p:cNvCxnSpPr>
            <a:stCxn id="25" idx="6"/>
            <a:endCxn id="27" idx="2"/>
          </p:cNvCxnSpPr>
          <p:nvPr/>
        </p:nvCxnSpPr>
        <p:spPr bwMode="auto">
          <a:xfrm>
            <a:off x="2962275" y="4230688"/>
            <a:ext cx="530225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 bwMode="auto">
          <a:xfrm>
            <a:off x="4200525" y="4224338"/>
            <a:ext cx="481013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76" name="直接连接符 65"/>
          <p:cNvCxnSpPr>
            <a:cxnSpLocks noChangeShapeType="1"/>
          </p:cNvCxnSpPr>
          <p:nvPr/>
        </p:nvCxnSpPr>
        <p:spPr bwMode="auto">
          <a:xfrm>
            <a:off x="4840288" y="422433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7" name="直接连接符 67"/>
          <p:cNvCxnSpPr>
            <a:cxnSpLocks noChangeShapeType="1"/>
          </p:cNvCxnSpPr>
          <p:nvPr/>
        </p:nvCxnSpPr>
        <p:spPr bwMode="auto">
          <a:xfrm>
            <a:off x="4260850" y="360838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接连接符 70"/>
          <p:cNvCxnSpPr>
            <a:endCxn id="36" idx="2"/>
          </p:cNvCxnSpPr>
          <p:nvPr/>
        </p:nvCxnSpPr>
        <p:spPr bwMode="auto">
          <a:xfrm flipV="1">
            <a:off x="5499100" y="3614738"/>
            <a:ext cx="517525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79" name="直接连接符 71"/>
          <p:cNvCxnSpPr>
            <a:cxnSpLocks noChangeShapeType="1"/>
          </p:cNvCxnSpPr>
          <p:nvPr/>
        </p:nvCxnSpPr>
        <p:spPr bwMode="auto">
          <a:xfrm>
            <a:off x="6138863" y="362108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直接连接符 72"/>
          <p:cNvCxnSpPr/>
          <p:nvPr/>
        </p:nvCxnSpPr>
        <p:spPr bwMode="auto">
          <a:xfrm>
            <a:off x="6748463" y="3627438"/>
            <a:ext cx="481012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41" idx="2"/>
          </p:cNvCxnSpPr>
          <p:nvPr/>
        </p:nvCxnSpPr>
        <p:spPr bwMode="auto">
          <a:xfrm>
            <a:off x="5499100" y="3011488"/>
            <a:ext cx="523875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82" name="直接连接符 74"/>
          <p:cNvCxnSpPr>
            <a:cxnSpLocks noChangeShapeType="1"/>
          </p:cNvCxnSpPr>
          <p:nvPr/>
        </p:nvCxnSpPr>
        <p:spPr bwMode="auto">
          <a:xfrm>
            <a:off x="5522913" y="4217988"/>
            <a:ext cx="481012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3" name="直接连接符 75"/>
          <p:cNvCxnSpPr>
            <a:cxnSpLocks noChangeShapeType="1"/>
          </p:cNvCxnSpPr>
          <p:nvPr/>
        </p:nvCxnSpPr>
        <p:spPr bwMode="auto">
          <a:xfrm>
            <a:off x="6156325" y="423703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4" name="直接连接符 76"/>
          <p:cNvCxnSpPr>
            <a:cxnSpLocks noChangeShapeType="1"/>
          </p:cNvCxnSpPr>
          <p:nvPr/>
        </p:nvCxnSpPr>
        <p:spPr bwMode="auto">
          <a:xfrm>
            <a:off x="6765925" y="4243388"/>
            <a:ext cx="482600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椭圆 79"/>
          <p:cNvSpPr/>
          <p:nvPr/>
        </p:nvSpPr>
        <p:spPr bwMode="auto">
          <a:xfrm>
            <a:off x="6010275" y="4694238"/>
            <a:ext cx="141288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" name="椭圆 80"/>
          <p:cNvSpPr/>
          <p:nvPr/>
        </p:nvSpPr>
        <p:spPr bwMode="auto">
          <a:xfrm>
            <a:off x="5400675" y="4711700"/>
            <a:ext cx="141288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18487" name="直接连接符 81"/>
          <p:cNvCxnSpPr>
            <a:cxnSpLocks noChangeShapeType="1"/>
          </p:cNvCxnSpPr>
          <p:nvPr/>
        </p:nvCxnSpPr>
        <p:spPr bwMode="auto">
          <a:xfrm flipV="1">
            <a:off x="5459413" y="4273550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接连接符 82"/>
          <p:cNvCxnSpPr/>
          <p:nvPr/>
        </p:nvCxnSpPr>
        <p:spPr bwMode="auto">
          <a:xfrm flipV="1">
            <a:off x="6092825" y="4254500"/>
            <a:ext cx="3175" cy="446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 bwMode="auto">
          <a:xfrm>
            <a:off x="5553075" y="4784725"/>
            <a:ext cx="482600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 bwMode="auto">
          <a:xfrm>
            <a:off x="4760913" y="4737100"/>
            <a:ext cx="13970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 bwMode="auto">
          <a:xfrm flipV="1">
            <a:off x="4819650" y="4297363"/>
            <a:ext cx="1588" cy="4460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 bwMode="auto">
          <a:xfrm>
            <a:off x="4913313" y="4810125"/>
            <a:ext cx="481012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493" name="矩形 87"/>
          <p:cNvSpPr>
            <a:spLocks noChangeArrowheads="1"/>
          </p:cNvSpPr>
          <p:nvPr/>
        </p:nvSpPr>
        <p:spPr bwMode="auto">
          <a:xfrm>
            <a:off x="4970463" y="34813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v4</a:t>
            </a:r>
            <a:endParaRPr lang="zh-CN" altLang="en-US"/>
          </a:p>
        </p:txBody>
      </p:sp>
      <p:sp>
        <p:nvSpPr>
          <p:cNvPr id="18494" name="矩形 88"/>
          <p:cNvSpPr>
            <a:spLocks noChangeArrowheads="1"/>
          </p:cNvSpPr>
          <p:nvPr/>
        </p:nvSpPr>
        <p:spPr bwMode="auto">
          <a:xfrm>
            <a:off x="6172200" y="4146550"/>
            <a:ext cx="42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v3</a:t>
            </a:r>
            <a:endParaRPr lang="zh-CN" altLang="en-US"/>
          </a:p>
        </p:txBody>
      </p:sp>
      <p:sp>
        <p:nvSpPr>
          <p:cNvPr id="18495" name="矩形 89"/>
          <p:cNvSpPr>
            <a:spLocks noChangeArrowheads="1"/>
          </p:cNvSpPr>
          <p:nvPr/>
        </p:nvSpPr>
        <p:spPr bwMode="auto">
          <a:xfrm>
            <a:off x="3708400" y="3354388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v2</a:t>
            </a:r>
            <a:endParaRPr lang="zh-CN" altLang="en-US"/>
          </a:p>
        </p:txBody>
      </p:sp>
      <p:sp>
        <p:nvSpPr>
          <p:cNvPr id="18496" name="矩形 90"/>
          <p:cNvSpPr>
            <a:spLocks noChangeArrowheads="1"/>
          </p:cNvSpPr>
          <p:nvPr/>
        </p:nvSpPr>
        <p:spPr bwMode="auto">
          <a:xfrm>
            <a:off x="3111500" y="357981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v1</a:t>
            </a:r>
            <a:endParaRPr lang="zh-CN" altLang="en-US">
              <a:solidFill>
                <a:srgbClr val="7F7F7F"/>
              </a:solidFill>
              <a:sym typeface="Arial" panose="020B0604020202020204" pitchFamily="34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6650038" y="2944813"/>
            <a:ext cx="141287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94" name="直接连接符 93"/>
          <p:cNvCxnSpPr/>
          <p:nvPr/>
        </p:nvCxnSpPr>
        <p:spPr bwMode="auto">
          <a:xfrm flipV="1">
            <a:off x="6715125" y="3108325"/>
            <a:ext cx="3175" cy="446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 bwMode="auto">
          <a:xfrm>
            <a:off x="6156325" y="3005138"/>
            <a:ext cx="482600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00" name="矩形 95"/>
          <p:cNvSpPr>
            <a:spLocks noChangeArrowheads="1"/>
          </p:cNvSpPr>
          <p:nvPr/>
        </p:nvSpPr>
        <p:spPr bwMode="auto">
          <a:xfrm>
            <a:off x="3575050" y="42799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7F7F7F"/>
                </a:solidFill>
                <a:sym typeface="Arial" panose="020B0604020202020204" pitchFamily="34" charset="0"/>
              </a:rPr>
              <a:t>s</a:t>
            </a:r>
            <a:endParaRPr lang="zh-CN" altLang="en-US"/>
          </a:p>
        </p:txBody>
      </p:sp>
      <p:sp>
        <p:nvSpPr>
          <p:cNvPr id="18501" name="矩形 96"/>
          <p:cNvSpPr>
            <a:spLocks noChangeArrowheads="1"/>
          </p:cNvSpPr>
          <p:nvPr/>
        </p:nvSpPr>
        <p:spPr bwMode="auto">
          <a:xfrm>
            <a:off x="7316788" y="4311650"/>
            <a:ext cx="249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98" name="椭圆 97"/>
          <p:cNvSpPr/>
          <p:nvPr/>
        </p:nvSpPr>
        <p:spPr bwMode="auto">
          <a:xfrm>
            <a:off x="4090988" y="4705350"/>
            <a:ext cx="139700" cy="1476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 bwMode="auto">
          <a:xfrm flipV="1">
            <a:off x="4148138" y="4267200"/>
            <a:ext cx="3175" cy="444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endCxn id="85" idx="2"/>
          </p:cNvCxnSpPr>
          <p:nvPr/>
        </p:nvCxnSpPr>
        <p:spPr bwMode="auto">
          <a:xfrm>
            <a:off x="4243388" y="4779963"/>
            <a:ext cx="517525" cy="301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 bwMode="auto">
          <a:xfrm>
            <a:off x="3590925" y="3602038"/>
            <a:ext cx="481013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06" name="直接连接符 102"/>
          <p:cNvCxnSpPr>
            <a:cxnSpLocks noChangeShapeType="1"/>
            <a:stCxn id="27" idx="6"/>
            <a:endCxn id="29" idx="3"/>
          </p:cNvCxnSpPr>
          <p:nvPr/>
        </p:nvCxnSpPr>
        <p:spPr bwMode="auto">
          <a:xfrm>
            <a:off x="3633788" y="4237038"/>
            <a:ext cx="446087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7" name="直接连接符 103"/>
          <p:cNvCxnSpPr>
            <a:cxnSpLocks noChangeShapeType="1"/>
          </p:cNvCxnSpPr>
          <p:nvPr/>
        </p:nvCxnSpPr>
        <p:spPr bwMode="auto">
          <a:xfrm>
            <a:off x="4864100" y="3621088"/>
            <a:ext cx="48260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8" name="直接连接符 104"/>
          <p:cNvCxnSpPr>
            <a:cxnSpLocks noChangeShapeType="1"/>
          </p:cNvCxnSpPr>
          <p:nvPr/>
        </p:nvCxnSpPr>
        <p:spPr bwMode="auto">
          <a:xfrm flipV="1">
            <a:off x="5483225" y="3700463"/>
            <a:ext cx="31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09" name="右箭头 10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607675" y="6119813"/>
            <a:ext cx="614363" cy="323850"/>
          </a:xfrm>
          <a:prstGeom prst="rightArrow">
            <a:avLst>
              <a:gd name="adj1" fmla="val 50000"/>
              <a:gd name="adj2" fmla="val 49771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0" name="矩形 27"/>
          <p:cNvSpPr>
            <a:spLocks noChangeArrowheads="1"/>
          </p:cNvSpPr>
          <p:nvPr/>
        </p:nvSpPr>
        <p:spPr bwMode="auto">
          <a:xfrm>
            <a:off x="2952750" y="600075"/>
            <a:ext cx="7367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solid grid graph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（实网格图）：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无穷整数网格的顶点诱导子图，其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顶点是平面的整数坐标点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，并且在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距离</a:t>
            </a:r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的任意两个顶点之间具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有边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。此外，考虑到它们在整数网格上的自然嵌入，我们假设实网格图是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平面图。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每个内表面具有四个长度的网格图</a:t>
            </a:r>
          </a:p>
        </p:txBody>
      </p:sp>
      <p:sp>
        <p:nvSpPr>
          <p:cNvPr id="19461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Solid grid graph</a:t>
            </a:r>
          </a:p>
        </p:txBody>
      </p:sp>
      <p:sp>
        <p:nvSpPr>
          <p:cNvPr id="16392" name="椭圆 7"/>
          <p:cNvSpPr>
            <a:spLocks noChangeArrowheads="1"/>
          </p:cNvSpPr>
          <p:nvPr/>
        </p:nvSpPr>
        <p:spPr bwMode="auto">
          <a:xfrm>
            <a:off x="6040438" y="3540125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94" name="椭圆 15"/>
          <p:cNvSpPr>
            <a:spLocks noChangeArrowheads="1"/>
          </p:cNvSpPr>
          <p:nvPr/>
        </p:nvSpPr>
        <p:spPr bwMode="auto">
          <a:xfrm>
            <a:off x="4738688" y="3556000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95" name="椭圆 16"/>
          <p:cNvSpPr>
            <a:spLocks noChangeArrowheads="1"/>
          </p:cNvSpPr>
          <p:nvPr/>
        </p:nvSpPr>
        <p:spPr bwMode="auto">
          <a:xfrm>
            <a:off x="4756150" y="2898775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96" name="椭圆 17"/>
          <p:cNvSpPr>
            <a:spLocks noChangeArrowheads="1"/>
          </p:cNvSpPr>
          <p:nvPr/>
        </p:nvSpPr>
        <p:spPr bwMode="auto">
          <a:xfrm>
            <a:off x="5421313" y="289083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97" name="椭圆 18"/>
          <p:cNvSpPr>
            <a:spLocks noChangeArrowheads="1"/>
          </p:cNvSpPr>
          <p:nvPr/>
        </p:nvSpPr>
        <p:spPr bwMode="auto">
          <a:xfrm>
            <a:off x="6043613" y="2921000"/>
            <a:ext cx="138112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8" name="椭圆 19"/>
          <p:cNvSpPr>
            <a:spLocks noChangeArrowheads="1"/>
          </p:cNvSpPr>
          <p:nvPr/>
        </p:nvSpPr>
        <p:spPr bwMode="auto">
          <a:xfrm>
            <a:off x="5391150" y="3540125"/>
            <a:ext cx="136525" cy="147638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9469" name="直接连接符 25"/>
          <p:cNvCxnSpPr>
            <a:cxnSpLocks noChangeShapeType="1"/>
            <a:stCxn id="16395" idx="6"/>
            <a:endCxn id="16396" idx="2"/>
          </p:cNvCxnSpPr>
          <p:nvPr/>
        </p:nvCxnSpPr>
        <p:spPr bwMode="auto">
          <a:xfrm flipV="1">
            <a:off x="4892675" y="2965450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直接连接符 25"/>
          <p:cNvCxnSpPr>
            <a:cxnSpLocks noChangeShapeType="1"/>
          </p:cNvCxnSpPr>
          <p:nvPr/>
        </p:nvCxnSpPr>
        <p:spPr bwMode="auto">
          <a:xfrm flipV="1">
            <a:off x="5556250" y="2974975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直接连接符 43"/>
          <p:cNvCxnSpPr>
            <a:cxnSpLocks noChangeShapeType="1"/>
            <a:stCxn id="16395" idx="4"/>
            <a:endCxn id="16394" idx="0"/>
          </p:cNvCxnSpPr>
          <p:nvPr/>
        </p:nvCxnSpPr>
        <p:spPr bwMode="auto">
          <a:xfrm flipH="1">
            <a:off x="4806950" y="3046413"/>
            <a:ext cx="17463" cy="509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直接连接符 44"/>
          <p:cNvCxnSpPr>
            <a:cxnSpLocks noChangeShapeType="1"/>
          </p:cNvCxnSpPr>
          <p:nvPr/>
        </p:nvCxnSpPr>
        <p:spPr bwMode="auto">
          <a:xfrm flipH="1">
            <a:off x="5467350" y="3028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直接连接符 45"/>
          <p:cNvCxnSpPr>
            <a:cxnSpLocks noChangeShapeType="1"/>
          </p:cNvCxnSpPr>
          <p:nvPr/>
        </p:nvCxnSpPr>
        <p:spPr bwMode="auto">
          <a:xfrm flipH="1">
            <a:off x="6096000" y="30702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直接连接符 25"/>
          <p:cNvCxnSpPr>
            <a:cxnSpLocks noChangeShapeType="1"/>
          </p:cNvCxnSpPr>
          <p:nvPr/>
        </p:nvCxnSpPr>
        <p:spPr bwMode="auto">
          <a:xfrm flipV="1">
            <a:off x="4860925" y="35988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直接连接符 25"/>
          <p:cNvCxnSpPr>
            <a:cxnSpLocks noChangeShapeType="1"/>
          </p:cNvCxnSpPr>
          <p:nvPr/>
        </p:nvCxnSpPr>
        <p:spPr bwMode="auto">
          <a:xfrm flipV="1">
            <a:off x="5524500" y="3608388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椭圆 15"/>
          <p:cNvSpPr>
            <a:spLocks noChangeArrowheads="1"/>
          </p:cNvSpPr>
          <p:nvPr/>
        </p:nvSpPr>
        <p:spPr bwMode="auto">
          <a:xfrm>
            <a:off x="4724400" y="4219575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77" name="椭圆 19"/>
          <p:cNvSpPr>
            <a:spLocks noChangeArrowheads="1"/>
          </p:cNvSpPr>
          <p:nvPr/>
        </p:nvSpPr>
        <p:spPr bwMode="auto">
          <a:xfrm>
            <a:off x="5376863" y="4203700"/>
            <a:ext cx="136525" cy="147638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9478" name="直接连接符 43"/>
          <p:cNvCxnSpPr>
            <a:cxnSpLocks noChangeShapeType="1"/>
            <a:endCxn id="21" idx="0"/>
          </p:cNvCxnSpPr>
          <p:nvPr/>
        </p:nvCxnSpPr>
        <p:spPr bwMode="auto">
          <a:xfrm flipH="1">
            <a:off x="4792663" y="3709988"/>
            <a:ext cx="17462" cy="509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直接连接符 44"/>
          <p:cNvCxnSpPr>
            <a:cxnSpLocks noChangeShapeType="1"/>
          </p:cNvCxnSpPr>
          <p:nvPr/>
        </p:nvCxnSpPr>
        <p:spPr bwMode="auto">
          <a:xfrm flipH="1">
            <a:off x="5453063" y="36925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直接连接符 25"/>
          <p:cNvCxnSpPr>
            <a:cxnSpLocks noChangeShapeType="1"/>
          </p:cNvCxnSpPr>
          <p:nvPr/>
        </p:nvCxnSpPr>
        <p:spPr bwMode="auto">
          <a:xfrm flipV="1">
            <a:off x="4846638" y="4262438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1" name="椭圆 19"/>
          <p:cNvSpPr>
            <a:spLocks noChangeArrowheads="1"/>
          </p:cNvSpPr>
          <p:nvPr/>
        </p:nvSpPr>
        <p:spPr bwMode="auto">
          <a:xfrm>
            <a:off x="6689725" y="2897188"/>
            <a:ext cx="136525" cy="14763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9482" name="直接连接符 25"/>
          <p:cNvCxnSpPr>
            <a:cxnSpLocks noChangeShapeType="1"/>
          </p:cNvCxnSpPr>
          <p:nvPr/>
        </p:nvCxnSpPr>
        <p:spPr bwMode="auto">
          <a:xfrm flipV="1">
            <a:off x="6159500" y="2955925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3" name="椭圆 19"/>
          <p:cNvSpPr>
            <a:spLocks noChangeArrowheads="1"/>
          </p:cNvSpPr>
          <p:nvPr/>
        </p:nvSpPr>
        <p:spPr bwMode="auto">
          <a:xfrm>
            <a:off x="6675438" y="3559175"/>
            <a:ext cx="136525" cy="147638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9484" name="直接连接符 44"/>
          <p:cNvCxnSpPr>
            <a:cxnSpLocks noChangeShapeType="1"/>
          </p:cNvCxnSpPr>
          <p:nvPr/>
        </p:nvCxnSpPr>
        <p:spPr bwMode="auto">
          <a:xfrm flipH="1">
            <a:off x="6751638" y="304800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直接连接符 25"/>
          <p:cNvCxnSpPr>
            <a:cxnSpLocks noChangeShapeType="1"/>
          </p:cNvCxnSpPr>
          <p:nvPr/>
        </p:nvCxnSpPr>
        <p:spPr bwMode="auto">
          <a:xfrm flipV="1">
            <a:off x="6145213" y="3617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椭圆 7"/>
          <p:cNvSpPr>
            <a:spLocks noChangeArrowheads="1"/>
          </p:cNvSpPr>
          <p:nvPr/>
        </p:nvSpPr>
        <p:spPr bwMode="auto">
          <a:xfrm>
            <a:off x="6667500" y="417353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19487" name="直接连接符 45"/>
          <p:cNvCxnSpPr>
            <a:cxnSpLocks noChangeShapeType="1"/>
          </p:cNvCxnSpPr>
          <p:nvPr/>
        </p:nvCxnSpPr>
        <p:spPr bwMode="auto">
          <a:xfrm flipH="1">
            <a:off x="6723063" y="3703638"/>
            <a:ext cx="15875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8" name="椭圆 19"/>
          <p:cNvSpPr>
            <a:spLocks noChangeArrowheads="1"/>
          </p:cNvSpPr>
          <p:nvPr/>
        </p:nvSpPr>
        <p:spPr bwMode="auto">
          <a:xfrm>
            <a:off x="7316788" y="3530600"/>
            <a:ext cx="136525" cy="147638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9" name="椭圆 19"/>
          <p:cNvSpPr>
            <a:spLocks noChangeArrowheads="1"/>
          </p:cNvSpPr>
          <p:nvPr/>
        </p:nvSpPr>
        <p:spPr bwMode="auto">
          <a:xfrm>
            <a:off x="7302500" y="4192588"/>
            <a:ext cx="136525" cy="14763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9490" name="直接连接符 44"/>
          <p:cNvCxnSpPr>
            <a:cxnSpLocks noChangeShapeType="1"/>
          </p:cNvCxnSpPr>
          <p:nvPr/>
        </p:nvCxnSpPr>
        <p:spPr bwMode="auto">
          <a:xfrm flipH="1">
            <a:off x="7378700" y="3681413"/>
            <a:ext cx="15875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1" name="直接连接符 25"/>
          <p:cNvCxnSpPr>
            <a:cxnSpLocks noChangeShapeType="1"/>
          </p:cNvCxnSpPr>
          <p:nvPr/>
        </p:nvCxnSpPr>
        <p:spPr bwMode="auto">
          <a:xfrm flipV="1">
            <a:off x="6772275" y="4251325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直接连接符 25"/>
          <p:cNvCxnSpPr>
            <a:cxnSpLocks noChangeShapeType="1"/>
          </p:cNvCxnSpPr>
          <p:nvPr/>
        </p:nvCxnSpPr>
        <p:spPr bwMode="auto">
          <a:xfrm flipV="1">
            <a:off x="6799263" y="361315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直角上箭头 44">
            <a:hlinkClick r:id="rId4" action="ppaction://hlinksldjump"/>
          </p:cNvPr>
          <p:cNvSpPr/>
          <p:nvPr/>
        </p:nvSpPr>
        <p:spPr bwMode="auto">
          <a:xfrm>
            <a:off x="11112500" y="6132513"/>
            <a:ext cx="427038" cy="438150"/>
          </a:xfrm>
          <a:prstGeom prst="bent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494" name="矩形 45"/>
          <p:cNvSpPr>
            <a:spLocks noChangeArrowheads="1"/>
          </p:cNvSpPr>
          <p:nvPr/>
        </p:nvSpPr>
        <p:spPr bwMode="auto">
          <a:xfrm>
            <a:off x="5781675" y="4283075"/>
            <a:ext cx="33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1"/>
          <p:cNvSpPr>
            <a:spLocks noChangeArrowheads="1"/>
          </p:cNvSpPr>
          <p:nvPr/>
        </p:nvSpPr>
        <p:spPr bwMode="auto">
          <a:xfrm>
            <a:off x="1104900" y="733395"/>
            <a:ext cx="6089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Optimization Problem Definition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59" name="文本框 12"/>
          <p:cNvSpPr>
            <a:spLocks noChangeArrowheads="1"/>
          </p:cNvSpPr>
          <p:nvPr/>
        </p:nvSpPr>
        <p:spPr bwMode="auto">
          <a:xfrm>
            <a:off x="1104900" y="1455351"/>
            <a:ext cx="108685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/>
              <a:t>Given an directed graph G=(V,E) and vertices u and v , to find a simple path from u to v that uses the maximum edges.</a:t>
            </a:r>
            <a:r>
              <a:rPr lang="zh-CN" altLang="zh-CN" sz="2400" dirty="0">
                <a:effectLst/>
              </a:rPr>
              <a:t> 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0" name="文本框 13"/>
          <p:cNvSpPr>
            <a:spLocks noChangeArrowheads="1"/>
          </p:cNvSpPr>
          <p:nvPr/>
        </p:nvSpPr>
        <p:spPr bwMode="auto">
          <a:xfrm>
            <a:off x="1099469" y="2670473"/>
            <a:ext cx="57617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Decision Problem Definition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4038" y="6409955"/>
            <a:ext cx="5910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i="1" dirty="0">
                <a:solidFill>
                  <a:srgbClr val="7F7F7F"/>
                </a:solidFill>
              </a:rPr>
              <a:t>Reference</a:t>
            </a:r>
            <a:r>
              <a:rPr lang="zh-CN" altLang="zh-CN" sz="2000" i="1" dirty="0">
                <a:solidFill>
                  <a:srgbClr val="7F7F7F"/>
                </a:solidFill>
              </a:rPr>
              <a:t>：</a:t>
            </a:r>
            <a:r>
              <a:rPr lang="en-US" altLang="zh-CN" sz="2000" i="1" dirty="0">
                <a:solidFill>
                  <a:srgbClr val="7F7F7F"/>
                </a:solidFill>
              </a:rPr>
              <a:t>Introduction to Algorithms(3rd Edition)</a:t>
            </a:r>
            <a:endParaRPr lang="zh-CN" altLang="zh-CN" sz="2000" i="1" dirty="0">
              <a:solidFill>
                <a:srgbClr val="7F7F7F"/>
              </a:solidFill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1831110" y="3210997"/>
            <a:ext cx="3055521" cy="3055937"/>
          </a:xfrm>
          <a:prstGeom prst="ellipse">
            <a:avLst/>
          </a:prstGeom>
          <a:solidFill>
            <a:srgbClr val="A5A5A5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5439463" y="3273558"/>
            <a:ext cx="3055521" cy="3055937"/>
          </a:xfrm>
          <a:prstGeom prst="ellipse">
            <a:avLst/>
          </a:prstGeom>
          <a:solidFill>
            <a:srgbClr val="FFC00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23"/>
          <p:cNvSpPr>
            <a:spLocks noChangeArrowheads="1"/>
          </p:cNvSpPr>
          <p:nvPr/>
        </p:nvSpPr>
        <p:spPr bwMode="auto">
          <a:xfrm rot="2853042">
            <a:off x="4770597" y="3632076"/>
            <a:ext cx="822325" cy="790575"/>
          </a:xfrm>
          <a:custGeom>
            <a:avLst/>
            <a:gdLst>
              <a:gd name="T0" fmla="*/ 821512 w 821512"/>
              <a:gd name="T1" fmla="*/ 0 h 790885"/>
              <a:gd name="T2" fmla="*/ 821512 w 821512"/>
              <a:gd name="T3" fmla="*/ 309693 h 790885"/>
              <a:gd name="T4" fmla="*/ 750180 w 821512"/>
              <a:gd name="T5" fmla="*/ 316884 h 790885"/>
              <a:gd name="T6" fmla="*/ 282186 w 821512"/>
              <a:gd name="T7" fmla="*/ 784878 h 790885"/>
              <a:gd name="T8" fmla="*/ 281580 w 821512"/>
              <a:gd name="T9" fmla="*/ 790885 h 790885"/>
              <a:gd name="T10" fmla="*/ 0 w 821512"/>
              <a:gd name="T11" fmla="*/ 774158 h 790885"/>
              <a:gd name="T12" fmla="*/ 821512 w 821512"/>
              <a:gd name="T13" fmla="*/ 0 h 790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512"/>
              <a:gd name="T22" fmla="*/ 0 h 790885"/>
              <a:gd name="T23" fmla="*/ 821512 w 821512"/>
              <a:gd name="T24" fmla="*/ 790885 h 790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25"/>
          <p:cNvSpPr>
            <a:spLocks noChangeArrowheads="1"/>
          </p:cNvSpPr>
          <p:nvPr/>
        </p:nvSpPr>
        <p:spPr bwMode="auto">
          <a:xfrm rot="13330867">
            <a:off x="4732246" y="5046867"/>
            <a:ext cx="822325" cy="790575"/>
          </a:xfrm>
          <a:custGeom>
            <a:avLst/>
            <a:gdLst>
              <a:gd name="T0" fmla="*/ 821512 w 821512"/>
              <a:gd name="T1" fmla="*/ 0 h 790885"/>
              <a:gd name="T2" fmla="*/ 821512 w 821512"/>
              <a:gd name="T3" fmla="*/ 309693 h 790885"/>
              <a:gd name="T4" fmla="*/ 750180 w 821512"/>
              <a:gd name="T5" fmla="*/ 316884 h 790885"/>
              <a:gd name="T6" fmla="*/ 282186 w 821512"/>
              <a:gd name="T7" fmla="*/ 784878 h 790885"/>
              <a:gd name="T8" fmla="*/ 281580 w 821512"/>
              <a:gd name="T9" fmla="*/ 790885 h 790885"/>
              <a:gd name="T10" fmla="*/ 0 w 821512"/>
              <a:gd name="T11" fmla="*/ 774158 h 790885"/>
              <a:gd name="T12" fmla="*/ 821512 w 821512"/>
              <a:gd name="T13" fmla="*/ 0 h 7908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1512"/>
              <a:gd name="T22" fmla="*/ 0 h 790885"/>
              <a:gd name="T23" fmla="*/ 821512 w 821512"/>
              <a:gd name="T24" fmla="*/ 790885 h 7908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7615" y="4032600"/>
            <a:ext cx="228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G=(V,E)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657995" y="4944814"/>
            <a:ext cx="1682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 </a:t>
            </a:r>
            <a:r>
              <a:rPr lang="en-US" altLang="zh-CN" sz="3200" dirty="0"/>
              <a:t>k ≥ 0</a:t>
            </a:r>
            <a:r>
              <a:rPr lang="zh-CN" altLang="zh-CN" sz="3200" dirty="0">
                <a:effectLst/>
              </a:rPr>
              <a:t> 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6095017" y="3996867"/>
            <a:ext cx="1777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1</a:t>
            </a:r>
          </a:p>
          <a:p>
            <a:pPr algn="ctr"/>
            <a:r>
              <a:rPr kumimoji="1" lang="en-US" altLang="zh-CN" sz="3200" dirty="0"/>
              <a:t>or</a:t>
            </a:r>
          </a:p>
          <a:p>
            <a:pPr algn="ctr"/>
            <a:r>
              <a:rPr kumimoji="1" lang="en-US" altLang="zh-CN" sz="3200" dirty="0"/>
              <a:t>0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416458" y="2292801"/>
            <a:ext cx="532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</a:rPr>
              <a:t>NP-complete!</a:t>
            </a:r>
            <a:endParaRPr kumimoji="1" lang="zh-CN" alt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8" grpId="0" animBg="1"/>
      <p:bldP spid="9" grpId="0" animBg="1"/>
      <p:bldP spid="10" grpId="0" animBg="1"/>
      <p:bldP spid="11" grpId="0" animBg="1"/>
      <p:bldP spid="3" grpId="0"/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484" name="矩形 27"/>
          <p:cNvSpPr>
            <a:spLocks noChangeArrowheads="1"/>
          </p:cNvSpPr>
          <p:nvPr/>
        </p:nvSpPr>
        <p:spPr bwMode="auto">
          <a:xfrm>
            <a:off x="2952750" y="600075"/>
            <a:ext cx="70342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boundary vertices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（边界点）：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The vertices of G adjacent to the outer face</a:t>
            </a:r>
          </a:p>
          <a:p>
            <a:pPr eaLnBrk="1" hangingPunct="1"/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boundary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（边界）：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set of boundary vertices of G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485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boundary vertices</a:t>
            </a:r>
          </a:p>
          <a:p>
            <a:pPr eaLnBrk="1" hangingPunct="1"/>
            <a:r>
              <a:rPr lang="en-US" altLang="zh-CN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&amp; boundary</a:t>
            </a:r>
          </a:p>
        </p:txBody>
      </p:sp>
      <p:sp>
        <p:nvSpPr>
          <p:cNvPr id="20487" name="椭圆 6"/>
          <p:cNvSpPr>
            <a:spLocks noChangeArrowheads="1"/>
          </p:cNvSpPr>
          <p:nvPr/>
        </p:nvSpPr>
        <p:spPr bwMode="auto">
          <a:xfrm>
            <a:off x="3459163" y="3560763"/>
            <a:ext cx="136525" cy="1492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椭圆 7"/>
          <p:cNvSpPr>
            <a:spLocks noChangeArrowheads="1"/>
          </p:cNvSpPr>
          <p:nvPr/>
        </p:nvSpPr>
        <p:spPr bwMode="auto">
          <a:xfrm>
            <a:off x="3481388" y="2898775"/>
            <a:ext cx="136525" cy="1492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9" name="椭圆 19"/>
          <p:cNvSpPr>
            <a:spLocks noChangeArrowheads="1"/>
          </p:cNvSpPr>
          <p:nvPr/>
        </p:nvSpPr>
        <p:spPr bwMode="auto">
          <a:xfrm>
            <a:off x="6051550" y="4168775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490" name="直接连接符 25"/>
          <p:cNvCxnSpPr>
            <a:cxnSpLocks noChangeShapeType="1"/>
          </p:cNvCxnSpPr>
          <p:nvPr/>
        </p:nvCxnSpPr>
        <p:spPr bwMode="auto">
          <a:xfrm flipV="1">
            <a:off x="4892675" y="2965450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直接连接符 25"/>
          <p:cNvCxnSpPr>
            <a:cxnSpLocks noChangeShapeType="1"/>
          </p:cNvCxnSpPr>
          <p:nvPr/>
        </p:nvCxnSpPr>
        <p:spPr bwMode="auto">
          <a:xfrm flipV="1">
            <a:off x="5556250" y="2974975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直接连接符 30"/>
          <p:cNvCxnSpPr>
            <a:cxnSpLocks noChangeShapeType="1"/>
            <a:stCxn id="20488" idx="4"/>
          </p:cNvCxnSpPr>
          <p:nvPr/>
        </p:nvCxnSpPr>
        <p:spPr bwMode="auto">
          <a:xfrm flipH="1">
            <a:off x="3532188" y="3048000"/>
            <a:ext cx="17462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直接连接符 31"/>
          <p:cNvCxnSpPr>
            <a:cxnSpLocks noChangeShapeType="1"/>
          </p:cNvCxnSpPr>
          <p:nvPr/>
        </p:nvCxnSpPr>
        <p:spPr bwMode="auto">
          <a:xfrm flipH="1">
            <a:off x="4806950" y="3046413"/>
            <a:ext cx="17463" cy="509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4" name="椭圆 19"/>
          <p:cNvSpPr>
            <a:spLocks noChangeArrowheads="1"/>
          </p:cNvSpPr>
          <p:nvPr/>
        </p:nvSpPr>
        <p:spPr bwMode="auto">
          <a:xfrm>
            <a:off x="6043613" y="354965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5" name="椭圆 19"/>
          <p:cNvSpPr>
            <a:spLocks noChangeArrowheads="1"/>
          </p:cNvSpPr>
          <p:nvPr/>
        </p:nvSpPr>
        <p:spPr bwMode="auto">
          <a:xfrm>
            <a:off x="5413375" y="3536950"/>
            <a:ext cx="136525" cy="147638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6" name="椭圆 19"/>
          <p:cNvSpPr>
            <a:spLocks noChangeArrowheads="1"/>
          </p:cNvSpPr>
          <p:nvPr/>
        </p:nvSpPr>
        <p:spPr bwMode="auto">
          <a:xfrm>
            <a:off x="6048375" y="291465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7" name="椭圆 19"/>
          <p:cNvSpPr>
            <a:spLocks noChangeArrowheads="1"/>
          </p:cNvSpPr>
          <p:nvPr/>
        </p:nvSpPr>
        <p:spPr bwMode="auto">
          <a:xfrm>
            <a:off x="5413375" y="289560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8" name="椭圆 19"/>
          <p:cNvSpPr>
            <a:spLocks noChangeArrowheads="1"/>
          </p:cNvSpPr>
          <p:nvPr/>
        </p:nvSpPr>
        <p:spPr bwMode="auto">
          <a:xfrm>
            <a:off x="4765675" y="2919413"/>
            <a:ext cx="136525" cy="1476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9" name="椭圆 19"/>
          <p:cNvSpPr>
            <a:spLocks noChangeArrowheads="1"/>
          </p:cNvSpPr>
          <p:nvPr/>
        </p:nvSpPr>
        <p:spPr bwMode="auto">
          <a:xfrm>
            <a:off x="4119563" y="419100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0" name="椭圆 19"/>
          <p:cNvSpPr>
            <a:spLocks noChangeArrowheads="1"/>
          </p:cNvSpPr>
          <p:nvPr/>
        </p:nvSpPr>
        <p:spPr bwMode="auto">
          <a:xfrm>
            <a:off x="4102100" y="2925763"/>
            <a:ext cx="136525" cy="1476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1" name="椭圆 19"/>
          <p:cNvSpPr>
            <a:spLocks noChangeArrowheads="1"/>
          </p:cNvSpPr>
          <p:nvPr/>
        </p:nvSpPr>
        <p:spPr bwMode="auto">
          <a:xfrm>
            <a:off x="4113213" y="354330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2" name="椭圆 19"/>
          <p:cNvSpPr>
            <a:spLocks noChangeArrowheads="1"/>
          </p:cNvSpPr>
          <p:nvPr/>
        </p:nvSpPr>
        <p:spPr bwMode="auto">
          <a:xfrm>
            <a:off x="5419725" y="418465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3" name="椭圆 19"/>
          <p:cNvSpPr>
            <a:spLocks noChangeArrowheads="1"/>
          </p:cNvSpPr>
          <p:nvPr/>
        </p:nvSpPr>
        <p:spPr bwMode="auto">
          <a:xfrm>
            <a:off x="4730750" y="417830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4" name="椭圆 19"/>
          <p:cNvSpPr>
            <a:spLocks noChangeArrowheads="1"/>
          </p:cNvSpPr>
          <p:nvPr/>
        </p:nvSpPr>
        <p:spPr bwMode="auto">
          <a:xfrm>
            <a:off x="4733925" y="3552825"/>
            <a:ext cx="136525" cy="147638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505" name="直接连接符 44"/>
          <p:cNvCxnSpPr>
            <a:cxnSpLocks noChangeShapeType="1"/>
            <a:stCxn id="20488" idx="6"/>
            <a:endCxn id="20500" idx="2"/>
          </p:cNvCxnSpPr>
          <p:nvPr/>
        </p:nvCxnSpPr>
        <p:spPr bwMode="auto">
          <a:xfrm>
            <a:off x="3617913" y="2973388"/>
            <a:ext cx="484187" cy="26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直接连接符 25"/>
          <p:cNvCxnSpPr>
            <a:cxnSpLocks noChangeShapeType="1"/>
          </p:cNvCxnSpPr>
          <p:nvPr/>
        </p:nvCxnSpPr>
        <p:spPr bwMode="auto">
          <a:xfrm flipV="1">
            <a:off x="4238625" y="2994025"/>
            <a:ext cx="52705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直接连接符 25"/>
          <p:cNvCxnSpPr>
            <a:cxnSpLocks noChangeShapeType="1"/>
          </p:cNvCxnSpPr>
          <p:nvPr/>
        </p:nvCxnSpPr>
        <p:spPr bwMode="auto">
          <a:xfrm flipV="1">
            <a:off x="35845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直接连接符 25"/>
          <p:cNvCxnSpPr>
            <a:cxnSpLocks noChangeShapeType="1"/>
          </p:cNvCxnSpPr>
          <p:nvPr/>
        </p:nvCxnSpPr>
        <p:spPr bwMode="auto">
          <a:xfrm flipV="1">
            <a:off x="4249738" y="36353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直接连接符 25"/>
          <p:cNvCxnSpPr>
            <a:cxnSpLocks noChangeShapeType="1"/>
          </p:cNvCxnSpPr>
          <p:nvPr/>
        </p:nvCxnSpPr>
        <p:spPr bwMode="auto">
          <a:xfrm flipV="1">
            <a:off x="48672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直接连接符 25"/>
          <p:cNvCxnSpPr>
            <a:cxnSpLocks noChangeShapeType="1"/>
          </p:cNvCxnSpPr>
          <p:nvPr/>
        </p:nvCxnSpPr>
        <p:spPr bwMode="auto">
          <a:xfrm flipV="1">
            <a:off x="5532438" y="36226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直接连接符 25"/>
          <p:cNvCxnSpPr>
            <a:cxnSpLocks noChangeShapeType="1"/>
          </p:cNvCxnSpPr>
          <p:nvPr/>
        </p:nvCxnSpPr>
        <p:spPr bwMode="auto">
          <a:xfrm flipV="1">
            <a:off x="4243388" y="4252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直接连接符 25"/>
          <p:cNvCxnSpPr>
            <a:cxnSpLocks noChangeShapeType="1"/>
          </p:cNvCxnSpPr>
          <p:nvPr/>
        </p:nvCxnSpPr>
        <p:spPr bwMode="auto">
          <a:xfrm flipV="1">
            <a:off x="4891088" y="424656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直接连接符 25"/>
          <p:cNvCxnSpPr>
            <a:cxnSpLocks noChangeShapeType="1"/>
          </p:cNvCxnSpPr>
          <p:nvPr/>
        </p:nvCxnSpPr>
        <p:spPr bwMode="auto">
          <a:xfrm flipV="1">
            <a:off x="5532438" y="421640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4" name="直接连接符 53"/>
          <p:cNvCxnSpPr>
            <a:cxnSpLocks noChangeShapeType="1"/>
          </p:cNvCxnSpPr>
          <p:nvPr/>
        </p:nvCxnSpPr>
        <p:spPr bwMode="auto">
          <a:xfrm flipH="1">
            <a:off x="4165600" y="3052763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直接连接符 54"/>
          <p:cNvCxnSpPr>
            <a:cxnSpLocks noChangeShapeType="1"/>
          </p:cNvCxnSpPr>
          <p:nvPr/>
        </p:nvCxnSpPr>
        <p:spPr bwMode="auto">
          <a:xfrm flipH="1">
            <a:off x="4165600" y="3698875"/>
            <a:ext cx="17463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直接连接符 55"/>
          <p:cNvCxnSpPr>
            <a:cxnSpLocks noChangeShapeType="1"/>
          </p:cNvCxnSpPr>
          <p:nvPr/>
        </p:nvCxnSpPr>
        <p:spPr bwMode="auto">
          <a:xfrm flipH="1">
            <a:off x="4789488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7" name="直接连接符 56"/>
          <p:cNvCxnSpPr>
            <a:cxnSpLocks noChangeShapeType="1"/>
          </p:cNvCxnSpPr>
          <p:nvPr/>
        </p:nvCxnSpPr>
        <p:spPr bwMode="auto">
          <a:xfrm flipH="1">
            <a:off x="5478463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8" name="直接连接符 57"/>
          <p:cNvCxnSpPr>
            <a:cxnSpLocks noChangeShapeType="1"/>
          </p:cNvCxnSpPr>
          <p:nvPr/>
        </p:nvCxnSpPr>
        <p:spPr bwMode="auto">
          <a:xfrm flipH="1">
            <a:off x="6105525" y="3679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9" name="直接连接符 58"/>
          <p:cNvCxnSpPr>
            <a:cxnSpLocks noChangeShapeType="1"/>
          </p:cNvCxnSpPr>
          <p:nvPr/>
        </p:nvCxnSpPr>
        <p:spPr bwMode="auto">
          <a:xfrm flipH="1">
            <a:off x="5446713" y="3044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直接连接符 59"/>
          <p:cNvCxnSpPr>
            <a:cxnSpLocks noChangeShapeType="1"/>
          </p:cNvCxnSpPr>
          <p:nvPr/>
        </p:nvCxnSpPr>
        <p:spPr bwMode="auto">
          <a:xfrm flipH="1">
            <a:off x="6099175" y="3068638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任意多边形 62"/>
          <p:cNvSpPr/>
          <p:nvPr/>
        </p:nvSpPr>
        <p:spPr bwMode="auto">
          <a:xfrm>
            <a:off x="3165475" y="2613025"/>
            <a:ext cx="3403600" cy="2184400"/>
          </a:xfrm>
          <a:custGeom>
            <a:avLst/>
            <a:gdLst>
              <a:gd name="T0" fmla="*/ 267050 w 3403705"/>
              <a:gd name="T1" fmla="*/ 267114 h 2185060"/>
              <a:gd name="T2" fmla="*/ 397674 w 3403705"/>
              <a:gd name="T3" fmla="*/ 231499 h 2185060"/>
              <a:gd name="T4" fmla="*/ 605487 w 3403705"/>
              <a:gd name="T5" fmla="*/ 178076 h 2185060"/>
              <a:gd name="T6" fmla="*/ 825173 w 3403705"/>
              <a:gd name="T7" fmla="*/ 136526 h 2185060"/>
              <a:gd name="T8" fmla="*/ 1021110 w 3403705"/>
              <a:gd name="T9" fmla="*/ 100910 h 2185060"/>
              <a:gd name="T10" fmla="*/ 1222984 w 3403705"/>
              <a:gd name="T11" fmla="*/ 65295 h 2185060"/>
              <a:gd name="T12" fmla="*/ 1288297 w 3403705"/>
              <a:gd name="T13" fmla="*/ 47488 h 2185060"/>
              <a:gd name="T14" fmla="*/ 1359547 w 3403705"/>
              <a:gd name="T15" fmla="*/ 23744 h 2185060"/>
              <a:gd name="T16" fmla="*/ 2030482 w 3403705"/>
              <a:gd name="T17" fmla="*/ 0 h 2185060"/>
              <a:gd name="T18" fmla="*/ 2820166 w 3403705"/>
              <a:gd name="T19" fmla="*/ 35615 h 2185060"/>
              <a:gd name="T20" fmla="*/ 2885478 w 3403705"/>
              <a:gd name="T21" fmla="*/ 65295 h 2185060"/>
              <a:gd name="T22" fmla="*/ 2986415 w 3403705"/>
              <a:gd name="T23" fmla="*/ 130590 h 2185060"/>
              <a:gd name="T24" fmla="*/ 3063602 w 3403705"/>
              <a:gd name="T25" fmla="*/ 178076 h 2185060"/>
              <a:gd name="T26" fmla="*/ 3134852 w 3403705"/>
              <a:gd name="T27" fmla="*/ 237435 h 2185060"/>
              <a:gd name="T28" fmla="*/ 3182353 w 3403705"/>
              <a:gd name="T29" fmla="*/ 296794 h 2185060"/>
              <a:gd name="T30" fmla="*/ 3229851 w 3403705"/>
              <a:gd name="T31" fmla="*/ 368024 h 2185060"/>
              <a:gd name="T32" fmla="*/ 3307039 w 3403705"/>
              <a:gd name="T33" fmla="*/ 504549 h 2185060"/>
              <a:gd name="T34" fmla="*/ 3360477 w 3403705"/>
              <a:gd name="T35" fmla="*/ 688561 h 2185060"/>
              <a:gd name="T36" fmla="*/ 3396102 w 3403705"/>
              <a:gd name="T37" fmla="*/ 1234661 h 2185060"/>
              <a:gd name="T38" fmla="*/ 3360477 w 3403705"/>
              <a:gd name="T39" fmla="*/ 1525519 h 2185060"/>
              <a:gd name="T40" fmla="*/ 3330790 w 3403705"/>
              <a:gd name="T41" fmla="*/ 1739209 h 2185060"/>
              <a:gd name="T42" fmla="*/ 3283290 w 3403705"/>
              <a:gd name="T43" fmla="*/ 1822312 h 2185060"/>
              <a:gd name="T44" fmla="*/ 3182353 w 3403705"/>
              <a:gd name="T45" fmla="*/ 1887606 h 2185060"/>
              <a:gd name="T46" fmla="*/ 3105165 w 3403705"/>
              <a:gd name="T47" fmla="*/ 1929158 h 2185060"/>
              <a:gd name="T48" fmla="*/ 3039853 w 3403705"/>
              <a:gd name="T49" fmla="*/ 1976644 h 2185060"/>
              <a:gd name="T50" fmla="*/ 2968603 w 3403705"/>
              <a:gd name="T51" fmla="*/ 2006323 h 2185060"/>
              <a:gd name="T52" fmla="*/ 2748916 w 3403705"/>
              <a:gd name="T53" fmla="*/ 2071619 h 2185060"/>
              <a:gd name="T54" fmla="*/ 2475793 w 3403705"/>
              <a:gd name="T55" fmla="*/ 2107233 h 2185060"/>
              <a:gd name="T56" fmla="*/ 2327355 w 3403705"/>
              <a:gd name="T57" fmla="*/ 2130976 h 2185060"/>
              <a:gd name="T58" fmla="*/ 2000794 w 3403705"/>
              <a:gd name="T59" fmla="*/ 2172528 h 2185060"/>
              <a:gd name="T60" fmla="*/ 1626733 w 3403705"/>
              <a:gd name="T61" fmla="*/ 2172528 h 2185060"/>
              <a:gd name="T62" fmla="*/ 1401108 w 3403705"/>
              <a:gd name="T63" fmla="*/ 2142849 h 2185060"/>
              <a:gd name="T64" fmla="*/ 1122047 w 3403705"/>
              <a:gd name="T65" fmla="*/ 2089426 h 2185060"/>
              <a:gd name="T66" fmla="*/ 991423 w 3403705"/>
              <a:gd name="T67" fmla="*/ 2047875 h 2185060"/>
              <a:gd name="T68" fmla="*/ 896423 w 3403705"/>
              <a:gd name="T69" fmla="*/ 2018196 h 2185060"/>
              <a:gd name="T70" fmla="*/ 765798 w 3403705"/>
              <a:gd name="T71" fmla="*/ 1958837 h 2185060"/>
              <a:gd name="T72" fmla="*/ 670799 w 3403705"/>
              <a:gd name="T73" fmla="*/ 1905414 h 2185060"/>
              <a:gd name="T74" fmla="*/ 599549 w 3403705"/>
              <a:gd name="T75" fmla="*/ 1857927 h 2185060"/>
              <a:gd name="T76" fmla="*/ 522361 w 3403705"/>
              <a:gd name="T77" fmla="*/ 1792632 h 2185060"/>
              <a:gd name="T78" fmla="*/ 421424 w 3403705"/>
              <a:gd name="T79" fmla="*/ 1715466 h 2185060"/>
              <a:gd name="T80" fmla="*/ 320487 w 3403705"/>
              <a:gd name="T81" fmla="*/ 1620492 h 2185060"/>
              <a:gd name="T82" fmla="*/ 261112 w 3403705"/>
              <a:gd name="T83" fmla="*/ 1543326 h 2185060"/>
              <a:gd name="T84" fmla="*/ 201738 w 3403705"/>
              <a:gd name="T85" fmla="*/ 1460224 h 2185060"/>
              <a:gd name="T86" fmla="*/ 136425 w 3403705"/>
              <a:gd name="T87" fmla="*/ 1347443 h 2185060"/>
              <a:gd name="T88" fmla="*/ 88925 w 3403705"/>
              <a:gd name="T89" fmla="*/ 1270276 h 2185060"/>
              <a:gd name="T90" fmla="*/ 29550 w 3403705"/>
              <a:gd name="T91" fmla="*/ 1151559 h 2185060"/>
              <a:gd name="T92" fmla="*/ 11738 w 3403705"/>
              <a:gd name="T93" fmla="*/ 736049 h 2185060"/>
              <a:gd name="T94" fmla="*/ 41426 w 3403705"/>
              <a:gd name="T95" fmla="*/ 611395 h 2185060"/>
              <a:gd name="T96" fmla="*/ 94863 w 3403705"/>
              <a:gd name="T97" fmla="*/ 451127 h 2185060"/>
              <a:gd name="T98" fmla="*/ 118612 w 3403705"/>
              <a:gd name="T99" fmla="*/ 350217 h 2185060"/>
              <a:gd name="T100" fmla="*/ 148300 w 3403705"/>
              <a:gd name="T101" fmla="*/ 273050 h 21850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403705"/>
              <a:gd name="T154" fmla="*/ 0 h 2185060"/>
              <a:gd name="T155" fmla="*/ 3403705 w 3403705"/>
              <a:gd name="T156" fmla="*/ 2185060 h 21850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403705" h="2185060">
                <a:moveTo>
                  <a:pt x="100803" y="290946"/>
                </a:moveTo>
                <a:cubicBezTo>
                  <a:pt x="142367" y="288967"/>
                  <a:pt x="184301" y="290893"/>
                  <a:pt x="225494" y="285008"/>
                </a:cubicBezTo>
                <a:cubicBezTo>
                  <a:pt x="240416" y="282876"/>
                  <a:pt x="252597" y="271448"/>
                  <a:pt x="267058" y="267195"/>
                </a:cubicBezTo>
                <a:cubicBezTo>
                  <a:pt x="286422" y="261500"/>
                  <a:pt x="306642" y="259278"/>
                  <a:pt x="326434" y="255320"/>
                </a:cubicBezTo>
                <a:cubicBezTo>
                  <a:pt x="340289" y="249382"/>
                  <a:pt x="353698" y="242274"/>
                  <a:pt x="367998" y="237507"/>
                </a:cubicBezTo>
                <a:cubicBezTo>
                  <a:pt x="377572" y="234316"/>
                  <a:pt x="387895" y="234017"/>
                  <a:pt x="397686" y="231569"/>
                </a:cubicBezTo>
                <a:cubicBezTo>
                  <a:pt x="419579" y="226096"/>
                  <a:pt x="441592" y="220892"/>
                  <a:pt x="463001" y="213756"/>
                </a:cubicBezTo>
                <a:cubicBezTo>
                  <a:pt x="471398" y="210957"/>
                  <a:pt x="478354" y="204680"/>
                  <a:pt x="486751" y="201881"/>
                </a:cubicBezTo>
                <a:cubicBezTo>
                  <a:pt x="546828" y="181856"/>
                  <a:pt x="547530" y="184572"/>
                  <a:pt x="605505" y="178130"/>
                </a:cubicBezTo>
                <a:cubicBezTo>
                  <a:pt x="625297" y="172192"/>
                  <a:pt x="644731" y="164896"/>
                  <a:pt x="664881" y="160317"/>
                </a:cubicBezTo>
                <a:cubicBezTo>
                  <a:pt x="705290" y="151133"/>
                  <a:pt x="743111" y="147907"/>
                  <a:pt x="783634" y="142504"/>
                </a:cubicBezTo>
                <a:cubicBezTo>
                  <a:pt x="797507" y="140654"/>
                  <a:pt x="811442" y="139146"/>
                  <a:pt x="825198" y="136567"/>
                </a:cubicBezTo>
                <a:cubicBezTo>
                  <a:pt x="865788" y="128956"/>
                  <a:pt x="876869" y="123153"/>
                  <a:pt x="914263" y="118754"/>
                </a:cubicBezTo>
                <a:cubicBezTo>
                  <a:pt x="935974" y="116200"/>
                  <a:pt x="957806" y="114795"/>
                  <a:pt x="979577" y="112816"/>
                </a:cubicBezTo>
                <a:cubicBezTo>
                  <a:pt x="993432" y="108858"/>
                  <a:pt x="1006928" y="103310"/>
                  <a:pt x="1021141" y="100941"/>
                </a:cubicBezTo>
                <a:cubicBezTo>
                  <a:pt x="1242905" y="63980"/>
                  <a:pt x="973578" y="117144"/>
                  <a:pt x="1128019" y="89065"/>
                </a:cubicBezTo>
                <a:cubicBezTo>
                  <a:pt x="1142701" y="86396"/>
                  <a:pt x="1184617" y="73431"/>
                  <a:pt x="1193333" y="71252"/>
                </a:cubicBezTo>
                <a:cubicBezTo>
                  <a:pt x="1203124" y="68804"/>
                  <a:pt x="1213230" y="67763"/>
                  <a:pt x="1223021" y="65315"/>
                </a:cubicBezTo>
                <a:cubicBezTo>
                  <a:pt x="1229093" y="63797"/>
                  <a:pt x="1234762" y="60895"/>
                  <a:pt x="1240834" y="59377"/>
                </a:cubicBezTo>
                <a:cubicBezTo>
                  <a:pt x="1250625" y="56929"/>
                  <a:pt x="1260732" y="55887"/>
                  <a:pt x="1270523" y="53439"/>
                </a:cubicBezTo>
                <a:cubicBezTo>
                  <a:pt x="1276595" y="51921"/>
                  <a:pt x="1282318" y="49221"/>
                  <a:pt x="1288336" y="47502"/>
                </a:cubicBezTo>
                <a:cubicBezTo>
                  <a:pt x="1296182" y="45260"/>
                  <a:pt x="1304445" y="44429"/>
                  <a:pt x="1312086" y="41564"/>
                </a:cubicBezTo>
                <a:cubicBezTo>
                  <a:pt x="1320374" y="38456"/>
                  <a:pt x="1327549" y="32797"/>
                  <a:pt x="1335837" y="29689"/>
                </a:cubicBezTo>
                <a:cubicBezTo>
                  <a:pt x="1343478" y="26824"/>
                  <a:pt x="1351771" y="26096"/>
                  <a:pt x="1359588" y="23751"/>
                </a:cubicBezTo>
                <a:cubicBezTo>
                  <a:pt x="1371578" y="20154"/>
                  <a:pt x="1382703" y="12275"/>
                  <a:pt x="1395214" y="11876"/>
                </a:cubicBezTo>
                <a:cubicBezTo>
                  <a:pt x="1569308" y="6320"/>
                  <a:pt x="1743557" y="7917"/>
                  <a:pt x="1917728" y="5938"/>
                </a:cubicBezTo>
                <a:cubicBezTo>
                  <a:pt x="1955333" y="3959"/>
                  <a:pt x="1992887" y="0"/>
                  <a:pt x="2030544" y="0"/>
                </a:cubicBezTo>
                <a:lnTo>
                  <a:pt x="2725250" y="5938"/>
                </a:lnTo>
                <a:cubicBezTo>
                  <a:pt x="2737764" y="6243"/>
                  <a:pt x="2748799" y="14519"/>
                  <a:pt x="2760876" y="17813"/>
                </a:cubicBezTo>
                <a:cubicBezTo>
                  <a:pt x="2838592" y="39008"/>
                  <a:pt x="2741508" y="6097"/>
                  <a:pt x="2820253" y="35626"/>
                </a:cubicBezTo>
                <a:cubicBezTo>
                  <a:pt x="2826113" y="37824"/>
                  <a:pt x="2832468" y="38765"/>
                  <a:pt x="2838066" y="41564"/>
                </a:cubicBezTo>
                <a:cubicBezTo>
                  <a:pt x="2844449" y="44755"/>
                  <a:pt x="2849496" y="50248"/>
                  <a:pt x="2855879" y="53439"/>
                </a:cubicBezTo>
                <a:cubicBezTo>
                  <a:pt x="2865412" y="58206"/>
                  <a:pt x="2875587" y="61573"/>
                  <a:pt x="2885567" y="65315"/>
                </a:cubicBezTo>
                <a:cubicBezTo>
                  <a:pt x="2891427" y="67513"/>
                  <a:pt x="2897782" y="68453"/>
                  <a:pt x="2903380" y="71252"/>
                </a:cubicBezTo>
                <a:cubicBezTo>
                  <a:pt x="2913702" y="76413"/>
                  <a:pt x="2923677" y="82357"/>
                  <a:pt x="2933068" y="89065"/>
                </a:cubicBezTo>
                <a:cubicBezTo>
                  <a:pt x="2951431" y="102182"/>
                  <a:pt x="2966323" y="120537"/>
                  <a:pt x="2986507" y="130629"/>
                </a:cubicBezTo>
                <a:lnTo>
                  <a:pt x="3010258" y="142504"/>
                </a:lnTo>
                <a:cubicBezTo>
                  <a:pt x="3014216" y="146463"/>
                  <a:pt x="3017762" y="150883"/>
                  <a:pt x="3022133" y="154380"/>
                </a:cubicBezTo>
                <a:cubicBezTo>
                  <a:pt x="3036119" y="165569"/>
                  <a:pt x="3047445" y="170004"/>
                  <a:pt x="3063697" y="178130"/>
                </a:cubicBezTo>
                <a:cubicBezTo>
                  <a:pt x="3093786" y="208221"/>
                  <a:pt x="3054846" y="172819"/>
                  <a:pt x="3093385" y="195943"/>
                </a:cubicBezTo>
                <a:cubicBezTo>
                  <a:pt x="3108070" y="204754"/>
                  <a:pt x="3105004" y="213501"/>
                  <a:pt x="3117136" y="225632"/>
                </a:cubicBezTo>
                <a:cubicBezTo>
                  <a:pt x="3122182" y="230678"/>
                  <a:pt x="3129011" y="233549"/>
                  <a:pt x="3134949" y="237507"/>
                </a:cubicBezTo>
                <a:cubicBezTo>
                  <a:pt x="3140887" y="245424"/>
                  <a:pt x="3147010" y="253205"/>
                  <a:pt x="3152762" y="261258"/>
                </a:cubicBezTo>
                <a:cubicBezTo>
                  <a:pt x="3156910" y="267065"/>
                  <a:pt x="3160069" y="273589"/>
                  <a:pt x="3164637" y="279071"/>
                </a:cubicBezTo>
                <a:cubicBezTo>
                  <a:pt x="3170013" y="285522"/>
                  <a:pt x="3177412" y="290166"/>
                  <a:pt x="3182450" y="296884"/>
                </a:cubicBezTo>
                <a:cubicBezTo>
                  <a:pt x="3189374" y="306117"/>
                  <a:pt x="3194658" y="316484"/>
                  <a:pt x="3200263" y="326572"/>
                </a:cubicBezTo>
                <a:cubicBezTo>
                  <a:pt x="3204562" y="334310"/>
                  <a:pt x="3206993" y="343120"/>
                  <a:pt x="3212138" y="350323"/>
                </a:cubicBezTo>
                <a:cubicBezTo>
                  <a:pt x="3217019" y="357156"/>
                  <a:pt x="3224013" y="362198"/>
                  <a:pt x="3229951" y="368135"/>
                </a:cubicBezTo>
                <a:cubicBezTo>
                  <a:pt x="3236612" y="388117"/>
                  <a:pt x="3236026" y="389158"/>
                  <a:pt x="3247764" y="409699"/>
                </a:cubicBezTo>
                <a:cubicBezTo>
                  <a:pt x="3258379" y="428276"/>
                  <a:pt x="3264719" y="432162"/>
                  <a:pt x="3277453" y="451263"/>
                </a:cubicBezTo>
                <a:cubicBezTo>
                  <a:pt x="3292366" y="473633"/>
                  <a:pt x="3295822" y="482063"/>
                  <a:pt x="3307141" y="504702"/>
                </a:cubicBezTo>
                <a:cubicBezTo>
                  <a:pt x="3309120" y="520536"/>
                  <a:pt x="3309491" y="536655"/>
                  <a:pt x="3313079" y="552203"/>
                </a:cubicBezTo>
                <a:cubicBezTo>
                  <a:pt x="3315476" y="562588"/>
                  <a:pt x="3321453" y="571824"/>
                  <a:pt x="3324954" y="581891"/>
                </a:cubicBezTo>
                <a:cubicBezTo>
                  <a:pt x="3337291" y="617360"/>
                  <a:pt x="3348705" y="653143"/>
                  <a:pt x="3360580" y="688769"/>
                </a:cubicBezTo>
                <a:lnTo>
                  <a:pt x="3378393" y="742208"/>
                </a:lnTo>
                <a:cubicBezTo>
                  <a:pt x="3383365" y="772043"/>
                  <a:pt x="3401797" y="877862"/>
                  <a:pt x="3402144" y="902525"/>
                </a:cubicBezTo>
                <a:cubicBezTo>
                  <a:pt x="3403705" y="1013368"/>
                  <a:pt x="3399615" y="1124232"/>
                  <a:pt x="3396206" y="1235034"/>
                </a:cubicBezTo>
                <a:cubicBezTo>
                  <a:pt x="3395655" y="1252948"/>
                  <a:pt x="3392562" y="1270698"/>
                  <a:pt x="3390268" y="1288473"/>
                </a:cubicBezTo>
                <a:cubicBezTo>
                  <a:pt x="3373997" y="1414573"/>
                  <a:pt x="3380405" y="1379346"/>
                  <a:pt x="3366518" y="1448790"/>
                </a:cubicBezTo>
                <a:cubicBezTo>
                  <a:pt x="3364539" y="1474520"/>
                  <a:pt x="3364067" y="1500411"/>
                  <a:pt x="3360580" y="1525980"/>
                </a:cubicBezTo>
                <a:cubicBezTo>
                  <a:pt x="3358115" y="1544060"/>
                  <a:pt x="3351065" y="1561325"/>
                  <a:pt x="3348705" y="1579419"/>
                </a:cubicBezTo>
                <a:cubicBezTo>
                  <a:pt x="3337880" y="1662411"/>
                  <a:pt x="3348016" y="1649208"/>
                  <a:pt x="3336829" y="1721923"/>
                </a:cubicBezTo>
                <a:cubicBezTo>
                  <a:pt x="3335877" y="1728109"/>
                  <a:pt x="3332250" y="1733626"/>
                  <a:pt x="3330892" y="1739735"/>
                </a:cubicBezTo>
                <a:cubicBezTo>
                  <a:pt x="3328280" y="1751487"/>
                  <a:pt x="3328413" y="1763830"/>
                  <a:pt x="3324954" y="1775361"/>
                </a:cubicBezTo>
                <a:cubicBezTo>
                  <a:pt x="3320406" y="1790523"/>
                  <a:pt x="3313121" y="1801453"/>
                  <a:pt x="3301203" y="1810987"/>
                </a:cubicBezTo>
                <a:cubicBezTo>
                  <a:pt x="3295630" y="1815445"/>
                  <a:pt x="3288872" y="1818294"/>
                  <a:pt x="3283390" y="1822863"/>
                </a:cubicBezTo>
                <a:cubicBezTo>
                  <a:pt x="3267410" y="1836180"/>
                  <a:pt x="3266718" y="1844127"/>
                  <a:pt x="3247764" y="1852551"/>
                </a:cubicBezTo>
                <a:cubicBezTo>
                  <a:pt x="3236325" y="1857635"/>
                  <a:pt x="3212138" y="1864426"/>
                  <a:pt x="3212138" y="1864426"/>
                </a:cubicBezTo>
                <a:cubicBezTo>
                  <a:pt x="3202561" y="1874004"/>
                  <a:pt x="3195560" y="1882558"/>
                  <a:pt x="3182450" y="1888177"/>
                </a:cubicBezTo>
                <a:cubicBezTo>
                  <a:pt x="3174949" y="1891392"/>
                  <a:pt x="3166616" y="1892136"/>
                  <a:pt x="3158699" y="1894115"/>
                </a:cubicBezTo>
                <a:lnTo>
                  <a:pt x="3123073" y="1917865"/>
                </a:lnTo>
                <a:cubicBezTo>
                  <a:pt x="3117135" y="1921824"/>
                  <a:pt x="3110306" y="1924695"/>
                  <a:pt x="3105260" y="1929741"/>
                </a:cubicBezTo>
                <a:cubicBezTo>
                  <a:pt x="3099322" y="1935679"/>
                  <a:pt x="3094280" y="1942673"/>
                  <a:pt x="3087447" y="1947554"/>
                </a:cubicBezTo>
                <a:cubicBezTo>
                  <a:pt x="3080245" y="1952699"/>
                  <a:pt x="3071203" y="1954738"/>
                  <a:pt x="3063697" y="1959429"/>
                </a:cubicBezTo>
                <a:cubicBezTo>
                  <a:pt x="3055305" y="1964674"/>
                  <a:pt x="3048597" y="1972436"/>
                  <a:pt x="3039946" y="1977242"/>
                </a:cubicBezTo>
                <a:cubicBezTo>
                  <a:pt x="3030629" y="1982418"/>
                  <a:pt x="3019998" y="1984788"/>
                  <a:pt x="3010258" y="1989117"/>
                </a:cubicBezTo>
                <a:cubicBezTo>
                  <a:pt x="3002169" y="1992712"/>
                  <a:pt x="2994643" y="1997506"/>
                  <a:pt x="2986507" y="2000993"/>
                </a:cubicBezTo>
                <a:cubicBezTo>
                  <a:pt x="2980754" y="2003458"/>
                  <a:pt x="2974392" y="2004340"/>
                  <a:pt x="2968694" y="2006930"/>
                </a:cubicBezTo>
                <a:cubicBezTo>
                  <a:pt x="2952578" y="2014255"/>
                  <a:pt x="2938718" y="2028177"/>
                  <a:pt x="2921193" y="2030681"/>
                </a:cubicBezTo>
                <a:cubicBezTo>
                  <a:pt x="2903363" y="2033228"/>
                  <a:pt x="2869034" y="2037349"/>
                  <a:pt x="2849941" y="2042556"/>
                </a:cubicBezTo>
                <a:cubicBezTo>
                  <a:pt x="2816105" y="2051784"/>
                  <a:pt x="2783929" y="2069070"/>
                  <a:pt x="2749001" y="2072245"/>
                </a:cubicBezTo>
                <a:cubicBezTo>
                  <a:pt x="2726896" y="2074254"/>
                  <a:pt x="2668744" y="2078415"/>
                  <a:pt x="2642123" y="2084120"/>
                </a:cubicBezTo>
                <a:cubicBezTo>
                  <a:pt x="2592896" y="2094669"/>
                  <a:pt x="2611503" y="2097498"/>
                  <a:pt x="2564933" y="2101933"/>
                </a:cubicBezTo>
                <a:cubicBezTo>
                  <a:pt x="2535313" y="2104754"/>
                  <a:pt x="2505556" y="2105892"/>
                  <a:pt x="2475868" y="2107871"/>
                </a:cubicBezTo>
                <a:lnTo>
                  <a:pt x="2398679" y="2119746"/>
                </a:lnTo>
                <a:cubicBezTo>
                  <a:pt x="2388724" y="2121405"/>
                  <a:pt x="2378945" y="2124025"/>
                  <a:pt x="2368990" y="2125684"/>
                </a:cubicBezTo>
                <a:cubicBezTo>
                  <a:pt x="2355185" y="2127985"/>
                  <a:pt x="2341232" y="2129320"/>
                  <a:pt x="2327427" y="2131621"/>
                </a:cubicBezTo>
                <a:cubicBezTo>
                  <a:pt x="2293725" y="2137238"/>
                  <a:pt x="2259989" y="2142733"/>
                  <a:pt x="2226486" y="2149434"/>
                </a:cubicBezTo>
                <a:cubicBezTo>
                  <a:pt x="2199973" y="2154737"/>
                  <a:pt x="2183354" y="2158632"/>
                  <a:pt x="2155234" y="2161310"/>
                </a:cubicBezTo>
                <a:cubicBezTo>
                  <a:pt x="2089718" y="2167549"/>
                  <a:pt x="2064286" y="2166137"/>
                  <a:pt x="2000855" y="2173185"/>
                </a:cubicBezTo>
                <a:cubicBezTo>
                  <a:pt x="1971087" y="2176493"/>
                  <a:pt x="1941478" y="2181102"/>
                  <a:pt x="1911790" y="2185060"/>
                </a:cubicBezTo>
                <a:lnTo>
                  <a:pt x="1656471" y="2179123"/>
                </a:lnTo>
                <a:cubicBezTo>
                  <a:pt x="1646388" y="2178703"/>
                  <a:pt x="1636738" y="2174844"/>
                  <a:pt x="1626783" y="2173185"/>
                </a:cubicBezTo>
                <a:cubicBezTo>
                  <a:pt x="1612978" y="2170884"/>
                  <a:pt x="1599129" y="2168792"/>
                  <a:pt x="1585219" y="2167247"/>
                </a:cubicBezTo>
                <a:cubicBezTo>
                  <a:pt x="1563492" y="2164833"/>
                  <a:pt x="1541586" y="2164108"/>
                  <a:pt x="1519905" y="2161310"/>
                </a:cubicBezTo>
                <a:cubicBezTo>
                  <a:pt x="1480207" y="2156188"/>
                  <a:pt x="1441014" y="2147121"/>
                  <a:pt x="1401151" y="2143497"/>
                </a:cubicBezTo>
                <a:cubicBezTo>
                  <a:pt x="1338727" y="2137822"/>
                  <a:pt x="1262267" y="2132826"/>
                  <a:pt x="1205208" y="2113808"/>
                </a:cubicBezTo>
                <a:cubicBezTo>
                  <a:pt x="1178164" y="2104794"/>
                  <a:pt x="1183195" y="2106185"/>
                  <a:pt x="1145832" y="2095995"/>
                </a:cubicBezTo>
                <a:cubicBezTo>
                  <a:pt x="1137959" y="2093848"/>
                  <a:pt x="1129823" y="2092639"/>
                  <a:pt x="1122081" y="2090058"/>
                </a:cubicBezTo>
                <a:cubicBezTo>
                  <a:pt x="1111970" y="2086688"/>
                  <a:pt x="1102504" y="2081553"/>
                  <a:pt x="1092393" y="2078182"/>
                </a:cubicBezTo>
                <a:cubicBezTo>
                  <a:pt x="1078723" y="2073625"/>
                  <a:pt x="1064499" y="2070863"/>
                  <a:pt x="1050829" y="2066307"/>
                </a:cubicBezTo>
                <a:cubicBezTo>
                  <a:pt x="992238" y="2046777"/>
                  <a:pt x="1050088" y="2060222"/>
                  <a:pt x="991453" y="2048494"/>
                </a:cubicBezTo>
                <a:cubicBezTo>
                  <a:pt x="985515" y="2042556"/>
                  <a:pt x="981666" y="2033150"/>
                  <a:pt x="973640" y="2030681"/>
                </a:cubicBezTo>
                <a:cubicBezTo>
                  <a:pt x="954629" y="2024831"/>
                  <a:pt x="933923" y="2027767"/>
                  <a:pt x="914263" y="2024743"/>
                </a:cubicBezTo>
                <a:cubicBezTo>
                  <a:pt x="908077" y="2023791"/>
                  <a:pt x="902388" y="2020785"/>
                  <a:pt x="896450" y="2018806"/>
                </a:cubicBezTo>
                <a:cubicBezTo>
                  <a:pt x="864908" y="1997777"/>
                  <a:pt x="892523" y="2014421"/>
                  <a:pt x="848949" y="1995055"/>
                </a:cubicBezTo>
                <a:cubicBezTo>
                  <a:pt x="840860" y="1991460"/>
                  <a:pt x="833416" y="1986467"/>
                  <a:pt x="825198" y="1983180"/>
                </a:cubicBezTo>
                <a:cubicBezTo>
                  <a:pt x="751826" y="1953831"/>
                  <a:pt x="821521" y="1987278"/>
                  <a:pt x="765821" y="1959429"/>
                </a:cubicBezTo>
                <a:cubicBezTo>
                  <a:pt x="730750" y="1924358"/>
                  <a:pt x="767318" y="1954816"/>
                  <a:pt x="724258" y="1935678"/>
                </a:cubicBezTo>
                <a:cubicBezTo>
                  <a:pt x="713712" y="1930991"/>
                  <a:pt x="704658" y="1923470"/>
                  <a:pt x="694570" y="1917865"/>
                </a:cubicBezTo>
                <a:cubicBezTo>
                  <a:pt x="686832" y="1913566"/>
                  <a:pt x="678409" y="1910544"/>
                  <a:pt x="670819" y="1905990"/>
                </a:cubicBezTo>
                <a:cubicBezTo>
                  <a:pt x="658580" y="1898647"/>
                  <a:pt x="647068" y="1890156"/>
                  <a:pt x="635193" y="1882239"/>
                </a:cubicBezTo>
                <a:lnTo>
                  <a:pt x="617380" y="1870364"/>
                </a:lnTo>
                <a:cubicBezTo>
                  <a:pt x="611442" y="1866406"/>
                  <a:pt x="605276" y="1862771"/>
                  <a:pt x="599567" y="1858489"/>
                </a:cubicBezTo>
                <a:cubicBezTo>
                  <a:pt x="591650" y="1852551"/>
                  <a:pt x="583869" y="1846428"/>
                  <a:pt x="575816" y="1840676"/>
                </a:cubicBezTo>
                <a:cubicBezTo>
                  <a:pt x="570009" y="1836528"/>
                  <a:pt x="563337" y="1833541"/>
                  <a:pt x="558003" y="1828800"/>
                </a:cubicBezTo>
                <a:cubicBezTo>
                  <a:pt x="545451" y="1817642"/>
                  <a:pt x="535491" y="1803665"/>
                  <a:pt x="522377" y="1793174"/>
                </a:cubicBezTo>
                <a:cubicBezTo>
                  <a:pt x="505660" y="1779800"/>
                  <a:pt x="468938" y="1757548"/>
                  <a:pt x="468938" y="1757548"/>
                </a:cubicBezTo>
                <a:cubicBezTo>
                  <a:pt x="464980" y="1751610"/>
                  <a:pt x="462434" y="1744434"/>
                  <a:pt x="457063" y="1739735"/>
                </a:cubicBezTo>
                <a:cubicBezTo>
                  <a:pt x="446322" y="1730337"/>
                  <a:pt x="421437" y="1715985"/>
                  <a:pt x="421437" y="1715985"/>
                </a:cubicBezTo>
                <a:cubicBezTo>
                  <a:pt x="378490" y="1658721"/>
                  <a:pt x="433801" y="1728349"/>
                  <a:pt x="373936" y="1668484"/>
                </a:cubicBezTo>
                <a:cubicBezTo>
                  <a:pt x="366938" y="1661486"/>
                  <a:pt x="363519" y="1651308"/>
                  <a:pt x="356123" y="1644733"/>
                </a:cubicBezTo>
                <a:cubicBezTo>
                  <a:pt x="345456" y="1635251"/>
                  <a:pt x="330590" y="1631074"/>
                  <a:pt x="320497" y="1620982"/>
                </a:cubicBezTo>
                <a:lnTo>
                  <a:pt x="308621" y="1609107"/>
                </a:lnTo>
                <a:cubicBezTo>
                  <a:pt x="278534" y="1548930"/>
                  <a:pt x="319241" y="1621496"/>
                  <a:pt x="272995" y="1567543"/>
                </a:cubicBezTo>
                <a:cubicBezTo>
                  <a:pt x="267235" y="1560823"/>
                  <a:pt x="266030" y="1551158"/>
                  <a:pt x="261120" y="1543793"/>
                </a:cubicBezTo>
                <a:cubicBezTo>
                  <a:pt x="258015" y="1539135"/>
                  <a:pt x="252455" y="1536503"/>
                  <a:pt x="249245" y="1531917"/>
                </a:cubicBezTo>
                <a:cubicBezTo>
                  <a:pt x="238538" y="1516620"/>
                  <a:pt x="230760" y="1499354"/>
                  <a:pt x="219557" y="1484416"/>
                </a:cubicBezTo>
                <a:cubicBezTo>
                  <a:pt x="213619" y="1476499"/>
                  <a:pt x="207233" y="1468899"/>
                  <a:pt x="201744" y="1460665"/>
                </a:cubicBezTo>
                <a:cubicBezTo>
                  <a:pt x="173996" y="1419044"/>
                  <a:pt x="194206" y="1444174"/>
                  <a:pt x="172055" y="1413164"/>
                </a:cubicBezTo>
                <a:cubicBezTo>
                  <a:pt x="135248" y="1361635"/>
                  <a:pt x="170340" y="1413561"/>
                  <a:pt x="142367" y="1371600"/>
                </a:cubicBezTo>
                <a:cubicBezTo>
                  <a:pt x="140388" y="1363683"/>
                  <a:pt x="139644" y="1355351"/>
                  <a:pt x="136429" y="1347850"/>
                </a:cubicBezTo>
                <a:cubicBezTo>
                  <a:pt x="130229" y="1333382"/>
                  <a:pt x="117442" y="1322925"/>
                  <a:pt x="106741" y="1312224"/>
                </a:cubicBezTo>
                <a:cubicBezTo>
                  <a:pt x="104762" y="1304307"/>
                  <a:pt x="104018" y="1295974"/>
                  <a:pt x="100803" y="1288473"/>
                </a:cubicBezTo>
                <a:cubicBezTo>
                  <a:pt x="97992" y="1281914"/>
                  <a:pt x="92468" y="1276856"/>
                  <a:pt x="88928" y="1270660"/>
                </a:cubicBezTo>
                <a:cubicBezTo>
                  <a:pt x="62615" y="1224611"/>
                  <a:pt x="95140" y="1269519"/>
                  <a:pt x="53302" y="1217221"/>
                </a:cubicBezTo>
                <a:cubicBezTo>
                  <a:pt x="50291" y="1205178"/>
                  <a:pt x="46535" y="1187577"/>
                  <a:pt x="41427" y="1175658"/>
                </a:cubicBezTo>
                <a:cubicBezTo>
                  <a:pt x="37940" y="1167522"/>
                  <a:pt x="33510" y="1159824"/>
                  <a:pt x="29551" y="1151907"/>
                </a:cubicBezTo>
                <a:lnTo>
                  <a:pt x="17676" y="1104406"/>
                </a:lnTo>
                <a:lnTo>
                  <a:pt x="11738" y="1080655"/>
                </a:lnTo>
                <a:cubicBezTo>
                  <a:pt x="0" y="928046"/>
                  <a:pt x="1668" y="982986"/>
                  <a:pt x="11738" y="736271"/>
                </a:cubicBezTo>
                <a:cubicBezTo>
                  <a:pt x="12071" y="728117"/>
                  <a:pt x="16216" y="720549"/>
                  <a:pt x="17676" y="712520"/>
                </a:cubicBezTo>
                <a:cubicBezTo>
                  <a:pt x="24751" y="673610"/>
                  <a:pt x="20230" y="678276"/>
                  <a:pt x="29551" y="647206"/>
                </a:cubicBezTo>
                <a:cubicBezTo>
                  <a:pt x="33148" y="635216"/>
                  <a:pt x="37469" y="623455"/>
                  <a:pt x="41427" y="611580"/>
                </a:cubicBezTo>
                <a:lnTo>
                  <a:pt x="71115" y="522515"/>
                </a:lnTo>
                <a:lnTo>
                  <a:pt x="88928" y="469076"/>
                </a:lnTo>
                <a:lnTo>
                  <a:pt x="94866" y="451263"/>
                </a:lnTo>
                <a:cubicBezTo>
                  <a:pt x="96845" y="435429"/>
                  <a:pt x="97460" y="419364"/>
                  <a:pt x="100803" y="403761"/>
                </a:cubicBezTo>
                <a:cubicBezTo>
                  <a:pt x="103426" y="391521"/>
                  <a:pt x="108720" y="380010"/>
                  <a:pt x="112679" y="368135"/>
                </a:cubicBezTo>
                <a:cubicBezTo>
                  <a:pt x="114658" y="362198"/>
                  <a:pt x="115144" y="355530"/>
                  <a:pt x="118616" y="350323"/>
                </a:cubicBezTo>
                <a:lnTo>
                  <a:pt x="130492" y="332510"/>
                </a:lnTo>
                <a:cubicBezTo>
                  <a:pt x="144734" y="289781"/>
                  <a:pt x="127447" y="343162"/>
                  <a:pt x="142367" y="290946"/>
                </a:cubicBezTo>
                <a:cubicBezTo>
                  <a:pt x="144087" y="284928"/>
                  <a:pt x="143879" y="277559"/>
                  <a:pt x="148305" y="273133"/>
                </a:cubicBezTo>
                <a:cubicBezTo>
                  <a:pt x="152731" y="268707"/>
                  <a:pt x="160100" y="268914"/>
                  <a:pt x="166118" y="267195"/>
                </a:cubicBezTo>
                <a:cubicBezTo>
                  <a:pt x="190258" y="260298"/>
                  <a:pt x="183382" y="261258"/>
                  <a:pt x="201744" y="26125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2" name="任意多边形 63"/>
          <p:cNvSpPr/>
          <p:nvPr/>
        </p:nvSpPr>
        <p:spPr bwMode="auto">
          <a:xfrm>
            <a:off x="4002088" y="3122613"/>
            <a:ext cx="1895475" cy="873125"/>
          </a:xfrm>
          <a:custGeom>
            <a:avLst/>
            <a:gdLst>
              <a:gd name="T0" fmla="*/ 558049 w 1895787"/>
              <a:gd name="T1" fmla="*/ 635540 h 872837"/>
              <a:gd name="T2" fmla="*/ 534302 w 1895787"/>
              <a:gd name="T3" fmla="*/ 605842 h 872837"/>
              <a:gd name="T4" fmla="*/ 504619 w 1895787"/>
              <a:gd name="T5" fmla="*/ 570204 h 872837"/>
              <a:gd name="T6" fmla="*/ 474935 w 1895787"/>
              <a:gd name="T7" fmla="*/ 528626 h 872837"/>
              <a:gd name="T8" fmla="*/ 421505 w 1895787"/>
              <a:gd name="T9" fmla="*/ 475170 h 872837"/>
              <a:gd name="T10" fmla="*/ 338391 w 1895787"/>
              <a:gd name="T11" fmla="*/ 397955 h 872837"/>
              <a:gd name="T12" fmla="*/ 284961 w 1895787"/>
              <a:gd name="T13" fmla="*/ 368256 h 872837"/>
              <a:gd name="T14" fmla="*/ 225595 w 1895787"/>
              <a:gd name="T15" fmla="*/ 338559 h 872837"/>
              <a:gd name="T16" fmla="*/ 118734 w 1895787"/>
              <a:gd name="T17" fmla="*/ 302921 h 872837"/>
              <a:gd name="T18" fmla="*/ 53430 w 1895787"/>
              <a:gd name="T19" fmla="*/ 285102 h 872837"/>
              <a:gd name="T20" fmla="*/ 23747 w 1895787"/>
              <a:gd name="T21" fmla="*/ 237585 h 872837"/>
              <a:gd name="T22" fmla="*/ 47494 w 1895787"/>
              <a:gd name="T23" fmla="*/ 207888 h 872837"/>
              <a:gd name="T24" fmla="*/ 71240 w 1895787"/>
              <a:gd name="T25" fmla="*/ 172250 h 872837"/>
              <a:gd name="T26" fmla="*/ 225595 w 1895787"/>
              <a:gd name="T27" fmla="*/ 160370 h 872837"/>
              <a:gd name="T28" fmla="*/ 308708 w 1895787"/>
              <a:gd name="T29" fmla="*/ 130672 h 872837"/>
              <a:gd name="T30" fmla="*/ 368074 w 1895787"/>
              <a:gd name="T31" fmla="*/ 118793 h 872837"/>
              <a:gd name="T32" fmla="*/ 451189 w 1895787"/>
              <a:gd name="T33" fmla="*/ 95034 h 872837"/>
              <a:gd name="T34" fmla="*/ 498682 w 1895787"/>
              <a:gd name="T35" fmla="*/ 77215 h 872837"/>
              <a:gd name="T36" fmla="*/ 569922 w 1895787"/>
              <a:gd name="T37" fmla="*/ 59397 h 872837"/>
              <a:gd name="T38" fmla="*/ 676783 w 1895787"/>
              <a:gd name="T39" fmla="*/ 41578 h 872837"/>
              <a:gd name="T40" fmla="*/ 813326 w 1895787"/>
              <a:gd name="T41" fmla="*/ 17819 h 872837"/>
              <a:gd name="T42" fmla="*/ 1519792 w 1895787"/>
              <a:gd name="T43" fmla="*/ 5940 h 872837"/>
              <a:gd name="T44" fmla="*/ 1733513 w 1895787"/>
              <a:gd name="T45" fmla="*/ 17819 h 872837"/>
              <a:gd name="T46" fmla="*/ 1798816 w 1895787"/>
              <a:gd name="T47" fmla="*/ 41578 h 872837"/>
              <a:gd name="T48" fmla="*/ 1828499 w 1895787"/>
              <a:gd name="T49" fmla="*/ 148491 h 872837"/>
              <a:gd name="T50" fmla="*/ 1864119 w 1895787"/>
              <a:gd name="T51" fmla="*/ 219766 h 872837"/>
              <a:gd name="T52" fmla="*/ 1881929 w 1895787"/>
              <a:gd name="T53" fmla="*/ 285102 h 872837"/>
              <a:gd name="T54" fmla="*/ 1887866 w 1895787"/>
              <a:gd name="T55" fmla="*/ 641480 h 872837"/>
              <a:gd name="T56" fmla="*/ 1786943 w 1895787"/>
              <a:gd name="T57" fmla="*/ 671177 h 872837"/>
              <a:gd name="T58" fmla="*/ 1739449 w 1895787"/>
              <a:gd name="T59" fmla="*/ 688996 h 872837"/>
              <a:gd name="T60" fmla="*/ 1644462 w 1895787"/>
              <a:gd name="T61" fmla="*/ 730574 h 872837"/>
              <a:gd name="T62" fmla="*/ 1585095 w 1895787"/>
              <a:gd name="T63" fmla="*/ 766212 h 872837"/>
              <a:gd name="T64" fmla="*/ 1507919 w 1895787"/>
              <a:gd name="T65" fmla="*/ 813728 h 872837"/>
              <a:gd name="T66" fmla="*/ 1472299 w 1895787"/>
              <a:gd name="T67" fmla="*/ 837487 h 872837"/>
              <a:gd name="T68" fmla="*/ 1395121 w 1895787"/>
              <a:gd name="T69" fmla="*/ 855306 h 872837"/>
              <a:gd name="T70" fmla="*/ 1252641 w 1895787"/>
              <a:gd name="T71" fmla="*/ 873125 h 872837"/>
              <a:gd name="T72" fmla="*/ 759896 w 1895787"/>
              <a:gd name="T73" fmla="*/ 861245 h 872837"/>
              <a:gd name="T74" fmla="*/ 676783 w 1895787"/>
              <a:gd name="T75" fmla="*/ 837487 h 872837"/>
              <a:gd name="T76" fmla="*/ 587732 w 1895787"/>
              <a:gd name="T77" fmla="*/ 807788 h 872837"/>
              <a:gd name="T78" fmla="*/ 546175 w 1895787"/>
              <a:gd name="T79" fmla="*/ 766212 h 872837"/>
              <a:gd name="T80" fmla="*/ 569922 w 1895787"/>
              <a:gd name="T81" fmla="*/ 712755 h 87283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95787"/>
              <a:gd name="T124" fmla="*/ 0 h 872837"/>
              <a:gd name="T125" fmla="*/ 1895787 w 1895787"/>
              <a:gd name="T126" fmla="*/ 872837 h 872837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95787" h="872837">
                <a:moveTo>
                  <a:pt x="570016" y="712520"/>
                </a:moveTo>
                <a:cubicBezTo>
                  <a:pt x="569027" y="697676"/>
                  <a:pt x="568411" y="652446"/>
                  <a:pt x="558141" y="635330"/>
                </a:cubicBezTo>
                <a:cubicBezTo>
                  <a:pt x="555261" y="630530"/>
                  <a:pt x="549762" y="627826"/>
                  <a:pt x="546265" y="623455"/>
                </a:cubicBezTo>
                <a:cubicBezTo>
                  <a:pt x="541807" y="617883"/>
                  <a:pt x="538958" y="611124"/>
                  <a:pt x="534390" y="605642"/>
                </a:cubicBezTo>
                <a:cubicBezTo>
                  <a:pt x="529014" y="599191"/>
                  <a:pt x="521953" y="594280"/>
                  <a:pt x="516577" y="587829"/>
                </a:cubicBezTo>
                <a:cubicBezTo>
                  <a:pt x="512009" y="582347"/>
                  <a:pt x="509346" y="575434"/>
                  <a:pt x="504702" y="570016"/>
                </a:cubicBezTo>
                <a:cubicBezTo>
                  <a:pt x="497416" y="561515"/>
                  <a:pt x="480951" y="546265"/>
                  <a:pt x="480951" y="546265"/>
                </a:cubicBezTo>
                <a:cubicBezTo>
                  <a:pt x="478972" y="540327"/>
                  <a:pt x="478118" y="533886"/>
                  <a:pt x="475013" y="528452"/>
                </a:cubicBezTo>
                <a:cubicBezTo>
                  <a:pt x="467865" y="515943"/>
                  <a:pt x="450872" y="496460"/>
                  <a:pt x="439387" y="486889"/>
                </a:cubicBezTo>
                <a:cubicBezTo>
                  <a:pt x="433905" y="482320"/>
                  <a:pt x="427512" y="478972"/>
                  <a:pt x="421574" y="475013"/>
                </a:cubicBezTo>
                <a:cubicBezTo>
                  <a:pt x="400383" y="443226"/>
                  <a:pt x="414745" y="462246"/>
                  <a:pt x="374073" y="421574"/>
                </a:cubicBezTo>
                <a:cubicBezTo>
                  <a:pt x="351834" y="399335"/>
                  <a:pt x="364226" y="406416"/>
                  <a:pt x="338447" y="397824"/>
                </a:cubicBezTo>
                <a:cubicBezTo>
                  <a:pt x="326572" y="389907"/>
                  <a:pt x="316361" y="378587"/>
                  <a:pt x="302821" y="374073"/>
                </a:cubicBezTo>
                <a:cubicBezTo>
                  <a:pt x="296883" y="372094"/>
                  <a:pt x="290606" y="370934"/>
                  <a:pt x="285008" y="368135"/>
                </a:cubicBezTo>
                <a:cubicBezTo>
                  <a:pt x="244004" y="347633"/>
                  <a:pt x="292874" y="362680"/>
                  <a:pt x="243445" y="350322"/>
                </a:cubicBezTo>
                <a:cubicBezTo>
                  <a:pt x="237507" y="346364"/>
                  <a:pt x="232015" y="341638"/>
                  <a:pt x="225632" y="338447"/>
                </a:cubicBezTo>
                <a:cubicBezTo>
                  <a:pt x="217110" y="334186"/>
                  <a:pt x="191683" y="328476"/>
                  <a:pt x="184068" y="326572"/>
                </a:cubicBezTo>
                <a:cubicBezTo>
                  <a:pt x="152676" y="305643"/>
                  <a:pt x="173177" y="316426"/>
                  <a:pt x="118754" y="302821"/>
                </a:cubicBezTo>
                <a:lnTo>
                  <a:pt x="71252" y="290946"/>
                </a:lnTo>
                <a:cubicBezTo>
                  <a:pt x="65314" y="288967"/>
                  <a:pt x="59613" y="286037"/>
                  <a:pt x="53439" y="285008"/>
                </a:cubicBezTo>
                <a:cubicBezTo>
                  <a:pt x="35760" y="282062"/>
                  <a:pt x="17813" y="281050"/>
                  <a:pt x="0" y="279071"/>
                </a:cubicBezTo>
                <a:cubicBezTo>
                  <a:pt x="4656" y="269760"/>
                  <a:pt x="15360" y="245898"/>
                  <a:pt x="23751" y="237507"/>
                </a:cubicBezTo>
                <a:cubicBezTo>
                  <a:pt x="28797" y="232461"/>
                  <a:pt x="35626" y="229590"/>
                  <a:pt x="41564" y="225632"/>
                </a:cubicBezTo>
                <a:cubicBezTo>
                  <a:pt x="43543" y="219694"/>
                  <a:pt x="45984" y="213891"/>
                  <a:pt x="47502" y="207819"/>
                </a:cubicBezTo>
                <a:cubicBezTo>
                  <a:pt x="49950" y="198028"/>
                  <a:pt x="47841" y="186527"/>
                  <a:pt x="53439" y="178130"/>
                </a:cubicBezTo>
                <a:cubicBezTo>
                  <a:pt x="56911" y="172922"/>
                  <a:pt x="65013" y="172692"/>
                  <a:pt x="71252" y="172193"/>
                </a:cubicBezTo>
                <a:cubicBezTo>
                  <a:pt x="114701" y="168717"/>
                  <a:pt x="158338" y="168234"/>
                  <a:pt x="201881" y="166255"/>
                </a:cubicBezTo>
                <a:cubicBezTo>
                  <a:pt x="209798" y="164276"/>
                  <a:pt x="217947" y="163062"/>
                  <a:pt x="225632" y="160317"/>
                </a:cubicBezTo>
                <a:cubicBezTo>
                  <a:pt x="245707" y="153148"/>
                  <a:pt x="264328" y="141737"/>
                  <a:pt x="285008" y="136567"/>
                </a:cubicBezTo>
                <a:cubicBezTo>
                  <a:pt x="292925" y="134588"/>
                  <a:pt x="300912" y="132871"/>
                  <a:pt x="308759" y="130629"/>
                </a:cubicBezTo>
                <a:cubicBezTo>
                  <a:pt x="314777" y="128909"/>
                  <a:pt x="320435" y="125918"/>
                  <a:pt x="326572" y="124691"/>
                </a:cubicBezTo>
                <a:cubicBezTo>
                  <a:pt x="340295" y="121946"/>
                  <a:pt x="354281" y="120733"/>
                  <a:pt x="368135" y="118754"/>
                </a:cubicBezTo>
                <a:cubicBezTo>
                  <a:pt x="422171" y="100741"/>
                  <a:pt x="336840" y="128368"/>
                  <a:pt x="415637" y="106878"/>
                </a:cubicBezTo>
                <a:cubicBezTo>
                  <a:pt x="427714" y="103584"/>
                  <a:pt x="439388" y="98961"/>
                  <a:pt x="451263" y="95003"/>
                </a:cubicBezTo>
                <a:cubicBezTo>
                  <a:pt x="457201" y="93024"/>
                  <a:pt x="463265" y="91389"/>
                  <a:pt x="469076" y="89065"/>
                </a:cubicBezTo>
                <a:cubicBezTo>
                  <a:pt x="478972" y="85107"/>
                  <a:pt x="488577" y="80324"/>
                  <a:pt x="498764" y="77190"/>
                </a:cubicBezTo>
                <a:cubicBezTo>
                  <a:pt x="514363" y="72390"/>
                  <a:pt x="530431" y="69273"/>
                  <a:pt x="546265" y="65315"/>
                </a:cubicBezTo>
                <a:cubicBezTo>
                  <a:pt x="554182" y="63336"/>
                  <a:pt x="562014" y="60978"/>
                  <a:pt x="570016" y="59377"/>
                </a:cubicBezTo>
                <a:cubicBezTo>
                  <a:pt x="622285" y="48922"/>
                  <a:pt x="577430" y="57323"/>
                  <a:pt x="641268" y="47502"/>
                </a:cubicBezTo>
                <a:cubicBezTo>
                  <a:pt x="653167" y="45671"/>
                  <a:pt x="664976" y="43267"/>
                  <a:pt x="676894" y="41564"/>
                </a:cubicBezTo>
                <a:cubicBezTo>
                  <a:pt x="692691" y="39307"/>
                  <a:pt x="708674" y="38360"/>
                  <a:pt x="724395" y="35626"/>
                </a:cubicBezTo>
                <a:cubicBezTo>
                  <a:pt x="754224" y="30438"/>
                  <a:pt x="783350" y="20982"/>
                  <a:pt x="813460" y="17813"/>
                </a:cubicBezTo>
                <a:cubicBezTo>
                  <a:pt x="967658" y="1582"/>
                  <a:pt x="888506" y="7737"/>
                  <a:pt x="1050967" y="0"/>
                </a:cubicBezTo>
                <a:lnTo>
                  <a:pt x="1520042" y="5938"/>
                </a:lnTo>
                <a:cubicBezTo>
                  <a:pt x="1577464" y="7001"/>
                  <a:pt x="1634891" y="8690"/>
                  <a:pt x="1692234" y="11876"/>
                </a:cubicBezTo>
                <a:cubicBezTo>
                  <a:pt x="1706208" y="12652"/>
                  <a:pt x="1719993" y="15512"/>
                  <a:pt x="1733798" y="17813"/>
                </a:cubicBezTo>
                <a:cubicBezTo>
                  <a:pt x="1743962" y="19507"/>
                  <a:pt x="1769827" y="23953"/>
                  <a:pt x="1781299" y="29689"/>
                </a:cubicBezTo>
                <a:cubicBezTo>
                  <a:pt x="1787682" y="32880"/>
                  <a:pt x="1793174" y="37606"/>
                  <a:pt x="1799112" y="41564"/>
                </a:cubicBezTo>
                <a:cubicBezTo>
                  <a:pt x="1803070" y="47502"/>
                  <a:pt x="1808936" y="52542"/>
                  <a:pt x="1810987" y="59377"/>
                </a:cubicBezTo>
                <a:cubicBezTo>
                  <a:pt x="1831938" y="129214"/>
                  <a:pt x="1798715" y="73234"/>
                  <a:pt x="1828800" y="148442"/>
                </a:cubicBezTo>
                <a:cubicBezTo>
                  <a:pt x="1837281" y="169644"/>
                  <a:pt x="1841459" y="182469"/>
                  <a:pt x="1852551" y="201881"/>
                </a:cubicBezTo>
                <a:cubicBezTo>
                  <a:pt x="1856091" y="208077"/>
                  <a:pt x="1861235" y="213311"/>
                  <a:pt x="1864426" y="219694"/>
                </a:cubicBezTo>
                <a:cubicBezTo>
                  <a:pt x="1867225" y="225292"/>
                  <a:pt x="1868717" y="231469"/>
                  <a:pt x="1870364" y="237507"/>
                </a:cubicBezTo>
                <a:cubicBezTo>
                  <a:pt x="1874658" y="253253"/>
                  <a:pt x="1878281" y="269174"/>
                  <a:pt x="1882239" y="285008"/>
                </a:cubicBezTo>
                <a:cubicBezTo>
                  <a:pt x="1889694" y="314827"/>
                  <a:pt x="1885597" y="301020"/>
                  <a:pt x="1894115" y="326572"/>
                </a:cubicBezTo>
                <a:cubicBezTo>
                  <a:pt x="1892136" y="431471"/>
                  <a:pt x="1895787" y="536627"/>
                  <a:pt x="1888177" y="641268"/>
                </a:cubicBezTo>
                <a:cubicBezTo>
                  <a:pt x="1887659" y="648385"/>
                  <a:pt x="1876885" y="650245"/>
                  <a:pt x="1870364" y="653143"/>
                </a:cubicBezTo>
                <a:cubicBezTo>
                  <a:pt x="1837254" y="667859"/>
                  <a:pt x="1824655" y="666279"/>
                  <a:pt x="1787237" y="670956"/>
                </a:cubicBezTo>
                <a:cubicBezTo>
                  <a:pt x="1779320" y="672935"/>
                  <a:pt x="1771127" y="674029"/>
                  <a:pt x="1763486" y="676894"/>
                </a:cubicBezTo>
                <a:cubicBezTo>
                  <a:pt x="1755198" y="680002"/>
                  <a:pt x="1748132" y="685970"/>
                  <a:pt x="1739735" y="688769"/>
                </a:cubicBezTo>
                <a:cubicBezTo>
                  <a:pt x="1730161" y="691960"/>
                  <a:pt x="1719943" y="692728"/>
                  <a:pt x="1710047" y="694707"/>
                </a:cubicBezTo>
                <a:cubicBezTo>
                  <a:pt x="1607395" y="746033"/>
                  <a:pt x="1735094" y="681045"/>
                  <a:pt x="1644733" y="730333"/>
                </a:cubicBezTo>
                <a:cubicBezTo>
                  <a:pt x="1633077" y="736691"/>
                  <a:pt x="1620492" y="741315"/>
                  <a:pt x="1609107" y="748146"/>
                </a:cubicBezTo>
                <a:cubicBezTo>
                  <a:pt x="1600621" y="753238"/>
                  <a:pt x="1592870" y="759519"/>
                  <a:pt x="1585356" y="765959"/>
                </a:cubicBezTo>
                <a:cubicBezTo>
                  <a:pt x="1566970" y="781718"/>
                  <a:pt x="1570729" y="785148"/>
                  <a:pt x="1549730" y="795647"/>
                </a:cubicBezTo>
                <a:cubicBezTo>
                  <a:pt x="1523890" y="808567"/>
                  <a:pt x="1536992" y="792871"/>
                  <a:pt x="1508167" y="813460"/>
                </a:cubicBezTo>
                <a:cubicBezTo>
                  <a:pt x="1501334" y="818341"/>
                  <a:pt x="1497341" y="826615"/>
                  <a:pt x="1490354" y="831273"/>
                </a:cubicBezTo>
                <a:cubicBezTo>
                  <a:pt x="1485146" y="834745"/>
                  <a:pt x="1478579" y="835564"/>
                  <a:pt x="1472541" y="837211"/>
                </a:cubicBezTo>
                <a:cubicBezTo>
                  <a:pt x="1456795" y="841505"/>
                  <a:pt x="1441043" y="845885"/>
                  <a:pt x="1425039" y="849086"/>
                </a:cubicBezTo>
                <a:cubicBezTo>
                  <a:pt x="1415143" y="851065"/>
                  <a:pt x="1405142" y="852576"/>
                  <a:pt x="1395351" y="855024"/>
                </a:cubicBezTo>
                <a:cubicBezTo>
                  <a:pt x="1389279" y="856542"/>
                  <a:pt x="1383696" y="859841"/>
                  <a:pt x="1377538" y="860961"/>
                </a:cubicBezTo>
                <a:cubicBezTo>
                  <a:pt x="1344025" y="867054"/>
                  <a:pt x="1281913" y="870601"/>
                  <a:pt x="1252847" y="872837"/>
                </a:cubicBezTo>
                <a:lnTo>
                  <a:pt x="789710" y="866899"/>
                </a:lnTo>
                <a:cubicBezTo>
                  <a:pt x="779621" y="866656"/>
                  <a:pt x="769855" y="863230"/>
                  <a:pt x="760021" y="860961"/>
                </a:cubicBezTo>
                <a:cubicBezTo>
                  <a:pt x="744118" y="857291"/>
                  <a:pt x="728003" y="854247"/>
                  <a:pt x="712520" y="849086"/>
                </a:cubicBezTo>
                <a:cubicBezTo>
                  <a:pt x="700645" y="845128"/>
                  <a:pt x="689286" y="838981"/>
                  <a:pt x="676894" y="837211"/>
                </a:cubicBezTo>
                <a:lnTo>
                  <a:pt x="635330" y="831273"/>
                </a:lnTo>
                <a:cubicBezTo>
                  <a:pt x="566579" y="808357"/>
                  <a:pt x="620994" y="832396"/>
                  <a:pt x="587829" y="807522"/>
                </a:cubicBezTo>
                <a:cubicBezTo>
                  <a:pt x="576411" y="798959"/>
                  <a:pt x="552203" y="783772"/>
                  <a:pt x="552203" y="783772"/>
                </a:cubicBezTo>
                <a:cubicBezTo>
                  <a:pt x="550224" y="777834"/>
                  <a:pt x="546265" y="772218"/>
                  <a:pt x="546265" y="765959"/>
                </a:cubicBezTo>
                <a:cubicBezTo>
                  <a:pt x="546265" y="754550"/>
                  <a:pt x="554382" y="732151"/>
                  <a:pt x="564078" y="724395"/>
                </a:cubicBezTo>
                <a:cubicBezTo>
                  <a:pt x="568965" y="720485"/>
                  <a:pt x="571005" y="727364"/>
                  <a:pt x="570016" y="712520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直角上箭头 43">
            <a:hlinkClick r:id="rId4" action="ppaction://hlinksldjump"/>
          </p:cNvPr>
          <p:cNvSpPr/>
          <p:nvPr/>
        </p:nvSpPr>
        <p:spPr bwMode="auto">
          <a:xfrm>
            <a:off x="11112500" y="6126163"/>
            <a:ext cx="427038" cy="439737"/>
          </a:xfrm>
          <a:prstGeom prst="bent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8" name="矩形 27"/>
          <p:cNvSpPr>
            <a:spLocks noChangeArrowheads="1"/>
          </p:cNvSpPr>
          <p:nvPr/>
        </p:nvSpPr>
        <p:spPr bwMode="auto">
          <a:xfrm>
            <a:off x="2952750" y="600075"/>
            <a:ext cx="70342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G\G’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当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G’ is a subgraph of G</a:t>
            </a: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除去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G’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的所有顶点及其入射边后，得到的网格图</a:t>
            </a:r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 \ G’ is also a solid grid graph if the boundaries of G and G are not disjoint</a:t>
            </a:r>
          </a:p>
          <a:p>
            <a:pPr eaLnBrk="1" hangingPunct="1"/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1509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 \ G’</a:t>
            </a:r>
          </a:p>
        </p:txBody>
      </p:sp>
      <p:sp>
        <p:nvSpPr>
          <p:cNvPr id="20" name="椭圆 6"/>
          <p:cNvSpPr>
            <a:spLocks noChangeArrowheads="1"/>
          </p:cNvSpPr>
          <p:nvPr/>
        </p:nvSpPr>
        <p:spPr bwMode="auto">
          <a:xfrm>
            <a:off x="3459163" y="3560763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" name="椭圆 7"/>
          <p:cNvSpPr>
            <a:spLocks noChangeArrowheads="1"/>
          </p:cNvSpPr>
          <p:nvPr/>
        </p:nvSpPr>
        <p:spPr bwMode="auto">
          <a:xfrm>
            <a:off x="3481388" y="2898775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" name="椭圆 19"/>
          <p:cNvSpPr>
            <a:spLocks noChangeArrowheads="1"/>
          </p:cNvSpPr>
          <p:nvPr/>
        </p:nvSpPr>
        <p:spPr bwMode="auto">
          <a:xfrm>
            <a:off x="6051550" y="4168775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3" name="直接连接符 25"/>
          <p:cNvCxnSpPr>
            <a:cxnSpLocks noChangeShapeType="1"/>
          </p:cNvCxnSpPr>
          <p:nvPr/>
        </p:nvCxnSpPr>
        <p:spPr bwMode="auto">
          <a:xfrm flipV="1">
            <a:off x="4892675" y="2965450"/>
            <a:ext cx="528638" cy="6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5"/>
          <p:cNvCxnSpPr>
            <a:cxnSpLocks noChangeShapeType="1"/>
          </p:cNvCxnSpPr>
          <p:nvPr/>
        </p:nvCxnSpPr>
        <p:spPr bwMode="auto">
          <a:xfrm flipV="1">
            <a:off x="5556250" y="2974975"/>
            <a:ext cx="528638" cy="6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516" name="直接连接符 24"/>
          <p:cNvCxnSpPr>
            <a:cxnSpLocks noChangeShapeType="1"/>
            <a:stCxn id="21" idx="4"/>
          </p:cNvCxnSpPr>
          <p:nvPr/>
        </p:nvCxnSpPr>
        <p:spPr bwMode="auto">
          <a:xfrm flipH="1">
            <a:off x="3532188" y="3048000"/>
            <a:ext cx="17462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 flipH="1">
            <a:off x="4806950" y="3046413"/>
            <a:ext cx="17463" cy="509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椭圆 19"/>
          <p:cNvSpPr>
            <a:spLocks noChangeArrowheads="1"/>
          </p:cNvSpPr>
          <p:nvPr/>
        </p:nvSpPr>
        <p:spPr bwMode="auto">
          <a:xfrm>
            <a:off x="6043613" y="3549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椭圆 19"/>
          <p:cNvSpPr>
            <a:spLocks noChangeArrowheads="1"/>
          </p:cNvSpPr>
          <p:nvPr/>
        </p:nvSpPr>
        <p:spPr bwMode="auto">
          <a:xfrm>
            <a:off x="5413375" y="35369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椭圆 19"/>
          <p:cNvSpPr>
            <a:spLocks noChangeArrowheads="1"/>
          </p:cNvSpPr>
          <p:nvPr/>
        </p:nvSpPr>
        <p:spPr bwMode="auto">
          <a:xfrm>
            <a:off x="6048375" y="2914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21" name="椭圆 19"/>
          <p:cNvSpPr>
            <a:spLocks noChangeArrowheads="1"/>
          </p:cNvSpPr>
          <p:nvPr/>
        </p:nvSpPr>
        <p:spPr bwMode="auto">
          <a:xfrm>
            <a:off x="5413375" y="289560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2" name="椭圆 19"/>
          <p:cNvSpPr>
            <a:spLocks noChangeArrowheads="1"/>
          </p:cNvSpPr>
          <p:nvPr/>
        </p:nvSpPr>
        <p:spPr bwMode="auto">
          <a:xfrm>
            <a:off x="4765675" y="2919413"/>
            <a:ext cx="136525" cy="1476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椭圆 19"/>
          <p:cNvSpPr>
            <a:spLocks noChangeArrowheads="1"/>
          </p:cNvSpPr>
          <p:nvPr/>
        </p:nvSpPr>
        <p:spPr bwMode="auto">
          <a:xfrm>
            <a:off x="4119563" y="41910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椭圆 19"/>
          <p:cNvSpPr>
            <a:spLocks noChangeArrowheads="1"/>
          </p:cNvSpPr>
          <p:nvPr/>
        </p:nvSpPr>
        <p:spPr bwMode="auto">
          <a:xfrm>
            <a:off x="4102100" y="2925763"/>
            <a:ext cx="136525" cy="1476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" name="椭圆 19"/>
          <p:cNvSpPr>
            <a:spLocks noChangeArrowheads="1"/>
          </p:cNvSpPr>
          <p:nvPr/>
        </p:nvSpPr>
        <p:spPr bwMode="auto">
          <a:xfrm>
            <a:off x="4113213" y="35433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" name="椭圆 19"/>
          <p:cNvSpPr>
            <a:spLocks noChangeArrowheads="1"/>
          </p:cNvSpPr>
          <p:nvPr/>
        </p:nvSpPr>
        <p:spPr bwMode="auto">
          <a:xfrm>
            <a:off x="5419725" y="4184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" name="椭圆 19"/>
          <p:cNvSpPr>
            <a:spLocks noChangeArrowheads="1"/>
          </p:cNvSpPr>
          <p:nvPr/>
        </p:nvSpPr>
        <p:spPr bwMode="auto">
          <a:xfrm>
            <a:off x="4730750" y="41783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28" name="椭圆 19"/>
          <p:cNvSpPr>
            <a:spLocks noChangeArrowheads="1"/>
          </p:cNvSpPr>
          <p:nvPr/>
        </p:nvSpPr>
        <p:spPr bwMode="auto">
          <a:xfrm>
            <a:off x="4733925" y="3552825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1529" name="直接连接符 37"/>
          <p:cNvCxnSpPr>
            <a:cxnSpLocks noChangeShapeType="1"/>
            <a:stCxn id="21" idx="6"/>
            <a:endCxn id="33" idx="2"/>
          </p:cNvCxnSpPr>
          <p:nvPr/>
        </p:nvCxnSpPr>
        <p:spPr bwMode="auto">
          <a:xfrm>
            <a:off x="3617913" y="2973388"/>
            <a:ext cx="484187" cy="26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25"/>
          <p:cNvCxnSpPr>
            <a:cxnSpLocks noChangeShapeType="1"/>
          </p:cNvCxnSpPr>
          <p:nvPr/>
        </p:nvCxnSpPr>
        <p:spPr bwMode="auto">
          <a:xfrm flipV="1">
            <a:off x="4238625" y="2994025"/>
            <a:ext cx="527050" cy="6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531" name="直接连接符 25"/>
          <p:cNvCxnSpPr>
            <a:cxnSpLocks noChangeShapeType="1"/>
          </p:cNvCxnSpPr>
          <p:nvPr/>
        </p:nvCxnSpPr>
        <p:spPr bwMode="auto">
          <a:xfrm flipV="1">
            <a:off x="35845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25"/>
          <p:cNvCxnSpPr>
            <a:cxnSpLocks noChangeShapeType="1"/>
          </p:cNvCxnSpPr>
          <p:nvPr/>
        </p:nvCxnSpPr>
        <p:spPr bwMode="auto">
          <a:xfrm flipV="1">
            <a:off x="4249738" y="3635375"/>
            <a:ext cx="528637" cy="6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25"/>
          <p:cNvCxnSpPr>
            <a:cxnSpLocks noChangeShapeType="1"/>
          </p:cNvCxnSpPr>
          <p:nvPr/>
        </p:nvCxnSpPr>
        <p:spPr bwMode="auto">
          <a:xfrm flipV="1">
            <a:off x="4867275" y="3611563"/>
            <a:ext cx="528638" cy="6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534" name="直接连接符 25"/>
          <p:cNvCxnSpPr>
            <a:cxnSpLocks noChangeShapeType="1"/>
          </p:cNvCxnSpPr>
          <p:nvPr/>
        </p:nvCxnSpPr>
        <p:spPr bwMode="auto">
          <a:xfrm flipV="1">
            <a:off x="5532438" y="36226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直接连接符 25"/>
          <p:cNvCxnSpPr>
            <a:cxnSpLocks noChangeShapeType="1"/>
          </p:cNvCxnSpPr>
          <p:nvPr/>
        </p:nvCxnSpPr>
        <p:spPr bwMode="auto">
          <a:xfrm flipV="1">
            <a:off x="4243388" y="4252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直接连接符 25"/>
          <p:cNvCxnSpPr>
            <a:cxnSpLocks noChangeShapeType="1"/>
          </p:cNvCxnSpPr>
          <p:nvPr/>
        </p:nvCxnSpPr>
        <p:spPr bwMode="auto">
          <a:xfrm flipV="1">
            <a:off x="4891088" y="424656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直接连接符 25"/>
          <p:cNvCxnSpPr>
            <a:cxnSpLocks noChangeShapeType="1"/>
          </p:cNvCxnSpPr>
          <p:nvPr/>
        </p:nvCxnSpPr>
        <p:spPr bwMode="auto">
          <a:xfrm flipV="1">
            <a:off x="5532438" y="421640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直接连接符 46"/>
          <p:cNvCxnSpPr>
            <a:cxnSpLocks noChangeShapeType="1"/>
          </p:cNvCxnSpPr>
          <p:nvPr/>
        </p:nvCxnSpPr>
        <p:spPr bwMode="auto">
          <a:xfrm flipH="1">
            <a:off x="4165600" y="3052763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直接连接符 47"/>
          <p:cNvCxnSpPr>
            <a:cxnSpLocks noChangeShapeType="1"/>
          </p:cNvCxnSpPr>
          <p:nvPr/>
        </p:nvCxnSpPr>
        <p:spPr bwMode="auto">
          <a:xfrm flipH="1">
            <a:off x="4165600" y="3698875"/>
            <a:ext cx="17463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 flipH="1">
            <a:off x="4789488" y="3663950"/>
            <a:ext cx="15875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541" name="直接连接符 49"/>
          <p:cNvCxnSpPr>
            <a:cxnSpLocks noChangeShapeType="1"/>
          </p:cNvCxnSpPr>
          <p:nvPr/>
        </p:nvCxnSpPr>
        <p:spPr bwMode="auto">
          <a:xfrm flipH="1">
            <a:off x="5478463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2" name="直接连接符 50"/>
          <p:cNvCxnSpPr>
            <a:cxnSpLocks noChangeShapeType="1"/>
          </p:cNvCxnSpPr>
          <p:nvPr/>
        </p:nvCxnSpPr>
        <p:spPr bwMode="auto">
          <a:xfrm flipH="1">
            <a:off x="6105525" y="3679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 flipH="1">
            <a:off x="5446713" y="3044825"/>
            <a:ext cx="15875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544" name="直接连接符 52"/>
          <p:cNvCxnSpPr>
            <a:cxnSpLocks noChangeShapeType="1"/>
          </p:cNvCxnSpPr>
          <p:nvPr/>
        </p:nvCxnSpPr>
        <p:spPr bwMode="auto">
          <a:xfrm flipH="1">
            <a:off x="6099175" y="3068638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2" name="矩形 27"/>
          <p:cNvSpPr>
            <a:spLocks noChangeArrowheads="1"/>
          </p:cNvSpPr>
          <p:nvPr/>
        </p:nvSpPr>
        <p:spPr bwMode="auto">
          <a:xfrm>
            <a:off x="2952750" y="600075"/>
            <a:ext cx="70342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G\G’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当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G’ is a subgraph of G</a:t>
            </a: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在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除去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G’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的所有顶点及其入射边后，得到的网格图</a:t>
            </a:r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 \ G is also a solid grid graph if the boundaries of G and G are not disjoint</a:t>
            </a:r>
          </a:p>
          <a:p>
            <a:pPr eaLnBrk="1" hangingPunct="1"/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2533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 \ G’</a:t>
            </a:r>
          </a:p>
        </p:txBody>
      </p:sp>
      <p:sp>
        <p:nvSpPr>
          <p:cNvPr id="20" name="椭圆 6"/>
          <p:cNvSpPr>
            <a:spLocks noChangeArrowheads="1"/>
          </p:cNvSpPr>
          <p:nvPr/>
        </p:nvSpPr>
        <p:spPr bwMode="auto">
          <a:xfrm>
            <a:off x="3459163" y="3560763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" name="椭圆 7"/>
          <p:cNvSpPr>
            <a:spLocks noChangeArrowheads="1"/>
          </p:cNvSpPr>
          <p:nvPr/>
        </p:nvSpPr>
        <p:spPr bwMode="auto">
          <a:xfrm>
            <a:off x="3481388" y="2898775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" name="椭圆 19"/>
          <p:cNvSpPr>
            <a:spLocks noChangeArrowheads="1"/>
          </p:cNvSpPr>
          <p:nvPr/>
        </p:nvSpPr>
        <p:spPr bwMode="auto">
          <a:xfrm>
            <a:off x="6051550" y="4168775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2538" name="直接连接符 24"/>
          <p:cNvCxnSpPr>
            <a:cxnSpLocks noChangeShapeType="1"/>
            <a:stCxn id="21" idx="4"/>
          </p:cNvCxnSpPr>
          <p:nvPr/>
        </p:nvCxnSpPr>
        <p:spPr bwMode="auto">
          <a:xfrm flipH="1">
            <a:off x="3532188" y="3048000"/>
            <a:ext cx="17462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椭圆 19"/>
          <p:cNvSpPr>
            <a:spLocks noChangeArrowheads="1"/>
          </p:cNvSpPr>
          <p:nvPr/>
        </p:nvSpPr>
        <p:spPr bwMode="auto">
          <a:xfrm>
            <a:off x="6043613" y="3549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椭圆 19"/>
          <p:cNvSpPr>
            <a:spLocks noChangeArrowheads="1"/>
          </p:cNvSpPr>
          <p:nvPr/>
        </p:nvSpPr>
        <p:spPr bwMode="auto">
          <a:xfrm>
            <a:off x="5413375" y="35369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椭圆 19"/>
          <p:cNvSpPr>
            <a:spLocks noChangeArrowheads="1"/>
          </p:cNvSpPr>
          <p:nvPr/>
        </p:nvSpPr>
        <p:spPr bwMode="auto">
          <a:xfrm>
            <a:off x="6048375" y="2914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椭圆 19"/>
          <p:cNvSpPr>
            <a:spLocks noChangeArrowheads="1"/>
          </p:cNvSpPr>
          <p:nvPr/>
        </p:nvSpPr>
        <p:spPr bwMode="auto">
          <a:xfrm>
            <a:off x="4119563" y="41910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椭圆 19"/>
          <p:cNvSpPr>
            <a:spLocks noChangeArrowheads="1"/>
          </p:cNvSpPr>
          <p:nvPr/>
        </p:nvSpPr>
        <p:spPr bwMode="auto">
          <a:xfrm>
            <a:off x="4102100" y="2925763"/>
            <a:ext cx="136525" cy="1476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" name="椭圆 19"/>
          <p:cNvSpPr>
            <a:spLocks noChangeArrowheads="1"/>
          </p:cNvSpPr>
          <p:nvPr/>
        </p:nvSpPr>
        <p:spPr bwMode="auto">
          <a:xfrm>
            <a:off x="4113213" y="35433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" name="椭圆 19"/>
          <p:cNvSpPr>
            <a:spLocks noChangeArrowheads="1"/>
          </p:cNvSpPr>
          <p:nvPr/>
        </p:nvSpPr>
        <p:spPr bwMode="auto">
          <a:xfrm>
            <a:off x="5419725" y="4184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" name="椭圆 19"/>
          <p:cNvSpPr>
            <a:spLocks noChangeArrowheads="1"/>
          </p:cNvSpPr>
          <p:nvPr/>
        </p:nvSpPr>
        <p:spPr bwMode="auto">
          <a:xfrm>
            <a:off x="4730750" y="41783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2547" name="直接连接符 37"/>
          <p:cNvCxnSpPr>
            <a:cxnSpLocks noChangeShapeType="1"/>
            <a:stCxn id="21" idx="6"/>
            <a:endCxn id="33" idx="2"/>
          </p:cNvCxnSpPr>
          <p:nvPr/>
        </p:nvCxnSpPr>
        <p:spPr bwMode="auto">
          <a:xfrm>
            <a:off x="3617913" y="2973388"/>
            <a:ext cx="484187" cy="26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直接连接符 25"/>
          <p:cNvCxnSpPr>
            <a:cxnSpLocks noChangeShapeType="1"/>
          </p:cNvCxnSpPr>
          <p:nvPr/>
        </p:nvCxnSpPr>
        <p:spPr bwMode="auto">
          <a:xfrm flipV="1">
            <a:off x="35845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直接连接符 25"/>
          <p:cNvCxnSpPr>
            <a:cxnSpLocks noChangeShapeType="1"/>
          </p:cNvCxnSpPr>
          <p:nvPr/>
        </p:nvCxnSpPr>
        <p:spPr bwMode="auto">
          <a:xfrm flipV="1">
            <a:off x="5532438" y="36226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直接连接符 25"/>
          <p:cNvCxnSpPr>
            <a:cxnSpLocks noChangeShapeType="1"/>
          </p:cNvCxnSpPr>
          <p:nvPr/>
        </p:nvCxnSpPr>
        <p:spPr bwMode="auto">
          <a:xfrm flipV="1">
            <a:off x="4243388" y="4252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直接连接符 25"/>
          <p:cNvCxnSpPr>
            <a:cxnSpLocks noChangeShapeType="1"/>
          </p:cNvCxnSpPr>
          <p:nvPr/>
        </p:nvCxnSpPr>
        <p:spPr bwMode="auto">
          <a:xfrm flipV="1">
            <a:off x="4891088" y="424656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直接连接符 25"/>
          <p:cNvCxnSpPr>
            <a:cxnSpLocks noChangeShapeType="1"/>
          </p:cNvCxnSpPr>
          <p:nvPr/>
        </p:nvCxnSpPr>
        <p:spPr bwMode="auto">
          <a:xfrm flipV="1">
            <a:off x="5532438" y="421640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直接连接符 46"/>
          <p:cNvCxnSpPr>
            <a:cxnSpLocks noChangeShapeType="1"/>
          </p:cNvCxnSpPr>
          <p:nvPr/>
        </p:nvCxnSpPr>
        <p:spPr bwMode="auto">
          <a:xfrm flipH="1">
            <a:off x="4165600" y="3052763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直接连接符 47"/>
          <p:cNvCxnSpPr>
            <a:cxnSpLocks noChangeShapeType="1"/>
          </p:cNvCxnSpPr>
          <p:nvPr/>
        </p:nvCxnSpPr>
        <p:spPr bwMode="auto">
          <a:xfrm flipH="1">
            <a:off x="4165600" y="3698875"/>
            <a:ext cx="17463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直接连接符 49"/>
          <p:cNvCxnSpPr>
            <a:cxnSpLocks noChangeShapeType="1"/>
          </p:cNvCxnSpPr>
          <p:nvPr/>
        </p:nvCxnSpPr>
        <p:spPr bwMode="auto">
          <a:xfrm flipH="1">
            <a:off x="5478463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直接连接符 50"/>
          <p:cNvCxnSpPr>
            <a:cxnSpLocks noChangeShapeType="1"/>
          </p:cNvCxnSpPr>
          <p:nvPr/>
        </p:nvCxnSpPr>
        <p:spPr bwMode="auto">
          <a:xfrm flipH="1">
            <a:off x="6105525" y="3679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直接连接符 52"/>
          <p:cNvCxnSpPr>
            <a:cxnSpLocks noChangeShapeType="1"/>
          </p:cNvCxnSpPr>
          <p:nvPr/>
        </p:nvCxnSpPr>
        <p:spPr bwMode="auto">
          <a:xfrm flipH="1">
            <a:off x="6099175" y="3068638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直角上箭头 30">
            <a:hlinkClick r:id="rId4" action="ppaction://hlinksldjump"/>
          </p:cNvPr>
          <p:cNvSpPr/>
          <p:nvPr/>
        </p:nvSpPr>
        <p:spPr bwMode="auto">
          <a:xfrm>
            <a:off x="11112500" y="6126163"/>
            <a:ext cx="427038" cy="439737"/>
          </a:xfrm>
          <a:prstGeom prst="bent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56" name="矩形 27"/>
          <p:cNvSpPr>
            <a:spLocks noChangeArrowheads="1"/>
          </p:cNvSpPr>
          <p:nvPr/>
        </p:nvSpPr>
        <p:spPr bwMode="auto">
          <a:xfrm>
            <a:off x="2952750" y="600075"/>
            <a:ext cx="71945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ALP(G, s, t) 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the problem of finding a path between the boundary vertices s and t of the 2-connected</a:t>
            </a: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solid grid graph G, of length at least 2/3 of the length of the longest such path</a:t>
            </a: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寻找在</a:t>
            </a:r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2-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连通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实网格图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边界顶点</a:t>
            </a:r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t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之间路径的问题，</a:t>
            </a:r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其长度至少是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最长路径长度的</a:t>
            </a:r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2/3</a:t>
            </a:r>
          </a:p>
        </p:txBody>
      </p:sp>
      <p:sp>
        <p:nvSpPr>
          <p:cNvPr id="23557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ALP(G, s, t)</a:t>
            </a:r>
          </a:p>
        </p:txBody>
      </p:sp>
      <p:sp>
        <p:nvSpPr>
          <p:cNvPr id="20" name="椭圆 6"/>
          <p:cNvSpPr>
            <a:spLocks noChangeArrowheads="1"/>
          </p:cNvSpPr>
          <p:nvPr/>
        </p:nvSpPr>
        <p:spPr bwMode="auto">
          <a:xfrm>
            <a:off x="3459163" y="3560763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60" name="椭圆 7"/>
          <p:cNvSpPr>
            <a:spLocks noChangeArrowheads="1"/>
          </p:cNvSpPr>
          <p:nvPr/>
        </p:nvSpPr>
        <p:spPr bwMode="auto">
          <a:xfrm>
            <a:off x="3481388" y="2898775"/>
            <a:ext cx="136525" cy="149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椭圆 19"/>
          <p:cNvSpPr>
            <a:spLocks noChangeArrowheads="1"/>
          </p:cNvSpPr>
          <p:nvPr/>
        </p:nvSpPr>
        <p:spPr bwMode="auto">
          <a:xfrm>
            <a:off x="6051550" y="4168775"/>
            <a:ext cx="136525" cy="1476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3562" name="直接连接符 25"/>
          <p:cNvCxnSpPr>
            <a:cxnSpLocks noChangeShapeType="1"/>
          </p:cNvCxnSpPr>
          <p:nvPr/>
        </p:nvCxnSpPr>
        <p:spPr bwMode="auto">
          <a:xfrm flipV="1">
            <a:off x="4892675" y="2965450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直接连接符 25"/>
          <p:cNvCxnSpPr>
            <a:cxnSpLocks noChangeShapeType="1"/>
          </p:cNvCxnSpPr>
          <p:nvPr/>
        </p:nvCxnSpPr>
        <p:spPr bwMode="auto">
          <a:xfrm flipV="1">
            <a:off x="5556250" y="2974975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直接连接符 24"/>
          <p:cNvCxnSpPr>
            <a:cxnSpLocks noChangeShapeType="1"/>
            <a:stCxn id="23560" idx="4"/>
          </p:cNvCxnSpPr>
          <p:nvPr/>
        </p:nvCxnSpPr>
        <p:spPr bwMode="auto">
          <a:xfrm flipH="1">
            <a:off x="3532188" y="3048000"/>
            <a:ext cx="17462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直接连接符 25"/>
          <p:cNvCxnSpPr>
            <a:cxnSpLocks noChangeShapeType="1"/>
          </p:cNvCxnSpPr>
          <p:nvPr/>
        </p:nvCxnSpPr>
        <p:spPr bwMode="auto">
          <a:xfrm flipH="1">
            <a:off x="4806950" y="3046413"/>
            <a:ext cx="17463" cy="509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椭圆 19"/>
          <p:cNvSpPr>
            <a:spLocks noChangeArrowheads="1"/>
          </p:cNvSpPr>
          <p:nvPr/>
        </p:nvSpPr>
        <p:spPr bwMode="auto">
          <a:xfrm>
            <a:off x="6043613" y="35496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椭圆 19"/>
          <p:cNvSpPr>
            <a:spLocks noChangeArrowheads="1"/>
          </p:cNvSpPr>
          <p:nvPr/>
        </p:nvSpPr>
        <p:spPr bwMode="auto">
          <a:xfrm>
            <a:off x="5413375" y="35369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椭圆 19"/>
          <p:cNvSpPr>
            <a:spLocks noChangeArrowheads="1"/>
          </p:cNvSpPr>
          <p:nvPr/>
        </p:nvSpPr>
        <p:spPr bwMode="auto">
          <a:xfrm>
            <a:off x="6048375" y="29146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椭圆 19"/>
          <p:cNvSpPr>
            <a:spLocks noChangeArrowheads="1"/>
          </p:cNvSpPr>
          <p:nvPr/>
        </p:nvSpPr>
        <p:spPr bwMode="auto">
          <a:xfrm>
            <a:off x="5413375" y="28956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" name="椭圆 19"/>
          <p:cNvSpPr>
            <a:spLocks noChangeArrowheads="1"/>
          </p:cNvSpPr>
          <p:nvPr/>
        </p:nvSpPr>
        <p:spPr bwMode="auto">
          <a:xfrm>
            <a:off x="4765675" y="2919413"/>
            <a:ext cx="136525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椭圆 19"/>
          <p:cNvSpPr>
            <a:spLocks noChangeArrowheads="1"/>
          </p:cNvSpPr>
          <p:nvPr/>
        </p:nvSpPr>
        <p:spPr bwMode="auto">
          <a:xfrm>
            <a:off x="4119563" y="41910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椭圆 19"/>
          <p:cNvSpPr>
            <a:spLocks noChangeArrowheads="1"/>
          </p:cNvSpPr>
          <p:nvPr/>
        </p:nvSpPr>
        <p:spPr bwMode="auto">
          <a:xfrm>
            <a:off x="4102100" y="2925763"/>
            <a:ext cx="136525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" name="椭圆 19"/>
          <p:cNvSpPr>
            <a:spLocks noChangeArrowheads="1"/>
          </p:cNvSpPr>
          <p:nvPr/>
        </p:nvSpPr>
        <p:spPr bwMode="auto">
          <a:xfrm>
            <a:off x="4113213" y="35433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" name="椭圆 19"/>
          <p:cNvSpPr>
            <a:spLocks noChangeArrowheads="1"/>
          </p:cNvSpPr>
          <p:nvPr/>
        </p:nvSpPr>
        <p:spPr bwMode="auto">
          <a:xfrm>
            <a:off x="5419725" y="41846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" name="椭圆 19"/>
          <p:cNvSpPr>
            <a:spLocks noChangeArrowheads="1"/>
          </p:cNvSpPr>
          <p:nvPr/>
        </p:nvSpPr>
        <p:spPr bwMode="auto">
          <a:xfrm>
            <a:off x="4730750" y="41783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" name="椭圆 19"/>
          <p:cNvSpPr>
            <a:spLocks noChangeArrowheads="1"/>
          </p:cNvSpPr>
          <p:nvPr/>
        </p:nvSpPr>
        <p:spPr bwMode="auto">
          <a:xfrm>
            <a:off x="4733925" y="3552825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3577" name="直接连接符 37"/>
          <p:cNvCxnSpPr>
            <a:cxnSpLocks noChangeShapeType="1"/>
            <a:stCxn id="23560" idx="6"/>
            <a:endCxn id="33" idx="2"/>
          </p:cNvCxnSpPr>
          <p:nvPr/>
        </p:nvCxnSpPr>
        <p:spPr bwMode="auto">
          <a:xfrm>
            <a:off x="3617913" y="2973388"/>
            <a:ext cx="484187" cy="26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直接连接符 25"/>
          <p:cNvCxnSpPr>
            <a:cxnSpLocks noChangeShapeType="1"/>
          </p:cNvCxnSpPr>
          <p:nvPr/>
        </p:nvCxnSpPr>
        <p:spPr bwMode="auto">
          <a:xfrm flipV="1">
            <a:off x="4238625" y="2994025"/>
            <a:ext cx="52705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直接连接符 25"/>
          <p:cNvCxnSpPr>
            <a:cxnSpLocks noChangeShapeType="1"/>
          </p:cNvCxnSpPr>
          <p:nvPr/>
        </p:nvCxnSpPr>
        <p:spPr bwMode="auto">
          <a:xfrm flipV="1">
            <a:off x="35845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0" name="直接连接符 25"/>
          <p:cNvCxnSpPr>
            <a:cxnSpLocks noChangeShapeType="1"/>
          </p:cNvCxnSpPr>
          <p:nvPr/>
        </p:nvCxnSpPr>
        <p:spPr bwMode="auto">
          <a:xfrm flipV="1">
            <a:off x="4249738" y="36353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1" name="直接连接符 25"/>
          <p:cNvCxnSpPr>
            <a:cxnSpLocks noChangeShapeType="1"/>
          </p:cNvCxnSpPr>
          <p:nvPr/>
        </p:nvCxnSpPr>
        <p:spPr bwMode="auto">
          <a:xfrm flipV="1">
            <a:off x="48672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直接连接符 25"/>
          <p:cNvCxnSpPr>
            <a:cxnSpLocks noChangeShapeType="1"/>
          </p:cNvCxnSpPr>
          <p:nvPr/>
        </p:nvCxnSpPr>
        <p:spPr bwMode="auto">
          <a:xfrm flipV="1">
            <a:off x="5532438" y="36226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3" name="直接连接符 25"/>
          <p:cNvCxnSpPr>
            <a:cxnSpLocks noChangeShapeType="1"/>
          </p:cNvCxnSpPr>
          <p:nvPr/>
        </p:nvCxnSpPr>
        <p:spPr bwMode="auto">
          <a:xfrm flipV="1">
            <a:off x="4243388" y="4252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直接连接符 25"/>
          <p:cNvCxnSpPr>
            <a:cxnSpLocks noChangeShapeType="1"/>
          </p:cNvCxnSpPr>
          <p:nvPr/>
        </p:nvCxnSpPr>
        <p:spPr bwMode="auto">
          <a:xfrm flipV="1">
            <a:off x="4891088" y="424656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5" name="直接连接符 25"/>
          <p:cNvCxnSpPr>
            <a:cxnSpLocks noChangeShapeType="1"/>
          </p:cNvCxnSpPr>
          <p:nvPr/>
        </p:nvCxnSpPr>
        <p:spPr bwMode="auto">
          <a:xfrm flipV="1">
            <a:off x="5532438" y="421640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6" name="直接连接符 46"/>
          <p:cNvCxnSpPr>
            <a:cxnSpLocks noChangeShapeType="1"/>
          </p:cNvCxnSpPr>
          <p:nvPr/>
        </p:nvCxnSpPr>
        <p:spPr bwMode="auto">
          <a:xfrm flipH="1">
            <a:off x="4165600" y="3052763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直接连接符 47"/>
          <p:cNvCxnSpPr>
            <a:cxnSpLocks noChangeShapeType="1"/>
          </p:cNvCxnSpPr>
          <p:nvPr/>
        </p:nvCxnSpPr>
        <p:spPr bwMode="auto">
          <a:xfrm flipH="1">
            <a:off x="4165600" y="3698875"/>
            <a:ext cx="17463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直接连接符 48"/>
          <p:cNvCxnSpPr>
            <a:cxnSpLocks noChangeShapeType="1"/>
          </p:cNvCxnSpPr>
          <p:nvPr/>
        </p:nvCxnSpPr>
        <p:spPr bwMode="auto">
          <a:xfrm flipH="1">
            <a:off x="4789488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9" name="直接连接符 49"/>
          <p:cNvCxnSpPr>
            <a:cxnSpLocks noChangeShapeType="1"/>
          </p:cNvCxnSpPr>
          <p:nvPr/>
        </p:nvCxnSpPr>
        <p:spPr bwMode="auto">
          <a:xfrm flipH="1">
            <a:off x="5478463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0" name="直接连接符 50"/>
          <p:cNvCxnSpPr>
            <a:cxnSpLocks noChangeShapeType="1"/>
          </p:cNvCxnSpPr>
          <p:nvPr/>
        </p:nvCxnSpPr>
        <p:spPr bwMode="auto">
          <a:xfrm flipH="1">
            <a:off x="6105525" y="3679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1" name="直接连接符 51"/>
          <p:cNvCxnSpPr>
            <a:cxnSpLocks noChangeShapeType="1"/>
          </p:cNvCxnSpPr>
          <p:nvPr/>
        </p:nvCxnSpPr>
        <p:spPr bwMode="auto">
          <a:xfrm flipH="1">
            <a:off x="5446713" y="3044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2" name="直接连接符 52"/>
          <p:cNvCxnSpPr>
            <a:cxnSpLocks noChangeShapeType="1"/>
          </p:cNvCxnSpPr>
          <p:nvPr/>
        </p:nvCxnSpPr>
        <p:spPr bwMode="auto">
          <a:xfrm flipH="1">
            <a:off x="6099175" y="3068638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3" name="矩形 54"/>
          <p:cNvSpPr>
            <a:spLocks noChangeArrowheads="1"/>
          </p:cNvSpPr>
          <p:nvPr/>
        </p:nvSpPr>
        <p:spPr bwMode="auto">
          <a:xfrm>
            <a:off x="3233738" y="2668588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</a:t>
            </a:r>
            <a:endParaRPr lang="zh-CN" altLang="en-US"/>
          </a:p>
        </p:txBody>
      </p:sp>
      <p:sp>
        <p:nvSpPr>
          <p:cNvPr id="23594" name="矩形 55"/>
          <p:cNvSpPr>
            <a:spLocks noChangeArrowheads="1"/>
          </p:cNvSpPr>
          <p:nvPr/>
        </p:nvSpPr>
        <p:spPr bwMode="auto">
          <a:xfrm>
            <a:off x="6218238" y="3919538"/>
            <a:ext cx="249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580" name="矩形 27"/>
          <p:cNvSpPr>
            <a:spLocks noChangeArrowheads="1"/>
          </p:cNvSpPr>
          <p:nvPr/>
        </p:nvSpPr>
        <p:spPr bwMode="auto">
          <a:xfrm>
            <a:off x="2952750" y="600075"/>
            <a:ext cx="71945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ALP(G, s, t) 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the problem of finding a path between the boundary vertices s and t of the 2-connected</a:t>
            </a: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solid grid graph G, of length at least 2/3 of the length of the longest such path</a:t>
            </a: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寻找在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2-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连通的实网格图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的边界顶点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t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之间路径的问题，</a:t>
            </a:r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其长度至少是最长路径长度的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2/3</a:t>
            </a:r>
          </a:p>
        </p:txBody>
      </p:sp>
      <p:sp>
        <p:nvSpPr>
          <p:cNvPr id="24581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ALP(G, s, t)</a:t>
            </a:r>
          </a:p>
        </p:txBody>
      </p:sp>
      <p:sp>
        <p:nvSpPr>
          <p:cNvPr id="20" name="椭圆 6"/>
          <p:cNvSpPr>
            <a:spLocks noChangeArrowheads="1"/>
          </p:cNvSpPr>
          <p:nvPr/>
        </p:nvSpPr>
        <p:spPr bwMode="auto">
          <a:xfrm>
            <a:off x="3459163" y="3560763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4" name="椭圆 7"/>
          <p:cNvSpPr>
            <a:spLocks noChangeArrowheads="1"/>
          </p:cNvSpPr>
          <p:nvPr/>
        </p:nvSpPr>
        <p:spPr bwMode="auto">
          <a:xfrm>
            <a:off x="3481388" y="2898775"/>
            <a:ext cx="136525" cy="149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椭圆 19"/>
          <p:cNvSpPr>
            <a:spLocks noChangeArrowheads="1"/>
          </p:cNvSpPr>
          <p:nvPr/>
        </p:nvSpPr>
        <p:spPr bwMode="auto">
          <a:xfrm>
            <a:off x="6051550" y="4168775"/>
            <a:ext cx="136525" cy="1476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4586" name="直接连接符 25"/>
          <p:cNvCxnSpPr>
            <a:cxnSpLocks noChangeShapeType="1"/>
          </p:cNvCxnSpPr>
          <p:nvPr/>
        </p:nvCxnSpPr>
        <p:spPr bwMode="auto">
          <a:xfrm flipV="1">
            <a:off x="4892675" y="2965450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5"/>
          <p:cNvCxnSpPr>
            <a:cxnSpLocks noChangeShapeType="1"/>
          </p:cNvCxnSpPr>
          <p:nvPr/>
        </p:nvCxnSpPr>
        <p:spPr bwMode="auto">
          <a:xfrm flipV="1">
            <a:off x="5556250" y="2974975"/>
            <a:ext cx="528638" cy="6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4584" idx="4"/>
          </p:cNvCxnSpPr>
          <p:nvPr/>
        </p:nvCxnSpPr>
        <p:spPr bwMode="auto">
          <a:xfrm flipH="1">
            <a:off x="3532188" y="3048000"/>
            <a:ext cx="17462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 flipH="1">
            <a:off x="4806950" y="3046413"/>
            <a:ext cx="17463" cy="509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19"/>
          <p:cNvSpPr>
            <a:spLocks noChangeArrowheads="1"/>
          </p:cNvSpPr>
          <p:nvPr/>
        </p:nvSpPr>
        <p:spPr bwMode="auto">
          <a:xfrm>
            <a:off x="6043613" y="35496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椭圆 19"/>
          <p:cNvSpPr>
            <a:spLocks noChangeArrowheads="1"/>
          </p:cNvSpPr>
          <p:nvPr/>
        </p:nvSpPr>
        <p:spPr bwMode="auto">
          <a:xfrm>
            <a:off x="5413375" y="35369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椭圆 19"/>
          <p:cNvSpPr>
            <a:spLocks noChangeArrowheads="1"/>
          </p:cNvSpPr>
          <p:nvPr/>
        </p:nvSpPr>
        <p:spPr bwMode="auto">
          <a:xfrm>
            <a:off x="6048375" y="29146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椭圆 19"/>
          <p:cNvSpPr>
            <a:spLocks noChangeArrowheads="1"/>
          </p:cNvSpPr>
          <p:nvPr/>
        </p:nvSpPr>
        <p:spPr bwMode="auto">
          <a:xfrm>
            <a:off x="5413375" y="28956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" name="椭圆 19"/>
          <p:cNvSpPr>
            <a:spLocks noChangeArrowheads="1"/>
          </p:cNvSpPr>
          <p:nvPr/>
        </p:nvSpPr>
        <p:spPr bwMode="auto">
          <a:xfrm>
            <a:off x="4765675" y="2919413"/>
            <a:ext cx="136525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椭圆 19"/>
          <p:cNvSpPr>
            <a:spLocks noChangeArrowheads="1"/>
          </p:cNvSpPr>
          <p:nvPr/>
        </p:nvSpPr>
        <p:spPr bwMode="auto">
          <a:xfrm>
            <a:off x="4119563" y="41910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椭圆 19"/>
          <p:cNvSpPr>
            <a:spLocks noChangeArrowheads="1"/>
          </p:cNvSpPr>
          <p:nvPr/>
        </p:nvSpPr>
        <p:spPr bwMode="auto">
          <a:xfrm>
            <a:off x="4102100" y="2925763"/>
            <a:ext cx="136525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" name="椭圆 19"/>
          <p:cNvSpPr>
            <a:spLocks noChangeArrowheads="1"/>
          </p:cNvSpPr>
          <p:nvPr/>
        </p:nvSpPr>
        <p:spPr bwMode="auto">
          <a:xfrm>
            <a:off x="4113213" y="35433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" name="椭圆 19"/>
          <p:cNvSpPr>
            <a:spLocks noChangeArrowheads="1"/>
          </p:cNvSpPr>
          <p:nvPr/>
        </p:nvSpPr>
        <p:spPr bwMode="auto">
          <a:xfrm>
            <a:off x="5419725" y="41846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" name="椭圆 19"/>
          <p:cNvSpPr>
            <a:spLocks noChangeArrowheads="1"/>
          </p:cNvSpPr>
          <p:nvPr/>
        </p:nvSpPr>
        <p:spPr bwMode="auto">
          <a:xfrm>
            <a:off x="4730750" y="41783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" name="椭圆 19"/>
          <p:cNvSpPr>
            <a:spLocks noChangeArrowheads="1"/>
          </p:cNvSpPr>
          <p:nvPr/>
        </p:nvSpPr>
        <p:spPr bwMode="auto">
          <a:xfrm>
            <a:off x="4733925" y="3552825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4601" name="直接连接符 37"/>
          <p:cNvCxnSpPr>
            <a:cxnSpLocks noChangeShapeType="1"/>
            <a:stCxn id="24584" idx="6"/>
            <a:endCxn id="33" idx="2"/>
          </p:cNvCxnSpPr>
          <p:nvPr/>
        </p:nvCxnSpPr>
        <p:spPr bwMode="auto">
          <a:xfrm>
            <a:off x="3617913" y="2973388"/>
            <a:ext cx="484187" cy="26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25"/>
          <p:cNvCxnSpPr>
            <a:cxnSpLocks noChangeShapeType="1"/>
          </p:cNvCxnSpPr>
          <p:nvPr/>
        </p:nvCxnSpPr>
        <p:spPr bwMode="auto">
          <a:xfrm flipV="1">
            <a:off x="4238625" y="2994025"/>
            <a:ext cx="527050" cy="6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25"/>
          <p:cNvCxnSpPr>
            <a:cxnSpLocks noChangeShapeType="1"/>
          </p:cNvCxnSpPr>
          <p:nvPr/>
        </p:nvCxnSpPr>
        <p:spPr bwMode="auto">
          <a:xfrm flipV="1">
            <a:off x="3584575" y="3611563"/>
            <a:ext cx="528638" cy="6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604" name="直接连接符 25"/>
          <p:cNvCxnSpPr>
            <a:cxnSpLocks noChangeShapeType="1"/>
          </p:cNvCxnSpPr>
          <p:nvPr/>
        </p:nvCxnSpPr>
        <p:spPr bwMode="auto">
          <a:xfrm flipV="1">
            <a:off x="4249738" y="36353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直接连接符 25"/>
          <p:cNvCxnSpPr>
            <a:cxnSpLocks noChangeShapeType="1"/>
          </p:cNvCxnSpPr>
          <p:nvPr/>
        </p:nvCxnSpPr>
        <p:spPr bwMode="auto">
          <a:xfrm flipV="1">
            <a:off x="48672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直接连接符 25"/>
          <p:cNvCxnSpPr>
            <a:cxnSpLocks noChangeShapeType="1"/>
          </p:cNvCxnSpPr>
          <p:nvPr/>
        </p:nvCxnSpPr>
        <p:spPr bwMode="auto">
          <a:xfrm flipV="1">
            <a:off x="5532438" y="36226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直接连接符 25"/>
          <p:cNvCxnSpPr>
            <a:cxnSpLocks noChangeShapeType="1"/>
          </p:cNvCxnSpPr>
          <p:nvPr/>
        </p:nvCxnSpPr>
        <p:spPr bwMode="auto">
          <a:xfrm flipV="1">
            <a:off x="4243388" y="4252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25"/>
          <p:cNvCxnSpPr>
            <a:cxnSpLocks noChangeShapeType="1"/>
          </p:cNvCxnSpPr>
          <p:nvPr/>
        </p:nvCxnSpPr>
        <p:spPr bwMode="auto">
          <a:xfrm flipV="1">
            <a:off x="4891088" y="4246563"/>
            <a:ext cx="528637" cy="6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609" name="直接连接符 25"/>
          <p:cNvCxnSpPr>
            <a:cxnSpLocks noChangeShapeType="1"/>
          </p:cNvCxnSpPr>
          <p:nvPr/>
        </p:nvCxnSpPr>
        <p:spPr bwMode="auto">
          <a:xfrm flipV="1">
            <a:off x="5532438" y="421640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46"/>
          <p:cNvCxnSpPr/>
          <p:nvPr/>
        </p:nvCxnSpPr>
        <p:spPr bwMode="auto">
          <a:xfrm flipH="1">
            <a:off x="4165600" y="3052763"/>
            <a:ext cx="17463" cy="4905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611" name="直接连接符 47"/>
          <p:cNvCxnSpPr>
            <a:cxnSpLocks noChangeShapeType="1"/>
          </p:cNvCxnSpPr>
          <p:nvPr/>
        </p:nvCxnSpPr>
        <p:spPr bwMode="auto">
          <a:xfrm flipH="1">
            <a:off x="4165600" y="3698875"/>
            <a:ext cx="17463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 flipH="1">
            <a:off x="4789488" y="3663950"/>
            <a:ext cx="15875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 flipH="1">
            <a:off x="5478463" y="3663950"/>
            <a:ext cx="15875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 bwMode="auto">
          <a:xfrm flipH="1">
            <a:off x="6105525" y="3679825"/>
            <a:ext cx="15875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 bwMode="auto">
          <a:xfrm flipH="1">
            <a:off x="5446713" y="3044825"/>
            <a:ext cx="15875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 bwMode="auto">
          <a:xfrm flipH="1">
            <a:off x="6099175" y="3068638"/>
            <a:ext cx="17463" cy="4905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17" name="矩形 54"/>
          <p:cNvSpPr>
            <a:spLocks noChangeArrowheads="1"/>
          </p:cNvSpPr>
          <p:nvPr/>
        </p:nvSpPr>
        <p:spPr bwMode="auto">
          <a:xfrm>
            <a:off x="3233738" y="2668588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</a:t>
            </a:r>
            <a:endParaRPr lang="zh-CN" altLang="en-US"/>
          </a:p>
        </p:txBody>
      </p:sp>
      <p:sp>
        <p:nvSpPr>
          <p:cNvPr id="24618" name="矩形 55"/>
          <p:cNvSpPr>
            <a:spLocks noChangeArrowheads="1"/>
          </p:cNvSpPr>
          <p:nvPr/>
        </p:nvSpPr>
        <p:spPr bwMode="auto">
          <a:xfrm>
            <a:off x="6218238" y="3919538"/>
            <a:ext cx="249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44" name="直角上箭头 43">
            <a:hlinkClick r:id="rId4" action="ppaction://hlinksldjump"/>
          </p:cNvPr>
          <p:cNvSpPr/>
          <p:nvPr/>
        </p:nvSpPr>
        <p:spPr bwMode="auto">
          <a:xfrm>
            <a:off x="11112500" y="6126163"/>
            <a:ext cx="427038" cy="439737"/>
          </a:xfrm>
          <a:prstGeom prst="bent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4" name="矩形 27"/>
          <p:cNvSpPr>
            <a:spLocks noChangeArrowheads="1"/>
          </p:cNvSpPr>
          <p:nvPr/>
        </p:nvSpPr>
        <p:spPr bwMode="auto">
          <a:xfrm>
            <a:off x="2952750" y="600075"/>
            <a:ext cx="70342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Cut vertex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（割点）：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它的移除增加了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的连通分量（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connected components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）的数量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.</a:t>
            </a:r>
          </a:p>
          <a:p>
            <a:pPr eaLnBrk="1" hangingPunct="1"/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2-connected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一个图不包含割点</a:t>
            </a:r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5605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cut vertex &amp;</a:t>
            </a:r>
          </a:p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2-connected</a:t>
            </a:r>
          </a:p>
        </p:txBody>
      </p:sp>
      <p:sp>
        <p:nvSpPr>
          <p:cNvPr id="24" name="椭圆 6"/>
          <p:cNvSpPr>
            <a:spLocks noChangeArrowheads="1"/>
          </p:cNvSpPr>
          <p:nvPr/>
        </p:nvSpPr>
        <p:spPr bwMode="auto">
          <a:xfrm>
            <a:off x="3459163" y="3560763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" name="椭圆 7"/>
          <p:cNvSpPr>
            <a:spLocks noChangeArrowheads="1"/>
          </p:cNvSpPr>
          <p:nvPr/>
        </p:nvSpPr>
        <p:spPr bwMode="auto">
          <a:xfrm>
            <a:off x="3481388" y="2898775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" name="椭圆 19"/>
          <p:cNvSpPr>
            <a:spLocks noChangeArrowheads="1"/>
          </p:cNvSpPr>
          <p:nvPr/>
        </p:nvSpPr>
        <p:spPr bwMode="auto">
          <a:xfrm>
            <a:off x="6051550" y="4168775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5610" name="直接连接符 26"/>
          <p:cNvCxnSpPr>
            <a:cxnSpLocks noChangeShapeType="1"/>
            <a:stCxn id="25" idx="4"/>
          </p:cNvCxnSpPr>
          <p:nvPr/>
        </p:nvCxnSpPr>
        <p:spPr bwMode="auto">
          <a:xfrm flipH="1">
            <a:off x="3532188" y="3048000"/>
            <a:ext cx="17462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1" name="椭圆 19"/>
          <p:cNvSpPr>
            <a:spLocks noChangeArrowheads="1"/>
          </p:cNvSpPr>
          <p:nvPr/>
        </p:nvSpPr>
        <p:spPr bwMode="auto">
          <a:xfrm>
            <a:off x="6043613" y="354965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椭圆 19"/>
          <p:cNvSpPr>
            <a:spLocks noChangeArrowheads="1"/>
          </p:cNvSpPr>
          <p:nvPr/>
        </p:nvSpPr>
        <p:spPr bwMode="auto">
          <a:xfrm>
            <a:off x="5413375" y="35369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椭圆 19"/>
          <p:cNvSpPr>
            <a:spLocks noChangeArrowheads="1"/>
          </p:cNvSpPr>
          <p:nvPr/>
        </p:nvSpPr>
        <p:spPr bwMode="auto">
          <a:xfrm>
            <a:off x="6048375" y="2914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14" name="椭圆 19"/>
          <p:cNvSpPr>
            <a:spLocks noChangeArrowheads="1"/>
          </p:cNvSpPr>
          <p:nvPr/>
        </p:nvSpPr>
        <p:spPr bwMode="auto">
          <a:xfrm>
            <a:off x="4119563" y="419100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椭圆 19"/>
          <p:cNvSpPr>
            <a:spLocks noChangeArrowheads="1"/>
          </p:cNvSpPr>
          <p:nvPr/>
        </p:nvSpPr>
        <p:spPr bwMode="auto">
          <a:xfrm>
            <a:off x="4102100" y="2925763"/>
            <a:ext cx="136525" cy="1476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16" name="椭圆 19"/>
          <p:cNvSpPr>
            <a:spLocks noChangeArrowheads="1"/>
          </p:cNvSpPr>
          <p:nvPr/>
        </p:nvSpPr>
        <p:spPr bwMode="auto">
          <a:xfrm>
            <a:off x="4113213" y="354330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7" name="椭圆 19"/>
          <p:cNvSpPr>
            <a:spLocks noChangeArrowheads="1"/>
          </p:cNvSpPr>
          <p:nvPr/>
        </p:nvSpPr>
        <p:spPr bwMode="auto">
          <a:xfrm>
            <a:off x="5419725" y="418465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8" name="椭圆 19"/>
          <p:cNvSpPr>
            <a:spLocks noChangeArrowheads="1"/>
          </p:cNvSpPr>
          <p:nvPr/>
        </p:nvSpPr>
        <p:spPr bwMode="auto">
          <a:xfrm>
            <a:off x="4730750" y="417830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5619" name="直接连接符 35"/>
          <p:cNvCxnSpPr>
            <a:cxnSpLocks noChangeShapeType="1"/>
            <a:stCxn id="25" idx="6"/>
            <a:endCxn id="32" idx="2"/>
          </p:cNvCxnSpPr>
          <p:nvPr/>
        </p:nvCxnSpPr>
        <p:spPr bwMode="auto">
          <a:xfrm>
            <a:off x="3617913" y="2973388"/>
            <a:ext cx="484187" cy="26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直接连接符 25"/>
          <p:cNvCxnSpPr>
            <a:cxnSpLocks noChangeShapeType="1"/>
          </p:cNvCxnSpPr>
          <p:nvPr/>
        </p:nvCxnSpPr>
        <p:spPr bwMode="auto">
          <a:xfrm flipV="1">
            <a:off x="35845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直接连接符 25"/>
          <p:cNvCxnSpPr>
            <a:cxnSpLocks noChangeShapeType="1"/>
          </p:cNvCxnSpPr>
          <p:nvPr/>
        </p:nvCxnSpPr>
        <p:spPr bwMode="auto">
          <a:xfrm flipV="1">
            <a:off x="5532438" y="36226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直接连接符 25"/>
          <p:cNvCxnSpPr>
            <a:cxnSpLocks noChangeShapeType="1"/>
          </p:cNvCxnSpPr>
          <p:nvPr/>
        </p:nvCxnSpPr>
        <p:spPr bwMode="auto">
          <a:xfrm flipV="1">
            <a:off x="4243388" y="4252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直接连接符 25"/>
          <p:cNvCxnSpPr>
            <a:cxnSpLocks noChangeShapeType="1"/>
          </p:cNvCxnSpPr>
          <p:nvPr/>
        </p:nvCxnSpPr>
        <p:spPr bwMode="auto">
          <a:xfrm flipV="1">
            <a:off x="4891088" y="424656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直接连接符 25"/>
          <p:cNvCxnSpPr>
            <a:cxnSpLocks noChangeShapeType="1"/>
          </p:cNvCxnSpPr>
          <p:nvPr/>
        </p:nvCxnSpPr>
        <p:spPr bwMode="auto">
          <a:xfrm flipV="1">
            <a:off x="5532438" y="421640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直接连接符 41"/>
          <p:cNvCxnSpPr>
            <a:cxnSpLocks noChangeShapeType="1"/>
          </p:cNvCxnSpPr>
          <p:nvPr/>
        </p:nvCxnSpPr>
        <p:spPr bwMode="auto">
          <a:xfrm flipH="1">
            <a:off x="4165600" y="3052763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直接连接符 42"/>
          <p:cNvCxnSpPr>
            <a:cxnSpLocks noChangeShapeType="1"/>
          </p:cNvCxnSpPr>
          <p:nvPr/>
        </p:nvCxnSpPr>
        <p:spPr bwMode="auto">
          <a:xfrm flipH="1">
            <a:off x="4165600" y="3698875"/>
            <a:ext cx="17463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直接连接符 43"/>
          <p:cNvCxnSpPr>
            <a:cxnSpLocks noChangeShapeType="1"/>
          </p:cNvCxnSpPr>
          <p:nvPr/>
        </p:nvCxnSpPr>
        <p:spPr bwMode="auto">
          <a:xfrm flipH="1">
            <a:off x="5478463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直接连接符 44"/>
          <p:cNvCxnSpPr>
            <a:cxnSpLocks noChangeShapeType="1"/>
          </p:cNvCxnSpPr>
          <p:nvPr/>
        </p:nvCxnSpPr>
        <p:spPr bwMode="auto">
          <a:xfrm flipH="1">
            <a:off x="6105525" y="3679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直接连接符 45"/>
          <p:cNvCxnSpPr>
            <a:cxnSpLocks noChangeShapeType="1"/>
          </p:cNvCxnSpPr>
          <p:nvPr/>
        </p:nvCxnSpPr>
        <p:spPr bwMode="auto">
          <a:xfrm flipH="1">
            <a:off x="6099175" y="3068638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椭圆 6"/>
          <p:cNvSpPr>
            <a:spLocks noChangeArrowheads="1"/>
          </p:cNvSpPr>
          <p:nvPr/>
        </p:nvSpPr>
        <p:spPr bwMode="auto">
          <a:xfrm>
            <a:off x="6629400" y="1871663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" name="椭圆 7"/>
          <p:cNvSpPr>
            <a:spLocks noChangeArrowheads="1"/>
          </p:cNvSpPr>
          <p:nvPr/>
        </p:nvSpPr>
        <p:spPr bwMode="auto">
          <a:xfrm>
            <a:off x="6650038" y="1211263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5632" name="直接连接符 57"/>
          <p:cNvCxnSpPr>
            <a:cxnSpLocks noChangeShapeType="1"/>
            <a:stCxn id="57" idx="4"/>
          </p:cNvCxnSpPr>
          <p:nvPr/>
        </p:nvCxnSpPr>
        <p:spPr bwMode="auto">
          <a:xfrm flipH="1">
            <a:off x="6702425" y="1360488"/>
            <a:ext cx="15875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椭圆 19"/>
          <p:cNvSpPr>
            <a:spLocks noChangeArrowheads="1"/>
          </p:cNvSpPr>
          <p:nvPr/>
        </p:nvSpPr>
        <p:spPr bwMode="auto">
          <a:xfrm>
            <a:off x="7270750" y="12382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" name="椭圆 19"/>
          <p:cNvSpPr>
            <a:spLocks noChangeArrowheads="1"/>
          </p:cNvSpPr>
          <p:nvPr/>
        </p:nvSpPr>
        <p:spPr bwMode="auto">
          <a:xfrm>
            <a:off x="7281863" y="1855788"/>
            <a:ext cx="136525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5635" name="直接连接符 60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6786563" y="1285875"/>
            <a:ext cx="484187" cy="25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直接连接符 25"/>
          <p:cNvCxnSpPr>
            <a:cxnSpLocks noChangeShapeType="1"/>
          </p:cNvCxnSpPr>
          <p:nvPr/>
        </p:nvCxnSpPr>
        <p:spPr bwMode="auto">
          <a:xfrm flipV="1">
            <a:off x="6753225" y="19224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直接连接符 62"/>
          <p:cNvCxnSpPr>
            <a:cxnSpLocks noChangeShapeType="1"/>
          </p:cNvCxnSpPr>
          <p:nvPr/>
        </p:nvCxnSpPr>
        <p:spPr bwMode="auto">
          <a:xfrm flipH="1">
            <a:off x="7334250" y="1363663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直角上箭头 38">
            <a:hlinkClick r:id="rId4" action="ppaction://hlinksldjump"/>
          </p:cNvPr>
          <p:cNvSpPr/>
          <p:nvPr/>
        </p:nvSpPr>
        <p:spPr bwMode="auto">
          <a:xfrm>
            <a:off x="11112500" y="6132513"/>
            <a:ext cx="427038" cy="438150"/>
          </a:xfrm>
          <a:prstGeom prst="bent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cxnSp>
        <p:nvCxnSpPr>
          <p:cNvPr id="25639" name="直接箭头连接符 40"/>
          <p:cNvCxnSpPr>
            <a:cxnSpLocks noChangeShapeType="1"/>
          </p:cNvCxnSpPr>
          <p:nvPr/>
        </p:nvCxnSpPr>
        <p:spPr bwMode="auto">
          <a:xfrm flipV="1">
            <a:off x="4548188" y="1566863"/>
            <a:ext cx="1763712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28" name="矩形 27"/>
          <p:cNvSpPr>
            <a:spLocks noChangeArrowheads="1"/>
          </p:cNvSpPr>
          <p:nvPr/>
        </p:nvSpPr>
        <p:spPr bwMode="auto">
          <a:xfrm>
            <a:off x="2952750" y="600075"/>
            <a:ext cx="7194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Boundary path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（边界路径）：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it contains only the boundary vertices of G.</a:t>
            </a:r>
          </a:p>
        </p:txBody>
      </p:sp>
      <p:sp>
        <p:nvSpPr>
          <p:cNvPr id="26629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boundary path</a:t>
            </a:r>
            <a:endParaRPr lang="en-US" altLang="zh-CN" sz="20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0" name="椭圆 6"/>
          <p:cNvSpPr>
            <a:spLocks noChangeArrowheads="1"/>
          </p:cNvSpPr>
          <p:nvPr/>
        </p:nvSpPr>
        <p:spPr bwMode="auto">
          <a:xfrm>
            <a:off x="3459163" y="3560763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" name="椭圆 7"/>
          <p:cNvSpPr>
            <a:spLocks noChangeArrowheads="1"/>
          </p:cNvSpPr>
          <p:nvPr/>
        </p:nvSpPr>
        <p:spPr bwMode="auto">
          <a:xfrm>
            <a:off x="3481388" y="2898775"/>
            <a:ext cx="136525" cy="1492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6633" name="椭圆 19"/>
          <p:cNvSpPr>
            <a:spLocks noChangeArrowheads="1"/>
          </p:cNvSpPr>
          <p:nvPr/>
        </p:nvSpPr>
        <p:spPr bwMode="auto">
          <a:xfrm>
            <a:off x="6051550" y="4168775"/>
            <a:ext cx="136525" cy="1476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3" name="直接连接符 25"/>
          <p:cNvCxnSpPr>
            <a:cxnSpLocks noChangeShapeType="1"/>
          </p:cNvCxnSpPr>
          <p:nvPr/>
        </p:nvCxnSpPr>
        <p:spPr bwMode="auto">
          <a:xfrm flipV="1">
            <a:off x="4892675" y="2965450"/>
            <a:ext cx="528638" cy="635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5"/>
          <p:cNvCxnSpPr>
            <a:cxnSpLocks noChangeShapeType="1"/>
          </p:cNvCxnSpPr>
          <p:nvPr/>
        </p:nvCxnSpPr>
        <p:spPr bwMode="auto">
          <a:xfrm flipV="1">
            <a:off x="5556250" y="2974975"/>
            <a:ext cx="528638" cy="635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636" name="直接连接符 24"/>
          <p:cNvCxnSpPr>
            <a:cxnSpLocks noChangeShapeType="1"/>
            <a:stCxn id="21" idx="4"/>
          </p:cNvCxnSpPr>
          <p:nvPr/>
        </p:nvCxnSpPr>
        <p:spPr bwMode="auto">
          <a:xfrm flipH="1">
            <a:off x="3532188" y="3048000"/>
            <a:ext cx="17462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直接连接符 25"/>
          <p:cNvCxnSpPr>
            <a:cxnSpLocks noChangeShapeType="1"/>
          </p:cNvCxnSpPr>
          <p:nvPr/>
        </p:nvCxnSpPr>
        <p:spPr bwMode="auto">
          <a:xfrm flipH="1">
            <a:off x="4806950" y="3046413"/>
            <a:ext cx="17463" cy="509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8" name="椭圆 19"/>
          <p:cNvSpPr>
            <a:spLocks noChangeArrowheads="1"/>
          </p:cNvSpPr>
          <p:nvPr/>
        </p:nvSpPr>
        <p:spPr bwMode="auto">
          <a:xfrm>
            <a:off x="6043613" y="354965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椭圆 19"/>
          <p:cNvSpPr>
            <a:spLocks noChangeArrowheads="1"/>
          </p:cNvSpPr>
          <p:nvPr/>
        </p:nvSpPr>
        <p:spPr bwMode="auto">
          <a:xfrm>
            <a:off x="5413375" y="35369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椭圆 19"/>
          <p:cNvSpPr>
            <a:spLocks noChangeArrowheads="1"/>
          </p:cNvSpPr>
          <p:nvPr/>
        </p:nvSpPr>
        <p:spPr bwMode="auto">
          <a:xfrm>
            <a:off x="6048375" y="2914650"/>
            <a:ext cx="136525" cy="147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" name="椭圆 19"/>
          <p:cNvSpPr>
            <a:spLocks noChangeArrowheads="1"/>
          </p:cNvSpPr>
          <p:nvPr/>
        </p:nvSpPr>
        <p:spPr bwMode="auto">
          <a:xfrm>
            <a:off x="5413375" y="2895600"/>
            <a:ext cx="136525" cy="147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1" name="椭圆 19"/>
          <p:cNvSpPr>
            <a:spLocks noChangeArrowheads="1"/>
          </p:cNvSpPr>
          <p:nvPr/>
        </p:nvSpPr>
        <p:spPr bwMode="auto">
          <a:xfrm>
            <a:off x="4765675" y="2919413"/>
            <a:ext cx="136525" cy="147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2" name="椭圆 19"/>
          <p:cNvSpPr>
            <a:spLocks noChangeArrowheads="1"/>
          </p:cNvSpPr>
          <p:nvPr/>
        </p:nvSpPr>
        <p:spPr bwMode="auto">
          <a:xfrm>
            <a:off x="4119563" y="41910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椭圆 19"/>
          <p:cNvSpPr>
            <a:spLocks noChangeArrowheads="1"/>
          </p:cNvSpPr>
          <p:nvPr/>
        </p:nvSpPr>
        <p:spPr bwMode="auto">
          <a:xfrm>
            <a:off x="4102100" y="2925763"/>
            <a:ext cx="136525" cy="147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4" name="椭圆 19"/>
          <p:cNvSpPr>
            <a:spLocks noChangeArrowheads="1"/>
          </p:cNvSpPr>
          <p:nvPr/>
        </p:nvSpPr>
        <p:spPr bwMode="auto">
          <a:xfrm>
            <a:off x="4113213" y="35433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" name="椭圆 19"/>
          <p:cNvSpPr>
            <a:spLocks noChangeArrowheads="1"/>
          </p:cNvSpPr>
          <p:nvPr/>
        </p:nvSpPr>
        <p:spPr bwMode="auto">
          <a:xfrm>
            <a:off x="5419725" y="418465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" name="椭圆 19"/>
          <p:cNvSpPr>
            <a:spLocks noChangeArrowheads="1"/>
          </p:cNvSpPr>
          <p:nvPr/>
        </p:nvSpPr>
        <p:spPr bwMode="auto">
          <a:xfrm>
            <a:off x="4730750" y="4178300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" name="椭圆 19"/>
          <p:cNvSpPr>
            <a:spLocks noChangeArrowheads="1"/>
          </p:cNvSpPr>
          <p:nvPr/>
        </p:nvSpPr>
        <p:spPr bwMode="auto">
          <a:xfrm>
            <a:off x="4733925" y="3552825"/>
            <a:ext cx="136525" cy="1476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8" name="直接连接符 37"/>
          <p:cNvCxnSpPr>
            <a:stCxn id="21" idx="6"/>
            <a:endCxn id="33" idx="2"/>
          </p:cNvCxnSpPr>
          <p:nvPr/>
        </p:nvCxnSpPr>
        <p:spPr bwMode="auto">
          <a:xfrm>
            <a:off x="3617913" y="2973388"/>
            <a:ext cx="484187" cy="26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直接连接符 25"/>
          <p:cNvCxnSpPr>
            <a:cxnSpLocks noChangeShapeType="1"/>
          </p:cNvCxnSpPr>
          <p:nvPr/>
        </p:nvCxnSpPr>
        <p:spPr bwMode="auto">
          <a:xfrm flipV="1">
            <a:off x="4238625" y="2994025"/>
            <a:ext cx="527050" cy="6350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651" name="直接连接符 25"/>
          <p:cNvCxnSpPr>
            <a:cxnSpLocks noChangeShapeType="1"/>
          </p:cNvCxnSpPr>
          <p:nvPr/>
        </p:nvCxnSpPr>
        <p:spPr bwMode="auto">
          <a:xfrm flipV="1">
            <a:off x="35845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直接连接符 25"/>
          <p:cNvCxnSpPr>
            <a:cxnSpLocks noChangeShapeType="1"/>
          </p:cNvCxnSpPr>
          <p:nvPr/>
        </p:nvCxnSpPr>
        <p:spPr bwMode="auto">
          <a:xfrm flipV="1">
            <a:off x="4249738" y="36353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直接连接符 25"/>
          <p:cNvCxnSpPr>
            <a:cxnSpLocks noChangeShapeType="1"/>
          </p:cNvCxnSpPr>
          <p:nvPr/>
        </p:nvCxnSpPr>
        <p:spPr bwMode="auto">
          <a:xfrm flipV="1">
            <a:off x="48672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直接连接符 25"/>
          <p:cNvCxnSpPr>
            <a:cxnSpLocks noChangeShapeType="1"/>
          </p:cNvCxnSpPr>
          <p:nvPr/>
        </p:nvCxnSpPr>
        <p:spPr bwMode="auto">
          <a:xfrm flipV="1">
            <a:off x="5532438" y="36226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直接连接符 25"/>
          <p:cNvCxnSpPr>
            <a:cxnSpLocks noChangeShapeType="1"/>
          </p:cNvCxnSpPr>
          <p:nvPr/>
        </p:nvCxnSpPr>
        <p:spPr bwMode="auto">
          <a:xfrm flipV="1">
            <a:off x="4243388" y="4252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直接连接符 25"/>
          <p:cNvCxnSpPr>
            <a:cxnSpLocks noChangeShapeType="1"/>
          </p:cNvCxnSpPr>
          <p:nvPr/>
        </p:nvCxnSpPr>
        <p:spPr bwMode="auto">
          <a:xfrm flipV="1">
            <a:off x="4891088" y="424656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直接连接符 25"/>
          <p:cNvCxnSpPr>
            <a:cxnSpLocks noChangeShapeType="1"/>
          </p:cNvCxnSpPr>
          <p:nvPr/>
        </p:nvCxnSpPr>
        <p:spPr bwMode="auto">
          <a:xfrm flipV="1">
            <a:off x="5532438" y="421640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直接连接符 46"/>
          <p:cNvCxnSpPr>
            <a:cxnSpLocks noChangeShapeType="1"/>
          </p:cNvCxnSpPr>
          <p:nvPr/>
        </p:nvCxnSpPr>
        <p:spPr bwMode="auto">
          <a:xfrm flipH="1">
            <a:off x="4165600" y="3052763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9" name="直接连接符 47"/>
          <p:cNvCxnSpPr>
            <a:cxnSpLocks noChangeShapeType="1"/>
          </p:cNvCxnSpPr>
          <p:nvPr/>
        </p:nvCxnSpPr>
        <p:spPr bwMode="auto">
          <a:xfrm flipH="1">
            <a:off x="4165600" y="3698875"/>
            <a:ext cx="17463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直接连接符 48"/>
          <p:cNvCxnSpPr>
            <a:cxnSpLocks noChangeShapeType="1"/>
          </p:cNvCxnSpPr>
          <p:nvPr/>
        </p:nvCxnSpPr>
        <p:spPr bwMode="auto">
          <a:xfrm flipH="1">
            <a:off x="4789488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1" name="直接连接符 49"/>
          <p:cNvCxnSpPr>
            <a:cxnSpLocks noChangeShapeType="1"/>
          </p:cNvCxnSpPr>
          <p:nvPr/>
        </p:nvCxnSpPr>
        <p:spPr bwMode="auto">
          <a:xfrm flipH="1">
            <a:off x="5478463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 flipH="1">
            <a:off x="6105525" y="3679825"/>
            <a:ext cx="15875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663" name="直接连接符 51"/>
          <p:cNvCxnSpPr>
            <a:cxnSpLocks noChangeShapeType="1"/>
          </p:cNvCxnSpPr>
          <p:nvPr/>
        </p:nvCxnSpPr>
        <p:spPr bwMode="auto">
          <a:xfrm flipH="1">
            <a:off x="5446713" y="3044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 flipH="1">
            <a:off x="6099175" y="3068638"/>
            <a:ext cx="17463" cy="4905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665" name="矩形 53"/>
          <p:cNvSpPr>
            <a:spLocks noChangeArrowheads="1"/>
          </p:cNvSpPr>
          <p:nvPr/>
        </p:nvSpPr>
        <p:spPr bwMode="auto">
          <a:xfrm>
            <a:off x="3233738" y="2668588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</a:t>
            </a:r>
            <a:endParaRPr lang="zh-CN" altLang="en-US"/>
          </a:p>
        </p:txBody>
      </p:sp>
      <p:sp>
        <p:nvSpPr>
          <p:cNvPr id="26666" name="矩形 54"/>
          <p:cNvSpPr>
            <a:spLocks noChangeArrowheads="1"/>
          </p:cNvSpPr>
          <p:nvPr/>
        </p:nvSpPr>
        <p:spPr bwMode="auto">
          <a:xfrm>
            <a:off x="6218238" y="3919538"/>
            <a:ext cx="249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55" name="直角上箭头 54">
            <a:hlinkClick r:id="rId4" action="ppaction://hlinksldjump"/>
          </p:cNvPr>
          <p:cNvSpPr/>
          <p:nvPr/>
        </p:nvSpPr>
        <p:spPr bwMode="auto">
          <a:xfrm>
            <a:off x="11112500" y="6126163"/>
            <a:ext cx="427038" cy="439737"/>
          </a:xfrm>
          <a:prstGeom prst="bent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2" name="矩形 27"/>
          <p:cNvSpPr>
            <a:spLocks noChangeArrowheads="1"/>
          </p:cNvSpPr>
          <p:nvPr/>
        </p:nvSpPr>
        <p:spPr bwMode="auto">
          <a:xfrm>
            <a:off x="2952750" y="600075"/>
            <a:ext cx="70342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Parallel edges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（平行边）：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 pair of edges of G</a:t>
            </a: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if they are not incident to a common vertex, </a:t>
            </a: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but are both adjacent to the same inner face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653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parallel edges</a:t>
            </a:r>
          </a:p>
        </p:txBody>
      </p:sp>
      <p:sp>
        <p:nvSpPr>
          <p:cNvPr id="56" name="椭圆 6"/>
          <p:cNvSpPr>
            <a:spLocks noChangeArrowheads="1"/>
          </p:cNvSpPr>
          <p:nvPr/>
        </p:nvSpPr>
        <p:spPr bwMode="auto">
          <a:xfrm>
            <a:off x="3459163" y="3560763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" name="椭圆 7"/>
          <p:cNvSpPr>
            <a:spLocks noChangeArrowheads="1"/>
          </p:cNvSpPr>
          <p:nvPr/>
        </p:nvSpPr>
        <p:spPr bwMode="auto">
          <a:xfrm>
            <a:off x="3481388" y="2898775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" name="椭圆 19"/>
          <p:cNvSpPr>
            <a:spLocks noChangeArrowheads="1"/>
          </p:cNvSpPr>
          <p:nvPr/>
        </p:nvSpPr>
        <p:spPr bwMode="auto">
          <a:xfrm>
            <a:off x="6051550" y="4168775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59" name="直接连接符 25"/>
          <p:cNvCxnSpPr>
            <a:cxnSpLocks noChangeShapeType="1"/>
          </p:cNvCxnSpPr>
          <p:nvPr/>
        </p:nvCxnSpPr>
        <p:spPr bwMode="auto">
          <a:xfrm flipV="1">
            <a:off x="4892675" y="2965450"/>
            <a:ext cx="528638" cy="6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659" name="直接连接符 25"/>
          <p:cNvCxnSpPr>
            <a:cxnSpLocks noChangeShapeType="1"/>
          </p:cNvCxnSpPr>
          <p:nvPr/>
        </p:nvCxnSpPr>
        <p:spPr bwMode="auto">
          <a:xfrm flipV="1">
            <a:off x="5556250" y="2974975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直接连接符 60"/>
          <p:cNvCxnSpPr>
            <a:cxnSpLocks noChangeShapeType="1"/>
            <a:stCxn id="57" idx="4"/>
          </p:cNvCxnSpPr>
          <p:nvPr/>
        </p:nvCxnSpPr>
        <p:spPr bwMode="auto">
          <a:xfrm flipH="1">
            <a:off x="3532188" y="3048000"/>
            <a:ext cx="17462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直接连接符 61"/>
          <p:cNvCxnSpPr>
            <a:cxnSpLocks noChangeShapeType="1"/>
          </p:cNvCxnSpPr>
          <p:nvPr/>
        </p:nvCxnSpPr>
        <p:spPr bwMode="auto">
          <a:xfrm flipH="1">
            <a:off x="4806950" y="3046413"/>
            <a:ext cx="17463" cy="509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椭圆 19"/>
          <p:cNvSpPr>
            <a:spLocks noChangeArrowheads="1"/>
          </p:cNvSpPr>
          <p:nvPr/>
        </p:nvSpPr>
        <p:spPr bwMode="auto">
          <a:xfrm>
            <a:off x="6043613" y="3549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" name="椭圆 19"/>
          <p:cNvSpPr>
            <a:spLocks noChangeArrowheads="1"/>
          </p:cNvSpPr>
          <p:nvPr/>
        </p:nvSpPr>
        <p:spPr bwMode="auto">
          <a:xfrm>
            <a:off x="5413375" y="35369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" name="椭圆 19"/>
          <p:cNvSpPr>
            <a:spLocks noChangeArrowheads="1"/>
          </p:cNvSpPr>
          <p:nvPr/>
        </p:nvSpPr>
        <p:spPr bwMode="auto">
          <a:xfrm>
            <a:off x="6048375" y="2914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" name="椭圆 19"/>
          <p:cNvSpPr>
            <a:spLocks noChangeArrowheads="1"/>
          </p:cNvSpPr>
          <p:nvPr/>
        </p:nvSpPr>
        <p:spPr bwMode="auto">
          <a:xfrm>
            <a:off x="5413375" y="28956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" name="椭圆 19"/>
          <p:cNvSpPr>
            <a:spLocks noChangeArrowheads="1"/>
          </p:cNvSpPr>
          <p:nvPr/>
        </p:nvSpPr>
        <p:spPr bwMode="auto">
          <a:xfrm>
            <a:off x="4765675" y="2919413"/>
            <a:ext cx="136525" cy="1476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" name="椭圆 19"/>
          <p:cNvSpPr>
            <a:spLocks noChangeArrowheads="1"/>
          </p:cNvSpPr>
          <p:nvPr/>
        </p:nvSpPr>
        <p:spPr bwMode="auto">
          <a:xfrm>
            <a:off x="4119563" y="41910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" name="椭圆 19"/>
          <p:cNvSpPr>
            <a:spLocks noChangeArrowheads="1"/>
          </p:cNvSpPr>
          <p:nvPr/>
        </p:nvSpPr>
        <p:spPr bwMode="auto">
          <a:xfrm>
            <a:off x="4102100" y="2925763"/>
            <a:ext cx="136525" cy="1476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" name="椭圆 19"/>
          <p:cNvSpPr>
            <a:spLocks noChangeArrowheads="1"/>
          </p:cNvSpPr>
          <p:nvPr/>
        </p:nvSpPr>
        <p:spPr bwMode="auto">
          <a:xfrm>
            <a:off x="4113213" y="35433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" name="椭圆 19"/>
          <p:cNvSpPr>
            <a:spLocks noChangeArrowheads="1"/>
          </p:cNvSpPr>
          <p:nvPr/>
        </p:nvSpPr>
        <p:spPr bwMode="auto">
          <a:xfrm>
            <a:off x="5419725" y="4184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" name="椭圆 19"/>
          <p:cNvSpPr>
            <a:spLocks noChangeArrowheads="1"/>
          </p:cNvSpPr>
          <p:nvPr/>
        </p:nvSpPr>
        <p:spPr bwMode="auto">
          <a:xfrm>
            <a:off x="4730750" y="41783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3" name="椭圆 19"/>
          <p:cNvSpPr>
            <a:spLocks noChangeArrowheads="1"/>
          </p:cNvSpPr>
          <p:nvPr/>
        </p:nvSpPr>
        <p:spPr bwMode="auto">
          <a:xfrm>
            <a:off x="4733925" y="3552825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7673" name="直接连接符 73"/>
          <p:cNvCxnSpPr>
            <a:cxnSpLocks noChangeShapeType="1"/>
            <a:stCxn id="57" idx="6"/>
            <a:endCxn id="69" idx="2"/>
          </p:cNvCxnSpPr>
          <p:nvPr/>
        </p:nvCxnSpPr>
        <p:spPr bwMode="auto">
          <a:xfrm>
            <a:off x="3617913" y="2973388"/>
            <a:ext cx="484187" cy="26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直接连接符 25"/>
          <p:cNvCxnSpPr>
            <a:cxnSpLocks noChangeShapeType="1"/>
          </p:cNvCxnSpPr>
          <p:nvPr/>
        </p:nvCxnSpPr>
        <p:spPr bwMode="auto">
          <a:xfrm flipV="1">
            <a:off x="4238625" y="2994025"/>
            <a:ext cx="527050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直接连接符 25"/>
          <p:cNvCxnSpPr>
            <a:cxnSpLocks noChangeShapeType="1"/>
          </p:cNvCxnSpPr>
          <p:nvPr/>
        </p:nvCxnSpPr>
        <p:spPr bwMode="auto">
          <a:xfrm flipV="1">
            <a:off x="35845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直接连接符 25"/>
          <p:cNvCxnSpPr>
            <a:cxnSpLocks noChangeShapeType="1"/>
          </p:cNvCxnSpPr>
          <p:nvPr/>
        </p:nvCxnSpPr>
        <p:spPr bwMode="auto">
          <a:xfrm flipV="1">
            <a:off x="4249738" y="36353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连接符 25"/>
          <p:cNvCxnSpPr>
            <a:cxnSpLocks noChangeShapeType="1"/>
          </p:cNvCxnSpPr>
          <p:nvPr/>
        </p:nvCxnSpPr>
        <p:spPr bwMode="auto">
          <a:xfrm flipV="1">
            <a:off x="4867275" y="3611563"/>
            <a:ext cx="528638" cy="6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678" name="直接连接符 25"/>
          <p:cNvCxnSpPr>
            <a:cxnSpLocks noChangeShapeType="1"/>
          </p:cNvCxnSpPr>
          <p:nvPr/>
        </p:nvCxnSpPr>
        <p:spPr bwMode="auto">
          <a:xfrm flipV="1">
            <a:off x="5532438" y="36226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直接连接符 25"/>
          <p:cNvCxnSpPr>
            <a:cxnSpLocks noChangeShapeType="1"/>
          </p:cNvCxnSpPr>
          <p:nvPr/>
        </p:nvCxnSpPr>
        <p:spPr bwMode="auto">
          <a:xfrm flipV="1">
            <a:off x="4243388" y="4252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直接连接符 25"/>
          <p:cNvCxnSpPr>
            <a:cxnSpLocks noChangeShapeType="1"/>
          </p:cNvCxnSpPr>
          <p:nvPr/>
        </p:nvCxnSpPr>
        <p:spPr bwMode="auto">
          <a:xfrm flipV="1">
            <a:off x="4891088" y="424656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直接连接符 25"/>
          <p:cNvCxnSpPr>
            <a:cxnSpLocks noChangeShapeType="1"/>
          </p:cNvCxnSpPr>
          <p:nvPr/>
        </p:nvCxnSpPr>
        <p:spPr bwMode="auto">
          <a:xfrm flipV="1">
            <a:off x="5532438" y="421640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直接连接符 82"/>
          <p:cNvCxnSpPr>
            <a:cxnSpLocks noChangeShapeType="1"/>
          </p:cNvCxnSpPr>
          <p:nvPr/>
        </p:nvCxnSpPr>
        <p:spPr bwMode="auto">
          <a:xfrm flipH="1">
            <a:off x="4165600" y="3052763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直接连接符 83"/>
          <p:cNvCxnSpPr/>
          <p:nvPr/>
        </p:nvCxnSpPr>
        <p:spPr bwMode="auto">
          <a:xfrm flipH="1">
            <a:off x="4165600" y="3698875"/>
            <a:ext cx="17463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 bwMode="auto">
          <a:xfrm flipH="1">
            <a:off x="4789488" y="3663950"/>
            <a:ext cx="15875" cy="490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85" name="直接连接符 85"/>
          <p:cNvCxnSpPr>
            <a:cxnSpLocks noChangeShapeType="1"/>
          </p:cNvCxnSpPr>
          <p:nvPr/>
        </p:nvCxnSpPr>
        <p:spPr bwMode="auto">
          <a:xfrm flipH="1">
            <a:off x="5478463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直接连接符 86"/>
          <p:cNvCxnSpPr>
            <a:cxnSpLocks noChangeShapeType="1"/>
          </p:cNvCxnSpPr>
          <p:nvPr/>
        </p:nvCxnSpPr>
        <p:spPr bwMode="auto">
          <a:xfrm flipH="1">
            <a:off x="6105525" y="3679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直接连接符 87"/>
          <p:cNvCxnSpPr>
            <a:cxnSpLocks noChangeShapeType="1"/>
          </p:cNvCxnSpPr>
          <p:nvPr/>
        </p:nvCxnSpPr>
        <p:spPr bwMode="auto">
          <a:xfrm flipH="1">
            <a:off x="5446713" y="3044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直接连接符 88"/>
          <p:cNvCxnSpPr>
            <a:cxnSpLocks noChangeShapeType="1"/>
          </p:cNvCxnSpPr>
          <p:nvPr/>
        </p:nvCxnSpPr>
        <p:spPr bwMode="auto">
          <a:xfrm flipH="1">
            <a:off x="6099175" y="3068638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9" name="矩形 42"/>
          <p:cNvSpPr>
            <a:spLocks noChangeArrowheads="1"/>
          </p:cNvSpPr>
          <p:nvPr/>
        </p:nvSpPr>
        <p:spPr bwMode="auto">
          <a:xfrm>
            <a:off x="636588" y="120808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可略过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676" name="矩形 27"/>
          <p:cNvSpPr>
            <a:spLocks noChangeArrowheads="1"/>
          </p:cNvSpPr>
          <p:nvPr/>
        </p:nvSpPr>
        <p:spPr bwMode="auto">
          <a:xfrm>
            <a:off x="2952750" y="600075"/>
            <a:ext cx="7034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Cutting pair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（切割对）：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两个顶点被移除而断开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（让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不连通）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28677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cutting pair</a:t>
            </a:r>
          </a:p>
        </p:txBody>
      </p:sp>
      <p:sp>
        <p:nvSpPr>
          <p:cNvPr id="21" name="椭圆 6"/>
          <p:cNvSpPr>
            <a:spLocks noChangeArrowheads="1"/>
          </p:cNvSpPr>
          <p:nvPr/>
        </p:nvSpPr>
        <p:spPr bwMode="auto">
          <a:xfrm>
            <a:off x="3459163" y="3560763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" name="椭圆 7"/>
          <p:cNvSpPr>
            <a:spLocks noChangeArrowheads="1"/>
          </p:cNvSpPr>
          <p:nvPr/>
        </p:nvSpPr>
        <p:spPr bwMode="auto">
          <a:xfrm>
            <a:off x="3481388" y="2898775"/>
            <a:ext cx="136525" cy="14922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" name="椭圆 19"/>
          <p:cNvSpPr>
            <a:spLocks noChangeArrowheads="1"/>
          </p:cNvSpPr>
          <p:nvPr/>
        </p:nvSpPr>
        <p:spPr bwMode="auto">
          <a:xfrm>
            <a:off x="6051550" y="4168775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8682" name="直接连接符 23"/>
          <p:cNvCxnSpPr>
            <a:cxnSpLocks noChangeShapeType="1"/>
            <a:stCxn id="22" idx="4"/>
          </p:cNvCxnSpPr>
          <p:nvPr/>
        </p:nvCxnSpPr>
        <p:spPr bwMode="auto">
          <a:xfrm flipH="1">
            <a:off x="3532188" y="3048000"/>
            <a:ext cx="17462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椭圆 19"/>
          <p:cNvSpPr>
            <a:spLocks noChangeArrowheads="1"/>
          </p:cNvSpPr>
          <p:nvPr/>
        </p:nvSpPr>
        <p:spPr bwMode="auto">
          <a:xfrm>
            <a:off x="6043613" y="3549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84" name="椭圆 19"/>
          <p:cNvSpPr>
            <a:spLocks noChangeArrowheads="1"/>
          </p:cNvSpPr>
          <p:nvPr/>
        </p:nvSpPr>
        <p:spPr bwMode="auto">
          <a:xfrm>
            <a:off x="5413375" y="3536950"/>
            <a:ext cx="136525" cy="147638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椭圆 19"/>
          <p:cNvSpPr>
            <a:spLocks noChangeArrowheads="1"/>
          </p:cNvSpPr>
          <p:nvPr/>
        </p:nvSpPr>
        <p:spPr bwMode="auto">
          <a:xfrm>
            <a:off x="6048375" y="291465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86" name="椭圆 19"/>
          <p:cNvSpPr>
            <a:spLocks noChangeArrowheads="1"/>
          </p:cNvSpPr>
          <p:nvPr/>
        </p:nvSpPr>
        <p:spPr bwMode="auto">
          <a:xfrm>
            <a:off x="4119563" y="4191000"/>
            <a:ext cx="136525" cy="1476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椭圆 19"/>
          <p:cNvSpPr>
            <a:spLocks noChangeArrowheads="1"/>
          </p:cNvSpPr>
          <p:nvPr/>
        </p:nvSpPr>
        <p:spPr bwMode="auto">
          <a:xfrm>
            <a:off x="4102100" y="2925763"/>
            <a:ext cx="136525" cy="1476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椭圆 19"/>
          <p:cNvSpPr>
            <a:spLocks noChangeArrowheads="1"/>
          </p:cNvSpPr>
          <p:nvPr/>
        </p:nvSpPr>
        <p:spPr bwMode="auto">
          <a:xfrm>
            <a:off x="4113213" y="35433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89" name="椭圆 19"/>
          <p:cNvSpPr>
            <a:spLocks noChangeArrowheads="1"/>
          </p:cNvSpPr>
          <p:nvPr/>
        </p:nvSpPr>
        <p:spPr bwMode="auto">
          <a:xfrm>
            <a:off x="5419725" y="4184650"/>
            <a:ext cx="136525" cy="147638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5" name="椭圆 19"/>
          <p:cNvSpPr>
            <a:spLocks noChangeArrowheads="1"/>
          </p:cNvSpPr>
          <p:nvPr/>
        </p:nvSpPr>
        <p:spPr bwMode="auto">
          <a:xfrm>
            <a:off x="4730750" y="4178300"/>
            <a:ext cx="136525" cy="1476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8691" name="直接连接符 32"/>
          <p:cNvCxnSpPr>
            <a:cxnSpLocks noChangeShapeType="1"/>
            <a:stCxn id="22" idx="6"/>
            <a:endCxn id="29" idx="2"/>
          </p:cNvCxnSpPr>
          <p:nvPr/>
        </p:nvCxnSpPr>
        <p:spPr bwMode="auto">
          <a:xfrm>
            <a:off x="3617913" y="2973388"/>
            <a:ext cx="484187" cy="26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直接连接符 25"/>
          <p:cNvCxnSpPr>
            <a:cxnSpLocks noChangeShapeType="1"/>
          </p:cNvCxnSpPr>
          <p:nvPr/>
        </p:nvCxnSpPr>
        <p:spPr bwMode="auto">
          <a:xfrm flipV="1">
            <a:off x="3584575" y="3611563"/>
            <a:ext cx="528638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直接连接符 25"/>
          <p:cNvCxnSpPr>
            <a:cxnSpLocks noChangeShapeType="1"/>
          </p:cNvCxnSpPr>
          <p:nvPr/>
        </p:nvCxnSpPr>
        <p:spPr bwMode="auto">
          <a:xfrm flipV="1">
            <a:off x="5532438" y="36226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直接连接符 25"/>
          <p:cNvCxnSpPr>
            <a:cxnSpLocks noChangeShapeType="1"/>
          </p:cNvCxnSpPr>
          <p:nvPr/>
        </p:nvCxnSpPr>
        <p:spPr bwMode="auto">
          <a:xfrm flipV="1">
            <a:off x="4243388" y="425291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直接连接符 25"/>
          <p:cNvCxnSpPr>
            <a:cxnSpLocks noChangeShapeType="1"/>
          </p:cNvCxnSpPr>
          <p:nvPr/>
        </p:nvCxnSpPr>
        <p:spPr bwMode="auto">
          <a:xfrm flipV="1">
            <a:off x="4891088" y="4246563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直接连接符 25"/>
          <p:cNvCxnSpPr>
            <a:cxnSpLocks noChangeShapeType="1"/>
          </p:cNvCxnSpPr>
          <p:nvPr/>
        </p:nvCxnSpPr>
        <p:spPr bwMode="auto">
          <a:xfrm flipV="1">
            <a:off x="5532438" y="421640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直接连接符 38"/>
          <p:cNvCxnSpPr>
            <a:cxnSpLocks noChangeShapeType="1"/>
          </p:cNvCxnSpPr>
          <p:nvPr/>
        </p:nvCxnSpPr>
        <p:spPr bwMode="auto">
          <a:xfrm flipH="1">
            <a:off x="4165600" y="3052763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直接连接符 39"/>
          <p:cNvCxnSpPr>
            <a:cxnSpLocks noChangeShapeType="1"/>
          </p:cNvCxnSpPr>
          <p:nvPr/>
        </p:nvCxnSpPr>
        <p:spPr bwMode="auto">
          <a:xfrm flipH="1">
            <a:off x="4165600" y="3698875"/>
            <a:ext cx="17463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直接连接符 40"/>
          <p:cNvCxnSpPr>
            <a:cxnSpLocks noChangeShapeType="1"/>
          </p:cNvCxnSpPr>
          <p:nvPr/>
        </p:nvCxnSpPr>
        <p:spPr bwMode="auto">
          <a:xfrm flipH="1">
            <a:off x="5478463" y="3663950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直接连接符 41"/>
          <p:cNvCxnSpPr>
            <a:cxnSpLocks noChangeShapeType="1"/>
          </p:cNvCxnSpPr>
          <p:nvPr/>
        </p:nvCxnSpPr>
        <p:spPr bwMode="auto">
          <a:xfrm flipH="1">
            <a:off x="6105525" y="3679825"/>
            <a:ext cx="15875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直接连接符 42"/>
          <p:cNvCxnSpPr>
            <a:cxnSpLocks noChangeShapeType="1"/>
          </p:cNvCxnSpPr>
          <p:nvPr/>
        </p:nvCxnSpPr>
        <p:spPr bwMode="auto">
          <a:xfrm flipH="1">
            <a:off x="6099175" y="3068638"/>
            <a:ext cx="17463" cy="490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2" name="椭圆 19"/>
          <p:cNvSpPr>
            <a:spLocks noChangeArrowheads="1"/>
          </p:cNvSpPr>
          <p:nvPr/>
        </p:nvSpPr>
        <p:spPr bwMode="auto">
          <a:xfrm>
            <a:off x="4740275" y="3541713"/>
            <a:ext cx="136525" cy="1476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8703" name="直接连接符 25"/>
          <p:cNvCxnSpPr>
            <a:cxnSpLocks noChangeShapeType="1"/>
          </p:cNvCxnSpPr>
          <p:nvPr/>
        </p:nvCxnSpPr>
        <p:spPr bwMode="auto">
          <a:xfrm flipV="1">
            <a:off x="4211638" y="3609975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4" name="直接连接符 38"/>
          <p:cNvCxnSpPr>
            <a:cxnSpLocks noChangeShapeType="1"/>
          </p:cNvCxnSpPr>
          <p:nvPr/>
        </p:nvCxnSpPr>
        <p:spPr bwMode="auto">
          <a:xfrm flipH="1">
            <a:off x="4805363" y="3679825"/>
            <a:ext cx="17462" cy="49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5" name="直接连接符 25"/>
          <p:cNvCxnSpPr>
            <a:cxnSpLocks noChangeShapeType="1"/>
          </p:cNvCxnSpPr>
          <p:nvPr/>
        </p:nvCxnSpPr>
        <p:spPr bwMode="auto">
          <a:xfrm flipV="1">
            <a:off x="4862513" y="3613150"/>
            <a:ext cx="528637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6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7738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700" name="矩形 27"/>
          <p:cNvSpPr>
            <a:spLocks noChangeArrowheads="1"/>
          </p:cNvSpPr>
          <p:nvPr/>
        </p:nvSpPr>
        <p:spPr bwMode="auto">
          <a:xfrm>
            <a:off x="2952750" y="600075"/>
            <a:ext cx="719455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critical cutting pair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（临界切割对）：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In the definition of spilt operations and forbidden problems, </a:t>
            </a: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we call the vertex v on the path B and s to be a critical cutting pair </a:t>
            </a: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if v and s are a cutting pair and there is no vertex u between s and v on B </a:t>
            </a: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such that s and u are a cutting pair</a:t>
            </a: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In other words, v is a critical cutting pair to s </a:t>
            </a: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if it is the nearest vertex to t on B which is a cutting pair to s</a:t>
            </a:r>
          </a:p>
        </p:txBody>
      </p:sp>
      <p:sp>
        <p:nvSpPr>
          <p:cNvPr id="29701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critical cutting pair</a:t>
            </a:r>
          </a:p>
          <a:p>
            <a:pPr eaLnBrk="1" hangingPunct="1"/>
            <a:endParaRPr lang="en-US" altLang="zh-CN" sz="20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703" name="椭圆 6"/>
          <p:cNvSpPr>
            <a:spLocks noChangeArrowheads="1"/>
          </p:cNvSpPr>
          <p:nvPr/>
        </p:nvSpPr>
        <p:spPr bwMode="auto">
          <a:xfrm>
            <a:off x="4168775" y="2921000"/>
            <a:ext cx="136525" cy="1492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4" name="椭圆 19"/>
          <p:cNvSpPr>
            <a:spLocks noChangeArrowheads="1"/>
          </p:cNvSpPr>
          <p:nvPr/>
        </p:nvSpPr>
        <p:spPr bwMode="auto">
          <a:xfrm>
            <a:off x="4821238" y="2903538"/>
            <a:ext cx="136525" cy="14763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8" name="直接连接符 27"/>
          <p:cNvCxnSpPr>
            <a:stCxn id="29703" idx="6"/>
            <a:endCxn id="29704" idx="2"/>
          </p:cNvCxnSpPr>
          <p:nvPr/>
        </p:nvCxnSpPr>
        <p:spPr bwMode="auto">
          <a:xfrm flipV="1">
            <a:off x="4305300" y="2978150"/>
            <a:ext cx="515938" cy="174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706" name="矩形 28"/>
          <p:cNvSpPr>
            <a:spLocks noChangeArrowheads="1"/>
          </p:cNvSpPr>
          <p:nvPr/>
        </p:nvSpPr>
        <p:spPr bwMode="auto">
          <a:xfrm>
            <a:off x="4192588" y="2589213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</a:t>
            </a:r>
            <a:endParaRPr lang="zh-CN" altLang="en-US"/>
          </a:p>
        </p:txBody>
      </p:sp>
      <p:sp>
        <p:nvSpPr>
          <p:cNvPr id="32" name="椭圆 6"/>
          <p:cNvSpPr>
            <a:spLocks noChangeArrowheads="1"/>
          </p:cNvSpPr>
          <p:nvPr/>
        </p:nvSpPr>
        <p:spPr bwMode="auto">
          <a:xfrm>
            <a:off x="5427663" y="289718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8" name="矩形 33"/>
          <p:cNvSpPr>
            <a:spLocks noChangeArrowheads="1"/>
          </p:cNvSpPr>
          <p:nvPr/>
        </p:nvSpPr>
        <p:spPr bwMode="auto">
          <a:xfrm>
            <a:off x="4862513" y="26400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v</a:t>
            </a: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 bwMode="auto">
          <a:xfrm flipV="1">
            <a:off x="4932363" y="2970213"/>
            <a:ext cx="517525" cy="174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椭圆 6"/>
          <p:cNvSpPr>
            <a:spLocks noChangeArrowheads="1"/>
          </p:cNvSpPr>
          <p:nvPr/>
        </p:nvSpPr>
        <p:spPr bwMode="auto">
          <a:xfrm>
            <a:off x="4138613" y="3568700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40" name="直接连接符 39"/>
          <p:cNvCxnSpPr>
            <a:stCxn id="29703" idx="4"/>
            <a:endCxn id="39" idx="0"/>
          </p:cNvCxnSpPr>
          <p:nvPr/>
        </p:nvCxnSpPr>
        <p:spPr bwMode="auto">
          <a:xfrm flipH="1">
            <a:off x="4206875" y="3070225"/>
            <a:ext cx="30163" cy="4984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椭圆 6"/>
          <p:cNvSpPr>
            <a:spLocks noChangeArrowheads="1"/>
          </p:cNvSpPr>
          <p:nvPr/>
        </p:nvSpPr>
        <p:spPr bwMode="auto">
          <a:xfrm>
            <a:off x="4760913" y="3524250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9713" name="直接连接符 45"/>
          <p:cNvCxnSpPr>
            <a:cxnSpLocks noChangeShapeType="1"/>
          </p:cNvCxnSpPr>
          <p:nvPr/>
        </p:nvCxnSpPr>
        <p:spPr bwMode="auto">
          <a:xfrm flipV="1">
            <a:off x="4237038" y="3605213"/>
            <a:ext cx="517525" cy="17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椭圆 6"/>
          <p:cNvSpPr>
            <a:spLocks noChangeArrowheads="1"/>
          </p:cNvSpPr>
          <p:nvPr/>
        </p:nvSpPr>
        <p:spPr bwMode="auto">
          <a:xfrm>
            <a:off x="4119563" y="4165600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" name="椭圆 6"/>
          <p:cNvSpPr>
            <a:spLocks noChangeArrowheads="1"/>
          </p:cNvSpPr>
          <p:nvPr/>
        </p:nvSpPr>
        <p:spPr bwMode="auto">
          <a:xfrm>
            <a:off x="4729163" y="4157663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9716" name="直接连接符 53"/>
          <p:cNvCxnSpPr>
            <a:cxnSpLocks noChangeShapeType="1"/>
          </p:cNvCxnSpPr>
          <p:nvPr/>
        </p:nvCxnSpPr>
        <p:spPr bwMode="auto">
          <a:xfrm flipV="1">
            <a:off x="4205288" y="4238625"/>
            <a:ext cx="517525" cy="17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直接连接符 54"/>
          <p:cNvCxnSpPr>
            <a:cxnSpLocks noChangeShapeType="1"/>
          </p:cNvCxnSpPr>
          <p:nvPr/>
        </p:nvCxnSpPr>
        <p:spPr bwMode="auto">
          <a:xfrm>
            <a:off x="4202113" y="3686175"/>
            <a:ext cx="14287" cy="539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直接连接符 55"/>
          <p:cNvCxnSpPr>
            <a:cxnSpLocks noChangeShapeType="1"/>
          </p:cNvCxnSpPr>
          <p:nvPr/>
        </p:nvCxnSpPr>
        <p:spPr bwMode="auto">
          <a:xfrm>
            <a:off x="4819650" y="3632200"/>
            <a:ext cx="14288" cy="539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椭圆 6"/>
          <p:cNvSpPr>
            <a:spLocks noChangeArrowheads="1"/>
          </p:cNvSpPr>
          <p:nvPr/>
        </p:nvSpPr>
        <p:spPr bwMode="auto">
          <a:xfrm>
            <a:off x="4135438" y="2317750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" name="椭圆 6"/>
          <p:cNvSpPr>
            <a:spLocks noChangeArrowheads="1"/>
          </p:cNvSpPr>
          <p:nvPr/>
        </p:nvSpPr>
        <p:spPr bwMode="auto">
          <a:xfrm>
            <a:off x="4745038" y="2309813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9721" name="直接连接符 58"/>
          <p:cNvCxnSpPr>
            <a:cxnSpLocks noChangeShapeType="1"/>
          </p:cNvCxnSpPr>
          <p:nvPr/>
        </p:nvCxnSpPr>
        <p:spPr bwMode="auto">
          <a:xfrm flipV="1">
            <a:off x="4221163" y="2390775"/>
            <a:ext cx="517525" cy="17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连接符 59"/>
          <p:cNvCxnSpPr>
            <a:endCxn id="29703" idx="0"/>
          </p:cNvCxnSpPr>
          <p:nvPr/>
        </p:nvCxnSpPr>
        <p:spPr bwMode="auto">
          <a:xfrm>
            <a:off x="4206875" y="2484438"/>
            <a:ext cx="30163" cy="4365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9704" idx="1"/>
          </p:cNvCxnSpPr>
          <p:nvPr/>
        </p:nvCxnSpPr>
        <p:spPr bwMode="auto">
          <a:xfrm>
            <a:off x="4824413" y="2430463"/>
            <a:ext cx="17462" cy="4953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椭圆 6"/>
          <p:cNvSpPr>
            <a:spLocks noChangeArrowheads="1"/>
          </p:cNvSpPr>
          <p:nvPr/>
        </p:nvSpPr>
        <p:spPr bwMode="auto">
          <a:xfrm>
            <a:off x="6070600" y="293528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9725" name="直接连接符 64"/>
          <p:cNvCxnSpPr>
            <a:cxnSpLocks noChangeShapeType="1"/>
          </p:cNvCxnSpPr>
          <p:nvPr/>
        </p:nvCxnSpPr>
        <p:spPr bwMode="auto">
          <a:xfrm flipV="1">
            <a:off x="5576888" y="2968625"/>
            <a:ext cx="517525" cy="17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66"/>
          <p:cNvCxnSpPr/>
          <p:nvPr/>
        </p:nvCxnSpPr>
        <p:spPr bwMode="auto">
          <a:xfrm>
            <a:off x="4857750" y="3028950"/>
            <a:ext cx="14288" cy="5397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椭圆 6"/>
          <p:cNvSpPr>
            <a:spLocks noChangeArrowheads="1"/>
          </p:cNvSpPr>
          <p:nvPr/>
        </p:nvSpPr>
        <p:spPr bwMode="auto">
          <a:xfrm>
            <a:off x="5383213" y="2301875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9728" name="直接连接符 69"/>
          <p:cNvCxnSpPr>
            <a:cxnSpLocks noChangeShapeType="1"/>
          </p:cNvCxnSpPr>
          <p:nvPr/>
        </p:nvCxnSpPr>
        <p:spPr bwMode="auto">
          <a:xfrm flipV="1">
            <a:off x="4860925" y="2382838"/>
            <a:ext cx="517525" cy="17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直接连接符 70"/>
          <p:cNvCxnSpPr>
            <a:cxnSpLocks noChangeShapeType="1"/>
          </p:cNvCxnSpPr>
          <p:nvPr/>
        </p:nvCxnSpPr>
        <p:spPr bwMode="auto">
          <a:xfrm>
            <a:off x="5451475" y="2392363"/>
            <a:ext cx="14288" cy="539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椭圆 6"/>
          <p:cNvSpPr>
            <a:spLocks noChangeArrowheads="1"/>
          </p:cNvSpPr>
          <p:nvPr/>
        </p:nvSpPr>
        <p:spPr bwMode="auto">
          <a:xfrm>
            <a:off x="6029325" y="228758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9731" name="直接连接符 72"/>
          <p:cNvCxnSpPr>
            <a:cxnSpLocks noChangeShapeType="1"/>
          </p:cNvCxnSpPr>
          <p:nvPr/>
        </p:nvCxnSpPr>
        <p:spPr bwMode="auto">
          <a:xfrm flipV="1">
            <a:off x="5507038" y="2368550"/>
            <a:ext cx="515937" cy="17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2" name="直接连接符 73"/>
          <p:cNvCxnSpPr>
            <a:cxnSpLocks noChangeShapeType="1"/>
          </p:cNvCxnSpPr>
          <p:nvPr/>
        </p:nvCxnSpPr>
        <p:spPr bwMode="auto">
          <a:xfrm>
            <a:off x="6096000" y="2379663"/>
            <a:ext cx="15875" cy="539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506" name="Rectangle 42"/>
          <p:cNvSpPr>
            <a:spLocks noChangeArrowheads="1"/>
          </p:cNvSpPr>
          <p:nvPr/>
        </p:nvSpPr>
        <p:spPr bwMode="auto">
          <a:xfrm>
            <a:off x="595313" y="5999163"/>
            <a:ext cx="11343189" cy="43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tIns="0" bIns="0"/>
          <a:lstStyle/>
          <a:p>
            <a:pPr algn="just"/>
            <a:r>
              <a:rPr lang="en-GB" altLang="zh-CN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Reference: "Theorem 3.13", Sparsity: Graphs, Structures, and Algorithms, Algorithms and Combinatorics, 28,</a:t>
            </a:r>
            <a:endParaRPr lang="zh-CN" altLang="en-US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507" name="矩形 39"/>
          <p:cNvSpPr>
            <a:spLocks noChangeArrowheads="1"/>
          </p:cNvSpPr>
          <p:nvPr/>
        </p:nvSpPr>
        <p:spPr bwMode="auto">
          <a:xfrm>
            <a:off x="2925554" y="773796"/>
            <a:ext cx="75067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altLang="zh-CN" sz="2000" dirty="0"/>
              <a:t>Prove :   The chromatic number is k </a:t>
            </a:r>
          </a:p>
          <a:p>
            <a:r>
              <a:rPr lang="en-GB" altLang="zh-CN" sz="2000" dirty="0"/>
              <a:t>              -&gt; the length of longest path is at least k-1. </a:t>
            </a:r>
            <a:endParaRPr lang="zh-CN" altLang="zh-CN" sz="2000" dirty="0"/>
          </a:p>
        </p:txBody>
      </p:sp>
      <p:sp>
        <p:nvSpPr>
          <p:cNvPr id="2150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9" name="文本框 41"/>
          <p:cNvSpPr>
            <a:spLocks noChangeArrowheads="1"/>
          </p:cNvSpPr>
          <p:nvPr/>
        </p:nvSpPr>
        <p:spPr bwMode="auto">
          <a:xfrm>
            <a:off x="595313" y="774700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Variant 1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6" name="图形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7958" y="1711325"/>
            <a:ext cx="9176084" cy="3997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8259" y="2528047"/>
            <a:ext cx="1118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i="1" dirty="0" err="1">
                <a:solidFill>
                  <a:srgbClr val="FF0000"/>
                </a:solidFill>
              </a:rPr>
              <a:t>Gallai</a:t>
            </a:r>
            <a:r>
              <a:rPr lang="en-US" altLang="zh-CN" sz="5400" i="1" dirty="0">
                <a:solidFill>
                  <a:srgbClr val="FF0000"/>
                </a:solidFill>
              </a:rPr>
              <a:t>–</a:t>
            </a:r>
            <a:r>
              <a:rPr lang="en-US" altLang="zh-CN" sz="5400" i="1" dirty="0" err="1">
                <a:solidFill>
                  <a:srgbClr val="FF0000"/>
                </a:solidFill>
              </a:rPr>
              <a:t>Hasse</a:t>
            </a:r>
            <a:r>
              <a:rPr lang="en-US" altLang="zh-CN" sz="5400" i="1" dirty="0">
                <a:solidFill>
                  <a:srgbClr val="FF0000"/>
                </a:solidFill>
              </a:rPr>
              <a:t>–Roy–</a:t>
            </a:r>
            <a:r>
              <a:rPr lang="en-US" altLang="zh-CN" sz="5400" i="1" dirty="0" err="1">
                <a:solidFill>
                  <a:srgbClr val="FF0000"/>
                </a:solidFill>
              </a:rPr>
              <a:t>Vitaver</a:t>
            </a:r>
            <a:r>
              <a:rPr lang="en-US" altLang="zh-CN" sz="5400" i="1" dirty="0">
                <a:solidFill>
                  <a:srgbClr val="FF0000"/>
                </a:solidFill>
              </a:rPr>
              <a:t> theorem</a:t>
            </a:r>
            <a:endParaRPr kumimoji="1"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2298" y="1711325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3081997" y="1711325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2298" y="3709987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63" y="2431606"/>
            <a:ext cx="432262" cy="36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0637" y="2431606"/>
            <a:ext cx="376098" cy="36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" grpId="0"/>
      <p:bldP spid="3" grpId="0"/>
      <p:bldP spid="9" grpId="0"/>
      <p:bldP spid="4" grpId="0"/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22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3" name="矩形 27"/>
          <p:cNvSpPr>
            <a:spLocks noChangeArrowheads="1"/>
          </p:cNvSpPr>
          <p:nvPr/>
        </p:nvSpPr>
        <p:spPr bwMode="auto">
          <a:xfrm>
            <a:off x="2952750" y="600075"/>
            <a:ext cx="7194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</a:t>
            </a:r>
            <a:r>
              <a:rPr lang="en-US" altLang="zh-CN" sz="1400" b="1" baseline="-250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uv </a:t>
            </a:r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the subpath of B between its vertices u and v.</a:t>
            </a:r>
          </a:p>
        </p:txBody>
      </p:sp>
      <p:sp>
        <p:nvSpPr>
          <p:cNvPr id="30724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</a:t>
            </a:r>
            <a:r>
              <a:rPr lang="en-US" altLang="zh-CN" sz="2000" b="1" baseline="-25000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uv</a:t>
            </a:r>
          </a:p>
          <a:p>
            <a:pPr eaLnBrk="1" hangingPunct="1"/>
            <a:endParaRPr lang="en-US" altLang="zh-CN" sz="20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391" name="椭圆 6"/>
          <p:cNvSpPr>
            <a:spLocks noChangeArrowheads="1"/>
          </p:cNvSpPr>
          <p:nvPr/>
        </p:nvSpPr>
        <p:spPr bwMode="auto">
          <a:xfrm>
            <a:off x="2693988" y="332263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92" name="椭圆 7"/>
          <p:cNvSpPr>
            <a:spLocks noChangeArrowheads="1"/>
          </p:cNvSpPr>
          <p:nvPr/>
        </p:nvSpPr>
        <p:spPr bwMode="auto">
          <a:xfrm>
            <a:off x="3611563" y="292258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0728" name="直接连接符 8"/>
          <p:cNvCxnSpPr>
            <a:cxnSpLocks noChangeShapeType="1"/>
            <a:stCxn id="16391" idx="6"/>
            <a:endCxn id="16392" idx="2"/>
          </p:cNvCxnSpPr>
          <p:nvPr/>
        </p:nvCxnSpPr>
        <p:spPr bwMode="auto">
          <a:xfrm flipV="1">
            <a:off x="2830513" y="2997200"/>
            <a:ext cx="781050" cy="400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9" name="椭圆 15"/>
          <p:cNvSpPr>
            <a:spLocks noChangeArrowheads="1"/>
          </p:cNvSpPr>
          <p:nvPr/>
        </p:nvSpPr>
        <p:spPr bwMode="auto">
          <a:xfrm>
            <a:off x="4376738" y="3371850"/>
            <a:ext cx="136525" cy="1492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5" name="椭圆 16"/>
          <p:cNvSpPr>
            <a:spLocks noChangeArrowheads="1"/>
          </p:cNvSpPr>
          <p:nvPr/>
        </p:nvSpPr>
        <p:spPr bwMode="auto">
          <a:xfrm>
            <a:off x="5130800" y="2868613"/>
            <a:ext cx="136525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31" name="椭圆 17"/>
          <p:cNvSpPr>
            <a:spLocks noChangeArrowheads="1"/>
          </p:cNvSpPr>
          <p:nvPr/>
        </p:nvSpPr>
        <p:spPr bwMode="auto">
          <a:xfrm>
            <a:off x="6430963" y="2897188"/>
            <a:ext cx="136525" cy="149225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7" name="椭圆 18"/>
          <p:cNvSpPr>
            <a:spLocks noChangeArrowheads="1"/>
          </p:cNvSpPr>
          <p:nvPr/>
        </p:nvSpPr>
        <p:spPr bwMode="auto">
          <a:xfrm>
            <a:off x="7165975" y="3395663"/>
            <a:ext cx="138113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98" name="椭圆 19"/>
          <p:cNvSpPr>
            <a:spLocks noChangeArrowheads="1"/>
          </p:cNvSpPr>
          <p:nvPr/>
        </p:nvSpPr>
        <p:spPr bwMode="auto">
          <a:xfrm>
            <a:off x="8532813" y="3919538"/>
            <a:ext cx="136525" cy="1476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0734" name="直接连接符 21"/>
          <p:cNvCxnSpPr>
            <a:cxnSpLocks noChangeShapeType="1"/>
            <a:stCxn id="16392" idx="5"/>
            <a:endCxn id="30729" idx="2"/>
          </p:cNvCxnSpPr>
          <p:nvPr/>
        </p:nvCxnSpPr>
        <p:spPr bwMode="auto">
          <a:xfrm>
            <a:off x="3729038" y="3049588"/>
            <a:ext cx="647700" cy="396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直接连接符 23"/>
          <p:cNvCxnSpPr>
            <a:cxnSpLocks noChangeShapeType="1"/>
            <a:stCxn id="30729" idx="7"/>
            <a:endCxn id="16395" idx="3"/>
          </p:cNvCxnSpPr>
          <p:nvPr/>
        </p:nvCxnSpPr>
        <p:spPr bwMode="auto">
          <a:xfrm flipV="1">
            <a:off x="4492625" y="2994025"/>
            <a:ext cx="657225" cy="400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01" name="直接连接符 25"/>
          <p:cNvCxnSpPr>
            <a:cxnSpLocks noChangeShapeType="1"/>
            <a:stCxn id="16395" idx="6"/>
            <a:endCxn id="30731" idx="2"/>
          </p:cNvCxnSpPr>
          <p:nvPr/>
        </p:nvCxnSpPr>
        <p:spPr bwMode="auto">
          <a:xfrm>
            <a:off x="5267325" y="2941638"/>
            <a:ext cx="1163638" cy="301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737" name="直接连接符 27"/>
          <p:cNvCxnSpPr>
            <a:cxnSpLocks noChangeShapeType="1"/>
            <a:stCxn id="30731" idx="5"/>
            <a:endCxn id="16397" idx="7"/>
          </p:cNvCxnSpPr>
          <p:nvPr/>
        </p:nvCxnSpPr>
        <p:spPr bwMode="auto">
          <a:xfrm>
            <a:off x="6546850" y="3024188"/>
            <a:ext cx="736600" cy="393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直接连接符 31"/>
          <p:cNvCxnSpPr>
            <a:cxnSpLocks noChangeShapeType="1"/>
            <a:stCxn id="16397" idx="5"/>
            <a:endCxn id="16398" idx="1"/>
          </p:cNvCxnSpPr>
          <p:nvPr/>
        </p:nvCxnSpPr>
        <p:spPr bwMode="auto">
          <a:xfrm>
            <a:off x="7283450" y="3522663"/>
            <a:ext cx="1268413" cy="417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19"/>
          <p:cNvSpPr/>
          <p:nvPr/>
        </p:nvSpPr>
        <p:spPr>
          <a:xfrm>
            <a:off x="5451475" y="4378325"/>
            <a:ext cx="314325" cy="369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40" name="矩形 20"/>
          <p:cNvSpPr>
            <a:spLocks noChangeArrowheads="1"/>
          </p:cNvSpPr>
          <p:nvPr/>
        </p:nvSpPr>
        <p:spPr bwMode="auto">
          <a:xfrm>
            <a:off x="5072063" y="3143250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B</a:t>
            </a:r>
            <a:r>
              <a:rPr lang="en-US" altLang="zh-CN" b="1" baseline="-250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uv</a:t>
            </a:r>
            <a:endParaRPr lang="zh-CN" altLang="en-US"/>
          </a:p>
        </p:txBody>
      </p:sp>
      <p:sp>
        <p:nvSpPr>
          <p:cNvPr id="30741" name="矩形 21"/>
          <p:cNvSpPr>
            <a:spLocks noChangeArrowheads="1"/>
          </p:cNvSpPr>
          <p:nvPr/>
        </p:nvSpPr>
        <p:spPr bwMode="auto">
          <a:xfrm>
            <a:off x="4340225" y="3505200"/>
            <a:ext cx="306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u</a:t>
            </a:r>
            <a:endParaRPr lang="zh-CN" altLang="en-US"/>
          </a:p>
        </p:txBody>
      </p:sp>
      <p:sp>
        <p:nvSpPr>
          <p:cNvPr id="30742" name="矩形 23"/>
          <p:cNvSpPr>
            <a:spLocks noChangeArrowheads="1"/>
          </p:cNvSpPr>
          <p:nvPr/>
        </p:nvSpPr>
        <p:spPr bwMode="auto">
          <a:xfrm>
            <a:off x="6316663" y="308451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v</a:t>
            </a:r>
            <a:endParaRPr lang="zh-CN" altLang="en-US"/>
          </a:p>
        </p:txBody>
      </p:sp>
      <p:sp>
        <p:nvSpPr>
          <p:cNvPr id="30743" name="矩形 23"/>
          <p:cNvSpPr>
            <a:spLocks noChangeArrowheads="1"/>
          </p:cNvSpPr>
          <p:nvPr/>
        </p:nvSpPr>
        <p:spPr bwMode="auto">
          <a:xfrm>
            <a:off x="636588" y="1208088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可略过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00275"/>
            <a:ext cx="7421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任意多边形 24"/>
          <p:cNvSpPr>
            <a:spLocks noChangeArrowheads="1"/>
          </p:cNvSpPr>
          <p:nvPr/>
        </p:nvSpPr>
        <p:spPr bwMode="auto">
          <a:xfrm>
            <a:off x="2078038" y="2062163"/>
            <a:ext cx="8429625" cy="2941637"/>
          </a:xfrm>
          <a:custGeom>
            <a:avLst/>
            <a:gdLst>
              <a:gd name="T0" fmla="*/ 302058 w 8429105"/>
              <a:gd name="T1" fmla="*/ 230654 h 2942703"/>
              <a:gd name="T2" fmla="*/ 302058 w 8429105"/>
              <a:gd name="T3" fmla="*/ 2705659 h 2942703"/>
              <a:gd name="T4" fmla="*/ 7563870 w 8429105"/>
              <a:gd name="T5" fmla="*/ 2705659 h 2942703"/>
              <a:gd name="T6" fmla="*/ 7563870 w 8429105"/>
              <a:gd name="T7" fmla="*/ 230654 h 2942703"/>
              <a:gd name="T8" fmla="*/ 0 w 8429105"/>
              <a:gd name="T9" fmla="*/ 0 h 2942703"/>
              <a:gd name="T10" fmla="*/ 7833470 w 8429105"/>
              <a:gd name="T11" fmla="*/ 0 h 2942703"/>
              <a:gd name="T12" fmla="*/ 7833470 w 8429105"/>
              <a:gd name="T13" fmla="*/ 787993 h 2942703"/>
              <a:gd name="T14" fmla="*/ 8432225 w 8429105"/>
              <a:gd name="T15" fmla="*/ 787993 h 2942703"/>
              <a:gd name="T16" fmla="*/ 8432225 w 8429105"/>
              <a:gd name="T17" fmla="*/ 2148322 h 2942703"/>
              <a:gd name="T18" fmla="*/ 7833470 w 8429105"/>
              <a:gd name="T19" fmla="*/ 2148322 h 2942703"/>
              <a:gd name="T20" fmla="*/ 7833470 w 8429105"/>
              <a:gd name="T21" fmla="*/ 2936315 h 2942703"/>
              <a:gd name="T22" fmla="*/ 0 w 8429105"/>
              <a:gd name="T23" fmla="*/ 2936315 h 29427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429105"/>
              <a:gd name="T37" fmla="*/ 0 h 2942703"/>
              <a:gd name="T38" fmla="*/ 8429105 w 8429105"/>
              <a:gd name="T39" fmla="*/ 2942703 h 29427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48" name="矩形 27"/>
          <p:cNvSpPr>
            <a:spLocks noChangeArrowheads="1"/>
          </p:cNvSpPr>
          <p:nvPr/>
        </p:nvSpPr>
        <p:spPr bwMode="auto">
          <a:xfrm>
            <a:off x="2952750" y="600075"/>
            <a:ext cx="7194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Forbidden problems</a:t>
            </a:r>
            <a:r>
              <a:rPr lang="zh-CN" altLang="en-US" sz="1400" b="1" dirty="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：</a:t>
            </a:r>
            <a:endParaRPr lang="en-US" altLang="zh-CN" sz="1400" b="1" dirty="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 dirty="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the n-vertex graph G does not contain any path of length 2n/3 or more between s and t.</a:t>
            </a:r>
          </a:p>
        </p:txBody>
      </p:sp>
      <p:sp>
        <p:nvSpPr>
          <p:cNvPr id="31749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文本框 29"/>
          <p:cNvSpPr>
            <a:spLocks noChangeArrowheads="1"/>
          </p:cNvSpPr>
          <p:nvPr/>
        </p:nvSpPr>
        <p:spPr bwMode="auto">
          <a:xfrm>
            <a:off x="595313" y="774700"/>
            <a:ext cx="269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forbidden problems</a:t>
            </a:r>
          </a:p>
        </p:txBody>
      </p:sp>
      <p:sp>
        <p:nvSpPr>
          <p:cNvPr id="31751" name="椭圆 6"/>
          <p:cNvSpPr>
            <a:spLocks noChangeArrowheads="1"/>
          </p:cNvSpPr>
          <p:nvPr/>
        </p:nvSpPr>
        <p:spPr bwMode="auto">
          <a:xfrm>
            <a:off x="4930775" y="5475288"/>
            <a:ext cx="136525" cy="149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椭圆 6"/>
          <p:cNvSpPr>
            <a:spLocks noChangeArrowheads="1"/>
          </p:cNvSpPr>
          <p:nvPr/>
        </p:nvSpPr>
        <p:spPr bwMode="auto">
          <a:xfrm>
            <a:off x="4656138" y="1651000"/>
            <a:ext cx="136525" cy="1492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矩形 28"/>
          <p:cNvSpPr>
            <a:spLocks noChangeArrowheads="1"/>
          </p:cNvSpPr>
          <p:nvPr/>
        </p:nvSpPr>
        <p:spPr bwMode="auto">
          <a:xfrm>
            <a:off x="4352925" y="127158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s</a:t>
            </a:r>
            <a:endParaRPr lang="zh-CN" altLang="en-US"/>
          </a:p>
        </p:txBody>
      </p:sp>
      <p:sp>
        <p:nvSpPr>
          <p:cNvPr id="31754" name="矩形 29"/>
          <p:cNvSpPr>
            <a:spLocks noChangeArrowheads="1"/>
          </p:cNvSpPr>
          <p:nvPr/>
        </p:nvSpPr>
        <p:spPr bwMode="auto">
          <a:xfrm>
            <a:off x="5241925" y="554355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32" name="椭圆 6"/>
          <p:cNvSpPr>
            <a:spLocks noChangeArrowheads="1"/>
          </p:cNvSpPr>
          <p:nvPr/>
        </p:nvSpPr>
        <p:spPr bwMode="auto">
          <a:xfrm>
            <a:off x="5427663" y="289718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椭圆 6"/>
          <p:cNvSpPr>
            <a:spLocks noChangeArrowheads="1"/>
          </p:cNvSpPr>
          <p:nvPr/>
        </p:nvSpPr>
        <p:spPr bwMode="auto">
          <a:xfrm>
            <a:off x="5421313" y="4156075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1757" name="直接连接符 36"/>
          <p:cNvCxnSpPr>
            <a:cxnSpLocks noChangeShapeType="1"/>
          </p:cNvCxnSpPr>
          <p:nvPr/>
        </p:nvCxnSpPr>
        <p:spPr bwMode="auto">
          <a:xfrm>
            <a:off x="5489575" y="4289425"/>
            <a:ext cx="20638" cy="527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椭圆 6"/>
          <p:cNvSpPr>
            <a:spLocks noChangeArrowheads="1"/>
          </p:cNvSpPr>
          <p:nvPr/>
        </p:nvSpPr>
        <p:spPr bwMode="auto">
          <a:xfrm>
            <a:off x="3490913" y="417988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" name="椭圆 6"/>
          <p:cNvSpPr>
            <a:spLocks noChangeArrowheads="1"/>
          </p:cNvSpPr>
          <p:nvPr/>
        </p:nvSpPr>
        <p:spPr bwMode="auto">
          <a:xfrm>
            <a:off x="4113213" y="413543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1760" name="直接连接符 45"/>
          <p:cNvCxnSpPr>
            <a:cxnSpLocks noChangeShapeType="1"/>
          </p:cNvCxnSpPr>
          <p:nvPr/>
        </p:nvCxnSpPr>
        <p:spPr bwMode="auto">
          <a:xfrm flipV="1">
            <a:off x="3589338" y="4216400"/>
            <a:ext cx="517525" cy="17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椭圆 6"/>
          <p:cNvSpPr>
            <a:spLocks noChangeArrowheads="1"/>
          </p:cNvSpPr>
          <p:nvPr/>
        </p:nvSpPr>
        <p:spPr bwMode="auto">
          <a:xfrm>
            <a:off x="5413375" y="4729163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" name="椭圆 6"/>
          <p:cNvSpPr>
            <a:spLocks noChangeArrowheads="1"/>
          </p:cNvSpPr>
          <p:nvPr/>
        </p:nvSpPr>
        <p:spPr bwMode="auto">
          <a:xfrm>
            <a:off x="4081463" y="4768850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1763" name="直接连接符 55"/>
          <p:cNvCxnSpPr>
            <a:cxnSpLocks noChangeShapeType="1"/>
          </p:cNvCxnSpPr>
          <p:nvPr/>
        </p:nvCxnSpPr>
        <p:spPr bwMode="auto">
          <a:xfrm>
            <a:off x="4171950" y="4243388"/>
            <a:ext cx="14288" cy="539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椭圆 6"/>
          <p:cNvSpPr>
            <a:spLocks noChangeArrowheads="1"/>
          </p:cNvSpPr>
          <p:nvPr/>
        </p:nvSpPr>
        <p:spPr bwMode="auto">
          <a:xfrm>
            <a:off x="4146550" y="2952750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" name="椭圆 6"/>
          <p:cNvSpPr>
            <a:spLocks noChangeArrowheads="1"/>
          </p:cNvSpPr>
          <p:nvPr/>
        </p:nvSpPr>
        <p:spPr bwMode="auto">
          <a:xfrm>
            <a:off x="4138613" y="235108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" name="椭圆 6"/>
          <p:cNvSpPr>
            <a:spLocks noChangeArrowheads="1"/>
          </p:cNvSpPr>
          <p:nvPr/>
        </p:nvSpPr>
        <p:spPr bwMode="auto">
          <a:xfrm>
            <a:off x="6070600" y="2935288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" name="椭圆 6"/>
          <p:cNvSpPr>
            <a:spLocks noChangeArrowheads="1"/>
          </p:cNvSpPr>
          <p:nvPr/>
        </p:nvSpPr>
        <p:spPr bwMode="auto">
          <a:xfrm>
            <a:off x="6049963" y="4168775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1768" name="直接连接符 64"/>
          <p:cNvCxnSpPr>
            <a:cxnSpLocks noChangeShapeType="1"/>
          </p:cNvCxnSpPr>
          <p:nvPr/>
        </p:nvCxnSpPr>
        <p:spPr bwMode="auto">
          <a:xfrm flipV="1">
            <a:off x="5576888" y="2968625"/>
            <a:ext cx="517525" cy="17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直接连接符 65"/>
          <p:cNvCxnSpPr>
            <a:cxnSpLocks noChangeShapeType="1"/>
          </p:cNvCxnSpPr>
          <p:nvPr/>
        </p:nvCxnSpPr>
        <p:spPr bwMode="auto">
          <a:xfrm flipV="1">
            <a:off x="5557838" y="4202113"/>
            <a:ext cx="515937" cy="17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椭圆 6"/>
          <p:cNvSpPr>
            <a:spLocks noChangeArrowheads="1"/>
          </p:cNvSpPr>
          <p:nvPr/>
        </p:nvSpPr>
        <p:spPr bwMode="auto">
          <a:xfrm>
            <a:off x="5383213" y="2301875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1771" name="直接连接符 70"/>
          <p:cNvCxnSpPr>
            <a:cxnSpLocks noChangeShapeType="1"/>
          </p:cNvCxnSpPr>
          <p:nvPr/>
        </p:nvCxnSpPr>
        <p:spPr bwMode="auto">
          <a:xfrm>
            <a:off x="5451475" y="2392363"/>
            <a:ext cx="14288" cy="539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椭圆 6"/>
          <p:cNvSpPr>
            <a:spLocks noChangeArrowheads="1"/>
          </p:cNvSpPr>
          <p:nvPr/>
        </p:nvSpPr>
        <p:spPr bwMode="auto">
          <a:xfrm>
            <a:off x="3548063" y="2946400"/>
            <a:ext cx="136525" cy="14922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1773" name="直接连接符 72"/>
          <p:cNvCxnSpPr>
            <a:cxnSpLocks noChangeShapeType="1"/>
          </p:cNvCxnSpPr>
          <p:nvPr/>
        </p:nvCxnSpPr>
        <p:spPr bwMode="auto">
          <a:xfrm flipV="1">
            <a:off x="3660775" y="2997200"/>
            <a:ext cx="515938" cy="17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直接连接符 70"/>
          <p:cNvCxnSpPr>
            <a:cxnSpLocks noChangeShapeType="1"/>
          </p:cNvCxnSpPr>
          <p:nvPr/>
        </p:nvCxnSpPr>
        <p:spPr bwMode="auto">
          <a:xfrm>
            <a:off x="4197350" y="2466975"/>
            <a:ext cx="14288" cy="539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5" name="任意多边形 65"/>
          <p:cNvSpPr/>
          <p:nvPr/>
        </p:nvSpPr>
        <p:spPr bwMode="auto">
          <a:xfrm>
            <a:off x="2862263" y="2957513"/>
            <a:ext cx="676275" cy="1401762"/>
          </a:xfrm>
          <a:custGeom>
            <a:avLst/>
            <a:gdLst>
              <a:gd name="T0" fmla="*/ 676275 w 676894"/>
              <a:gd name="T1" fmla="*/ 77157 h 1402347"/>
              <a:gd name="T2" fmla="*/ 616952 w 676894"/>
              <a:gd name="T3" fmla="*/ 71222 h 1402347"/>
              <a:gd name="T4" fmla="*/ 593223 w 676894"/>
              <a:gd name="T5" fmla="*/ 53417 h 1402347"/>
              <a:gd name="T6" fmla="*/ 551698 w 676894"/>
              <a:gd name="T7" fmla="*/ 35611 h 1402347"/>
              <a:gd name="T8" fmla="*/ 516105 w 676894"/>
              <a:gd name="T9" fmla="*/ 5936 h 1402347"/>
              <a:gd name="T10" fmla="*/ 492375 w 676894"/>
              <a:gd name="T11" fmla="*/ 0 h 1402347"/>
              <a:gd name="T12" fmla="*/ 338138 w 676894"/>
              <a:gd name="T13" fmla="*/ 5936 h 1402347"/>
              <a:gd name="T14" fmla="*/ 326273 w 676894"/>
              <a:gd name="T15" fmla="*/ 29676 h 1402347"/>
              <a:gd name="T16" fmla="*/ 308477 w 676894"/>
              <a:gd name="T17" fmla="*/ 35611 h 1402347"/>
              <a:gd name="T18" fmla="*/ 296612 w 676894"/>
              <a:gd name="T19" fmla="*/ 53417 h 1402347"/>
              <a:gd name="T20" fmla="*/ 284747 w 676894"/>
              <a:gd name="T21" fmla="*/ 77157 h 1402347"/>
              <a:gd name="T22" fmla="*/ 272883 w 676894"/>
              <a:gd name="T23" fmla="*/ 89028 h 1402347"/>
              <a:gd name="T24" fmla="*/ 243221 w 676894"/>
              <a:gd name="T25" fmla="*/ 124639 h 1402347"/>
              <a:gd name="T26" fmla="*/ 213561 w 676894"/>
              <a:gd name="T27" fmla="*/ 207731 h 1402347"/>
              <a:gd name="T28" fmla="*/ 177967 w 676894"/>
              <a:gd name="T29" fmla="*/ 261148 h 1402347"/>
              <a:gd name="T30" fmla="*/ 160170 w 676894"/>
              <a:gd name="T31" fmla="*/ 302695 h 1402347"/>
              <a:gd name="T32" fmla="*/ 130510 w 676894"/>
              <a:gd name="T33" fmla="*/ 350176 h 1402347"/>
              <a:gd name="T34" fmla="*/ 112713 w 676894"/>
              <a:gd name="T35" fmla="*/ 391723 h 1402347"/>
              <a:gd name="T36" fmla="*/ 106780 w 676894"/>
              <a:gd name="T37" fmla="*/ 415463 h 1402347"/>
              <a:gd name="T38" fmla="*/ 94916 w 676894"/>
              <a:gd name="T39" fmla="*/ 433268 h 1402347"/>
              <a:gd name="T40" fmla="*/ 88984 w 676894"/>
              <a:gd name="T41" fmla="*/ 457009 h 1402347"/>
              <a:gd name="T42" fmla="*/ 65255 w 676894"/>
              <a:gd name="T43" fmla="*/ 504490 h 1402347"/>
              <a:gd name="T44" fmla="*/ 53390 w 676894"/>
              <a:gd name="T45" fmla="*/ 551972 h 1402347"/>
              <a:gd name="T46" fmla="*/ 47459 w 676894"/>
              <a:gd name="T47" fmla="*/ 569777 h 1402347"/>
              <a:gd name="T48" fmla="*/ 29662 w 676894"/>
              <a:gd name="T49" fmla="*/ 623194 h 1402347"/>
              <a:gd name="T50" fmla="*/ 17797 w 676894"/>
              <a:gd name="T51" fmla="*/ 688482 h 1402347"/>
              <a:gd name="T52" fmla="*/ 5933 w 676894"/>
              <a:gd name="T53" fmla="*/ 783444 h 1402347"/>
              <a:gd name="T54" fmla="*/ 0 w 676894"/>
              <a:gd name="T55" fmla="*/ 872472 h 1402347"/>
              <a:gd name="T56" fmla="*/ 17797 w 676894"/>
              <a:gd name="T57" fmla="*/ 1145491 h 1402347"/>
              <a:gd name="T58" fmla="*/ 29662 w 676894"/>
              <a:gd name="T59" fmla="*/ 1192972 h 1402347"/>
              <a:gd name="T60" fmla="*/ 53390 w 676894"/>
              <a:gd name="T61" fmla="*/ 1252324 h 1402347"/>
              <a:gd name="T62" fmla="*/ 65255 w 676894"/>
              <a:gd name="T63" fmla="*/ 1270130 h 1402347"/>
              <a:gd name="T64" fmla="*/ 94916 w 676894"/>
              <a:gd name="T65" fmla="*/ 1311676 h 1402347"/>
              <a:gd name="T66" fmla="*/ 106780 w 676894"/>
              <a:gd name="T67" fmla="*/ 1335417 h 1402347"/>
              <a:gd name="T68" fmla="*/ 148306 w 676894"/>
              <a:gd name="T69" fmla="*/ 1382898 h 1402347"/>
              <a:gd name="T70" fmla="*/ 166103 w 676894"/>
              <a:gd name="T71" fmla="*/ 1388833 h 1402347"/>
              <a:gd name="T72" fmla="*/ 183900 w 676894"/>
              <a:gd name="T73" fmla="*/ 1400703 h 1402347"/>
              <a:gd name="T74" fmla="*/ 350002 w 676894"/>
              <a:gd name="T75" fmla="*/ 1382898 h 1402347"/>
              <a:gd name="T76" fmla="*/ 350002 w 676894"/>
              <a:gd name="T77" fmla="*/ 1382898 h 1402347"/>
              <a:gd name="T78" fmla="*/ 450850 w 676894"/>
              <a:gd name="T79" fmla="*/ 1371028 h 1402347"/>
              <a:gd name="T80" fmla="*/ 486444 w 676894"/>
              <a:gd name="T81" fmla="*/ 1365092 h 1402347"/>
              <a:gd name="T82" fmla="*/ 527969 w 676894"/>
              <a:gd name="T83" fmla="*/ 1347287 h 1402347"/>
              <a:gd name="T84" fmla="*/ 545766 w 676894"/>
              <a:gd name="T85" fmla="*/ 1335417 h 1402347"/>
              <a:gd name="T86" fmla="*/ 563562 w 676894"/>
              <a:gd name="T87" fmla="*/ 1329481 h 1402347"/>
              <a:gd name="T88" fmla="*/ 616952 w 676894"/>
              <a:gd name="T89" fmla="*/ 1305741 h 1402347"/>
              <a:gd name="T90" fmla="*/ 640682 w 676894"/>
              <a:gd name="T91" fmla="*/ 1299806 h 140234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676894"/>
              <a:gd name="T139" fmla="*/ 0 h 1402347"/>
              <a:gd name="T140" fmla="*/ 676894 w 676894"/>
              <a:gd name="T141" fmla="*/ 1402347 h 140234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676894" h="1402347">
                <a:moveTo>
                  <a:pt x="676894" y="77189"/>
                </a:moveTo>
                <a:cubicBezTo>
                  <a:pt x="657102" y="75210"/>
                  <a:pt x="636643" y="76716"/>
                  <a:pt x="617517" y="71252"/>
                </a:cubicBezTo>
                <a:cubicBezTo>
                  <a:pt x="608002" y="68533"/>
                  <a:pt x="602358" y="58349"/>
                  <a:pt x="593766" y="53439"/>
                </a:cubicBezTo>
                <a:cubicBezTo>
                  <a:pt x="555006" y="31290"/>
                  <a:pt x="599299" y="69266"/>
                  <a:pt x="552203" y="35626"/>
                </a:cubicBezTo>
                <a:cubicBezTo>
                  <a:pt x="530802" y="20340"/>
                  <a:pt x="540138" y="16035"/>
                  <a:pt x="516577" y="5938"/>
                </a:cubicBezTo>
                <a:cubicBezTo>
                  <a:pt x="509076" y="2723"/>
                  <a:pt x="500743" y="1979"/>
                  <a:pt x="492826" y="0"/>
                </a:cubicBezTo>
                <a:lnTo>
                  <a:pt x="338447" y="5938"/>
                </a:lnTo>
                <a:cubicBezTo>
                  <a:pt x="329734" y="7494"/>
                  <a:pt x="332831" y="23429"/>
                  <a:pt x="326572" y="29688"/>
                </a:cubicBezTo>
                <a:cubicBezTo>
                  <a:pt x="322146" y="34114"/>
                  <a:pt x="314697" y="33647"/>
                  <a:pt x="308759" y="35626"/>
                </a:cubicBezTo>
                <a:cubicBezTo>
                  <a:pt x="304800" y="41564"/>
                  <a:pt x="300424" y="47243"/>
                  <a:pt x="296883" y="53439"/>
                </a:cubicBezTo>
                <a:cubicBezTo>
                  <a:pt x="292492" y="61124"/>
                  <a:pt x="289918" y="69824"/>
                  <a:pt x="285008" y="77189"/>
                </a:cubicBezTo>
                <a:cubicBezTo>
                  <a:pt x="281903" y="81847"/>
                  <a:pt x="276630" y="84694"/>
                  <a:pt x="273133" y="89065"/>
                </a:cubicBezTo>
                <a:cubicBezTo>
                  <a:pt x="240072" y="130392"/>
                  <a:pt x="285750" y="82385"/>
                  <a:pt x="243444" y="124691"/>
                </a:cubicBezTo>
                <a:cubicBezTo>
                  <a:pt x="236321" y="153186"/>
                  <a:pt x="229345" y="182485"/>
                  <a:pt x="213756" y="207818"/>
                </a:cubicBezTo>
                <a:cubicBezTo>
                  <a:pt x="202536" y="226051"/>
                  <a:pt x="184900" y="240947"/>
                  <a:pt x="178130" y="261257"/>
                </a:cubicBezTo>
                <a:cubicBezTo>
                  <a:pt x="171699" y="280548"/>
                  <a:pt x="171729" y="283257"/>
                  <a:pt x="160317" y="302821"/>
                </a:cubicBezTo>
                <a:cubicBezTo>
                  <a:pt x="150909" y="318949"/>
                  <a:pt x="138980" y="333622"/>
                  <a:pt x="130629" y="350322"/>
                </a:cubicBezTo>
                <a:cubicBezTo>
                  <a:pt x="120069" y="371440"/>
                  <a:pt x="118642" y="371495"/>
                  <a:pt x="112816" y="391886"/>
                </a:cubicBezTo>
                <a:cubicBezTo>
                  <a:pt x="110574" y="399732"/>
                  <a:pt x="110093" y="408135"/>
                  <a:pt x="106878" y="415636"/>
                </a:cubicBezTo>
                <a:cubicBezTo>
                  <a:pt x="104067" y="422195"/>
                  <a:pt x="98961" y="427511"/>
                  <a:pt x="95003" y="433449"/>
                </a:cubicBezTo>
                <a:cubicBezTo>
                  <a:pt x="93024" y="441366"/>
                  <a:pt x="92204" y="449667"/>
                  <a:pt x="89065" y="457200"/>
                </a:cubicBezTo>
                <a:cubicBezTo>
                  <a:pt x="82256" y="473541"/>
                  <a:pt x="69609" y="487527"/>
                  <a:pt x="65315" y="504701"/>
                </a:cubicBezTo>
                <a:cubicBezTo>
                  <a:pt x="61356" y="520535"/>
                  <a:pt x="58600" y="536718"/>
                  <a:pt x="53439" y="552202"/>
                </a:cubicBezTo>
                <a:cubicBezTo>
                  <a:pt x="51460" y="558140"/>
                  <a:pt x="49020" y="563943"/>
                  <a:pt x="47502" y="570015"/>
                </a:cubicBezTo>
                <a:cubicBezTo>
                  <a:pt x="35993" y="616054"/>
                  <a:pt x="49441" y="583950"/>
                  <a:pt x="29689" y="623454"/>
                </a:cubicBezTo>
                <a:cubicBezTo>
                  <a:pt x="25030" y="646750"/>
                  <a:pt x="21068" y="664897"/>
                  <a:pt x="17813" y="688769"/>
                </a:cubicBezTo>
                <a:cubicBezTo>
                  <a:pt x="13501" y="720390"/>
                  <a:pt x="8061" y="751928"/>
                  <a:pt x="5938" y="783771"/>
                </a:cubicBezTo>
                <a:lnTo>
                  <a:pt x="0" y="872836"/>
                </a:lnTo>
                <a:cubicBezTo>
                  <a:pt x="5938" y="963880"/>
                  <a:pt x="10679" y="1055011"/>
                  <a:pt x="17813" y="1145969"/>
                </a:cubicBezTo>
                <a:cubicBezTo>
                  <a:pt x="18927" y="1160175"/>
                  <a:pt x="24312" y="1179491"/>
                  <a:pt x="29689" y="1193470"/>
                </a:cubicBezTo>
                <a:cubicBezTo>
                  <a:pt x="37341" y="1213366"/>
                  <a:pt x="41614" y="1235111"/>
                  <a:pt x="53439" y="1252847"/>
                </a:cubicBezTo>
                <a:cubicBezTo>
                  <a:pt x="57398" y="1258785"/>
                  <a:pt x="61774" y="1264464"/>
                  <a:pt x="65315" y="1270660"/>
                </a:cubicBezTo>
                <a:cubicBezTo>
                  <a:pt x="86157" y="1307132"/>
                  <a:pt x="65987" y="1283207"/>
                  <a:pt x="95003" y="1312223"/>
                </a:cubicBezTo>
                <a:cubicBezTo>
                  <a:pt x="98961" y="1320140"/>
                  <a:pt x="102187" y="1328468"/>
                  <a:pt x="106878" y="1335974"/>
                </a:cubicBezTo>
                <a:cubicBezTo>
                  <a:pt x="115257" y="1349381"/>
                  <a:pt x="135966" y="1374564"/>
                  <a:pt x="148442" y="1383475"/>
                </a:cubicBezTo>
                <a:cubicBezTo>
                  <a:pt x="153535" y="1387113"/>
                  <a:pt x="160657" y="1386614"/>
                  <a:pt x="166255" y="1389413"/>
                </a:cubicBezTo>
                <a:cubicBezTo>
                  <a:pt x="172638" y="1392604"/>
                  <a:pt x="178130" y="1397330"/>
                  <a:pt x="184068" y="1401288"/>
                </a:cubicBezTo>
                <a:cubicBezTo>
                  <a:pt x="311099" y="1394230"/>
                  <a:pt x="255958" y="1402347"/>
                  <a:pt x="350322" y="1383475"/>
                </a:cubicBezTo>
                <a:lnTo>
                  <a:pt x="451263" y="1371600"/>
                </a:lnTo>
                <a:cubicBezTo>
                  <a:pt x="463181" y="1369897"/>
                  <a:pt x="475137" y="1368274"/>
                  <a:pt x="486889" y="1365662"/>
                </a:cubicBezTo>
                <a:cubicBezTo>
                  <a:pt x="500519" y="1362633"/>
                  <a:pt x="516894" y="1354454"/>
                  <a:pt x="528452" y="1347849"/>
                </a:cubicBezTo>
                <a:cubicBezTo>
                  <a:pt x="534648" y="1344308"/>
                  <a:pt x="539882" y="1339165"/>
                  <a:pt x="546265" y="1335974"/>
                </a:cubicBezTo>
                <a:cubicBezTo>
                  <a:pt x="551863" y="1333175"/>
                  <a:pt x="558480" y="1332835"/>
                  <a:pt x="564078" y="1330036"/>
                </a:cubicBezTo>
                <a:cubicBezTo>
                  <a:pt x="620533" y="1301808"/>
                  <a:pt x="525608" y="1336922"/>
                  <a:pt x="617517" y="1306286"/>
                </a:cubicBezTo>
                <a:cubicBezTo>
                  <a:pt x="637209" y="1299722"/>
                  <a:pt x="629071" y="1300348"/>
                  <a:pt x="641268" y="130034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任意多边形 67"/>
          <p:cNvSpPr/>
          <p:nvPr/>
        </p:nvSpPr>
        <p:spPr bwMode="auto">
          <a:xfrm rot="5110670">
            <a:off x="4457700" y="1357313"/>
            <a:ext cx="676275" cy="1403350"/>
          </a:xfrm>
          <a:custGeom>
            <a:avLst/>
            <a:gdLst>
              <a:gd name="T0" fmla="*/ 676275 w 676894"/>
              <a:gd name="T1" fmla="*/ 77244 h 1402347"/>
              <a:gd name="T2" fmla="*/ 616952 w 676894"/>
              <a:gd name="T3" fmla="*/ 71303 h 1402347"/>
              <a:gd name="T4" fmla="*/ 593223 w 676894"/>
              <a:gd name="T5" fmla="*/ 53477 h 1402347"/>
              <a:gd name="T6" fmla="*/ 551698 w 676894"/>
              <a:gd name="T7" fmla="*/ 35651 h 1402347"/>
              <a:gd name="T8" fmla="*/ 516105 w 676894"/>
              <a:gd name="T9" fmla="*/ 5942 h 1402347"/>
              <a:gd name="T10" fmla="*/ 492375 w 676894"/>
              <a:gd name="T11" fmla="*/ 0 h 1402347"/>
              <a:gd name="T12" fmla="*/ 338138 w 676894"/>
              <a:gd name="T13" fmla="*/ 5942 h 1402347"/>
              <a:gd name="T14" fmla="*/ 326273 w 676894"/>
              <a:gd name="T15" fmla="*/ 29709 h 1402347"/>
              <a:gd name="T16" fmla="*/ 308477 w 676894"/>
              <a:gd name="T17" fmla="*/ 35651 h 1402347"/>
              <a:gd name="T18" fmla="*/ 296612 w 676894"/>
              <a:gd name="T19" fmla="*/ 53477 h 1402347"/>
              <a:gd name="T20" fmla="*/ 284747 w 676894"/>
              <a:gd name="T21" fmla="*/ 77244 h 1402347"/>
              <a:gd name="T22" fmla="*/ 272883 w 676894"/>
              <a:gd name="T23" fmla="*/ 89129 h 1402347"/>
              <a:gd name="T24" fmla="*/ 243221 w 676894"/>
              <a:gd name="T25" fmla="*/ 124780 h 1402347"/>
              <a:gd name="T26" fmla="*/ 213561 w 676894"/>
              <a:gd name="T27" fmla="*/ 207967 h 1402347"/>
              <a:gd name="T28" fmla="*/ 177967 w 676894"/>
              <a:gd name="T29" fmla="*/ 261444 h 1402347"/>
              <a:gd name="T30" fmla="*/ 160170 w 676894"/>
              <a:gd name="T31" fmla="*/ 303038 h 1402347"/>
              <a:gd name="T32" fmla="*/ 130510 w 676894"/>
              <a:gd name="T33" fmla="*/ 350573 h 1402347"/>
              <a:gd name="T34" fmla="*/ 112713 w 676894"/>
              <a:gd name="T35" fmla="*/ 392166 h 1402347"/>
              <a:gd name="T36" fmla="*/ 106780 w 676894"/>
              <a:gd name="T37" fmla="*/ 415933 h 1402347"/>
              <a:gd name="T38" fmla="*/ 94916 w 676894"/>
              <a:gd name="T39" fmla="*/ 433759 h 1402347"/>
              <a:gd name="T40" fmla="*/ 88984 w 676894"/>
              <a:gd name="T41" fmla="*/ 457527 h 1402347"/>
              <a:gd name="T42" fmla="*/ 65255 w 676894"/>
              <a:gd name="T43" fmla="*/ 505062 h 1402347"/>
              <a:gd name="T44" fmla="*/ 53390 w 676894"/>
              <a:gd name="T45" fmla="*/ 552597 h 1402347"/>
              <a:gd name="T46" fmla="*/ 47459 w 676894"/>
              <a:gd name="T47" fmla="*/ 570423 h 1402347"/>
              <a:gd name="T48" fmla="*/ 29662 w 676894"/>
              <a:gd name="T49" fmla="*/ 623900 h 1402347"/>
              <a:gd name="T50" fmla="*/ 17797 w 676894"/>
              <a:gd name="T51" fmla="*/ 689262 h 1402347"/>
              <a:gd name="T52" fmla="*/ 5933 w 676894"/>
              <a:gd name="T53" fmla="*/ 784332 h 1402347"/>
              <a:gd name="T54" fmla="*/ 0 w 676894"/>
              <a:gd name="T55" fmla="*/ 873460 h 1402347"/>
              <a:gd name="T56" fmla="*/ 17797 w 676894"/>
              <a:gd name="T57" fmla="*/ 1146789 h 1402347"/>
              <a:gd name="T58" fmla="*/ 29662 w 676894"/>
              <a:gd name="T59" fmla="*/ 1194324 h 1402347"/>
              <a:gd name="T60" fmla="*/ 53390 w 676894"/>
              <a:gd name="T61" fmla="*/ 1253743 h 1402347"/>
              <a:gd name="T62" fmla="*/ 65255 w 676894"/>
              <a:gd name="T63" fmla="*/ 1271569 h 1402347"/>
              <a:gd name="T64" fmla="*/ 94916 w 676894"/>
              <a:gd name="T65" fmla="*/ 1313162 h 1402347"/>
              <a:gd name="T66" fmla="*/ 106780 w 676894"/>
              <a:gd name="T67" fmla="*/ 1336930 h 1402347"/>
              <a:gd name="T68" fmla="*/ 148306 w 676894"/>
              <a:gd name="T69" fmla="*/ 1384465 h 1402347"/>
              <a:gd name="T70" fmla="*/ 166103 w 676894"/>
              <a:gd name="T71" fmla="*/ 1390407 h 1402347"/>
              <a:gd name="T72" fmla="*/ 183900 w 676894"/>
              <a:gd name="T73" fmla="*/ 1402290 h 1402347"/>
              <a:gd name="T74" fmla="*/ 350002 w 676894"/>
              <a:gd name="T75" fmla="*/ 1384465 h 1402347"/>
              <a:gd name="T76" fmla="*/ 350002 w 676894"/>
              <a:gd name="T77" fmla="*/ 1384465 h 1402347"/>
              <a:gd name="T78" fmla="*/ 450850 w 676894"/>
              <a:gd name="T79" fmla="*/ 1372581 h 1402347"/>
              <a:gd name="T80" fmla="*/ 486444 w 676894"/>
              <a:gd name="T81" fmla="*/ 1366639 h 1402347"/>
              <a:gd name="T82" fmla="*/ 527969 w 676894"/>
              <a:gd name="T83" fmla="*/ 1348813 h 1402347"/>
              <a:gd name="T84" fmla="*/ 545766 w 676894"/>
              <a:gd name="T85" fmla="*/ 1336930 h 1402347"/>
              <a:gd name="T86" fmla="*/ 563562 w 676894"/>
              <a:gd name="T87" fmla="*/ 1330987 h 1402347"/>
              <a:gd name="T88" fmla="*/ 616952 w 676894"/>
              <a:gd name="T89" fmla="*/ 1307220 h 1402347"/>
              <a:gd name="T90" fmla="*/ 640682 w 676894"/>
              <a:gd name="T91" fmla="*/ 1301278 h 140234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676894"/>
              <a:gd name="T139" fmla="*/ 0 h 1402347"/>
              <a:gd name="T140" fmla="*/ 676894 w 676894"/>
              <a:gd name="T141" fmla="*/ 1402347 h 140234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676894" h="1402347">
                <a:moveTo>
                  <a:pt x="676894" y="77189"/>
                </a:moveTo>
                <a:cubicBezTo>
                  <a:pt x="657102" y="75210"/>
                  <a:pt x="636643" y="76716"/>
                  <a:pt x="617517" y="71252"/>
                </a:cubicBezTo>
                <a:cubicBezTo>
                  <a:pt x="608002" y="68533"/>
                  <a:pt x="602358" y="58349"/>
                  <a:pt x="593766" y="53439"/>
                </a:cubicBezTo>
                <a:cubicBezTo>
                  <a:pt x="555006" y="31290"/>
                  <a:pt x="599299" y="69266"/>
                  <a:pt x="552203" y="35626"/>
                </a:cubicBezTo>
                <a:cubicBezTo>
                  <a:pt x="530802" y="20340"/>
                  <a:pt x="540138" y="16035"/>
                  <a:pt x="516577" y="5938"/>
                </a:cubicBezTo>
                <a:cubicBezTo>
                  <a:pt x="509076" y="2723"/>
                  <a:pt x="500743" y="1979"/>
                  <a:pt x="492826" y="0"/>
                </a:cubicBezTo>
                <a:lnTo>
                  <a:pt x="338447" y="5938"/>
                </a:lnTo>
                <a:cubicBezTo>
                  <a:pt x="329734" y="7494"/>
                  <a:pt x="332831" y="23429"/>
                  <a:pt x="326572" y="29688"/>
                </a:cubicBezTo>
                <a:cubicBezTo>
                  <a:pt x="322146" y="34114"/>
                  <a:pt x="314697" y="33647"/>
                  <a:pt x="308759" y="35626"/>
                </a:cubicBezTo>
                <a:cubicBezTo>
                  <a:pt x="304800" y="41564"/>
                  <a:pt x="300424" y="47243"/>
                  <a:pt x="296883" y="53439"/>
                </a:cubicBezTo>
                <a:cubicBezTo>
                  <a:pt x="292492" y="61124"/>
                  <a:pt x="289918" y="69824"/>
                  <a:pt x="285008" y="77189"/>
                </a:cubicBezTo>
                <a:cubicBezTo>
                  <a:pt x="281903" y="81847"/>
                  <a:pt x="276630" y="84694"/>
                  <a:pt x="273133" y="89065"/>
                </a:cubicBezTo>
                <a:cubicBezTo>
                  <a:pt x="240072" y="130392"/>
                  <a:pt x="285750" y="82385"/>
                  <a:pt x="243444" y="124691"/>
                </a:cubicBezTo>
                <a:cubicBezTo>
                  <a:pt x="236321" y="153186"/>
                  <a:pt x="229345" y="182485"/>
                  <a:pt x="213756" y="207818"/>
                </a:cubicBezTo>
                <a:cubicBezTo>
                  <a:pt x="202536" y="226051"/>
                  <a:pt x="184900" y="240947"/>
                  <a:pt x="178130" y="261257"/>
                </a:cubicBezTo>
                <a:cubicBezTo>
                  <a:pt x="171699" y="280548"/>
                  <a:pt x="171729" y="283257"/>
                  <a:pt x="160317" y="302821"/>
                </a:cubicBezTo>
                <a:cubicBezTo>
                  <a:pt x="150909" y="318949"/>
                  <a:pt x="138980" y="333622"/>
                  <a:pt x="130629" y="350322"/>
                </a:cubicBezTo>
                <a:cubicBezTo>
                  <a:pt x="120069" y="371440"/>
                  <a:pt x="118642" y="371495"/>
                  <a:pt x="112816" y="391886"/>
                </a:cubicBezTo>
                <a:cubicBezTo>
                  <a:pt x="110574" y="399732"/>
                  <a:pt x="110093" y="408135"/>
                  <a:pt x="106878" y="415636"/>
                </a:cubicBezTo>
                <a:cubicBezTo>
                  <a:pt x="104067" y="422195"/>
                  <a:pt x="98961" y="427511"/>
                  <a:pt x="95003" y="433449"/>
                </a:cubicBezTo>
                <a:cubicBezTo>
                  <a:pt x="93024" y="441366"/>
                  <a:pt x="92204" y="449667"/>
                  <a:pt x="89065" y="457200"/>
                </a:cubicBezTo>
                <a:cubicBezTo>
                  <a:pt x="82256" y="473541"/>
                  <a:pt x="69609" y="487527"/>
                  <a:pt x="65315" y="504701"/>
                </a:cubicBezTo>
                <a:cubicBezTo>
                  <a:pt x="61356" y="520535"/>
                  <a:pt x="58600" y="536718"/>
                  <a:pt x="53439" y="552202"/>
                </a:cubicBezTo>
                <a:cubicBezTo>
                  <a:pt x="51460" y="558140"/>
                  <a:pt x="49020" y="563943"/>
                  <a:pt x="47502" y="570015"/>
                </a:cubicBezTo>
                <a:cubicBezTo>
                  <a:pt x="35993" y="616054"/>
                  <a:pt x="49441" y="583950"/>
                  <a:pt x="29689" y="623454"/>
                </a:cubicBezTo>
                <a:cubicBezTo>
                  <a:pt x="25030" y="646750"/>
                  <a:pt x="21068" y="664897"/>
                  <a:pt x="17813" y="688769"/>
                </a:cubicBezTo>
                <a:cubicBezTo>
                  <a:pt x="13501" y="720390"/>
                  <a:pt x="8061" y="751928"/>
                  <a:pt x="5938" y="783771"/>
                </a:cubicBezTo>
                <a:lnTo>
                  <a:pt x="0" y="872836"/>
                </a:lnTo>
                <a:cubicBezTo>
                  <a:pt x="5938" y="963880"/>
                  <a:pt x="10679" y="1055011"/>
                  <a:pt x="17813" y="1145969"/>
                </a:cubicBezTo>
                <a:cubicBezTo>
                  <a:pt x="18927" y="1160175"/>
                  <a:pt x="24312" y="1179491"/>
                  <a:pt x="29689" y="1193470"/>
                </a:cubicBezTo>
                <a:cubicBezTo>
                  <a:pt x="37341" y="1213366"/>
                  <a:pt x="41614" y="1235111"/>
                  <a:pt x="53439" y="1252847"/>
                </a:cubicBezTo>
                <a:cubicBezTo>
                  <a:pt x="57398" y="1258785"/>
                  <a:pt x="61774" y="1264464"/>
                  <a:pt x="65315" y="1270660"/>
                </a:cubicBezTo>
                <a:cubicBezTo>
                  <a:pt x="86157" y="1307132"/>
                  <a:pt x="65987" y="1283207"/>
                  <a:pt x="95003" y="1312223"/>
                </a:cubicBezTo>
                <a:cubicBezTo>
                  <a:pt x="98961" y="1320140"/>
                  <a:pt x="102187" y="1328468"/>
                  <a:pt x="106878" y="1335974"/>
                </a:cubicBezTo>
                <a:cubicBezTo>
                  <a:pt x="115257" y="1349381"/>
                  <a:pt x="135966" y="1374564"/>
                  <a:pt x="148442" y="1383475"/>
                </a:cubicBezTo>
                <a:cubicBezTo>
                  <a:pt x="153535" y="1387113"/>
                  <a:pt x="160657" y="1386614"/>
                  <a:pt x="166255" y="1389413"/>
                </a:cubicBezTo>
                <a:cubicBezTo>
                  <a:pt x="172638" y="1392604"/>
                  <a:pt x="178130" y="1397330"/>
                  <a:pt x="184068" y="1401288"/>
                </a:cubicBezTo>
                <a:cubicBezTo>
                  <a:pt x="311099" y="1394230"/>
                  <a:pt x="255958" y="1402347"/>
                  <a:pt x="350322" y="1383475"/>
                </a:cubicBezTo>
                <a:lnTo>
                  <a:pt x="451263" y="1371600"/>
                </a:lnTo>
                <a:cubicBezTo>
                  <a:pt x="463181" y="1369897"/>
                  <a:pt x="475137" y="1368274"/>
                  <a:pt x="486889" y="1365662"/>
                </a:cubicBezTo>
                <a:cubicBezTo>
                  <a:pt x="500519" y="1362633"/>
                  <a:pt x="516894" y="1354454"/>
                  <a:pt x="528452" y="1347849"/>
                </a:cubicBezTo>
                <a:cubicBezTo>
                  <a:pt x="534648" y="1344308"/>
                  <a:pt x="539882" y="1339165"/>
                  <a:pt x="546265" y="1335974"/>
                </a:cubicBezTo>
                <a:cubicBezTo>
                  <a:pt x="551863" y="1333175"/>
                  <a:pt x="558480" y="1332835"/>
                  <a:pt x="564078" y="1330036"/>
                </a:cubicBezTo>
                <a:cubicBezTo>
                  <a:pt x="620533" y="1301808"/>
                  <a:pt x="525608" y="1336922"/>
                  <a:pt x="617517" y="1306286"/>
                </a:cubicBezTo>
                <a:cubicBezTo>
                  <a:pt x="637209" y="1299722"/>
                  <a:pt x="629071" y="1300348"/>
                  <a:pt x="641268" y="130034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7" name="任意多边形 69"/>
          <p:cNvSpPr/>
          <p:nvPr/>
        </p:nvSpPr>
        <p:spPr bwMode="auto">
          <a:xfrm rot="10800000">
            <a:off x="6137275" y="2878138"/>
            <a:ext cx="677863" cy="1401762"/>
          </a:xfrm>
          <a:custGeom>
            <a:avLst/>
            <a:gdLst>
              <a:gd name="T0" fmla="*/ 677863 w 676894"/>
              <a:gd name="T1" fmla="*/ 77157 h 1402347"/>
              <a:gd name="T2" fmla="*/ 618401 w 676894"/>
              <a:gd name="T3" fmla="*/ 71222 h 1402347"/>
              <a:gd name="T4" fmla="*/ 594616 w 676894"/>
              <a:gd name="T5" fmla="*/ 53417 h 1402347"/>
              <a:gd name="T6" fmla="*/ 552994 w 676894"/>
              <a:gd name="T7" fmla="*/ 35611 h 1402347"/>
              <a:gd name="T8" fmla="*/ 517316 w 676894"/>
              <a:gd name="T9" fmla="*/ 5936 h 1402347"/>
              <a:gd name="T10" fmla="*/ 493531 w 676894"/>
              <a:gd name="T11" fmla="*/ 0 h 1402347"/>
              <a:gd name="T12" fmla="*/ 338932 w 676894"/>
              <a:gd name="T13" fmla="*/ 5936 h 1402347"/>
              <a:gd name="T14" fmla="*/ 327040 w 676894"/>
              <a:gd name="T15" fmla="*/ 29676 h 1402347"/>
              <a:gd name="T16" fmla="*/ 309201 w 676894"/>
              <a:gd name="T17" fmla="*/ 35611 h 1402347"/>
              <a:gd name="T18" fmla="*/ 297308 w 676894"/>
              <a:gd name="T19" fmla="*/ 53417 h 1402347"/>
              <a:gd name="T20" fmla="*/ 285416 w 676894"/>
              <a:gd name="T21" fmla="*/ 77157 h 1402347"/>
              <a:gd name="T22" fmla="*/ 273524 w 676894"/>
              <a:gd name="T23" fmla="*/ 89028 h 1402347"/>
              <a:gd name="T24" fmla="*/ 243792 w 676894"/>
              <a:gd name="T25" fmla="*/ 124639 h 1402347"/>
              <a:gd name="T26" fmla="*/ 214062 w 676894"/>
              <a:gd name="T27" fmla="*/ 207731 h 1402347"/>
              <a:gd name="T28" fmla="*/ 178385 w 676894"/>
              <a:gd name="T29" fmla="*/ 261148 h 1402347"/>
              <a:gd name="T30" fmla="*/ 160547 w 676894"/>
              <a:gd name="T31" fmla="*/ 302695 h 1402347"/>
              <a:gd name="T32" fmla="*/ 130816 w 676894"/>
              <a:gd name="T33" fmla="*/ 350176 h 1402347"/>
              <a:gd name="T34" fmla="*/ 112977 w 676894"/>
              <a:gd name="T35" fmla="*/ 391723 h 1402347"/>
              <a:gd name="T36" fmla="*/ 107031 w 676894"/>
              <a:gd name="T37" fmla="*/ 415463 h 1402347"/>
              <a:gd name="T38" fmla="*/ 95139 w 676894"/>
              <a:gd name="T39" fmla="*/ 433268 h 1402347"/>
              <a:gd name="T40" fmla="*/ 89192 w 676894"/>
              <a:gd name="T41" fmla="*/ 457009 h 1402347"/>
              <a:gd name="T42" fmla="*/ 65408 w 676894"/>
              <a:gd name="T43" fmla="*/ 504490 h 1402347"/>
              <a:gd name="T44" fmla="*/ 53515 w 676894"/>
              <a:gd name="T45" fmla="*/ 551972 h 1402347"/>
              <a:gd name="T46" fmla="*/ 47570 w 676894"/>
              <a:gd name="T47" fmla="*/ 569777 h 1402347"/>
              <a:gd name="T48" fmla="*/ 29731 w 676894"/>
              <a:gd name="T49" fmla="*/ 623194 h 1402347"/>
              <a:gd name="T50" fmla="*/ 17839 w 676894"/>
              <a:gd name="T51" fmla="*/ 688482 h 1402347"/>
              <a:gd name="T52" fmla="*/ 5947 w 676894"/>
              <a:gd name="T53" fmla="*/ 783444 h 1402347"/>
              <a:gd name="T54" fmla="*/ 0 w 676894"/>
              <a:gd name="T55" fmla="*/ 872472 h 1402347"/>
              <a:gd name="T56" fmla="*/ 17839 w 676894"/>
              <a:gd name="T57" fmla="*/ 1145491 h 1402347"/>
              <a:gd name="T58" fmla="*/ 29731 w 676894"/>
              <a:gd name="T59" fmla="*/ 1192972 h 1402347"/>
              <a:gd name="T60" fmla="*/ 53515 w 676894"/>
              <a:gd name="T61" fmla="*/ 1252324 h 1402347"/>
              <a:gd name="T62" fmla="*/ 65408 w 676894"/>
              <a:gd name="T63" fmla="*/ 1270130 h 1402347"/>
              <a:gd name="T64" fmla="*/ 95139 w 676894"/>
              <a:gd name="T65" fmla="*/ 1311676 h 1402347"/>
              <a:gd name="T66" fmla="*/ 107031 w 676894"/>
              <a:gd name="T67" fmla="*/ 1335417 h 1402347"/>
              <a:gd name="T68" fmla="*/ 148655 w 676894"/>
              <a:gd name="T69" fmla="*/ 1382898 h 1402347"/>
              <a:gd name="T70" fmla="*/ 166493 w 676894"/>
              <a:gd name="T71" fmla="*/ 1388833 h 1402347"/>
              <a:gd name="T72" fmla="*/ 184331 w 676894"/>
              <a:gd name="T73" fmla="*/ 1400703 h 1402347"/>
              <a:gd name="T74" fmla="*/ 350823 w 676894"/>
              <a:gd name="T75" fmla="*/ 1382898 h 1402347"/>
              <a:gd name="T76" fmla="*/ 350823 w 676894"/>
              <a:gd name="T77" fmla="*/ 1382898 h 1402347"/>
              <a:gd name="T78" fmla="*/ 451909 w 676894"/>
              <a:gd name="T79" fmla="*/ 1371028 h 1402347"/>
              <a:gd name="T80" fmla="*/ 487586 w 676894"/>
              <a:gd name="T81" fmla="*/ 1365092 h 1402347"/>
              <a:gd name="T82" fmla="*/ 529209 w 676894"/>
              <a:gd name="T83" fmla="*/ 1347287 h 1402347"/>
              <a:gd name="T84" fmla="*/ 547047 w 676894"/>
              <a:gd name="T85" fmla="*/ 1335417 h 1402347"/>
              <a:gd name="T86" fmla="*/ 564886 w 676894"/>
              <a:gd name="T87" fmla="*/ 1329481 h 1402347"/>
              <a:gd name="T88" fmla="*/ 618401 w 676894"/>
              <a:gd name="T89" fmla="*/ 1305741 h 1402347"/>
              <a:gd name="T90" fmla="*/ 642186 w 676894"/>
              <a:gd name="T91" fmla="*/ 1299806 h 140234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676894"/>
              <a:gd name="T139" fmla="*/ 0 h 1402347"/>
              <a:gd name="T140" fmla="*/ 676894 w 676894"/>
              <a:gd name="T141" fmla="*/ 1402347 h 140234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676894" h="1402347">
                <a:moveTo>
                  <a:pt x="676894" y="77189"/>
                </a:moveTo>
                <a:cubicBezTo>
                  <a:pt x="657102" y="75210"/>
                  <a:pt x="636643" y="76716"/>
                  <a:pt x="617517" y="71252"/>
                </a:cubicBezTo>
                <a:cubicBezTo>
                  <a:pt x="608002" y="68533"/>
                  <a:pt x="602358" y="58349"/>
                  <a:pt x="593766" y="53439"/>
                </a:cubicBezTo>
                <a:cubicBezTo>
                  <a:pt x="555006" y="31290"/>
                  <a:pt x="599299" y="69266"/>
                  <a:pt x="552203" y="35626"/>
                </a:cubicBezTo>
                <a:cubicBezTo>
                  <a:pt x="530802" y="20340"/>
                  <a:pt x="540138" y="16035"/>
                  <a:pt x="516577" y="5938"/>
                </a:cubicBezTo>
                <a:cubicBezTo>
                  <a:pt x="509076" y="2723"/>
                  <a:pt x="500743" y="1979"/>
                  <a:pt x="492826" y="0"/>
                </a:cubicBezTo>
                <a:lnTo>
                  <a:pt x="338447" y="5938"/>
                </a:lnTo>
                <a:cubicBezTo>
                  <a:pt x="329734" y="7494"/>
                  <a:pt x="332831" y="23429"/>
                  <a:pt x="326572" y="29688"/>
                </a:cubicBezTo>
                <a:cubicBezTo>
                  <a:pt x="322146" y="34114"/>
                  <a:pt x="314697" y="33647"/>
                  <a:pt x="308759" y="35626"/>
                </a:cubicBezTo>
                <a:cubicBezTo>
                  <a:pt x="304800" y="41564"/>
                  <a:pt x="300424" y="47243"/>
                  <a:pt x="296883" y="53439"/>
                </a:cubicBezTo>
                <a:cubicBezTo>
                  <a:pt x="292492" y="61124"/>
                  <a:pt x="289918" y="69824"/>
                  <a:pt x="285008" y="77189"/>
                </a:cubicBezTo>
                <a:cubicBezTo>
                  <a:pt x="281903" y="81847"/>
                  <a:pt x="276630" y="84694"/>
                  <a:pt x="273133" y="89065"/>
                </a:cubicBezTo>
                <a:cubicBezTo>
                  <a:pt x="240072" y="130392"/>
                  <a:pt x="285750" y="82385"/>
                  <a:pt x="243444" y="124691"/>
                </a:cubicBezTo>
                <a:cubicBezTo>
                  <a:pt x="236321" y="153186"/>
                  <a:pt x="229345" y="182485"/>
                  <a:pt x="213756" y="207818"/>
                </a:cubicBezTo>
                <a:cubicBezTo>
                  <a:pt x="202536" y="226051"/>
                  <a:pt x="184900" y="240947"/>
                  <a:pt x="178130" y="261257"/>
                </a:cubicBezTo>
                <a:cubicBezTo>
                  <a:pt x="171699" y="280548"/>
                  <a:pt x="171729" y="283257"/>
                  <a:pt x="160317" y="302821"/>
                </a:cubicBezTo>
                <a:cubicBezTo>
                  <a:pt x="150909" y="318949"/>
                  <a:pt x="138980" y="333622"/>
                  <a:pt x="130629" y="350322"/>
                </a:cubicBezTo>
                <a:cubicBezTo>
                  <a:pt x="120069" y="371440"/>
                  <a:pt x="118642" y="371495"/>
                  <a:pt x="112816" y="391886"/>
                </a:cubicBezTo>
                <a:cubicBezTo>
                  <a:pt x="110574" y="399732"/>
                  <a:pt x="110093" y="408135"/>
                  <a:pt x="106878" y="415636"/>
                </a:cubicBezTo>
                <a:cubicBezTo>
                  <a:pt x="104067" y="422195"/>
                  <a:pt x="98961" y="427511"/>
                  <a:pt x="95003" y="433449"/>
                </a:cubicBezTo>
                <a:cubicBezTo>
                  <a:pt x="93024" y="441366"/>
                  <a:pt x="92204" y="449667"/>
                  <a:pt x="89065" y="457200"/>
                </a:cubicBezTo>
                <a:cubicBezTo>
                  <a:pt x="82256" y="473541"/>
                  <a:pt x="69609" y="487527"/>
                  <a:pt x="65315" y="504701"/>
                </a:cubicBezTo>
                <a:cubicBezTo>
                  <a:pt x="61356" y="520535"/>
                  <a:pt x="58600" y="536718"/>
                  <a:pt x="53439" y="552202"/>
                </a:cubicBezTo>
                <a:cubicBezTo>
                  <a:pt x="51460" y="558140"/>
                  <a:pt x="49020" y="563943"/>
                  <a:pt x="47502" y="570015"/>
                </a:cubicBezTo>
                <a:cubicBezTo>
                  <a:pt x="35993" y="616054"/>
                  <a:pt x="49441" y="583950"/>
                  <a:pt x="29689" y="623454"/>
                </a:cubicBezTo>
                <a:cubicBezTo>
                  <a:pt x="25030" y="646750"/>
                  <a:pt x="21068" y="664897"/>
                  <a:pt x="17813" y="688769"/>
                </a:cubicBezTo>
                <a:cubicBezTo>
                  <a:pt x="13501" y="720390"/>
                  <a:pt x="8061" y="751928"/>
                  <a:pt x="5938" y="783771"/>
                </a:cubicBezTo>
                <a:lnTo>
                  <a:pt x="0" y="872836"/>
                </a:lnTo>
                <a:cubicBezTo>
                  <a:pt x="5938" y="963880"/>
                  <a:pt x="10679" y="1055011"/>
                  <a:pt x="17813" y="1145969"/>
                </a:cubicBezTo>
                <a:cubicBezTo>
                  <a:pt x="18927" y="1160175"/>
                  <a:pt x="24312" y="1179491"/>
                  <a:pt x="29689" y="1193470"/>
                </a:cubicBezTo>
                <a:cubicBezTo>
                  <a:pt x="37341" y="1213366"/>
                  <a:pt x="41614" y="1235111"/>
                  <a:pt x="53439" y="1252847"/>
                </a:cubicBezTo>
                <a:cubicBezTo>
                  <a:pt x="57398" y="1258785"/>
                  <a:pt x="61774" y="1264464"/>
                  <a:pt x="65315" y="1270660"/>
                </a:cubicBezTo>
                <a:cubicBezTo>
                  <a:pt x="86157" y="1307132"/>
                  <a:pt x="65987" y="1283207"/>
                  <a:pt x="95003" y="1312223"/>
                </a:cubicBezTo>
                <a:cubicBezTo>
                  <a:pt x="98961" y="1320140"/>
                  <a:pt x="102187" y="1328468"/>
                  <a:pt x="106878" y="1335974"/>
                </a:cubicBezTo>
                <a:cubicBezTo>
                  <a:pt x="115257" y="1349381"/>
                  <a:pt x="135966" y="1374564"/>
                  <a:pt x="148442" y="1383475"/>
                </a:cubicBezTo>
                <a:cubicBezTo>
                  <a:pt x="153535" y="1387113"/>
                  <a:pt x="160657" y="1386614"/>
                  <a:pt x="166255" y="1389413"/>
                </a:cubicBezTo>
                <a:cubicBezTo>
                  <a:pt x="172638" y="1392604"/>
                  <a:pt x="178130" y="1397330"/>
                  <a:pt x="184068" y="1401288"/>
                </a:cubicBezTo>
                <a:cubicBezTo>
                  <a:pt x="311099" y="1394230"/>
                  <a:pt x="255958" y="1402347"/>
                  <a:pt x="350322" y="1383475"/>
                </a:cubicBezTo>
                <a:lnTo>
                  <a:pt x="451263" y="1371600"/>
                </a:lnTo>
                <a:cubicBezTo>
                  <a:pt x="463181" y="1369897"/>
                  <a:pt x="475137" y="1368274"/>
                  <a:pt x="486889" y="1365662"/>
                </a:cubicBezTo>
                <a:cubicBezTo>
                  <a:pt x="500519" y="1362633"/>
                  <a:pt x="516894" y="1354454"/>
                  <a:pt x="528452" y="1347849"/>
                </a:cubicBezTo>
                <a:cubicBezTo>
                  <a:pt x="534648" y="1344308"/>
                  <a:pt x="539882" y="1339165"/>
                  <a:pt x="546265" y="1335974"/>
                </a:cubicBezTo>
                <a:cubicBezTo>
                  <a:pt x="551863" y="1333175"/>
                  <a:pt x="558480" y="1332835"/>
                  <a:pt x="564078" y="1330036"/>
                </a:cubicBezTo>
                <a:cubicBezTo>
                  <a:pt x="620533" y="1301808"/>
                  <a:pt x="525608" y="1336922"/>
                  <a:pt x="617517" y="1306286"/>
                </a:cubicBezTo>
                <a:cubicBezTo>
                  <a:pt x="637209" y="1299722"/>
                  <a:pt x="629071" y="1300348"/>
                  <a:pt x="641268" y="130034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8" name="任意多边形 70"/>
          <p:cNvSpPr/>
          <p:nvPr/>
        </p:nvSpPr>
        <p:spPr bwMode="auto">
          <a:xfrm rot="-5569198">
            <a:off x="4502944" y="4509294"/>
            <a:ext cx="676275" cy="1401763"/>
          </a:xfrm>
          <a:custGeom>
            <a:avLst/>
            <a:gdLst>
              <a:gd name="T0" fmla="*/ 676275 w 676894"/>
              <a:gd name="T1" fmla="*/ 77157 h 1402347"/>
              <a:gd name="T2" fmla="*/ 616952 w 676894"/>
              <a:gd name="T3" fmla="*/ 71222 h 1402347"/>
              <a:gd name="T4" fmla="*/ 593223 w 676894"/>
              <a:gd name="T5" fmla="*/ 53417 h 1402347"/>
              <a:gd name="T6" fmla="*/ 551698 w 676894"/>
              <a:gd name="T7" fmla="*/ 35611 h 1402347"/>
              <a:gd name="T8" fmla="*/ 516105 w 676894"/>
              <a:gd name="T9" fmla="*/ 5936 h 1402347"/>
              <a:gd name="T10" fmla="*/ 492375 w 676894"/>
              <a:gd name="T11" fmla="*/ 0 h 1402347"/>
              <a:gd name="T12" fmla="*/ 338138 w 676894"/>
              <a:gd name="T13" fmla="*/ 5936 h 1402347"/>
              <a:gd name="T14" fmla="*/ 326273 w 676894"/>
              <a:gd name="T15" fmla="*/ 29676 h 1402347"/>
              <a:gd name="T16" fmla="*/ 308477 w 676894"/>
              <a:gd name="T17" fmla="*/ 35611 h 1402347"/>
              <a:gd name="T18" fmla="*/ 296612 w 676894"/>
              <a:gd name="T19" fmla="*/ 53417 h 1402347"/>
              <a:gd name="T20" fmla="*/ 284747 w 676894"/>
              <a:gd name="T21" fmla="*/ 77157 h 1402347"/>
              <a:gd name="T22" fmla="*/ 272883 w 676894"/>
              <a:gd name="T23" fmla="*/ 89028 h 1402347"/>
              <a:gd name="T24" fmla="*/ 243221 w 676894"/>
              <a:gd name="T25" fmla="*/ 124639 h 1402347"/>
              <a:gd name="T26" fmla="*/ 213561 w 676894"/>
              <a:gd name="T27" fmla="*/ 207731 h 1402347"/>
              <a:gd name="T28" fmla="*/ 177967 w 676894"/>
              <a:gd name="T29" fmla="*/ 261148 h 1402347"/>
              <a:gd name="T30" fmla="*/ 160170 w 676894"/>
              <a:gd name="T31" fmla="*/ 302695 h 1402347"/>
              <a:gd name="T32" fmla="*/ 130510 w 676894"/>
              <a:gd name="T33" fmla="*/ 350176 h 1402347"/>
              <a:gd name="T34" fmla="*/ 112713 w 676894"/>
              <a:gd name="T35" fmla="*/ 391723 h 1402347"/>
              <a:gd name="T36" fmla="*/ 106780 w 676894"/>
              <a:gd name="T37" fmla="*/ 415463 h 1402347"/>
              <a:gd name="T38" fmla="*/ 94916 w 676894"/>
              <a:gd name="T39" fmla="*/ 433268 h 1402347"/>
              <a:gd name="T40" fmla="*/ 88984 w 676894"/>
              <a:gd name="T41" fmla="*/ 457010 h 1402347"/>
              <a:gd name="T42" fmla="*/ 65255 w 676894"/>
              <a:gd name="T43" fmla="*/ 504491 h 1402347"/>
              <a:gd name="T44" fmla="*/ 53390 w 676894"/>
              <a:gd name="T45" fmla="*/ 551972 h 1402347"/>
              <a:gd name="T46" fmla="*/ 47459 w 676894"/>
              <a:gd name="T47" fmla="*/ 569778 h 1402347"/>
              <a:gd name="T48" fmla="*/ 29662 w 676894"/>
              <a:gd name="T49" fmla="*/ 623194 h 1402347"/>
              <a:gd name="T50" fmla="*/ 17797 w 676894"/>
              <a:gd name="T51" fmla="*/ 688482 h 1402347"/>
              <a:gd name="T52" fmla="*/ 5933 w 676894"/>
              <a:gd name="T53" fmla="*/ 783445 h 1402347"/>
              <a:gd name="T54" fmla="*/ 0 w 676894"/>
              <a:gd name="T55" fmla="*/ 872472 h 1402347"/>
              <a:gd name="T56" fmla="*/ 17797 w 676894"/>
              <a:gd name="T57" fmla="*/ 1145492 h 1402347"/>
              <a:gd name="T58" fmla="*/ 29662 w 676894"/>
              <a:gd name="T59" fmla="*/ 1192973 h 1402347"/>
              <a:gd name="T60" fmla="*/ 53390 w 676894"/>
              <a:gd name="T61" fmla="*/ 1252325 h 1402347"/>
              <a:gd name="T62" fmla="*/ 65255 w 676894"/>
              <a:gd name="T63" fmla="*/ 1270131 h 1402347"/>
              <a:gd name="T64" fmla="*/ 94916 w 676894"/>
              <a:gd name="T65" fmla="*/ 1311677 h 1402347"/>
              <a:gd name="T66" fmla="*/ 106780 w 676894"/>
              <a:gd name="T67" fmla="*/ 1335418 h 1402347"/>
              <a:gd name="T68" fmla="*/ 148306 w 676894"/>
              <a:gd name="T69" fmla="*/ 1382899 h 1402347"/>
              <a:gd name="T70" fmla="*/ 166103 w 676894"/>
              <a:gd name="T71" fmla="*/ 1388834 h 1402347"/>
              <a:gd name="T72" fmla="*/ 183900 w 676894"/>
              <a:gd name="T73" fmla="*/ 1400704 h 1402347"/>
              <a:gd name="T74" fmla="*/ 350002 w 676894"/>
              <a:gd name="T75" fmla="*/ 1382899 h 1402347"/>
              <a:gd name="T76" fmla="*/ 350002 w 676894"/>
              <a:gd name="T77" fmla="*/ 1382899 h 1402347"/>
              <a:gd name="T78" fmla="*/ 450850 w 676894"/>
              <a:gd name="T79" fmla="*/ 1371029 h 1402347"/>
              <a:gd name="T80" fmla="*/ 486444 w 676894"/>
              <a:gd name="T81" fmla="*/ 1365093 h 1402347"/>
              <a:gd name="T82" fmla="*/ 527969 w 676894"/>
              <a:gd name="T83" fmla="*/ 1347288 h 1402347"/>
              <a:gd name="T84" fmla="*/ 545766 w 676894"/>
              <a:gd name="T85" fmla="*/ 1335418 h 1402347"/>
              <a:gd name="T86" fmla="*/ 563562 w 676894"/>
              <a:gd name="T87" fmla="*/ 1329482 h 1402347"/>
              <a:gd name="T88" fmla="*/ 616952 w 676894"/>
              <a:gd name="T89" fmla="*/ 1305742 h 1402347"/>
              <a:gd name="T90" fmla="*/ 640682 w 676894"/>
              <a:gd name="T91" fmla="*/ 1299807 h 140234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676894"/>
              <a:gd name="T139" fmla="*/ 0 h 1402347"/>
              <a:gd name="T140" fmla="*/ 676894 w 676894"/>
              <a:gd name="T141" fmla="*/ 1402347 h 140234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676894" h="1402347">
                <a:moveTo>
                  <a:pt x="676894" y="77189"/>
                </a:moveTo>
                <a:cubicBezTo>
                  <a:pt x="657102" y="75210"/>
                  <a:pt x="636643" y="76716"/>
                  <a:pt x="617517" y="71252"/>
                </a:cubicBezTo>
                <a:cubicBezTo>
                  <a:pt x="608002" y="68533"/>
                  <a:pt x="602358" y="58349"/>
                  <a:pt x="593766" y="53439"/>
                </a:cubicBezTo>
                <a:cubicBezTo>
                  <a:pt x="555006" y="31290"/>
                  <a:pt x="599299" y="69266"/>
                  <a:pt x="552203" y="35626"/>
                </a:cubicBezTo>
                <a:cubicBezTo>
                  <a:pt x="530802" y="20340"/>
                  <a:pt x="540138" y="16035"/>
                  <a:pt x="516577" y="5938"/>
                </a:cubicBezTo>
                <a:cubicBezTo>
                  <a:pt x="509076" y="2723"/>
                  <a:pt x="500743" y="1979"/>
                  <a:pt x="492826" y="0"/>
                </a:cubicBezTo>
                <a:lnTo>
                  <a:pt x="338447" y="5938"/>
                </a:lnTo>
                <a:cubicBezTo>
                  <a:pt x="329734" y="7494"/>
                  <a:pt x="332831" y="23429"/>
                  <a:pt x="326572" y="29688"/>
                </a:cubicBezTo>
                <a:cubicBezTo>
                  <a:pt x="322146" y="34114"/>
                  <a:pt x="314697" y="33647"/>
                  <a:pt x="308759" y="35626"/>
                </a:cubicBezTo>
                <a:cubicBezTo>
                  <a:pt x="304800" y="41564"/>
                  <a:pt x="300424" y="47243"/>
                  <a:pt x="296883" y="53439"/>
                </a:cubicBezTo>
                <a:cubicBezTo>
                  <a:pt x="292492" y="61124"/>
                  <a:pt x="289918" y="69824"/>
                  <a:pt x="285008" y="77189"/>
                </a:cubicBezTo>
                <a:cubicBezTo>
                  <a:pt x="281903" y="81847"/>
                  <a:pt x="276630" y="84694"/>
                  <a:pt x="273133" y="89065"/>
                </a:cubicBezTo>
                <a:cubicBezTo>
                  <a:pt x="240072" y="130392"/>
                  <a:pt x="285750" y="82385"/>
                  <a:pt x="243444" y="124691"/>
                </a:cubicBezTo>
                <a:cubicBezTo>
                  <a:pt x="236321" y="153186"/>
                  <a:pt x="229345" y="182485"/>
                  <a:pt x="213756" y="207818"/>
                </a:cubicBezTo>
                <a:cubicBezTo>
                  <a:pt x="202536" y="226051"/>
                  <a:pt x="184900" y="240947"/>
                  <a:pt x="178130" y="261257"/>
                </a:cubicBezTo>
                <a:cubicBezTo>
                  <a:pt x="171699" y="280548"/>
                  <a:pt x="171729" y="283257"/>
                  <a:pt x="160317" y="302821"/>
                </a:cubicBezTo>
                <a:cubicBezTo>
                  <a:pt x="150909" y="318949"/>
                  <a:pt x="138980" y="333622"/>
                  <a:pt x="130629" y="350322"/>
                </a:cubicBezTo>
                <a:cubicBezTo>
                  <a:pt x="120069" y="371440"/>
                  <a:pt x="118642" y="371495"/>
                  <a:pt x="112816" y="391886"/>
                </a:cubicBezTo>
                <a:cubicBezTo>
                  <a:pt x="110574" y="399732"/>
                  <a:pt x="110093" y="408135"/>
                  <a:pt x="106878" y="415636"/>
                </a:cubicBezTo>
                <a:cubicBezTo>
                  <a:pt x="104067" y="422195"/>
                  <a:pt x="98961" y="427511"/>
                  <a:pt x="95003" y="433449"/>
                </a:cubicBezTo>
                <a:cubicBezTo>
                  <a:pt x="93024" y="441366"/>
                  <a:pt x="92204" y="449667"/>
                  <a:pt x="89065" y="457200"/>
                </a:cubicBezTo>
                <a:cubicBezTo>
                  <a:pt x="82256" y="473541"/>
                  <a:pt x="69609" y="487527"/>
                  <a:pt x="65315" y="504701"/>
                </a:cubicBezTo>
                <a:cubicBezTo>
                  <a:pt x="61356" y="520535"/>
                  <a:pt x="58600" y="536718"/>
                  <a:pt x="53439" y="552202"/>
                </a:cubicBezTo>
                <a:cubicBezTo>
                  <a:pt x="51460" y="558140"/>
                  <a:pt x="49020" y="563943"/>
                  <a:pt x="47502" y="570015"/>
                </a:cubicBezTo>
                <a:cubicBezTo>
                  <a:pt x="35993" y="616054"/>
                  <a:pt x="49441" y="583950"/>
                  <a:pt x="29689" y="623454"/>
                </a:cubicBezTo>
                <a:cubicBezTo>
                  <a:pt x="25030" y="646750"/>
                  <a:pt x="21068" y="664897"/>
                  <a:pt x="17813" y="688769"/>
                </a:cubicBezTo>
                <a:cubicBezTo>
                  <a:pt x="13501" y="720390"/>
                  <a:pt x="8061" y="751928"/>
                  <a:pt x="5938" y="783771"/>
                </a:cubicBezTo>
                <a:lnTo>
                  <a:pt x="0" y="872836"/>
                </a:lnTo>
                <a:cubicBezTo>
                  <a:pt x="5938" y="963880"/>
                  <a:pt x="10679" y="1055011"/>
                  <a:pt x="17813" y="1145969"/>
                </a:cubicBezTo>
                <a:cubicBezTo>
                  <a:pt x="18927" y="1160175"/>
                  <a:pt x="24312" y="1179491"/>
                  <a:pt x="29689" y="1193470"/>
                </a:cubicBezTo>
                <a:cubicBezTo>
                  <a:pt x="37341" y="1213366"/>
                  <a:pt x="41614" y="1235111"/>
                  <a:pt x="53439" y="1252847"/>
                </a:cubicBezTo>
                <a:cubicBezTo>
                  <a:pt x="57398" y="1258785"/>
                  <a:pt x="61774" y="1264464"/>
                  <a:pt x="65315" y="1270660"/>
                </a:cubicBezTo>
                <a:cubicBezTo>
                  <a:pt x="86157" y="1307132"/>
                  <a:pt x="65987" y="1283207"/>
                  <a:pt x="95003" y="1312223"/>
                </a:cubicBezTo>
                <a:cubicBezTo>
                  <a:pt x="98961" y="1320140"/>
                  <a:pt x="102187" y="1328468"/>
                  <a:pt x="106878" y="1335974"/>
                </a:cubicBezTo>
                <a:cubicBezTo>
                  <a:pt x="115257" y="1349381"/>
                  <a:pt x="135966" y="1374564"/>
                  <a:pt x="148442" y="1383475"/>
                </a:cubicBezTo>
                <a:cubicBezTo>
                  <a:pt x="153535" y="1387113"/>
                  <a:pt x="160657" y="1386614"/>
                  <a:pt x="166255" y="1389413"/>
                </a:cubicBezTo>
                <a:cubicBezTo>
                  <a:pt x="172638" y="1392604"/>
                  <a:pt x="178130" y="1397330"/>
                  <a:pt x="184068" y="1401288"/>
                </a:cubicBezTo>
                <a:cubicBezTo>
                  <a:pt x="311099" y="1394230"/>
                  <a:pt x="255958" y="1402347"/>
                  <a:pt x="350322" y="1383475"/>
                </a:cubicBezTo>
                <a:lnTo>
                  <a:pt x="451263" y="1371600"/>
                </a:lnTo>
                <a:cubicBezTo>
                  <a:pt x="463181" y="1369897"/>
                  <a:pt x="475137" y="1368274"/>
                  <a:pt x="486889" y="1365662"/>
                </a:cubicBezTo>
                <a:cubicBezTo>
                  <a:pt x="500519" y="1362633"/>
                  <a:pt x="516894" y="1354454"/>
                  <a:pt x="528452" y="1347849"/>
                </a:cubicBezTo>
                <a:cubicBezTo>
                  <a:pt x="534648" y="1344308"/>
                  <a:pt x="539882" y="1339165"/>
                  <a:pt x="546265" y="1335974"/>
                </a:cubicBezTo>
                <a:cubicBezTo>
                  <a:pt x="551863" y="1333175"/>
                  <a:pt x="558480" y="1332835"/>
                  <a:pt x="564078" y="1330036"/>
                </a:cubicBezTo>
                <a:cubicBezTo>
                  <a:pt x="620533" y="1301808"/>
                  <a:pt x="525608" y="1336922"/>
                  <a:pt x="617517" y="1306286"/>
                </a:cubicBezTo>
                <a:cubicBezTo>
                  <a:pt x="637209" y="1299722"/>
                  <a:pt x="629071" y="1300348"/>
                  <a:pt x="641268" y="130034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9" name="Rectangle 42"/>
          <p:cNvSpPr>
            <a:spLocks noChangeArrowheads="1"/>
          </p:cNvSpPr>
          <p:nvPr/>
        </p:nvSpPr>
        <p:spPr bwMode="auto">
          <a:xfrm>
            <a:off x="1338263" y="5883275"/>
            <a:ext cx="10261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7F7F7F"/>
                </a:solidFill>
                <a:sym typeface="Arial" panose="020B0604020202020204" pitchFamily="34" charset="0"/>
              </a:rPr>
              <a:t>More precisely, ALP(G, s, t) is forbidden if it satisfies one of the conditions</a:t>
            </a:r>
            <a:r>
              <a:rPr lang="en-US" altLang="zh-CN" sz="1400" b="1">
                <a:solidFill>
                  <a:srgbClr val="7F7F7F"/>
                </a:solidFill>
                <a:sym typeface="Arial" panose="020B0604020202020204" pitchFamily="34" charset="0"/>
              </a:rPr>
              <a:t> (F1), (F2), (F3) or (F4) </a:t>
            </a:r>
            <a:r>
              <a:rPr lang="en-US" altLang="zh-CN" sz="1400">
                <a:solidFill>
                  <a:srgbClr val="7F7F7F"/>
                </a:solidFill>
                <a:sym typeface="Arial" panose="020B0604020202020204" pitchFamily="34" charset="0"/>
              </a:rPr>
              <a:t>defined in the following. </a:t>
            </a:r>
          </a:p>
          <a:p>
            <a:pPr eaLnBrk="1" hangingPunct="1"/>
            <a:r>
              <a:rPr lang="en-US" altLang="zh-CN" sz="1400">
                <a:solidFill>
                  <a:srgbClr val="7F7F7F"/>
                </a:solidFill>
                <a:sym typeface="Arial" panose="020B0604020202020204" pitchFamily="34" charset="0"/>
              </a:rPr>
              <a:t>For defining (F1) and (F2), we should first define (C1) and (C2).</a:t>
            </a:r>
            <a:endParaRPr lang="zh-CN" altLang="en-US" sz="1400">
              <a:solidFill>
                <a:srgbClr val="7F7F7F"/>
              </a:solidFill>
              <a:sym typeface="Arial" panose="020B0604020202020204" pitchFamily="34" charset="0"/>
            </a:endParaRPr>
          </a:p>
        </p:txBody>
      </p:sp>
      <p:sp>
        <p:nvSpPr>
          <p:cNvPr id="31780" name="矩形 1"/>
          <p:cNvSpPr>
            <a:spLocks noChangeArrowheads="1"/>
          </p:cNvSpPr>
          <p:nvPr/>
        </p:nvSpPr>
        <p:spPr bwMode="auto">
          <a:xfrm rot="-2187466">
            <a:off x="12700" y="-560388"/>
            <a:ext cx="3278188" cy="1122363"/>
          </a:xfrm>
          <a:custGeom>
            <a:avLst/>
            <a:gdLst>
              <a:gd name="T0" fmla="*/ 369967 w 1662544"/>
              <a:gd name="T1" fmla="*/ 0 h 698269"/>
              <a:gd name="T2" fmla="*/ 37000022 w 1662544"/>
              <a:gd name="T3" fmla="*/ 2487212 h 698269"/>
              <a:gd name="T4" fmla="*/ 37000022 w 1662544"/>
              <a:gd name="T5" fmla="*/ 4541870 h 698269"/>
              <a:gd name="T6" fmla="*/ 0 w 1662544"/>
              <a:gd name="T7" fmla="*/ 2487217 h 698269"/>
              <a:gd name="T8" fmla="*/ 369967 w 1662544"/>
              <a:gd name="T9" fmla="*/ 0 h 698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2544"/>
              <a:gd name="T16" fmla="*/ 0 h 698269"/>
              <a:gd name="T17" fmla="*/ 1662544 w 1662544"/>
              <a:gd name="T18" fmla="*/ 698269 h 698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2544" h="698269">
                <a:moveTo>
                  <a:pt x="16624" y="0"/>
                </a:moveTo>
                <a:lnTo>
                  <a:pt x="1662544" y="382385"/>
                </a:lnTo>
                <a:lnTo>
                  <a:pt x="1662544" y="698269"/>
                </a:lnTo>
                <a:lnTo>
                  <a:pt x="0" y="382386"/>
                </a:lnTo>
                <a:lnTo>
                  <a:pt x="1662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81" name="文本框 12"/>
          <p:cNvSpPr>
            <a:spLocks noChangeArrowheads="1"/>
          </p:cNvSpPr>
          <p:nvPr/>
        </p:nvSpPr>
        <p:spPr bwMode="auto">
          <a:xfrm rot="-1661075">
            <a:off x="385763" y="44450"/>
            <a:ext cx="165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禁止问题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直接连接符 85"/>
          <p:cNvCxnSpPr>
            <a:cxnSpLocks noChangeShapeType="1"/>
            <a:stCxn id="25" idx="6"/>
            <a:endCxn id="28" idx="2"/>
          </p:cNvCxnSpPr>
          <p:nvPr/>
        </p:nvCxnSpPr>
        <p:spPr bwMode="auto">
          <a:xfrm>
            <a:off x="1525588" y="4321175"/>
            <a:ext cx="792162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grpSp>
        <p:nvGrpSpPr>
          <p:cNvPr id="32771" name="组合 22"/>
          <p:cNvGrpSpPr/>
          <p:nvPr/>
        </p:nvGrpSpPr>
        <p:grpSpPr bwMode="auto">
          <a:xfrm>
            <a:off x="534988" y="3643313"/>
            <a:ext cx="10791825" cy="2716212"/>
            <a:chOff x="558282" y="3631548"/>
            <a:chExt cx="10792567" cy="2716606"/>
          </a:xfrm>
        </p:grpSpPr>
        <p:pic>
          <p:nvPicPr>
            <p:cNvPr id="32856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82" y="3633529"/>
              <a:ext cx="54387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857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074" y="3631548"/>
              <a:ext cx="54387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2" name="矩形 39"/>
          <p:cNvSpPr>
            <a:spLocks noChangeArrowheads="1"/>
          </p:cNvSpPr>
          <p:nvPr/>
        </p:nvSpPr>
        <p:spPr bwMode="auto">
          <a:xfrm>
            <a:off x="2952750" y="600075"/>
            <a:ext cx="8174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More precisely, ALP(G, s, t) is forbidden if it satisfies one of the conditions (F1), (F2), (F3) or (F4)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2773" name="直接连接符 40"/>
          <p:cNvSpPr>
            <a:spLocks noChangeShapeType="1"/>
          </p:cNvSpPr>
          <p:nvPr/>
        </p:nvSpPr>
        <p:spPr bwMode="auto">
          <a:xfrm>
            <a:off x="2892425" y="482600"/>
            <a:ext cx="4763" cy="6699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文本框 41"/>
          <p:cNvSpPr>
            <a:spLocks noChangeArrowheads="1"/>
          </p:cNvSpPr>
          <p:nvPr/>
        </p:nvSpPr>
        <p:spPr bwMode="auto">
          <a:xfrm>
            <a:off x="577850" y="317500"/>
            <a:ext cx="269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7F7F7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forbidden problems</a:t>
            </a:r>
            <a:endParaRPr lang="zh-CN" altLang="en-US" sz="36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2775" name="TextBox 13"/>
          <p:cNvSpPr txBox="1">
            <a:spLocks noChangeArrowheads="1"/>
          </p:cNvSpPr>
          <p:nvPr/>
        </p:nvSpPr>
        <p:spPr bwMode="auto">
          <a:xfrm>
            <a:off x="1651000" y="2065338"/>
            <a:ext cx="8572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alibri" panose="020F0502020204030204" pitchFamily="34" charset="0"/>
                <a:sym typeface="Calibri" panose="020F0502020204030204" pitchFamily="34" charset="0"/>
              </a:rPr>
              <a:t>C1</a:t>
            </a:r>
            <a:r>
              <a:rPr lang="zh-CN" altLang="en-US" b="1">
                <a:latin typeface="Calibri" panose="020F0502020204030204" pitchFamily="34" charset="0"/>
                <a:sym typeface="Calibri" panose="020F0502020204030204" pitchFamily="34" charset="0"/>
              </a:rPr>
              <a:t>：</a:t>
            </a:r>
            <a:r>
              <a:rPr lang="en-US" altLang="zh-CN" b="1"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ALP(G, s, t) satisfies (C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) if s and t are a cutting pair, </a:t>
            </a:r>
          </a:p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or G has a vertex v such that s and v are a cutting pair and ALP(G’ ∪ {v}, v, t) satisfies (C1), in which G’ is the connected component of G \ {s, v} which contains t.</a:t>
            </a:r>
          </a:p>
        </p:txBody>
      </p:sp>
      <p:sp>
        <p:nvSpPr>
          <p:cNvPr id="32776" name="矩形 25"/>
          <p:cNvSpPr>
            <a:spLocks noChangeArrowheads="1"/>
          </p:cNvSpPr>
          <p:nvPr/>
        </p:nvSpPr>
        <p:spPr bwMode="auto">
          <a:xfrm>
            <a:off x="5741988" y="4699000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endParaRPr lang="zh-CN" altLang="en-US"/>
          </a:p>
        </p:txBody>
      </p:sp>
      <p:sp>
        <p:nvSpPr>
          <p:cNvPr id="32777" name="矩形 28"/>
          <p:cNvSpPr>
            <a:spLocks noChangeArrowheads="1"/>
          </p:cNvSpPr>
          <p:nvPr/>
        </p:nvSpPr>
        <p:spPr bwMode="auto">
          <a:xfrm>
            <a:off x="6275388" y="4341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G’ </a:t>
            </a:r>
            <a:endParaRPr lang="zh-CN" altLang="en-US"/>
          </a:p>
        </p:txBody>
      </p:sp>
      <p:sp>
        <p:nvSpPr>
          <p:cNvPr id="25" name="椭圆 12"/>
          <p:cNvSpPr>
            <a:spLocks noChangeArrowheads="1"/>
          </p:cNvSpPr>
          <p:nvPr/>
        </p:nvSpPr>
        <p:spPr bwMode="auto">
          <a:xfrm>
            <a:off x="1436688" y="42735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" name="椭圆 12"/>
          <p:cNvSpPr>
            <a:spLocks noChangeArrowheads="1"/>
          </p:cNvSpPr>
          <p:nvPr/>
        </p:nvSpPr>
        <p:spPr bwMode="auto">
          <a:xfrm>
            <a:off x="1881188" y="47228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" name="椭圆 12"/>
          <p:cNvSpPr>
            <a:spLocks noChangeArrowheads="1"/>
          </p:cNvSpPr>
          <p:nvPr/>
        </p:nvSpPr>
        <p:spPr bwMode="auto">
          <a:xfrm>
            <a:off x="1636713" y="47339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椭圆 12"/>
          <p:cNvSpPr>
            <a:spLocks noChangeArrowheads="1"/>
          </p:cNvSpPr>
          <p:nvPr/>
        </p:nvSpPr>
        <p:spPr bwMode="auto">
          <a:xfrm>
            <a:off x="2317750" y="42751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椭圆 12"/>
          <p:cNvSpPr>
            <a:spLocks noChangeArrowheads="1"/>
          </p:cNvSpPr>
          <p:nvPr/>
        </p:nvSpPr>
        <p:spPr bwMode="auto">
          <a:xfrm>
            <a:off x="1423988" y="45037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椭圆 12"/>
          <p:cNvSpPr>
            <a:spLocks noChangeArrowheads="1"/>
          </p:cNvSpPr>
          <p:nvPr/>
        </p:nvSpPr>
        <p:spPr bwMode="auto">
          <a:xfrm>
            <a:off x="1641475" y="45069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" name="椭圆 12"/>
          <p:cNvSpPr>
            <a:spLocks noChangeArrowheads="1"/>
          </p:cNvSpPr>
          <p:nvPr/>
        </p:nvSpPr>
        <p:spPr bwMode="auto">
          <a:xfrm>
            <a:off x="2085975" y="45005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椭圆 12"/>
          <p:cNvSpPr>
            <a:spLocks noChangeArrowheads="1"/>
          </p:cNvSpPr>
          <p:nvPr/>
        </p:nvSpPr>
        <p:spPr bwMode="auto">
          <a:xfrm>
            <a:off x="2303463" y="45053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86" name="椭圆 12"/>
          <p:cNvSpPr>
            <a:spLocks noChangeArrowheads="1"/>
          </p:cNvSpPr>
          <p:nvPr/>
        </p:nvSpPr>
        <p:spPr bwMode="auto">
          <a:xfrm>
            <a:off x="1668463" y="4279900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椭圆 12"/>
          <p:cNvSpPr>
            <a:spLocks noChangeArrowheads="1"/>
          </p:cNvSpPr>
          <p:nvPr/>
        </p:nvSpPr>
        <p:spPr bwMode="auto">
          <a:xfrm>
            <a:off x="1881188" y="42719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" name="椭圆 12"/>
          <p:cNvSpPr>
            <a:spLocks noChangeArrowheads="1"/>
          </p:cNvSpPr>
          <p:nvPr/>
        </p:nvSpPr>
        <p:spPr bwMode="auto">
          <a:xfrm>
            <a:off x="2100263" y="47228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89" name="椭圆 12"/>
          <p:cNvSpPr>
            <a:spLocks noChangeArrowheads="1"/>
          </p:cNvSpPr>
          <p:nvPr/>
        </p:nvSpPr>
        <p:spPr bwMode="auto">
          <a:xfrm>
            <a:off x="2112963" y="4283075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椭圆 12"/>
          <p:cNvSpPr>
            <a:spLocks noChangeArrowheads="1"/>
          </p:cNvSpPr>
          <p:nvPr/>
        </p:nvSpPr>
        <p:spPr bwMode="auto">
          <a:xfrm>
            <a:off x="2117725" y="401637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" name="椭圆 12"/>
          <p:cNvSpPr>
            <a:spLocks noChangeArrowheads="1"/>
          </p:cNvSpPr>
          <p:nvPr/>
        </p:nvSpPr>
        <p:spPr bwMode="auto">
          <a:xfrm>
            <a:off x="1873250" y="40195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92" name="矩形 43"/>
          <p:cNvSpPr>
            <a:spLocks noChangeArrowheads="1"/>
          </p:cNvSpPr>
          <p:nvPr/>
        </p:nvSpPr>
        <p:spPr bwMode="auto">
          <a:xfrm>
            <a:off x="1435100" y="4022725"/>
            <a:ext cx="379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s </a:t>
            </a:r>
            <a:endParaRPr lang="zh-CN" altLang="en-US"/>
          </a:p>
        </p:txBody>
      </p:sp>
      <p:sp>
        <p:nvSpPr>
          <p:cNvPr id="32793" name="矩形 44"/>
          <p:cNvSpPr>
            <a:spLocks noChangeArrowheads="1"/>
          </p:cNvSpPr>
          <p:nvPr/>
        </p:nvSpPr>
        <p:spPr bwMode="auto">
          <a:xfrm>
            <a:off x="2108200" y="4027488"/>
            <a:ext cx="315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 </a:t>
            </a:r>
            <a:endParaRPr lang="zh-CN" altLang="en-US"/>
          </a:p>
        </p:txBody>
      </p:sp>
      <p:sp>
        <p:nvSpPr>
          <p:cNvPr id="48" name="椭圆 12"/>
          <p:cNvSpPr>
            <a:spLocks noChangeArrowheads="1"/>
          </p:cNvSpPr>
          <p:nvPr/>
        </p:nvSpPr>
        <p:spPr bwMode="auto">
          <a:xfrm>
            <a:off x="6142038" y="40497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" name="椭圆 12"/>
          <p:cNvSpPr>
            <a:spLocks noChangeArrowheads="1"/>
          </p:cNvSpPr>
          <p:nvPr/>
        </p:nvSpPr>
        <p:spPr bwMode="auto">
          <a:xfrm>
            <a:off x="6132513" y="44910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96" name="椭圆 12"/>
          <p:cNvSpPr>
            <a:spLocks noChangeArrowheads="1"/>
          </p:cNvSpPr>
          <p:nvPr/>
        </p:nvSpPr>
        <p:spPr bwMode="auto">
          <a:xfrm>
            <a:off x="5918200" y="4716463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椭圆 12"/>
          <p:cNvSpPr>
            <a:spLocks noChangeArrowheads="1"/>
          </p:cNvSpPr>
          <p:nvPr/>
        </p:nvSpPr>
        <p:spPr bwMode="auto">
          <a:xfrm>
            <a:off x="6143625" y="47164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98" name="椭圆 12"/>
          <p:cNvSpPr>
            <a:spLocks noChangeArrowheads="1"/>
          </p:cNvSpPr>
          <p:nvPr/>
        </p:nvSpPr>
        <p:spPr bwMode="auto">
          <a:xfrm>
            <a:off x="6135688" y="4268788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椭圆 12"/>
          <p:cNvSpPr>
            <a:spLocks noChangeArrowheads="1"/>
          </p:cNvSpPr>
          <p:nvPr/>
        </p:nvSpPr>
        <p:spPr bwMode="auto">
          <a:xfrm>
            <a:off x="5919788" y="40481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800" name="矩形 65"/>
          <p:cNvSpPr>
            <a:spLocks noChangeArrowheads="1"/>
          </p:cNvSpPr>
          <p:nvPr/>
        </p:nvSpPr>
        <p:spPr bwMode="auto">
          <a:xfrm>
            <a:off x="5984875" y="4014788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 </a:t>
            </a:r>
            <a:endParaRPr lang="zh-CN" altLang="en-US"/>
          </a:p>
        </p:txBody>
      </p:sp>
      <p:sp>
        <p:nvSpPr>
          <p:cNvPr id="32801" name="椭圆 12"/>
          <p:cNvSpPr>
            <a:spLocks noChangeArrowheads="1"/>
          </p:cNvSpPr>
          <p:nvPr/>
        </p:nvSpPr>
        <p:spPr bwMode="auto">
          <a:xfrm>
            <a:off x="5918200" y="4497388"/>
            <a:ext cx="88900" cy="9525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椭圆 12"/>
          <p:cNvSpPr>
            <a:spLocks noChangeArrowheads="1"/>
          </p:cNvSpPr>
          <p:nvPr/>
        </p:nvSpPr>
        <p:spPr bwMode="auto">
          <a:xfrm>
            <a:off x="5915025" y="42910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" name="椭圆 12"/>
          <p:cNvSpPr>
            <a:spLocks noChangeArrowheads="1"/>
          </p:cNvSpPr>
          <p:nvPr/>
        </p:nvSpPr>
        <p:spPr bwMode="auto">
          <a:xfrm>
            <a:off x="6137275" y="38322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804" name="矩形 74"/>
          <p:cNvSpPr>
            <a:spLocks noChangeArrowheads="1"/>
          </p:cNvSpPr>
          <p:nvPr/>
        </p:nvSpPr>
        <p:spPr bwMode="auto">
          <a:xfrm>
            <a:off x="5756275" y="425450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</a:t>
            </a:r>
            <a:endParaRPr lang="zh-CN" altLang="en-US"/>
          </a:p>
        </p:txBody>
      </p:sp>
      <p:sp>
        <p:nvSpPr>
          <p:cNvPr id="32805" name="矩形 29"/>
          <p:cNvSpPr>
            <a:spLocks noChangeArrowheads="1"/>
          </p:cNvSpPr>
          <p:nvPr/>
        </p:nvSpPr>
        <p:spPr bwMode="auto">
          <a:xfrm>
            <a:off x="5926138" y="5295900"/>
            <a:ext cx="382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 </a:t>
            </a:r>
            <a:endParaRPr lang="zh-CN" altLang="en-US"/>
          </a:p>
        </p:txBody>
      </p:sp>
      <p:sp>
        <p:nvSpPr>
          <p:cNvPr id="77" name="椭圆 12"/>
          <p:cNvSpPr>
            <a:spLocks noChangeArrowheads="1"/>
          </p:cNvSpPr>
          <p:nvPr/>
        </p:nvSpPr>
        <p:spPr bwMode="auto">
          <a:xfrm>
            <a:off x="5235575" y="44973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" name="椭圆 12"/>
          <p:cNvSpPr>
            <a:spLocks noChangeArrowheads="1"/>
          </p:cNvSpPr>
          <p:nvPr/>
        </p:nvSpPr>
        <p:spPr bwMode="auto">
          <a:xfrm>
            <a:off x="5453063" y="45005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" name="椭圆 12"/>
          <p:cNvSpPr>
            <a:spLocks noChangeArrowheads="1"/>
          </p:cNvSpPr>
          <p:nvPr/>
        </p:nvSpPr>
        <p:spPr bwMode="auto">
          <a:xfrm>
            <a:off x="5691188" y="44958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" name="椭圆 12"/>
          <p:cNvSpPr>
            <a:spLocks noChangeArrowheads="1"/>
          </p:cNvSpPr>
          <p:nvPr/>
        </p:nvSpPr>
        <p:spPr bwMode="auto">
          <a:xfrm>
            <a:off x="5221288" y="47259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" name="椭圆 12"/>
          <p:cNvSpPr>
            <a:spLocks noChangeArrowheads="1"/>
          </p:cNvSpPr>
          <p:nvPr/>
        </p:nvSpPr>
        <p:spPr bwMode="auto">
          <a:xfrm>
            <a:off x="5438775" y="47307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" name="椭圆 12"/>
          <p:cNvSpPr>
            <a:spLocks noChangeArrowheads="1"/>
          </p:cNvSpPr>
          <p:nvPr/>
        </p:nvSpPr>
        <p:spPr bwMode="auto">
          <a:xfrm>
            <a:off x="5676900" y="47244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3" name="椭圆 12"/>
          <p:cNvSpPr>
            <a:spLocks noChangeArrowheads="1"/>
          </p:cNvSpPr>
          <p:nvPr/>
        </p:nvSpPr>
        <p:spPr bwMode="auto">
          <a:xfrm>
            <a:off x="5927725" y="38306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813" name="任意多边形 83"/>
          <p:cNvSpPr/>
          <p:nvPr/>
        </p:nvSpPr>
        <p:spPr bwMode="auto">
          <a:xfrm>
            <a:off x="5734050" y="3467100"/>
            <a:ext cx="990600" cy="1536700"/>
          </a:xfrm>
          <a:custGeom>
            <a:avLst/>
            <a:gdLst>
              <a:gd name="T0" fmla="*/ 155369 w 990600"/>
              <a:gd name="T1" fmla="*/ 71252 h 1536865"/>
              <a:gd name="T2" fmla="*/ 18803 w 990600"/>
              <a:gd name="T3" fmla="*/ 659080 h 1536865"/>
              <a:gd name="T4" fmla="*/ 268185 w 990600"/>
              <a:gd name="T5" fmla="*/ 991589 h 1536865"/>
              <a:gd name="T6" fmla="*/ 351312 w 990600"/>
              <a:gd name="T7" fmla="*/ 1056904 h 1536865"/>
              <a:gd name="T8" fmla="*/ 339437 w 990600"/>
              <a:gd name="T9" fmla="*/ 1294410 h 1536865"/>
              <a:gd name="T10" fmla="*/ 541317 w 990600"/>
              <a:gd name="T11" fmla="*/ 1525979 h 1536865"/>
              <a:gd name="T12" fmla="*/ 956953 w 990600"/>
              <a:gd name="T13" fmla="*/ 1229096 h 1536865"/>
              <a:gd name="T14" fmla="*/ 743198 w 990600"/>
              <a:gd name="T15" fmla="*/ 231569 h 1536865"/>
              <a:gd name="T16" fmla="*/ 155369 w 990600"/>
              <a:gd name="T17" fmla="*/ 71252 h 15368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90600" h="1536865">
                <a:moveTo>
                  <a:pt x="155369" y="71252"/>
                </a:moveTo>
                <a:cubicBezTo>
                  <a:pt x="34637" y="142504"/>
                  <a:pt x="0" y="505690"/>
                  <a:pt x="18803" y="659080"/>
                </a:cubicBezTo>
                <a:cubicBezTo>
                  <a:pt x="37606" y="812470"/>
                  <a:pt x="212767" y="925285"/>
                  <a:pt x="268185" y="991589"/>
                </a:cubicBezTo>
                <a:cubicBezTo>
                  <a:pt x="323603" y="1057893"/>
                  <a:pt x="339437" y="1006434"/>
                  <a:pt x="351312" y="1056904"/>
                </a:cubicBezTo>
                <a:cubicBezTo>
                  <a:pt x="363187" y="1107374"/>
                  <a:pt x="307770" y="1216231"/>
                  <a:pt x="339437" y="1294410"/>
                </a:cubicBezTo>
                <a:cubicBezTo>
                  <a:pt x="371104" y="1372589"/>
                  <a:pt x="438398" y="1536865"/>
                  <a:pt x="541317" y="1525979"/>
                </a:cubicBezTo>
                <a:cubicBezTo>
                  <a:pt x="644236" y="1515093"/>
                  <a:pt x="923306" y="1444831"/>
                  <a:pt x="956953" y="1229096"/>
                </a:cubicBezTo>
                <a:cubicBezTo>
                  <a:pt x="990600" y="1013361"/>
                  <a:pt x="881743" y="424543"/>
                  <a:pt x="743198" y="231569"/>
                </a:cubicBezTo>
                <a:cubicBezTo>
                  <a:pt x="604653" y="38595"/>
                  <a:pt x="276102" y="0"/>
                  <a:pt x="155369" y="71252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814" name="直接连接符 93"/>
          <p:cNvCxnSpPr>
            <a:cxnSpLocks noChangeShapeType="1"/>
          </p:cNvCxnSpPr>
          <p:nvPr/>
        </p:nvCxnSpPr>
        <p:spPr bwMode="auto">
          <a:xfrm>
            <a:off x="2195513" y="4313238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15" name="直接连接符 94"/>
          <p:cNvCxnSpPr>
            <a:cxnSpLocks noChangeShapeType="1"/>
          </p:cNvCxnSpPr>
          <p:nvPr/>
        </p:nvCxnSpPr>
        <p:spPr bwMode="auto">
          <a:xfrm>
            <a:off x="1512888" y="4538663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16" name="直接连接符 96"/>
          <p:cNvCxnSpPr>
            <a:cxnSpLocks noChangeShapeType="1"/>
          </p:cNvCxnSpPr>
          <p:nvPr/>
        </p:nvCxnSpPr>
        <p:spPr bwMode="auto">
          <a:xfrm>
            <a:off x="2181225" y="453072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17" name="直接连接符 101"/>
          <p:cNvCxnSpPr>
            <a:cxnSpLocks noChangeShapeType="1"/>
          </p:cNvCxnSpPr>
          <p:nvPr/>
        </p:nvCxnSpPr>
        <p:spPr bwMode="auto">
          <a:xfrm>
            <a:off x="1765300" y="434022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18" name="直接连接符 104"/>
          <p:cNvCxnSpPr>
            <a:cxnSpLocks noChangeShapeType="1"/>
          </p:cNvCxnSpPr>
          <p:nvPr/>
        </p:nvCxnSpPr>
        <p:spPr bwMode="auto">
          <a:xfrm>
            <a:off x="1522413" y="4340225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19" name="直接连接符 107"/>
          <p:cNvCxnSpPr>
            <a:cxnSpLocks noChangeShapeType="1"/>
          </p:cNvCxnSpPr>
          <p:nvPr/>
        </p:nvCxnSpPr>
        <p:spPr bwMode="auto">
          <a:xfrm flipH="1">
            <a:off x="1490663" y="4370388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0" name="直接连接符 109"/>
          <p:cNvCxnSpPr>
            <a:cxnSpLocks noChangeShapeType="1"/>
          </p:cNvCxnSpPr>
          <p:nvPr/>
        </p:nvCxnSpPr>
        <p:spPr bwMode="auto">
          <a:xfrm flipH="1">
            <a:off x="1695450" y="436880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1" name="直接连接符 112"/>
          <p:cNvCxnSpPr>
            <a:cxnSpLocks noChangeShapeType="1"/>
          </p:cNvCxnSpPr>
          <p:nvPr/>
        </p:nvCxnSpPr>
        <p:spPr bwMode="auto">
          <a:xfrm flipH="1">
            <a:off x="2135188" y="4373563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2" name="直接连接符 113"/>
          <p:cNvCxnSpPr>
            <a:cxnSpLocks noChangeShapeType="1"/>
          </p:cNvCxnSpPr>
          <p:nvPr/>
        </p:nvCxnSpPr>
        <p:spPr bwMode="auto">
          <a:xfrm flipH="1">
            <a:off x="1711325" y="414020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3" name="直接连接符 114"/>
          <p:cNvCxnSpPr>
            <a:cxnSpLocks noChangeShapeType="1"/>
          </p:cNvCxnSpPr>
          <p:nvPr/>
        </p:nvCxnSpPr>
        <p:spPr bwMode="auto">
          <a:xfrm flipH="1">
            <a:off x="2355850" y="4373563"/>
            <a:ext cx="11113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4" name="直接连接符 115"/>
          <p:cNvCxnSpPr>
            <a:cxnSpLocks noChangeShapeType="1"/>
          </p:cNvCxnSpPr>
          <p:nvPr/>
        </p:nvCxnSpPr>
        <p:spPr bwMode="auto">
          <a:xfrm flipH="1">
            <a:off x="2144713" y="413385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5" name="直接连接符 116"/>
          <p:cNvCxnSpPr>
            <a:cxnSpLocks noChangeShapeType="1"/>
          </p:cNvCxnSpPr>
          <p:nvPr/>
        </p:nvCxnSpPr>
        <p:spPr bwMode="auto">
          <a:xfrm flipH="1">
            <a:off x="1909763" y="4117975"/>
            <a:ext cx="12700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6" name="直接连接符 118"/>
          <p:cNvCxnSpPr>
            <a:cxnSpLocks noChangeShapeType="1"/>
          </p:cNvCxnSpPr>
          <p:nvPr/>
        </p:nvCxnSpPr>
        <p:spPr bwMode="auto">
          <a:xfrm flipH="1">
            <a:off x="1690688" y="4598988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7" name="直接连接符 122"/>
          <p:cNvCxnSpPr>
            <a:cxnSpLocks noChangeShapeType="1"/>
            <a:stCxn id="77" idx="4"/>
            <a:endCxn id="80" idx="0"/>
          </p:cNvCxnSpPr>
          <p:nvPr/>
        </p:nvCxnSpPr>
        <p:spPr bwMode="auto">
          <a:xfrm flipH="1">
            <a:off x="5265738" y="4592638"/>
            <a:ext cx="14287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8" name="直接连接符 123"/>
          <p:cNvCxnSpPr>
            <a:cxnSpLocks noChangeShapeType="1"/>
          </p:cNvCxnSpPr>
          <p:nvPr/>
        </p:nvCxnSpPr>
        <p:spPr bwMode="auto">
          <a:xfrm flipH="1">
            <a:off x="5495925" y="45910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29" name="直接连接符 124"/>
          <p:cNvCxnSpPr>
            <a:cxnSpLocks noChangeShapeType="1"/>
          </p:cNvCxnSpPr>
          <p:nvPr/>
        </p:nvCxnSpPr>
        <p:spPr bwMode="auto">
          <a:xfrm>
            <a:off x="5314950" y="45354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0" name="直接连接符 125"/>
          <p:cNvCxnSpPr>
            <a:cxnSpLocks noChangeShapeType="1"/>
          </p:cNvCxnSpPr>
          <p:nvPr/>
        </p:nvCxnSpPr>
        <p:spPr bwMode="auto">
          <a:xfrm>
            <a:off x="5308600" y="476567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1" name="直接连接符 126"/>
          <p:cNvCxnSpPr>
            <a:cxnSpLocks noChangeShapeType="1"/>
          </p:cNvCxnSpPr>
          <p:nvPr/>
        </p:nvCxnSpPr>
        <p:spPr bwMode="auto">
          <a:xfrm flipH="1">
            <a:off x="5730875" y="4600575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2" name="直接连接符 127"/>
          <p:cNvCxnSpPr>
            <a:cxnSpLocks noChangeShapeType="1"/>
          </p:cNvCxnSpPr>
          <p:nvPr/>
        </p:nvCxnSpPr>
        <p:spPr bwMode="auto">
          <a:xfrm>
            <a:off x="5549900" y="4545013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3" name="直接连接符 128"/>
          <p:cNvCxnSpPr>
            <a:cxnSpLocks noChangeShapeType="1"/>
          </p:cNvCxnSpPr>
          <p:nvPr/>
        </p:nvCxnSpPr>
        <p:spPr bwMode="auto">
          <a:xfrm>
            <a:off x="5543550" y="47767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4" name="直接连接符 129"/>
          <p:cNvCxnSpPr>
            <a:cxnSpLocks noChangeShapeType="1"/>
          </p:cNvCxnSpPr>
          <p:nvPr/>
        </p:nvCxnSpPr>
        <p:spPr bwMode="auto">
          <a:xfrm flipH="1">
            <a:off x="5962650" y="4583113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5" name="直接连接符 130"/>
          <p:cNvCxnSpPr>
            <a:cxnSpLocks noChangeShapeType="1"/>
          </p:cNvCxnSpPr>
          <p:nvPr/>
        </p:nvCxnSpPr>
        <p:spPr bwMode="auto">
          <a:xfrm>
            <a:off x="5781675" y="4527550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6" name="直接连接符 131"/>
          <p:cNvCxnSpPr>
            <a:cxnSpLocks noChangeShapeType="1"/>
          </p:cNvCxnSpPr>
          <p:nvPr/>
        </p:nvCxnSpPr>
        <p:spPr bwMode="auto">
          <a:xfrm>
            <a:off x="5775325" y="4757738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7" name="直接连接符 132"/>
          <p:cNvCxnSpPr>
            <a:cxnSpLocks noChangeShapeType="1"/>
          </p:cNvCxnSpPr>
          <p:nvPr/>
        </p:nvCxnSpPr>
        <p:spPr bwMode="auto">
          <a:xfrm flipH="1">
            <a:off x="6194425" y="4587875"/>
            <a:ext cx="1428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8" name="直接连接符 133"/>
          <p:cNvCxnSpPr>
            <a:cxnSpLocks noChangeShapeType="1"/>
          </p:cNvCxnSpPr>
          <p:nvPr/>
        </p:nvCxnSpPr>
        <p:spPr bwMode="auto">
          <a:xfrm>
            <a:off x="6013450" y="4532313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39" name="直接连接符 134"/>
          <p:cNvCxnSpPr>
            <a:cxnSpLocks noChangeShapeType="1"/>
          </p:cNvCxnSpPr>
          <p:nvPr/>
        </p:nvCxnSpPr>
        <p:spPr bwMode="auto">
          <a:xfrm>
            <a:off x="6007100" y="4764088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40" name="直接连接符 138"/>
          <p:cNvCxnSpPr>
            <a:cxnSpLocks noChangeShapeType="1"/>
          </p:cNvCxnSpPr>
          <p:nvPr/>
        </p:nvCxnSpPr>
        <p:spPr bwMode="auto">
          <a:xfrm flipH="1">
            <a:off x="5943600" y="4367213"/>
            <a:ext cx="12700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41" name="直接连接符 139"/>
          <p:cNvCxnSpPr>
            <a:cxnSpLocks noChangeShapeType="1"/>
          </p:cNvCxnSpPr>
          <p:nvPr/>
        </p:nvCxnSpPr>
        <p:spPr bwMode="auto">
          <a:xfrm flipH="1">
            <a:off x="6173788" y="4371975"/>
            <a:ext cx="1428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42" name="直接连接符 140"/>
          <p:cNvCxnSpPr>
            <a:cxnSpLocks noChangeShapeType="1"/>
          </p:cNvCxnSpPr>
          <p:nvPr/>
        </p:nvCxnSpPr>
        <p:spPr bwMode="auto">
          <a:xfrm>
            <a:off x="5992813" y="4316413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43" name="直接连接符 141"/>
          <p:cNvCxnSpPr>
            <a:cxnSpLocks noChangeShapeType="1"/>
          </p:cNvCxnSpPr>
          <p:nvPr/>
        </p:nvCxnSpPr>
        <p:spPr bwMode="auto">
          <a:xfrm flipH="1">
            <a:off x="5967413" y="4152900"/>
            <a:ext cx="127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44" name="直接连接符 142"/>
          <p:cNvCxnSpPr>
            <a:cxnSpLocks noChangeShapeType="1"/>
          </p:cNvCxnSpPr>
          <p:nvPr/>
        </p:nvCxnSpPr>
        <p:spPr bwMode="auto">
          <a:xfrm flipH="1">
            <a:off x="6197600" y="41592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45" name="直接连接符 143"/>
          <p:cNvCxnSpPr>
            <a:cxnSpLocks noChangeShapeType="1"/>
          </p:cNvCxnSpPr>
          <p:nvPr/>
        </p:nvCxnSpPr>
        <p:spPr bwMode="auto">
          <a:xfrm>
            <a:off x="6016625" y="41036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46" name="直接连接符 144"/>
          <p:cNvCxnSpPr>
            <a:cxnSpLocks noChangeShapeType="1"/>
          </p:cNvCxnSpPr>
          <p:nvPr/>
        </p:nvCxnSpPr>
        <p:spPr bwMode="auto">
          <a:xfrm flipH="1">
            <a:off x="5946775" y="3937000"/>
            <a:ext cx="1428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47" name="直接连接符 145"/>
          <p:cNvCxnSpPr>
            <a:cxnSpLocks noChangeShapeType="1"/>
          </p:cNvCxnSpPr>
          <p:nvPr/>
        </p:nvCxnSpPr>
        <p:spPr bwMode="auto">
          <a:xfrm flipH="1">
            <a:off x="6178550" y="39433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48" name="直接连接符 146"/>
          <p:cNvCxnSpPr>
            <a:cxnSpLocks noChangeShapeType="1"/>
          </p:cNvCxnSpPr>
          <p:nvPr/>
        </p:nvCxnSpPr>
        <p:spPr bwMode="auto">
          <a:xfrm>
            <a:off x="5997575" y="38877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149" name="椭圆 12"/>
          <p:cNvSpPr>
            <a:spLocks noChangeArrowheads="1"/>
          </p:cNvSpPr>
          <p:nvPr/>
        </p:nvSpPr>
        <p:spPr bwMode="auto">
          <a:xfrm>
            <a:off x="1676400" y="40195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2850" name="直接连接符 157"/>
          <p:cNvCxnSpPr>
            <a:cxnSpLocks noChangeShapeType="1"/>
          </p:cNvCxnSpPr>
          <p:nvPr/>
        </p:nvCxnSpPr>
        <p:spPr bwMode="auto">
          <a:xfrm>
            <a:off x="1770063" y="4083050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51" name="直接连接符 158"/>
          <p:cNvCxnSpPr>
            <a:cxnSpLocks noChangeShapeType="1"/>
          </p:cNvCxnSpPr>
          <p:nvPr/>
        </p:nvCxnSpPr>
        <p:spPr bwMode="auto">
          <a:xfrm>
            <a:off x="1978025" y="4095750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52" name="直接连接符 159"/>
          <p:cNvCxnSpPr>
            <a:cxnSpLocks noChangeShapeType="1"/>
          </p:cNvCxnSpPr>
          <p:nvPr/>
        </p:nvCxnSpPr>
        <p:spPr bwMode="auto">
          <a:xfrm>
            <a:off x="1978025" y="4321175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53" name="直接连接符 160"/>
          <p:cNvCxnSpPr>
            <a:cxnSpLocks noChangeShapeType="1"/>
          </p:cNvCxnSpPr>
          <p:nvPr/>
        </p:nvCxnSpPr>
        <p:spPr bwMode="auto">
          <a:xfrm>
            <a:off x="1757363" y="4778375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54" name="直接连接符 161"/>
          <p:cNvCxnSpPr>
            <a:cxnSpLocks noChangeShapeType="1"/>
          </p:cNvCxnSpPr>
          <p:nvPr/>
        </p:nvCxnSpPr>
        <p:spPr bwMode="auto">
          <a:xfrm flipH="1">
            <a:off x="2136775" y="457200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2855" name="直接连接符 162"/>
          <p:cNvCxnSpPr>
            <a:cxnSpLocks noChangeShapeType="1"/>
          </p:cNvCxnSpPr>
          <p:nvPr/>
        </p:nvCxnSpPr>
        <p:spPr bwMode="auto">
          <a:xfrm>
            <a:off x="1970088" y="4757738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22"/>
          <p:cNvGrpSpPr/>
          <p:nvPr/>
        </p:nvGrpSpPr>
        <p:grpSpPr bwMode="auto">
          <a:xfrm>
            <a:off x="558800" y="3632200"/>
            <a:ext cx="10791825" cy="2716213"/>
            <a:chOff x="558282" y="3631548"/>
            <a:chExt cx="10792567" cy="2716606"/>
          </a:xfrm>
        </p:grpSpPr>
        <p:pic>
          <p:nvPicPr>
            <p:cNvPr id="33884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82" y="3633529"/>
              <a:ext cx="54387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85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074" y="3631548"/>
              <a:ext cx="54387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5" name="矩形 39"/>
          <p:cNvSpPr>
            <a:spLocks noChangeArrowheads="1"/>
          </p:cNvSpPr>
          <p:nvPr/>
        </p:nvSpPr>
        <p:spPr bwMode="auto">
          <a:xfrm>
            <a:off x="2952750" y="600075"/>
            <a:ext cx="8174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More precisely, ALP(G, s, t) is forbidden if it satisfies one of the conditions (F1), (F2), (F3) or (F4)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3796" name="直接连接符 40"/>
          <p:cNvSpPr>
            <a:spLocks noChangeShapeType="1"/>
          </p:cNvSpPr>
          <p:nvPr/>
        </p:nvSpPr>
        <p:spPr bwMode="auto">
          <a:xfrm>
            <a:off x="2892425" y="482600"/>
            <a:ext cx="4763" cy="6699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文本框 41"/>
          <p:cNvSpPr>
            <a:spLocks noChangeArrowheads="1"/>
          </p:cNvSpPr>
          <p:nvPr/>
        </p:nvSpPr>
        <p:spPr bwMode="auto">
          <a:xfrm>
            <a:off x="577850" y="317500"/>
            <a:ext cx="269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7F7F7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forbidden problems</a:t>
            </a:r>
            <a:endParaRPr lang="zh-CN" altLang="en-US" sz="36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3798" name="TextBox 13"/>
          <p:cNvSpPr txBox="1">
            <a:spLocks noChangeArrowheads="1"/>
          </p:cNvSpPr>
          <p:nvPr/>
        </p:nvSpPr>
        <p:spPr bwMode="auto">
          <a:xfrm>
            <a:off x="1657350" y="1928813"/>
            <a:ext cx="85725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alibri" panose="020F0502020204030204" pitchFamily="34" charset="0"/>
                <a:sym typeface="Calibri" panose="020F0502020204030204" pitchFamily="34" charset="0"/>
              </a:rPr>
              <a:t>(F1): 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ALP(G, s, t) satisfies (F1) if it satisfies (C1)</a:t>
            </a:r>
            <a:endParaRPr lang="zh-CN" altLang="en-US"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endParaRPr lang="en-US" altLang="zh-CN"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LEMMA 3.1</a:t>
            </a:r>
          </a:p>
          <a:p>
            <a:pPr eaLnBrk="1" hangingPunct="1"/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如果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ALP(G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t)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满足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(C1)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，则对于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中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与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之间的每个路径，存在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≤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i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≤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m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，使得该路径不包含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i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的任何顶点。</a:t>
            </a:r>
          </a:p>
        </p:txBody>
      </p:sp>
      <p:sp>
        <p:nvSpPr>
          <p:cNvPr id="33799" name="矩形 25"/>
          <p:cNvSpPr>
            <a:spLocks noChangeArrowheads="1"/>
          </p:cNvSpPr>
          <p:nvPr/>
        </p:nvSpPr>
        <p:spPr bwMode="auto">
          <a:xfrm>
            <a:off x="5741988" y="4699000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endParaRPr lang="zh-CN" altLang="en-US"/>
          </a:p>
        </p:txBody>
      </p:sp>
      <p:sp>
        <p:nvSpPr>
          <p:cNvPr id="33800" name="矩形 29"/>
          <p:cNvSpPr>
            <a:spLocks noChangeArrowheads="1"/>
          </p:cNvSpPr>
          <p:nvPr/>
        </p:nvSpPr>
        <p:spPr bwMode="auto">
          <a:xfrm>
            <a:off x="1843088" y="5314950"/>
            <a:ext cx="382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 </a:t>
            </a:r>
            <a:endParaRPr lang="zh-CN" altLang="en-US"/>
          </a:p>
        </p:txBody>
      </p:sp>
      <p:sp>
        <p:nvSpPr>
          <p:cNvPr id="48" name="椭圆 12"/>
          <p:cNvSpPr>
            <a:spLocks noChangeArrowheads="1"/>
          </p:cNvSpPr>
          <p:nvPr/>
        </p:nvSpPr>
        <p:spPr bwMode="auto">
          <a:xfrm>
            <a:off x="6142038" y="40497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" name="椭圆 12"/>
          <p:cNvSpPr>
            <a:spLocks noChangeArrowheads="1"/>
          </p:cNvSpPr>
          <p:nvPr/>
        </p:nvSpPr>
        <p:spPr bwMode="auto">
          <a:xfrm>
            <a:off x="6132513" y="44910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803" name="椭圆 12"/>
          <p:cNvSpPr>
            <a:spLocks noChangeArrowheads="1"/>
          </p:cNvSpPr>
          <p:nvPr/>
        </p:nvSpPr>
        <p:spPr bwMode="auto">
          <a:xfrm>
            <a:off x="5918200" y="4716463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椭圆 12"/>
          <p:cNvSpPr>
            <a:spLocks noChangeArrowheads="1"/>
          </p:cNvSpPr>
          <p:nvPr/>
        </p:nvSpPr>
        <p:spPr bwMode="auto">
          <a:xfrm>
            <a:off x="6143625" y="47164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805" name="椭圆 12"/>
          <p:cNvSpPr>
            <a:spLocks noChangeArrowheads="1"/>
          </p:cNvSpPr>
          <p:nvPr/>
        </p:nvSpPr>
        <p:spPr bwMode="auto">
          <a:xfrm>
            <a:off x="6135688" y="4268788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椭圆 12"/>
          <p:cNvSpPr>
            <a:spLocks noChangeArrowheads="1"/>
          </p:cNvSpPr>
          <p:nvPr/>
        </p:nvSpPr>
        <p:spPr bwMode="auto">
          <a:xfrm>
            <a:off x="5919788" y="40481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807" name="矩形 65"/>
          <p:cNvSpPr>
            <a:spLocks noChangeArrowheads="1"/>
          </p:cNvSpPr>
          <p:nvPr/>
        </p:nvSpPr>
        <p:spPr bwMode="auto">
          <a:xfrm>
            <a:off x="5984875" y="4014788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 </a:t>
            </a:r>
            <a:endParaRPr lang="zh-CN" altLang="en-US"/>
          </a:p>
        </p:txBody>
      </p:sp>
      <p:sp>
        <p:nvSpPr>
          <p:cNvPr id="33808" name="椭圆 12"/>
          <p:cNvSpPr>
            <a:spLocks noChangeArrowheads="1"/>
          </p:cNvSpPr>
          <p:nvPr/>
        </p:nvSpPr>
        <p:spPr bwMode="auto">
          <a:xfrm>
            <a:off x="5918200" y="4497388"/>
            <a:ext cx="88900" cy="9525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椭圆 12"/>
          <p:cNvSpPr>
            <a:spLocks noChangeArrowheads="1"/>
          </p:cNvSpPr>
          <p:nvPr/>
        </p:nvSpPr>
        <p:spPr bwMode="auto">
          <a:xfrm>
            <a:off x="5915025" y="42910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" name="椭圆 12"/>
          <p:cNvSpPr>
            <a:spLocks noChangeArrowheads="1"/>
          </p:cNvSpPr>
          <p:nvPr/>
        </p:nvSpPr>
        <p:spPr bwMode="auto">
          <a:xfrm>
            <a:off x="6137275" y="38322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811" name="矩形 74"/>
          <p:cNvSpPr>
            <a:spLocks noChangeArrowheads="1"/>
          </p:cNvSpPr>
          <p:nvPr/>
        </p:nvSpPr>
        <p:spPr bwMode="auto">
          <a:xfrm>
            <a:off x="5756275" y="425450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</a:t>
            </a:r>
            <a:endParaRPr lang="zh-CN" altLang="en-US"/>
          </a:p>
        </p:txBody>
      </p:sp>
      <p:sp>
        <p:nvSpPr>
          <p:cNvPr id="33812" name="矩形 29"/>
          <p:cNvSpPr>
            <a:spLocks noChangeArrowheads="1"/>
          </p:cNvSpPr>
          <p:nvPr/>
        </p:nvSpPr>
        <p:spPr bwMode="auto">
          <a:xfrm>
            <a:off x="5926138" y="5295900"/>
            <a:ext cx="382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 </a:t>
            </a:r>
            <a:endParaRPr lang="zh-CN" altLang="en-US"/>
          </a:p>
        </p:txBody>
      </p:sp>
      <p:sp>
        <p:nvSpPr>
          <p:cNvPr id="77" name="椭圆 12"/>
          <p:cNvSpPr>
            <a:spLocks noChangeArrowheads="1"/>
          </p:cNvSpPr>
          <p:nvPr/>
        </p:nvSpPr>
        <p:spPr bwMode="auto">
          <a:xfrm>
            <a:off x="5235575" y="44973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" name="椭圆 12"/>
          <p:cNvSpPr>
            <a:spLocks noChangeArrowheads="1"/>
          </p:cNvSpPr>
          <p:nvPr/>
        </p:nvSpPr>
        <p:spPr bwMode="auto">
          <a:xfrm>
            <a:off x="5453063" y="45005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" name="椭圆 12"/>
          <p:cNvSpPr>
            <a:spLocks noChangeArrowheads="1"/>
          </p:cNvSpPr>
          <p:nvPr/>
        </p:nvSpPr>
        <p:spPr bwMode="auto">
          <a:xfrm>
            <a:off x="5691188" y="44958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" name="椭圆 12"/>
          <p:cNvSpPr>
            <a:spLocks noChangeArrowheads="1"/>
          </p:cNvSpPr>
          <p:nvPr/>
        </p:nvSpPr>
        <p:spPr bwMode="auto">
          <a:xfrm>
            <a:off x="5221288" y="47259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" name="椭圆 12"/>
          <p:cNvSpPr>
            <a:spLocks noChangeArrowheads="1"/>
          </p:cNvSpPr>
          <p:nvPr/>
        </p:nvSpPr>
        <p:spPr bwMode="auto">
          <a:xfrm>
            <a:off x="5438775" y="47307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" name="椭圆 12"/>
          <p:cNvSpPr>
            <a:spLocks noChangeArrowheads="1"/>
          </p:cNvSpPr>
          <p:nvPr/>
        </p:nvSpPr>
        <p:spPr bwMode="auto">
          <a:xfrm>
            <a:off x="5676900" y="47244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3" name="椭圆 12"/>
          <p:cNvSpPr>
            <a:spLocks noChangeArrowheads="1"/>
          </p:cNvSpPr>
          <p:nvPr/>
        </p:nvSpPr>
        <p:spPr bwMode="auto">
          <a:xfrm>
            <a:off x="5927725" y="38306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3820" name="直接连接符 122"/>
          <p:cNvCxnSpPr>
            <a:cxnSpLocks noChangeShapeType="1"/>
            <a:stCxn id="77" idx="4"/>
            <a:endCxn id="80" idx="0"/>
          </p:cNvCxnSpPr>
          <p:nvPr/>
        </p:nvCxnSpPr>
        <p:spPr bwMode="auto">
          <a:xfrm flipH="1">
            <a:off x="5265738" y="4592638"/>
            <a:ext cx="14287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21" name="直接连接符 123"/>
          <p:cNvCxnSpPr>
            <a:cxnSpLocks noChangeShapeType="1"/>
          </p:cNvCxnSpPr>
          <p:nvPr/>
        </p:nvCxnSpPr>
        <p:spPr bwMode="auto">
          <a:xfrm flipH="1">
            <a:off x="5495925" y="45910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22" name="直接连接符 124"/>
          <p:cNvCxnSpPr>
            <a:cxnSpLocks noChangeShapeType="1"/>
          </p:cNvCxnSpPr>
          <p:nvPr/>
        </p:nvCxnSpPr>
        <p:spPr bwMode="auto">
          <a:xfrm>
            <a:off x="5314950" y="45354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23" name="直接连接符 125"/>
          <p:cNvCxnSpPr>
            <a:cxnSpLocks noChangeShapeType="1"/>
          </p:cNvCxnSpPr>
          <p:nvPr/>
        </p:nvCxnSpPr>
        <p:spPr bwMode="auto">
          <a:xfrm>
            <a:off x="5308600" y="476567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24" name="直接连接符 126"/>
          <p:cNvCxnSpPr>
            <a:cxnSpLocks noChangeShapeType="1"/>
          </p:cNvCxnSpPr>
          <p:nvPr/>
        </p:nvCxnSpPr>
        <p:spPr bwMode="auto">
          <a:xfrm flipH="1">
            <a:off x="5730875" y="4600575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25" name="直接连接符 127"/>
          <p:cNvCxnSpPr>
            <a:cxnSpLocks noChangeShapeType="1"/>
          </p:cNvCxnSpPr>
          <p:nvPr/>
        </p:nvCxnSpPr>
        <p:spPr bwMode="auto">
          <a:xfrm>
            <a:off x="5549900" y="4545013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26" name="直接连接符 128"/>
          <p:cNvCxnSpPr>
            <a:cxnSpLocks noChangeShapeType="1"/>
          </p:cNvCxnSpPr>
          <p:nvPr/>
        </p:nvCxnSpPr>
        <p:spPr bwMode="auto">
          <a:xfrm>
            <a:off x="5543550" y="47767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27" name="直接连接符 129"/>
          <p:cNvCxnSpPr>
            <a:cxnSpLocks noChangeShapeType="1"/>
          </p:cNvCxnSpPr>
          <p:nvPr/>
        </p:nvCxnSpPr>
        <p:spPr bwMode="auto">
          <a:xfrm flipH="1">
            <a:off x="5962650" y="4583113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28" name="直接连接符 130"/>
          <p:cNvCxnSpPr>
            <a:cxnSpLocks noChangeShapeType="1"/>
          </p:cNvCxnSpPr>
          <p:nvPr/>
        </p:nvCxnSpPr>
        <p:spPr bwMode="auto">
          <a:xfrm>
            <a:off x="5781675" y="4527550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29" name="直接连接符 131"/>
          <p:cNvCxnSpPr>
            <a:cxnSpLocks noChangeShapeType="1"/>
          </p:cNvCxnSpPr>
          <p:nvPr/>
        </p:nvCxnSpPr>
        <p:spPr bwMode="auto">
          <a:xfrm>
            <a:off x="5775325" y="4757738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0" name="直接连接符 132"/>
          <p:cNvCxnSpPr>
            <a:cxnSpLocks noChangeShapeType="1"/>
          </p:cNvCxnSpPr>
          <p:nvPr/>
        </p:nvCxnSpPr>
        <p:spPr bwMode="auto">
          <a:xfrm flipH="1">
            <a:off x="6194425" y="4587875"/>
            <a:ext cx="1428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1" name="直接连接符 133"/>
          <p:cNvCxnSpPr>
            <a:cxnSpLocks noChangeShapeType="1"/>
          </p:cNvCxnSpPr>
          <p:nvPr/>
        </p:nvCxnSpPr>
        <p:spPr bwMode="auto">
          <a:xfrm>
            <a:off x="6013450" y="4532313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2" name="直接连接符 134"/>
          <p:cNvCxnSpPr>
            <a:cxnSpLocks noChangeShapeType="1"/>
          </p:cNvCxnSpPr>
          <p:nvPr/>
        </p:nvCxnSpPr>
        <p:spPr bwMode="auto">
          <a:xfrm>
            <a:off x="6007100" y="4764088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3" name="直接连接符 138"/>
          <p:cNvCxnSpPr>
            <a:cxnSpLocks noChangeShapeType="1"/>
          </p:cNvCxnSpPr>
          <p:nvPr/>
        </p:nvCxnSpPr>
        <p:spPr bwMode="auto">
          <a:xfrm flipH="1">
            <a:off x="5943600" y="4367213"/>
            <a:ext cx="12700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4" name="直接连接符 139"/>
          <p:cNvCxnSpPr>
            <a:cxnSpLocks noChangeShapeType="1"/>
          </p:cNvCxnSpPr>
          <p:nvPr/>
        </p:nvCxnSpPr>
        <p:spPr bwMode="auto">
          <a:xfrm flipH="1">
            <a:off x="6173788" y="4371975"/>
            <a:ext cx="1428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5" name="直接连接符 140"/>
          <p:cNvCxnSpPr>
            <a:cxnSpLocks noChangeShapeType="1"/>
          </p:cNvCxnSpPr>
          <p:nvPr/>
        </p:nvCxnSpPr>
        <p:spPr bwMode="auto">
          <a:xfrm>
            <a:off x="5992813" y="4316413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6" name="直接连接符 141"/>
          <p:cNvCxnSpPr>
            <a:cxnSpLocks noChangeShapeType="1"/>
          </p:cNvCxnSpPr>
          <p:nvPr/>
        </p:nvCxnSpPr>
        <p:spPr bwMode="auto">
          <a:xfrm flipH="1">
            <a:off x="5967413" y="4152900"/>
            <a:ext cx="127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7" name="直接连接符 142"/>
          <p:cNvCxnSpPr>
            <a:cxnSpLocks noChangeShapeType="1"/>
          </p:cNvCxnSpPr>
          <p:nvPr/>
        </p:nvCxnSpPr>
        <p:spPr bwMode="auto">
          <a:xfrm flipH="1">
            <a:off x="6197600" y="41592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8" name="直接连接符 143"/>
          <p:cNvCxnSpPr>
            <a:cxnSpLocks noChangeShapeType="1"/>
          </p:cNvCxnSpPr>
          <p:nvPr/>
        </p:nvCxnSpPr>
        <p:spPr bwMode="auto">
          <a:xfrm>
            <a:off x="6016625" y="41036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39" name="直接连接符 144"/>
          <p:cNvCxnSpPr>
            <a:cxnSpLocks noChangeShapeType="1"/>
          </p:cNvCxnSpPr>
          <p:nvPr/>
        </p:nvCxnSpPr>
        <p:spPr bwMode="auto">
          <a:xfrm flipH="1">
            <a:off x="5946775" y="3937000"/>
            <a:ext cx="1428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40" name="直接连接符 145"/>
          <p:cNvCxnSpPr>
            <a:cxnSpLocks noChangeShapeType="1"/>
          </p:cNvCxnSpPr>
          <p:nvPr/>
        </p:nvCxnSpPr>
        <p:spPr bwMode="auto">
          <a:xfrm flipH="1">
            <a:off x="6178550" y="39433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41" name="直接连接符 146"/>
          <p:cNvCxnSpPr>
            <a:cxnSpLocks noChangeShapeType="1"/>
          </p:cNvCxnSpPr>
          <p:nvPr/>
        </p:nvCxnSpPr>
        <p:spPr bwMode="auto">
          <a:xfrm>
            <a:off x="5997575" y="38877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33842" name="任意多边形 108"/>
          <p:cNvSpPr/>
          <p:nvPr/>
        </p:nvSpPr>
        <p:spPr bwMode="auto">
          <a:xfrm>
            <a:off x="4976813" y="4225925"/>
            <a:ext cx="846137" cy="846138"/>
          </a:xfrm>
          <a:custGeom>
            <a:avLst/>
            <a:gdLst>
              <a:gd name="T0" fmla="*/ 830284 w 846117"/>
              <a:gd name="T1" fmla="*/ 612569 h 845127"/>
              <a:gd name="T2" fmla="*/ 782782 w 846117"/>
              <a:gd name="T3" fmla="*/ 689758 h 845127"/>
              <a:gd name="T4" fmla="*/ 450273 w 846117"/>
              <a:gd name="T5" fmla="*/ 814449 h 845127"/>
              <a:gd name="T6" fmla="*/ 28699 w 846117"/>
              <a:gd name="T7" fmla="*/ 505691 h 845127"/>
              <a:gd name="T8" fmla="*/ 278081 w 846117"/>
              <a:gd name="T9" fmla="*/ 54429 h 845127"/>
              <a:gd name="T10" fmla="*/ 753094 w 846117"/>
              <a:gd name="T11" fmla="*/ 179119 h 845127"/>
              <a:gd name="T12" fmla="*/ 830284 w 846117"/>
              <a:gd name="T13" fmla="*/ 612569 h 8451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46117" h="845127">
                <a:moveTo>
                  <a:pt x="830284" y="612569"/>
                </a:moveTo>
                <a:cubicBezTo>
                  <a:pt x="835232" y="697675"/>
                  <a:pt x="846117" y="656111"/>
                  <a:pt x="782782" y="689758"/>
                </a:cubicBezTo>
                <a:cubicBezTo>
                  <a:pt x="719447" y="723405"/>
                  <a:pt x="575953" y="845127"/>
                  <a:pt x="450273" y="814449"/>
                </a:cubicBezTo>
                <a:cubicBezTo>
                  <a:pt x="324593" y="783771"/>
                  <a:pt x="57398" y="632361"/>
                  <a:pt x="28699" y="505691"/>
                </a:cubicBezTo>
                <a:cubicBezTo>
                  <a:pt x="0" y="379021"/>
                  <a:pt x="157349" y="108858"/>
                  <a:pt x="278081" y="54429"/>
                </a:cubicBezTo>
                <a:cubicBezTo>
                  <a:pt x="398814" y="0"/>
                  <a:pt x="661060" y="86096"/>
                  <a:pt x="753094" y="179119"/>
                </a:cubicBezTo>
                <a:cubicBezTo>
                  <a:pt x="845128" y="272142"/>
                  <a:pt x="825336" y="527463"/>
                  <a:pt x="830284" y="612569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3" name="矩形 121"/>
          <p:cNvSpPr>
            <a:spLocks noChangeArrowheads="1"/>
          </p:cNvSpPr>
          <p:nvPr/>
        </p:nvSpPr>
        <p:spPr bwMode="auto">
          <a:xfrm>
            <a:off x="5187950" y="4206875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/>
          </a:p>
        </p:txBody>
      </p:sp>
      <p:sp>
        <p:nvSpPr>
          <p:cNvPr id="33844" name="任意多边形 135"/>
          <p:cNvSpPr/>
          <p:nvPr/>
        </p:nvSpPr>
        <p:spPr bwMode="auto">
          <a:xfrm>
            <a:off x="6008688" y="4365625"/>
            <a:ext cx="633412" cy="787400"/>
          </a:xfrm>
          <a:custGeom>
            <a:avLst/>
            <a:gdLst>
              <a:gd name="T0" fmla="*/ 303810 w 634340"/>
              <a:gd name="T1" fmla="*/ 200890 h 787729"/>
              <a:gd name="T2" fmla="*/ 232558 w 634340"/>
              <a:gd name="T3" fmla="*/ 58386 h 787729"/>
              <a:gd name="T4" fmla="*/ 72241 w 634340"/>
              <a:gd name="T5" fmla="*/ 64324 h 787729"/>
              <a:gd name="T6" fmla="*/ 24740 w 634340"/>
              <a:gd name="T7" fmla="*/ 444334 h 787729"/>
              <a:gd name="T8" fmla="*/ 220683 w 634340"/>
              <a:gd name="T9" fmla="*/ 782781 h 787729"/>
              <a:gd name="T10" fmla="*/ 624444 w 634340"/>
              <a:gd name="T11" fmla="*/ 474023 h 787729"/>
              <a:gd name="T12" fmla="*/ 303810 w 634340"/>
              <a:gd name="T13" fmla="*/ 200890 h 7877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34340" h="787729">
                <a:moveTo>
                  <a:pt x="303810" y="200890"/>
                </a:moveTo>
                <a:cubicBezTo>
                  <a:pt x="238496" y="131617"/>
                  <a:pt x="271153" y="81147"/>
                  <a:pt x="232558" y="58386"/>
                </a:cubicBezTo>
                <a:cubicBezTo>
                  <a:pt x="193963" y="35625"/>
                  <a:pt x="106877" y="0"/>
                  <a:pt x="72241" y="64324"/>
                </a:cubicBezTo>
                <a:cubicBezTo>
                  <a:pt x="37605" y="128648"/>
                  <a:pt x="0" y="324591"/>
                  <a:pt x="24740" y="444334"/>
                </a:cubicBezTo>
                <a:cubicBezTo>
                  <a:pt x="49480" y="564077"/>
                  <a:pt x="120732" y="777833"/>
                  <a:pt x="220683" y="782781"/>
                </a:cubicBezTo>
                <a:cubicBezTo>
                  <a:pt x="320634" y="787729"/>
                  <a:pt x="614548" y="575953"/>
                  <a:pt x="624444" y="474023"/>
                </a:cubicBezTo>
                <a:cubicBezTo>
                  <a:pt x="634340" y="372093"/>
                  <a:pt x="369124" y="270163"/>
                  <a:pt x="303810" y="200890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5" name="任意多边形 136"/>
          <p:cNvSpPr/>
          <p:nvPr/>
        </p:nvSpPr>
        <p:spPr bwMode="auto">
          <a:xfrm>
            <a:off x="5681663" y="3586163"/>
            <a:ext cx="954087" cy="873125"/>
          </a:xfrm>
          <a:custGeom>
            <a:avLst/>
            <a:gdLst>
              <a:gd name="T0" fmla="*/ 641267 w 953984"/>
              <a:gd name="T1" fmla="*/ 575953 h 872836"/>
              <a:gd name="T2" fmla="*/ 433449 w 953984"/>
              <a:gd name="T3" fmla="*/ 641268 h 872836"/>
              <a:gd name="T4" fmla="*/ 380010 w 953984"/>
              <a:gd name="T5" fmla="*/ 807522 h 872836"/>
              <a:gd name="T6" fmla="*/ 261257 w 953984"/>
              <a:gd name="T7" fmla="*/ 855023 h 872836"/>
              <a:gd name="T8" fmla="*/ 89065 w 953984"/>
              <a:gd name="T9" fmla="*/ 700644 h 872836"/>
              <a:gd name="T10" fmla="*/ 124691 w 953984"/>
              <a:gd name="T11" fmla="*/ 106878 h 872836"/>
              <a:gd name="T12" fmla="*/ 837210 w 953984"/>
              <a:gd name="T13" fmla="*/ 77190 h 872836"/>
              <a:gd name="T14" fmla="*/ 825335 w 953984"/>
              <a:gd name="T15" fmla="*/ 570016 h 872836"/>
              <a:gd name="T16" fmla="*/ 641267 w 953984"/>
              <a:gd name="T17" fmla="*/ 575953 h 8728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53984" h="872836">
                <a:moveTo>
                  <a:pt x="641267" y="575953"/>
                </a:moveTo>
                <a:cubicBezTo>
                  <a:pt x="575953" y="587828"/>
                  <a:pt x="476992" y="602673"/>
                  <a:pt x="433449" y="641268"/>
                </a:cubicBezTo>
                <a:cubicBezTo>
                  <a:pt x="389906" y="679863"/>
                  <a:pt x="408709" y="771896"/>
                  <a:pt x="380010" y="807522"/>
                </a:cubicBezTo>
                <a:cubicBezTo>
                  <a:pt x="351311" y="843148"/>
                  <a:pt x="309748" y="872836"/>
                  <a:pt x="261257" y="855023"/>
                </a:cubicBezTo>
                <a:cubicBezTo>
                  <a:pt x="212766" y="837210"/>
                  <a:pt x="111826" y="825335"/>
                  <a:pt x="89065" y="700644"/>
                </a:cubicBezTo>
                <a:cubicBezTo>
                  <a:pt x="66304" y="575953"/>
                  <a:pt x="0" y="210787"/>
                  <a:pt x="124691" y="106878"/>
                </a:cubicBezTo>
                <a:cubicBezTo>
                  <a:pt x="249382" y="2969"/>
                  <a:pt x="720436" y="0"/>
                  <a:pt x="837210" y="77190"/>
                </a:cubicBezTo>
                <a:cubicBezTo>
                  <a:pt x="953984" y="154380"/>
                  <a:pt x="861950" y="488868"/>
                  <a:pt x="825335" y="570016"/>
                </a:cubicBezTo>
                <a:cubicBezTo>
                  <a:pt x="788720" y="651164"/>
                  <a:pt x="706581" y="564078"/>
                  <a:pt x="641267" y="575953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6" name="矩形 137"/>
          <p:cNvSpPr>
            <a:spLocks noChangeArrowheads="1"/>
          </p:cNvSpPr>
          <p:nvPr/>
        </p:nvSpPr>
        <p:spPr bwMode="auto">
          <a:xfrm>
            <a:off x="6124575" y="473868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/>
          </a:p>
        </p:txBody>
      </p:sp>
      <p:sp>
        <p:nvSpPr>
          <p:cNvPr id="33847" name="矩形 147"/>
          <p:cNvSpPr>
            <a:spLocks noChangeArrowheads="1"/>
          </p:cNvSpPr>
          <p:nvPr/>
        </p:nvSpPr>
        <p:spPr bwMode="auto">
          <a:xfrm>
            <a:off x="6207125" y="3592513"/>
            <a:ext cx="38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/>
          </a:p>
        </p:txBody>
      </p:sp>
      <p:sp>
        <p:nvSpPr>
          <p:cNvPr id="187" name="椭圆 12"/>
          <p:cNvSpPr>
            <a:spLocks noChangeArrowheads="1"/>
          </p:cNvSpPr>
          <p:nvPr/>
        </p:nvSpPr>
        <p:spPr bwMode="auto">
          <a:xfrm>
            <a:off x="1436688" y="42735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8" name="椭圆 12"/>
          <p:cNvSpPr>
            <a:spLocks noChangeArrowheads="1"/>
          </p:cNvSpPr>
          <p:nvPr/>
        </p:nvSpPr>
        <p:spPr bwMode="auto">
          <a:xfrm>
            <a:off x="1881188" y="47228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9" name="椭圆 12"/>
          <p:cNvSpPr>
            <a:spLocks noChangeArrowheads="1"/>
          </p:cNvSpPr>
          <p:nvPr/>
        </p:nvSpPr>
        <p:spPr bwMode="auto">
          <a:xfrm>
            <a:off x="1636713" y="47339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0" name="椭圆 12"/>
          <p:cNvSpPr>
            <a:spLocks noChangeArrowheads="1"/>
          </p:cNvSpPr>
          <p:nvPr/>
        </p:nvSpPr>
        <p:spPr bwMode="auto">
          <a:xfrm>
            <a:off x="2317750" y="42751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1" name="椭圆 12"/>
          <p:cNvSpPr>
            <a:spLocks noChangeArrowheads="1"/>
          </p:cNvSpPr>
          <p:nvPr/>
        </p:nvSpPr>
        <p:spPr bwMode="auto">
          <a:xfrm>
            <a:off x="1423988" y="45037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2" name="椭圆 12"/>
          <p:cNvSpPr>
            <a:spLocks noChangeArrowheads="1"/>
          </p:cNvSpPr>
          <p:nvPr/>
        </p:nvSpPr>
        <p:spPr bwMode="auto">
          <a:xfrm>
            <a:off x="1641475" y="45069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3" name="椭圆 12"/>
          <p:cNvSpPr>
            <a:spLocks noChangeArrowheads="1"/>
          </p:cNvSpPr>
          <p:nvPr/>
        </p:nvSpPr>
        <p:spPr bwMode="auto">
          <a:xfrm>
            <a:off x="2085975" y="45005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" name="椭圆 12"/>
          <p:cNvSpPr>
            <a:spLocks noChangeArrowheads="1"/>
          </p:cNvSpPr>
          <p:nvPr/>
        </p:nvSpPr>
        <p:spPr bwMode="auto">
          <a:xfrm>
            <a:off x="2303463" y="45053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856" name="椭圆 12"/>
          <p:cNvSpPr>
            <a:spLocks noChangeArrowheads="1"/>
          </p:cNvSpPr>
          <p:nvPr/>
        </p:nvSpPr>
        <p:spPr bwMode="auto">
          <a:xfrm>
            <a:off x="1668463" y="4279900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6" name="椭圆 12"/>
          <p:cNvSpPr>
            <a:spLocks noChangeArrowheads="1"/>
          </p:cNvSpPr>
          <p:nvPr/>
        </p:nvSpPr>
        <p:spPr bwMode="auto">
          <a:xfrm>
            <a:off x="1881188" y="42719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7" name="椭圆 12"/>
          <p:cNvSpPr>
            <a:spLocks noChangeArrowheads="1"/>
          </p:cNvSpPr>
          <p:nvPr/>
        </p:nvSpPr>
        <p:spPr bwMode="auto">
          <a:xfrm>
            <a:off x="2100263" y="47228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859" name="椭圆 12"/>
          <p:cNvSpPr>
            <a:spLocks noChangeArrowheads="1"/>
          </p:cNvSpPr>
          <p:nvPr/>
        </p:nvSpPr>
        <p:spPr bwMode="auto">
          <a:xfrm>
            <a:off x="2112963" y="4283075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" name="椭圆 12"/>
          <p:cNvSpPr>
            <a:spLocks noChangeArrowheads="1"/>
          </p:cNvSpPr>
          <p:nvPr/>
        </p:nvSpPr>
        <p:spPr bwMode="auto">
          <a:xfrm>
            <a:off x="2117725" y="401637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0" name="椭圆 12"/>
          <p:cNvSpPr>
            <a:spLocks noChangeArrowheads="1"/>
          </p:cNvSpPr>
          <p:nvPr/>
        </p:nvSpPr>
        <p:spPr bwMode="auto">
          <a:xfrm>
            <a:off x="1873250" y="40195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862" name="矩形 200"/>
          <p:cNvSpPr>
            <a:spLocks noChangeArrowheads="1"/>
          </p:cNvSpPr>
          <p:nvPr/>
        </p:nvSpPr>
        <p:spPr bwMode="auto">
          <a:xfrm>
            <a:off x="1435100" y="4022725"/>
            <a:ext cx="379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s </a:t>
            </a:r>
            <a:endParaRPr lang="zh-CN" altLang="en-US"/>
          </a:p>
        </p:txBody>
      </p:sp>
      <p:sp>
        <p:nvSpPr>
          <p:cNvPr id="33863" name="矩形 201"/>
          <p:cNvSpPr>
            <a:spLocks noChangeArrowheads="1"/>
          </p:cNvSpPr>
          <p:nvPr/>
        </p:nvSpPr>
        <p:spPr bwMode="auto">
          <a:xfrm>
            <a:off x="2108200" y="4016375"/>
            <a:ext cx="315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 </a:t>
            </a:r>
            <a:endParaRPr lang="zh-CN" altLang="en-US"/>
          </a:p>
        </p:txBody>
      </p:sp>
      <p:cxnSp>
        <p:nvCxnSpPr>
          <p:cNvPr id="33864" name="直接连接符 202"/>
          <p:cNvCxnSpPr>
            <a:cxnSpLocks noChangeShapeType="1"/>
          </p:cNvCxnSpPr>
          <p:nvPr/>
        </p:nvCxnSpPr>
        <p:spPr bwMode="auto">
          <a:xfrm>
            <a:off x="2195513" y="4313238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65" name="直接连接符 203"/>
          <p:cNvCxnSpPr>
            <a:cxnSpLocks noChangeShapeType="1"/>
          </p:cNvCxnSpPr>
          <p:nvPr/>
        </p:nvCxnSpPr>
        <p:spPr bwMode="auto">
          <a:xfrm>
            <a:off x="1512888" y="4538663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66" name="直接连接符 204"/>
          <p:cNvCxnSpPr>
            <a:cxnSpLocks noChangeShapeType="1"/>
          </p:cNvCxnSpPr>
          <p:nvPr/>
        </p:nvCxnSpPr>
        <p:spPr bwMode="auto">
          <a:xfrm>
            <a:off x="2181225" y="453072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67" name="直接连接符 205"/>
          <p:cNvCxnSpPr>
            <a:cxnSpLocks noChangeShapeType="1"/>
          </p:cNvCxnSpPr>
          <p:nvPr/>
        </p:nvCxnSpPr>
        <p:spPr bwMode="auto">
          <a:xfrm>
            <a:off x="1765300" y="434022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68" name="直接连接符 206"/>
          <p:cNvCxnSpPr>
            <a:cxnSpLocks noChangeShapeType="1"/>
          </p:cNvCxnSpPr>
          <p:nvPr/>
        </p:nvCxnSpPr>
        <p:spPr bwMode="auto">
          <a:xfrm>
            <a:off x="1522413" y="4340225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69" name="直接连接符 207"/>
          <p:cNvCxnSpPr>
            <a:cxnSpLocks noChangeShapeType="1"/>
          </p:cNvCxnSpPr>
          <p:nvPr/>
        </p:nvCxnSpPr>
        <p:spPr bwMode="auto">
          <a:xfrm flipH="1">
            <a:off x="1490663" y="4370388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70" name="直接连接符 208"/>
          <p:cNvCxnSpPr>
            <a:cxnSpLocks noChangeShapeType="1"/>
          </p:cNvCxnSpPr>
          <p:nvPr/>
        </p:nvCxnSpPr>
        <p:spPr bwMode="auto">
          <a:xfrm flipH="1">
            <a:off x="1695450" y="436880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71" name="直接连接符 209"/>
          <p:cNvCxnSpPr>
            <a:cxnSpLocks noChangeShapeType="1"/>
          </p:cNvCxnSpPr>
          <p:nvPr/>
        </p:nvCxnSpPr>
        <p:spPr bwMode="auto">
          <a:xfrm flipH="1">
            <a:off x="2135188" y="4373563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72" name="直接连接符 210"/>
          <p:cNvCxnSpPr>
            <a:cxnSpLocks noChangeShapeType="1"/>
          </p:cNvCxnSpPr>
          <p:nvPr/>
        </p:nvCxnSpPr>
        <p:spPr bwMode="auto">
          <a:xfrm flipH="1">
            <a:off x="1711325" y="414020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73" name="直接连接符 211"/>
          <p:cNvCxnSpPr>
            <a:cxnSpLocks noChangeShapeType="1"/>
          </p:cNvCxnSpPr>
          <p:nvPr/>
        </p:nvCxnSpPr>
        <p:spPr bwMode="auto">
          <a:xfrm flipH="1">
            <a:off x="2355850" y="4373563"/>
            <a:ext cx="11113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74" name="直接连接符 212"/>
          <p:cNvCxnSpPr>
            <a:cxnSpLocks noChangeShapeType="1"/>
          </p:cNvCxnSpPr>
          <p:nvPr/>
        </p:nvCxnSpPr>
        <p:spPr bwMode="auto">
          <a:xfrm flipH="1">
            <a:off x="2144713" y="413385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75" name="直接连接符 213"/>
          <p:cNvCxnSpPr>
            <a:cxnSpLocks noChangeShapeType="1"/>
          </p:cNvCxnSpPr>
          <p:nvPr/>
        </p:nvCxnSpPr>
        <p:spPr bwMode="auto">
          <a:xfrm flipH="1">
            <a:off x="1909763" y="4117975"/>
            <a:ext cx="12700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76" name="直接连接符 214"/>
          <p:cNvCxnSpPr>
            <a:cxnSpLocks noChangeShapeType="1"/>
          </p:cNvCxnSpPr>
          <p:nvPr/>
        </p:nvCxnSpPr>
        <p:spPr bwMode="auto">
          <a:xfrm flipH="1">
            <a:off x="1690688" y="4598988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216" name="椭圆 12"/>
          <p:cNvSpPr>
            <a:spLocks noChangeArrowheads="1"/>
          </p:cNvSpPr>
          <p:nvPr/>
        </p:nvSpPr>
        <p:spPr bwMode="auto">
          <a:xfrm>
            <a:off x="1676400" y="40195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3878" name="直接连接符 216"/>
          <p:cNvCxnSpPr>
            <a:cxnSpLocks noChangeShapeType="1"/>
          </p:cNvCxnSpPr>
          <p:nvPr/>
        </p:nvCxnSpPr>
        <p:spPr bwMode="auto">
          <a:xfrm>
            <a:off x="1770063" y="4083050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79" name="直接连接符 217"/>
          <p:cNvCxnSpPr>
            <a:cxnSpLocks noChangeShapeType="1"/>
          </p:cNvCxnSpPr>
          <p:nvPr/>
        </p:nvCxnSpPr>
        <p:spPr bwMode="auto">
          <a:xfrm>
            <a:off x="1978025" y="4095750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80" name="直接连接符 218"/>
          <p:cNvCxnSpPr>
            <a:cxnSpLocks noChangeShapeType="1"/>
          </p:cNvCxnSpPr>
          <p:nvPr/>
        </p:nvCxnSpPr>
        <p:spPr bwMode="auto">
          <a:xfrm>
            <a:off x="1978025" y="4321175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81" name="直接连接符 219"/>
          <p:cNvCxnSpPr>
            <a:cxnSpLocks noChangeShapeType="1"/>
          </p:cNvCxnSpPr>
          <p:nvPr/>
        </p:nvCxnSpPr>
        <p:spPr bwMode="auto">
          <a:xfrm>
            <a:off x="1757363" y="4778375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82" name="直接连接符 220"/>
          <p:cNvCxnSpPr>
            <a:cxnSpLocks noChangeShapeType="1"/>
          </p:cNvCxnSpPr>
          <p:nvPr/>
        </p:nvCxnSpPr>
        <p:spPr bwMode="auto">
          <a:xfrm flipH="1">
            <a:off x="2136775" y="457200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3883" name="直接连接符 221"/>
          <p:cNvCxnSpPr>
            <a:cxnSpLocks noChangeShapeType="1"/>
          </p:cNvCxnSpPr>
          <p:nvPr/>
        </p:nvCxnSpPr>
        <p:spPr bwMode="auto">
          <a:xfrm>
            <a:off x="1970088" y="4757738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18" name="直接连接符 85"/>
          <p:cNvCxnSpPr>
            <a:cxnSpLocks noChangeShapeType="1"/>
            <a:stCxn id="25" idx="6"/>
            <a:endCxn id="28" idx="2"/>
          </p:cNvCxnSpPr>
          <p:nvPr/>
        </p:nvCxnSpPr>
        <p:spPr bwMode="auto">
          <a:xfrm>
            <a:off x="1525588" y="4321175"/>
            <a:ext cx="58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grpSp>
        <p:nvGrpSpPr>
          <p:cNvPr id="34819" name="组合 22"/>
          <p:cNvGrpSpPr/>
          <p:nvPr/>
        </p:nvGrpSpPr>
        <p:grpSpPr bwMode="auto">
          <a:xfrm>
            <a:off x="558800" y="3632200"/>
            <a:ext cx="10791825" cy="2716213"/>
            <a:chOff x="558282" y="3631548"/>
            <a:chExt cx="10792567" cy="2716606"/>
          </a:xfrm>
        </p:grpSpPr>
        <p:pic>
          <p:nvPicPr>
            <p:cNvPr id="34918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82" y="3633529"/>
              <a:ext cx="54387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919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074" y="3631548"/>
              <a:ext cx="54387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20" name="矩形 39"/>
          <p:cNvSpPr>
            <a:spLocks noChangeArrowheads="1"/>
          </p:cNvSpPr>
          <p:nvPr/>
        </p:nvSpPr>
        <p:spPr bwMode="auto">
          <a:xfrm>
            <a:off x="2952750" y="600075"/>
            <a:ext cx="8174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More precisely, ALP(G, s, t) is forbidden if it satisfies one of the conditions (F1), (F2), (F3) or (F4)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1" name="直接连接符 40"/>
          <p:cNvSpPr>
            <a:spLocks noChangeShapeType="1"/>
          </p:cNvSpPr>
          <p:nvPr/>
        </p:nvSpPr>
        <p:spPr bwMode="auto">
          <a:xfrm>
            <a:off x="2892425" y="482600"/>
            <a:ext cx="4763" cy="6699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文本框 41"/>
          <p:cNvSpPr>
            <a:spLocks noChangeArrowheads="1"/>
          </p:cNvSpPr>
          <p:nvPr/>
        </p:nvSpPr>
        <p:spPr bwMode="auto">
          <a:xfrm>
            <a:off x="577850" y="317500"/>
            <a:ext cx="269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7F7F7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forbidden problems</a:t>
            </a:r>
            <a:endParaRPr lang="zh-CN" altLang="en-US" sz="36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4823" name="TextBox 13"/>
          <p:cNvSpPr txBox="1">
            <a:spLocks noChangeArrowheads="1"/>
          </p:cNvSpPr>
          <p:nvPr/>
        </p:nvSpPr>
        <p:spPr bwMode="auto">
          <a:xfrm>
            <a:off x="1657350" y="2290763"/>
            <a:ext cx="8572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alibri" panose="020F0502020204030204" pitchFamily="34" charset="0"/>
                <a:sym typeface="Calibri" panose="020F0502020204030204" pitchFamily="34" charset="0"/>
              </a:rPr>
              <a:t>C2</a:t>
            </a:r>
            <a:r>
              <a:rPr lang="zh-CN" altLang="en-US" b="1">
                <a:latin typeface="Calibri" panose="020F0502020204030204" pitchFamily="34" charset="0"/>
                <a:sym typeface="Calibri" panose="020F0502020204030204" pitchFamily="34" charset="0"/>
              </a:rPr>
              <a:t>：</a:t>
            </a:r>
            <a:r>
              <a:rPr lang="en-US" altLang="zh-CN" b="1"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ALP(G, s, t) satisfies (C2) if G contains two vertices that are a critical cutting pair to s, or G has a vertex v cutting pair to s and ALP(G’ ∪ {v}, v, t) satisfies (C2), in which G’ is the connected component of G \ {s, v} which contains t.</a:t>
            </a:r>
            <a:endParaRPr lang="zh-CN" altLang="en-US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4824" name="矩形 25"/>
          <p:cNvSpPr>
            <a:spLocks noChangeArrowheads="1"/>
          </p:cNvSpPr>
          <p:nvPr/>
        </p:nvSpPr>
        <p:spPr bwMode="auto">
          <a:xfrm>
            <a:off x="5741988" y="4699000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endParaRPr lang="zh-CN" altLang="en-US"/>
          </a:p>
        </p:txBody>
      </p:sp>
      <p:sp>
        <p:nvSpPr>
          <p:cNvPr id="34825" name="矩形 28"/>
          <p:cNvSpPr>
            <a:spLocks noChangeArrowheads="1"/>
          </p:cNvSpPr>
          <p:nvPr/>
        </p:nvSpPr>
        <p:spPr bwMode="auto">
          <a:xfrm>
            <a:off x="6275388" y="4341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G’ </a:t>
            </a:r>
            <a:endParaRPr lang="zh-CN" altLang="en-US"/>
          </a:p>
        </p:txBody>
      </p:sp>
      <p:sp>
        <p:nvSpPr>
          <p:cNvPr id="34826" name="矩形 29"/>
          <p:cNvSpPr>
            <a:spLocks noChangeArrowheads="1"/>
          </p:cNvSpPr>
          <p:nvPr/>
        </p:nvSpPr>
        <p:spPr bwMode="auto">
          <a:xfrm>
            <a:off x="1843088" y="5314950"/>
            <a:ext cx="382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 </a:t>
            </a:r>
            <a:endParaRPr lang="zh-CN" altLang="en-US"/>
          </a:p>
        </p:txBody>
      </p:sp>
      <p:sp>
        <p:nvSpPr>
          <p:cNvPr id="25" name="椭圆 12"/>
          <p:cNvSpPr>
            <a:spLocks noChangeArrowheads="1"/>
          </p:cNvSpPr>
          <p:nvPr/>
        </p:nvSpPr>
        <p:spPr bwMode="auto">
          <a:xfrm>
            <a:off x="1436688" y="42735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" name="椭圆 12"/>
          <p:cNvSpPr>
            <a:spLocks noChangeArrowheads="1"/>
          </p:cNvSpPr>
          <p:nvPr/>
        </p:nvSpPr>
        <p:spPr bwMode="auto">
          <a:xfrm>
            <a:off x="1655763" y="42767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" name="椭圆 12"/>
          <p:cNvSpPr>
            <a:spLocks noChangeArrowheads="1"/>
          </p:cNvSpPr>
          <p:nvPr/>
        </p:nvSpPr>
        <p:spPr bwMode="auto">
          <a:xfrm>
            <a:off x="1892300" y="42719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椭圆 12"/>
          <p:cNvSpPr>
            <a:spLocks noChangeArrowheads="1"/>
          </p:cNvSpPr>
          <p:nvPr/>
        </p:nvSpPr>
        <p:spPr bwMode="auto">
          <a:xfrm>
            <a:off x="2109788" y="42751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椭圆 12"/>
          <p:cNvSpPr>
            <a:spLocks noChangeArrowheads="1"/>
          </p:cNvSpPr>
          <p:nvPr/>
        </p:nvSpPr>
        <p:spPr bwMode="auto">
          <a:xfrm>
            <a:off x="1423988" y="45037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椭圆 12"/>
          <p:cNvSpPr>
            <a:spLocks noChangeArrowheads="1"/>
          </p:cNvSpPr>
          <p:nvPr/>
        </p:nvSpPr>
        <p:spPr bwMode="auto">
          <a:xfrm>
            <a:off x="1641475" y="45069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" name="椭圆 12"/>
          <p:cNvSpPr>
            <a:spLocks noChangeArrowheads="1"/>
          </p:cNvSpPr>
          <p:nvPr/>
        </p:nvSpPr>
        <p:spPr bwMode="auto">
          <a:xfrm>
            <a:off x="1878013" y="45005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椭圆 12"/>
          <p:cNvSpPr>
            <a:spLocks noChangeArrowheads="1"/>
          </p:cNvSpPr>
          <p:nvPr/>
        </p:nvSpPr>
        <p:spPr bwMode="auto">
          <a:xfrm>
            <a:off x="2346325" y="45053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椭圆 12"/>
          <p:cNvSpPr>
            <a:spLocks noChangeArrowheads="1"/>
          </p:cNvSpPr>
          <p:nvPr/>
        </p:nvSpPr>
        <p:spPr bwMode="auto">
          <a:xfrm>
            <a:off x="1428750" y="47164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" name="椭圆 12"/>
          <p:cNvSpPr>
            <a:spLocks noChangeArrowheads="1"/>
          </p:cNvSpPr>
          <p:nvPr/>
        </p:nvSpPr>
        <p:spPr bwMode="auto">
          <a:xfrm>
            <a:off x="1647825" y="47212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" name="椭圆 12"/>
          <p:cNvSpPr>
            <a:spLocks noChangeArrowheads="1"/>
          </p:cNvSpPr>
          <p:nvPr/>
        </p:nvSpPr>
        <p:spPr bwMode="auto">
          <a:xfrm>
            <a:off x="1884363" y="471487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38" name="椭圆 12"/>
          <p:cNvSpPr>
            <a:spLocks noChangeArrowheads="1"/>
          </p:cNvSpPr>
          <p:nvPr/>
        </p:nvSpPr>
        <p:spPr bwMode="auto">
          <a:xfrm>
            <a:off x="2101850" y="4718050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椭圆 12"/>
          <p:cNvSpPr>
            <a:spLocks noChangeArrowheads="1"/>
          </p:cNvSpPr>
          <p:nvPr/>
        </p:nvSpPr>
        <p:spPr bwMode="auto">
          <a:xfrm>
            <a:off x="2333625" y="47307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" name="椭圆 12"/>
          <p:cNvSpPr>
            <a:spLocks noChangeArrowheads="1"/>
          </p:cNvSpPr>
          <p:nvPr/>
        </p:nvSpPr>
        <p:spPr bwMode="auto">
          <a:xfrm>
            <a:off x="2332038" y="49545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" name="椭圆 12"/>
          <p:cNvSpPr>
            <a:spLocks noChangeArrowheads="1"/>
          </p:cNvSpPr>
          <p:nvPr/>
        </p:nvSpPr>
        <p:spPr bwMode="auto">
          <a:xfrm>
            <a:off x="2546350" y="49482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" name="椭圆 12"/>
          <p:cNvSpPr>
            <a:spLocks noChangeArrowheads="1"/>
          </p:cNvSpPr>
          <p:nvPr/>
        </p:nvSpPr>
        <p:spPr bwMode="auto">
          <a:xfrm>
            <a:off x="2109788" y="49403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43" name="椭圆 12"/>
          <p:cNvSpPr>
            <a:spLocks noChangeArrowheads="1"/>
          </p:cNvSpPr>
          <p:nvPr/>
        </p:nvSpPr>
        <p:spPr bwMode="auto">
          <a:xfrm>
            <a:off x="2093913" y="4497388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椭圆 12"/>
          <p:cNvSpPr>
            <a:spLocks noChangeArrowheads="1"/>
          </p:cNvSpPr>
          <p:nvPr/>
        </p:nvSpPr>
        <p:spPr bwMode="auto">
          <a:xfrm>
            <a:off x="2563813" y="47339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" name="椭圆 12"/>
          <p:cNvSpPr>
            <a:spLocks noChangeArrowheads="1"/>
          </p:cNvSpPr>
          <p:nvPr/>
        </p:nvSpPr>
        <p:spPr bwMode="auto">
          <a:xfrm>
            <a:off x="2562225" y="45069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46" name="矩形 43"/>
          <p:cNvSpPr>
            <a:spLocks noChangeArrowheads="1"/>
          </p:cNvSpPr>
          <p:nvPr/>
        </p:nvSpPr>
        <p:spPr bwMode="auto">
          <a:xfrm>
            <a:off x="1844675" y="4699000"/>
            <a:ext cx="379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s </a:t>
            </a:r>
            <a:endParaRPr lang="zh-CN" altLang="en-US"/>
          </a:p>
        </p:txBody>
      </p:sp>
      <p:sp>
        <p:nvSpPr>
          <p:cNvPr id="34847" name="矩形 44"/>
          <p:cNvSpPr>
            <a:spLocks noChangeArrowheads="1"/>
          </p:cNvSpPr>
          <p:nvPr/>
        </p:nvSpPr>
        <p:spPr bwMode="auto">
          <a:xfrm>
            <a:off x="2132013" y="4224338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 </a:t>
            </a:r>
            <a:endParaRPr lang="zh-CN" altLang="en-US"/>
          </a:p>
        </p:txBody>
      </p:sp>
      <p:sp>
        <p:nvSpPr>
          <p:cNvPr id="48" name="椭圆 12"/>
          <p:cNvSpPr>
            <a:spLocks noChangeArrowheads="1"/>
          </p:cNvSpPr>
          <p:nvPr/>
        </p:nvSpPr>
        <p:spPr bwMode="auto">
          <a:xfrm>
            <a:off x="6142038" y="40497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" name="椭圆 12"/>
          <p:cNvSpPr>
            <a:spLocks noChangeArrowheads="1"/>
          </p:cNvSpPr>
          <p:nvPr/>
        </p:nvSpPr>
        <p:spPr bwMode="auto">
          <a:xfrm>
            <a:off x="6156325" y="43132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50" name="椭圆 12"/>
          <p:cNvSpPr>
            <a:spLocks noChangeArrowheads="1"/>
          </p:cNvSpPr>
          <p:nvPr/>
        </p:nvSpPr>
        <p:spPr bwMode="auto">
          <a:xfrm>
            <a:off x="5918200" y="4716463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椭圆 12"/>
          <p:cNvSpPr>
            <a:spLocks noChangeArrowheads="1"/>
          </p:cNvSpPr>
          <p:nvPr/>
        </p:nvSpPr>
        <p:spPr bwMode="auto">
          <a:xfrm>
            <a:off x="6143625" y="47164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52" name="椭圆 12"/>
          <p:cNvSpPr>
            <a:spLocks noChangeArrowheads="1"/>
          </p:cNvSpPr>
          <p:nvPr/>
        </p:nvSpPr>
        <p:spPr bwMode="auto">
          <a:xfrm>
            <a:off x="6142038" y="4500563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椭圆 12"/>
          <p:cNvSpPr>
            <a:spLocks noChangeArrowheads="1"/>
          </p:cNvSpPr>
          <p:nvPr/>
        </p:nvSpPr>
        <p:spPr bwMode="auto">
          <a:xfrm>
            <a:off x="5919788" y="40481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54" name="矩形 65"/>
          <p:cNvSpPr>
            <a:spLocks noChangeArrowheads="1"/>
          </p:cNvSpPr>
          <p:nvPr/>
        </p:nvSpPr>
        <p:spPr bwMode="auto">
          <a:xfrm>
            <a:off x="6138863" y="432276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 </a:t>
            </a:r>
            <a:endParaRPr lang="zh-CN" altLang="en-US"/>
          </a:p>
        </p:txBody>
      </p:sp>
      <p:sp>
        <p:nvSpPr>
          <p:cNvPr id="34855" name="椭圆 12"/>
          <p:cNvSpPr>
            <a:spLocks noChangeArrowheads="1"/>
          </p:cNvSpPr>
          <p:nvPr/>
        </p:nvSpPr>
        <p:spPr bwMode="auto">
          <a:xfrm>
            <a:off x="5918200" y="4497388"/>
            <a:ext cx="88900" cy="9525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椭圆 12"/>
          <p:cNvSpPr>
            <a:spLocks noChangeArrowheads="1"/>
          </p:cNvSpPr>
          <p:nvPr/>
        </p:nvSpPr>
        <p:spPr bwMode="auto">
          <a:xfrm>
            <a:off x="5915025" y="42910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" name="椭圆 12"/>
          <p:cNvSpPr>
            <a:spLocks noChangeArrowheads="1"/>
          </p:cNvSpPr>
          <p:nvPr/>
        </p:nvSpPr>
        <p:spPr bwMode="auto">
          <a:xfrm>
            <a:off x="6137275" y="38322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58" name="矩形 74"/>
          <p:cNvSpPr>
            <a:spLocks noChangeArrowheads="1"/>
          </p:cNvSpPr>
          <p:nvPr/>
        </p:nvSpPr>
        <p:spPr bwMode="auto">
          <a:xfrm>
            <a:off x="5756275" y="425450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</a:t>
            </a:r>
            <a:endParaRPr lang="zh-CN" altLang="en-US"/>
          </a:p>
        </p:txBody>
      </p:sp>
      <p:sp>
        <p:nvSpPr>
          <p:cNvPr id="34859" name="矩形 29"/>
          <p:cNvSpPr>
            <a:spLocks noChangeArrowheads="1"/>
          </p:cNvSpPr>
          <p:nvPr/>
        </p:nvSpPr>
        <p:spPr bwMode="auto">
          <a:xfrm>
            <a:off x="5926138" y="5295900"/>
            <a:ext cx="382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 </a:t>
            </a:r>
            <a:endParaRPr lang="zh-CN" altLang="en-US"/>
          </a:p>
        </p:txBody>
      </p:sp>
      <p:sp>
        <p:nvSpPr>
          <p:cNvPr id="77" name="椭圆 12"/>
          <p:cNvSpPr>
            <a:spLocks noChangeArrowheads="1"/>
          </p:cNvSpPr>
          <p:nvPr/>
        </p:nvSpPr>
        <p:spPr bwMode="auto">
          <a:xfrm>
            <a:off x="5235575" y="44973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" name="椭圆 12"/>
          <p:cNvSpPr>
            <a:spLocks noChangeArrowheads="1"/>
          </p:cNvSpPr>
          <p:nvPr/>
        </p:nvSpPr>
        <p:spPr bwMode="auto">
          <a:xfrm>
            <a:off x="5453063" y="45005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" name="椭圆 12"/>
          <p:cNvSpPr>
            <a:spLocks noChangeArrowheads="1"/>
          </p:cNvSpPr>
          <p:nvPr/>
        </p:nvSpPr>
        <p:spPr bwMode="auto">
          <a:xfrm>
            <a:off x="5691188" y="44958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" name="椭圆 12"/>
          <p:cNvSpPr>
            <a:spLocks noChangeArrowheads="1"/>
          </p:cNvSpPr>
          <p:nvPr/>
        </p:nvSpPr>
        <p:spPr bwMode="auto">
          <a:xfrm>
            <a:off x="5221288" y="47259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" name="椭圆 12"/>
          <p:cNvSpPr>
            <a:spLocks noChangeArrowheads="1"/>
          </p:cNvSpPr>
          <p:nvPr/>
        </p:nvSpPr>
        <p:spPr bwMode="auto">
          <a:xfrm>
            <a:off x="5438775" y="47307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" name="椭圆 12"/>
          <p:cNvSpPr>
            <a:spLocks noChangeArrowheads="1"/>
          </p:cNvSpPr>
          <p:nvPr/>
        </p:nvSpPr>
        <p:spPr bwMode="auto">
          <a:xfrm>
            <a:off x="5676900" y="47244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3" name="椭圆 12"/>
          <p:cNvSpPr>
            <a:spLocks noChangeArrowheads="1"/>
          </p:cNvSpPr>
          <p:nvPr/>
        </p:nvSpPr>
        <p:spPr bwMode="auto">
          <a:xfrm>
            <a:off x="5927725" y="38306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67" name="任意多边形 83"/>
          <p:cNvSpPr/>
          <p:nvPr/>
        </p:nvSpPr>
        <p:spPr bwMode="auto">
          <a:xfrm>
            <a:off x="5734050" y="3467100"/>
            <a:ext cx="990600" cy="1536700"/>
          </a:xfrm>
          <a:custGeom>
            <a:avLst/>
            <a:gdLst>
              <a:gd name="T0" fmla="*/ 155369 w 990600"/>
              <a:gd name="T1" fmla="*/ 71252 h 1536865"/>
              <a:gd name="T2" fmla="*/ 18803 w 990600"/>
              <a:gd name="T3" fmla="*/ 659080 h 1536865"/>
              <a:gd name="T4" fmla="*/ 268185 w 990600"/>
              <a:gd name="T5" fmla="*/ 991589 h 1536865"/>
              <a:gd name="T6" fmla="*/ 351312 w 990600"/>
              <a:gd name="T7" fmla="*/ 1056904 h 1536865"/>
              <a:gd name="T8" fmla="*/ 339437 w 990600"/>
              <a:gd name="T9" fmla="*/ 1294410 h 1536865"/>
              <a:gd name="T10" fmla="*/ 541317 w 990600"/>
              <a:gd name="T11" fmla="*/ 1525979 h 1536865"/>
              <a:gd name="T12" fmla="*/ 956953 w 990600"/>
              <a:gd name="T13" fmla="*/ 1229096 h 1536865"/>
              <a:gd name="T14" fmla="*/ 743198 w 990600"/>
              <a:gd name="T15" fmla="*/ 231569 h 1536865"/>
              <a:gd name="T16" fmla="*/ 155369 w 990600"/>
              <a:gd name="T17" fmla="*/ 71252 h 15368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90600" h="1536865">
                <a:moveTo>
                  <a:pt x="155369" y="71252"/>
                </a:moveTo>
                <a:cubicBezTo>
                  <a:pt x="34637" y="142504"/>
                  <a:pt x="0" y="505690"/>
                  <a:pt x="18803" y="659080"/>
                </a:cubicBezTo>
                <a:cubicBezTo>
                  <a:pt x="37606" y="812470"/>
                  <a:pt x="212767" y="925285"/>
                  <a:pt x="268185" y="991589"/>
                </a:cubicBezTo>
                <a:cubicBezTo>
                  <a:pt x="323603" y="1057893"/>
                  <a:pt x="339437" y="1006434"/>
                  <a:pt x="351312" y="1056904"/>
                </a:cubicBezTo>
                <a:cubicBezTo>
                  <a:pt x="363187" y="1107374"/>
                  <a:pt x="307770" y="1216231"/>
                  <a:pt x="339437" y="1294410"/>
                </a:cubicBezTo>
                <a:cubicBezTo>
                  <a:pt x="371104" y="1372589"/>
                  <a:pt x="438398" y="1536865"/>
                  <a:pt x="541317" y="1525979"/>
                </a:cubicBezTo>
                <a:cubicBezTo>
                  <a:pt x="644236" y="1515093"/>
                  <a:pt x="923306" y="1444831"/>
                  <a:pt x="956953" y="1229096"/>
                </a:cubicBezTo>
                <a:cubicBezTo>
                  <a:pt x="990600" y="1013361"/>
                  <a:pt x="881743" y="424543"/>
                  <a:pt x="743198" y="231569"/>
                </a:cubicBezTo>
                <a:cubicBezTo>
                  <a:pt x="604653" y="38595"/>
                  <a:pt x="276102" y="0"/>
                  <a:pt x="155369" y="71252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4868" name="直接连接符 88"/>
          <p:cNvCxnSpPr>
            <a:cxnSpLocks noChangeShapeType="1"/>
            <a:stCxn id="25" idx="6"/>
            <a:endCxn id="26" idx="2"/>
          </p:cNvCxnSpPr>
          <p:nvPr/>
        </p:nvCxnSpPr>
        <p:spPr bwMode="auto">
          <a:xfrm>
            <a:off x="1525588" y="4321175"/>
            <a:ext cx="130175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69" name="直接连接符 92"/>
          <p:cNvCxnSpPr>
            <a:cxnSpLocks noChangeShapeType="1"/>
          </p:cNvCxnSpPr>
          <p:nvPr/>
        </p:nvCxnSpPr>
        <p:spPr bwMode="auto">
          <a:xfrm>
            <a:off x="1749425" y="431323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0" name="直接连接符 93"/>
          <p:cNvCxnSpPr>
            <a:cxnSpLocks noChangeShapeType="1"/>
          </p:cNvCxnSpPr>
          <p:nvPr/>
        </p:nvCxnSpPr>
        <p:spPr bwMode="auto">
          <a:xfrm>
            <a:off x="1987550" y="431323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1" name="直接连接符 94"/>
          <p:cNvCxnSpPr>
            <a:cxnSpLocks noChangeShapeType="1"/>
          </p:cNvCxnSpPr>
          <p:nvPr/>
        </p:nvCxnSpPr>
        <p:spPr bwMode="auto">
          <a:xfrm>
            <a:off x="1512888" y="4538663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2" name="直接连接符 95"/>
          <p:cNvCxnSpPr>
            <a:cxnSpLocks noChangeShapeType="1"/>
          </p:cNvCxnSpPr>
          <p:nvPr/>
        </p:nvCxnSpPr>
        <p:spPr bwMode="auto">
          <a:xfrm>
            <a:off x="1736725" y="453072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3" name="直接连接符 96"/>
          <p:cNvCxnSpPr>
            <a:cxnSpLocks noChangeShapeType="1"/>
          </p:cNvCxnSpPr>
          <p:nvPr/>
        </p:nvCxnSpPr>
        <p:spPr bwMode="auto">
          <a:xfrm>
            <a:off x="1973263" y="4530725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4" name="直接连接符 97"/>
          <p:cNvCxnSpPr>
            <a:cxnSpLocks noChangeShapeType="1"/>
          </p:cNvCxnSpPr>
          <p:nvPr/>
        </p:nvCxnSpPr>
        <p:spPr bwMode="auto">
          <a:xfrm>
            <a:off x="1512888" y="4764088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5" name="直接连接符 98"/>
          <p:cNvCxnSpPr>
            <a:cxnSpLocks noChangeShapeType="1"/>
          </p:cNvCxnSpPr>
          <p:nvPr/>
        </p:nvCxnSpPr>
        <p:spPr bwMode="auto">
          <a:xfrm>
            <a:off x="1736725" y="4756150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6" name="直接连接符 99"/>
          <p:cNvCxnSpPr>
            <a:cxnSpLocks noChangeShapeType="1"/>
          </p:cNvCxnSpPr>
          <p:nvPr/>
        </p:nvCxnSpPr>
        <p:spPr bwMode="auto">
          <a:xfrm>
            <a:off x="1973263" y="4756150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7" name="直接连接符 100"/>
          <p:cNvCxnSpPr>
            <a:cxnSpLocks noChangeShapeType="1"/>
          </p:cNvCxnSpPr>
          <p:nvPr/>
        </p:nvCxnSpPr>
        <p:spPr bwMode="auto">
          <a:xfrm>
            <a:off x="2205038" y="4537075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8" name="直接连接符 101"/>
          <p:cNvCxnSpPr>
            <a:cxnSpLocks noChangeShapeType="1"/>
          </p:cNvCxnSpPr>
          <p:nvPr/>
        </p:nvCxnSpPr>
        <p:spPr bwMode="auto">
          <a:xfrm>
            <a:off x="2443163" y="4537075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79" name="直接连接符 102"/>
          <p:cNvCxnSpPr>
            <a:cxnSpLocks noChangeShapeType="1"/>
          </p:cNvCxnSpPr>
          <p:nvPr/>
        </p:nvCxnSpPr>
        <p:spPr bwMode="auto">
          <a:xfrm>
            <a:off x="2198688" y="4768850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0" name="直接连接符 103"/>
          <p:cNvCxnSpPr>
            <a:cxnSpLocks noChangeShapeType="1"/>
          </p:cNvCxnSpPr>
          <p:nvPr/>
        </p:nvCxnSpPr>
        <p:spPr bwMode="auto">
          <a:xfrm>
            <a:off x="2436813" y="4768850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1" name="直接连接符 104"/>
          <p:cNvCxnSpPr>
            <a:cxnSpLocks noChangeShapeType="1"/>
          </p:cNvCxnSpPr>
          <p:nvPr/>
        </p:nvCxnSpPr>
        <p:spPr bwMode="auto">
          <a:xfrm>
            <a:off x="2193925" y="498157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2" name="直接连接符 105"/>
          <p:cNvCxnSpPr>
            <a:cxnSpLocks noChangeShapeType="1"/>
          </p:cNvCxnSpPr>
          <p:nvPr/>
        </p:nvCxnSpPr>
        <p:spPr bwMode="auto">
          <a:xfrm>
            <a:off x="2430463" y="4981575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3" name="直接连接符 107"/>
          <p:cNvCxnSpPr>
            <a:cxnSpLocks noChangeShapeType="1"/>
          </p:cNvCxnSpPr>
          <p:nvPr/>
        </p:nvCxnSpPr>
        <p:spPr bwMode="auto">
          <a:xfrm flipH="1">
            <a:off x="1490663" y="4370388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4" name="直接连接符 109"/>
          <p:cNvCxnSpPr>
            <a:cxnSpLocks noChangeShapeType="1"/>
          </p:cNvCxnSpPr>
          <p:nvPr/>
        </p:nvCxnSpPr>
        <p:spPr bwMode="auto">
          <a:xfrm flipH="1">
            <a:off x="1482725" y="4575175"/>
            <a:ext cx="11113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5" name="直接连接符 110"/>
          <p:cNvCxnSpPr>
            <a:cxnSpLocks noChangeShapeType="1"/>
          </p:cNvCxnSpPr>
          <p:nvPr/>
        </p:nvCxnSpPr>
        <p:spPr bwMode="auto">
          <a:xfrm flipH="1">
            <a:off x="1690688" y="4356100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6" name="直接连接符 111"/>
          <p:cNvCxnSpPr>
            <a:cxnSpLocks noChangeShapeType="1"/>
          </p:cNvCxnSpPr>
          <p:nvPr/>
        </p:nvCxnSpPr>
        <p:spPr bwMode="auto">
          <a:xfrm flipH="1">
            <a:off x="1693863" y="459740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7" name="直接连接符 112"/>
          <p:cNvCxnSpPr>
            <a:cxnSpLocks noChangeShapeType="1"/>
          </p:cNvCxnSpPr>
          <p:nvPr/>
        </p:nvCxnSpPr>
        <p:spPr bwMode="auto">
          <a:xfrm flipH="1">
            <a:off x="1927225" y="4373563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8" name="直接连接符 113"/>
          <p:cNvCxnSpPr>
            <a:cxnSpLocks noChangeShapeType="1"/>
          </p:cNvCxnSpPr>
          <p:nvPr/>
        </p:nvCxnSpPr>
        <p:spPr bwMode="auto">
          <a:xfrm flipH="1">
            <a:off x="1919288" y="4579938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89" name="直接连接符 114"/>
          <p:cNvCxnSpPr>
            <a:cxnSpLocks noChangeShapeType="1"/>
          </p:cNvCxnSpPr>
          <p:nvPr/>
        </p:nvCxnSpPr>
        <p:spPr bwMode="auto">
          <a:xfrm flipH="1">
            <a:off x="2147888" y="4373563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0" name="直接连接符 115"/>
          <p:cNvCxnSpPr>
            <a:cxnSpLocks noChangeShapeType="1"/>
          </p:cNvCxnSpPr>
          <p:nvPr/>
        </p:nvCxnSpPr>
        <p:spPr bwMode="auto">
          <a:xfrm flipH="1">
            <a:off x="2139950" y="4579938"/>
            <a:ext cx="11113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1" name="直接连接符 116"/>
          <p:cNvCxnSpPr>
            <a:cxnSpLocks noChangeShapeType="1"/>
          </p:cNvCxnSpPr>
          <p:nvPr/>
        </p:nvCxnSpPr>
        <p:spPr bwMode="auto">
          <a:xfrm flipH="1">
            <a:off x="2379663" y="4594225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2" name="直接连接符 117"/>
          <p:cNvCxnSpPr>
            <a:cxnSpLocks noChangeShapeType="1"/>
          </p:cNvCxnSpPr>
          <p:nvPr/>
        </p:nvCxnSpPr>
        <p:spPr bwMode="auto">
          <a:xfrm flipH="1">
            <a:off x="2371725" y="4818063"/>
            <a:ext cx="11113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3" name="直接连接符 118"/>
          <p:cNvCxnSpPr>
            <a:cxnSpLocks noChangeShapeType="1"/>
          </p:cNvCxnSpPr>
          <p:nvPr/>
        </p:nvCxnSpPr>
        <p:spPr bwMode="auto">
          <a:xfrm flipH="1">
            <a:off x="2598738" y="4611688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4" name="直接连接符 119"/>
          <p:cNvCxnSpPr>
            <a:cxnSpLocks noChangeShapeType="1"/>
          </p:cNvCxnSpPr>
          <p:nvPr/>
        </p:nvCxnSpPr>
        <p:spPr bwMode="auto">
          <a:xfrm flipH="1">
            <a:off x="2590800" y="4818063"/>
            <a:ext cx="11113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5" name="直接连接符 120"/>
          <p:cNvCxnSpPr>
            <a:cxnSpLocks noChangeShapeType="1"/>
          </p:cNvCxnSpPr>
          <p:nvPr/>
        </p:nvCxnSpPr>
        <p:spPr bwMode="auto">
          <a:xfrm flipH="1">
            <a:off x="2144713" y="4811713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6" name="直接连接符 122"/>
          <p:cNvCxnSpPr>
            <a:cxnSpLocks noChangeShapeType="1"/>
            <a:stCxn id="77" idx="4"/>
            <a:endCxn id="80" idx="0"/>
          </p:cNvCxnSpPr>
          <p:nvPr/>
        </p:nvCxnSpPr>
        <p:spPr bwMode="auto">
          <a:xfrm flipH="1">
            <a:off x="5265738" y="4592638"/>
            <a:ext cx="14287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7" name="直接连接符 123"/>
          <p:cNvCxnSpPr>
            <a:cxnSpLocks noChangeShapeType="1"/>
          </p:cNvCxnSpPr>
          <p:nvPr/>
        </p:nvCxnSpPr>
        <p:spPr bwMode="auto">
          <a:xfrm flipH="1">
            <a:off x="5495925" y="45910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8" name="直接连接符 124"/>
          <p:cNvCxnSpPr>
            <a:cxnSpLocks noChangeShapeType="1"/>
          </p:cNvCxnSpPr>
          <p:nvPr/>
        </p:nvCxnSpPr>
        <p:spPr bwMode="auto">
          <a:xfrm>
            <a:off x="5314950" y="45354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899" name="直接连接符 125"/>
          <p:cNvCxnSpPr>
            <a:cxnSpLocks noChangeShapeType="1"/>
          </p:cNvCxnSpPr>
          <p:nvPr/>
        </p:nvCxnSpPr>
        <p:spPr bwMode="auto">
          <a:xfrm>
            <a:off x="5308600" y="476567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0" name="直接连接符 126"/>
          <p:cNvCxnSpPr>
            <a:cxnSpLocks noChangeShapeType="1"/>
          </p:cNvCxnSpPr>
          <p:nvPr/>
        </p:nvCxnSpPr>
        <p:spPr bwMode="auto">
          <a:xfrm flipH="1">
            <a:off x="5730875" y="4600575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1" name="直接连接符 127"/>
          <p:cNvCxnSpPr>
            <a:cxnSpLocks noChangeShapeType="1"/>
          </p:cNvCxnSpPr>
          <p:nvPr/>
        </p:nvCxnSpPr>
        <p:spPr bwMode="auto">
          <a:xfrm>
            <a:off x="5549900" y="4545013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2" name="直接连接符 128"/>
          <p:cNvCxnSpPr>
            <a:cxnSpLocks noChangeShapeType="1"/>
          </p:cNvCxnSpPr>
          <p:nvPr/>
        </p:nvCxnSpPr>
        <p:spPr bwMode="auto">
          <a:xfrm>
            <a:off x="5543550" y="47767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3" name="直接连接符 129"/>
          <p:cNvCxnSpPr>
            <a:cxnSpLocks noChangeShapeType="1"/>
          </p:cNvCxnSpPr>
          <p:nvPr/>
        </p:nvCxnSpPr>
        <p:spPr bwMode="auto">
          <a:xfrm flipH="1">
            <a:off x="5962650" y="4583113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4" name="直接连接符 130"/>
          <p:cNvCxnSpPr>
            <a:cxnSpLocks noChangeShapeType="1"/>
          </p:cNvCxnSpPr>
          <p:nvPr/>
        </p:nvCxnSpPr>
        <p:spPr bwMode="auto">
          <a:xfrm>
            <a:off x="5781675" y="4527550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5" name="直接连接符 131"/>
          <p:cNvCxnSpPr>
            <a:cxnSpLocks noChangeShapeType="1"/>
          </p:cNvCxnSpPr>
          <p:nvPr/>
        </p:nvCxnSpPr>
        <p:spPr bwMode="auto">
          <a:xfrm>
            <a:off x="5775325" y="4757738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6" name="直接连接符 132"/>
          <p:cNvCxnSpPr>
            <a:cxnSpLocks noChangeShapeType="1"/>
          </p:cNvCxnSpPr>
          <p:nvPr/>
        </p:nvCxnSpPr>
        <p:spPr bwMode="auto">
          <a:xfrm flipH="1">
            <a:off x="6194425" y="4587875"/>
            <a:ext cx="1428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7" name="直接连接符 133"/>
          <p:cNvCxnSpPr>
            <a:cxnSpLocks noChangeShapeType="1"/>
          </p:cNvCxnSpPr>
          <p:nvPr/>
        </p:nvCxnSpPr>
        <p:spPr bwMode="auto">
          <a:xfrm>
            <a:off x="6013450" y="4532313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8" name="直接连接符 134"/>
          <p:cNvCxnSpPr>
            <a:cxnSpLocks noChangeShapeType="1"/>
          </p:cNvCxnSpPr>
          <p:nvPr/>
        </p:nvCxnSpPr>
        <p:spPr bwMode="auto">
          <a:xfrm>
            <a:off x="6007100" y="4764088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09" name="直接连接符 138"/>
          <p:cNvCxnSpPr>
            <a:cxnSpLocks noChangeShapeType="1"/>
          </p:cNvCxnSpPr>
          <p:nvPr/>
        </p:nvCxnSpPr>
        <p:spPr bwMode="auto">
          <a:xfrm flipH="1">
            <a:off x="5943600" y="4367213"/>
            <a:ext cx="12700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10" name="直接连接符 139"/>
          <p:cNvCxnSpPr>
            <a:cxnSpLocks noChangeShapeType="1"/>
          </p:cNvCxnSpPr>
          <p:nvPr/>
        </p:nvCxnSpPr>
        <p:spPr bwMode="auto">
          <a:xfrm flipH="1">
            <a:off x="6173788" y="4371975"/>
            <a:ext cx="1428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11" name="直接连接符 140"/>
          <p:cNvCxnSpPr>
            <a:cxnSpLocks noChangeShapeType="1"/>
          </p:cNvCxnSpPr>
          <p:nvPr/>
        </p:nvCxnSpPr>
        <p:spPr bwMode="auto">
          <a:xfrm>
            <a:off x="5992813" y="4316413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12" name="直接连接符 141"/>
          <p:cNvCxnSpPr>
            <a:cxnSpLocks noChangeShapeType="1"/>
          </p:cNvCxnSpPr>
          <p:nvPr/>
        </p:nvCxnSpPr>
        <p:spPr bwMode="auto">
          <a:xfrm flipH="1">
            <a:off x="5967413" y="4152900"/>
            <a:ext cx="127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13" name="直接连接符 142"/>
          <p:cNvCxnSpPr>
            <a:cxnSpLocks noChangeShapeType="1"/>
          </p:cNvCxnSpPr>
          <p:nvPr/>
        </p:nvCxnSpPr>
        <p:spPr bwMode="auto">
          <a:xfrm flipH="1">
            <a:off x="6197600" y="41592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14" name="直接连接符 143"/>
          <p:cNvCxnSpPr>
            <a:cxnSpLocks noChangeShapeType="1"/>
          </p:cNvCxnSpPr>
          <p:nvPr/>
        </p:nvCxnSpPr>
        <p:spPr bwMode="auto">
          <a:xfrm>
            <a:off x="6016625" y="41036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15" name="直接连接符 144"/>
          <p:cNvCxnSpPr>
            <a:cxnSpLocks noChangeShapeType="1"/>
          </p:cNvCxnSpPr>
          <p:nvPr/>
        </p:nvCxnSpPr>
        <p:spPr bwMode="auto">
          <a:xfrm flipH="1">
            <a:off x="5946775" y="3937000"/>
            <a:ext cx="1428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16" name="直接连接符 145"/>
          <p:cNvCxnSpPr>
            <a:cxnSpLocks noChangeShapeType="1"/>
          </p:cNvCxnSpPr>
          <p:nvPr/>
        </p:nvCxnSpPr>
        <p:spPr bwMode="auto">
          <a:xfrm flipH="1">
            <a:off x="6178550" y="39433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4917" name="直接连接符 146"/>
          <p:cNvCxnSpPr>
            <a:cxnSpLocks noChangeShapeType="1"/>
          </p:cNvCxnSpPr>
          <p:nvPr/>
        </p:nvCxnSpPr>
        <p:spPr bwMode="auto">
          <a:xfrm>
            <a:off x="5997575" y="38877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42" name="直接连接符 85"/>
          <p:cNvCxnSpPr>
            <a:cxnSpLocks noChangeShapeType="1"/>
            <a:stCxn id="25" idx="6"/>
            <a:endCxn id="28" idx="2"/>
          </p:cNvCxnSpPr>
          <p:nvPr/>
        </p:nvCxnSpPr>
        <p:spPr bwMode="auto">
          <a:xfrm>
            <a:off x="1525588" y="4321175"/>
            <a:ext cx="584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grpSp>
        <p:nvGrpSpPr>
          <p:cNvPr id="35843" name="组合 22"/>
          <p:cNvGrpSpPr/>
          <p:nvPr/>
        </p:nvGrpSpPr>
        <p:grpSpPr bwMode="auto">
          <a:xfrm>
            <a:off x="558800" y="3632200"/>
            <a:ext cx="10791825" cy="2716213"/>
            <a:chOff x="558282" y="3631548"/>
            <a:chExt cx="10792567" cy="2716606"/>
          </a:xfrm>
        </p:grpSpPr>
        <p:pic>
          <p:nvPicPr>
            <p:cNvPr id="35946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82" y="3633529"/>
              <a:ext cx="54387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947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074" y="3631548"/>
              <a:ext cx="54387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4" name="矩形 39"/>
          <p:cNvSpPr>
            <a:spLocks noChangeArrowheads="1"/>
          </p:cNvSpPr>
          <p:nvPr/>
        </p:nvSpPr>
        <p:spPr bwMode="auto">
          <a:xfrm>
            <a:off x="2952750" y="600075"/>
            <a:ext cx="8174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More precisely, ALP(G, s, t) is forbidden if it satisfies one of the conditions (F1), (F2), (F3) or (F4)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45" name="直接连接符 40"/>
          <p:cNvSpPr>
            <a:spLocks noChangeShapeType="1"/>
          </p:cNvSpPr>
          <p:nvPr/>
        </p:nvSpPr>
        <p:spPr bwMode="auto">
          <a:xfrm>
            <a:off x="2892425" y="482600"/>
            <a:ext cx="4763" cy="6699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文本框 41"/>
          <p:cNvSpPr>
            <a:spLocks noChangeArrowheads="1"/>
          </p:cNvSpPr>
          <p:nvPr/>
        </p:nvSpPr>
        <p:spPr bwMode="auto">
          <a:xfrm>
            <a:off x="577850" y="317500"/>
            <a:ext cx="269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7F7F7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forbidden problems</a:t>
            </a:r>
            <a:endParaRPr lang="zh-CN" altLang="en-US" sz="36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5847" name="TextBox 13"/>
          <p:cNvSpPr txBox="1">
            <a:spLocks noChangeArrowheads="1"/>
          </p:cNvSpPr>
          <p:nvPr/>
        </p:nvSpPr>
        <p:spPr bwMode="auto">
          <a:xfrm>
            <a:off x="1657350" y="1917700"/>
            <a:ext cx="85725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alibri" panose="020F0502020204030204" pitchFamily="34" charset="0"/>
                <a:sym typeface="Calibri" panose="020F0502020204030204" pitchFamily="34" charset="0"/>
              </a:rPr>
              <a:t>(F2): 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ALP(G, s, t) satisfies (F2) if it satisfies (C2)</a:t>
            </a:r>
          </a:p>
          <a:p>
            <a:pPr eaLnBrk="1" hangingPunct="1"/>
            <a:endParaRPr lang="en-US" altLang="zh-CN"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Lemma 3.2 </a:t>
            </a:r>
          </a:p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If ALP(G, s, t) satisfies (C2), for each path between s and t in G, there is an 0 ≤ i ≤ m + 1 such that the path does not contain any vertex of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i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.</a:t>
            </a:r>
            <a:endParaRPr lang="zh-CN" altLang="en-US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48" name="矩形 25"/>
          <p:cNvSpPr>
            <a:spLocks noChangeArrowheads="1"/>
          </p:cNvSpPr>
          <p:nvPr/>
        </p:nvSpPr>
        <p:spPr bwMode="auto">
          <a:xfrm>
            <a:off x="5741988" y="4699000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endParaRPr lang="zh-CN" altLang="en-US"/>
          </a:p>
        </p:txBody>
      </p:sp>
      <p:sp>
        <p:nvSpPr>
          <p:cNvPr id="35849" name="矩形 29"/>
          <p:cNvSpPr>
            <a:spLocks noChangeArrowheads="1"/>
          </p:cNvSpPr>
          <p:nvPr/>
        </p:nvSpPr>
        <p:spPr bwMode="auto">
          <a:xfrm>
            <a:off x="1843088" y="5314950"/>
            <a:ext cx="382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 </a:t>
            </a:r>
            <a:endParaRPr lang="zh-CN" altLang="en-US"/>
          </a:p>
        </p:txBody>
      </p:sp>
      <p:sp>
        <p:nvSpPr>
          <p:cNvPr id="25" name="椭圆 12"/>
          <p:cNvSpPr>
            <a:spLocks noChangeArrowheads="1"/>
          </p:cNvSpPr>
          <p:nvPr/>
        </p:nvSpPr>
        <p:spPr bwMode="auto">
          <a:xfrm>
            <a:off x="1436688" y="42735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" name="椭圆 12"/>
          <p:cNvSpPr>
            <a:spLocks noChangeArrowheads="1"/>
          </p:cNvSpPr>
          <p:nvPr/>
        </p:nvSpPr>
        <p:spPr bwMode="auto">
          <a:xfrm>
            <a:off x="1655763" y="42767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" name="椭圆 12"/>
          <p:cNvSpPr>
            <a:spLocks noChangeArrowheads="1"/>
          </p:cNvSpPr>
          <p:nvPr/>
        </p:nvSpPr>
        <p:spPr bwMode="auto">
          <a:xfrm>
            <a:off x="1892300" y="42719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椭圆 12"/>
          <p:cNvSpPr>
            <a:spLocks noChangeArrowheads="1"/>
          </p:cNvSpPr>
          <p:nvPr/>
        </p:nvSpPr>
        <p:spPr bwMode="auto">
          <a:xfrm>
            <a:off x="2109788" y="42751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椭圆 12"/>
          <p:cNvSpPr>
            <a:spLocks noChangeArrowheads="1"/>
          </p:cNvSpPr>
          <p:nvPr/>
        </p:nvSpPr>
        <p:spPr bwMode="auto">
          <a:xfrm>
            <a:off x="1423988" y="45037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椭圆 12"/>
          <p:cNvSpPr>
            <a:spLocks noChangeArrowheads="1"/>
          </p:cNvSpPr>
          <p:nvPr/>
        </p:nvSpPr>
        <p:spPr bwMode="auto">
          <a:xfrm>
            <a:off x="1641475" y="45069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" name="椭圆 12"/>
          <p:cNvSpPr>
            <a:spLocks noChangeArrowheads="1"/>
          </p:cNvSpPr>
          <p:nvPr/>
        </p:nvSpPr>
        <p:spPr bwMode="auto">
          <a:xfrm>
            <a:off x="1878013" y="45005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" name="椭圆 12"/>
          <p:cNvSpPr>
            <a:spLocks noChangeArrowheads="1"/>
          </p:cNvSpPr>
          <p:nvPr/>
        </p:nvSpPr>
        <p:spPr bwMode="auto">
          <a:xfrm>
            <a:off x="2346325" y="45053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椭圆 12"/>
          <p:cNvSpPr>
            <a:spLocks noChangeArrowheads="1"/>
          </p:cNvSpPr>
          <p:nvPr/>
        </p:nvSpPr>
        <p:spPr bwMode="auto">
          <a:xfrm>
            <a:off x="1428750" y="47164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" name="椭圆 12"/>
          <p:cNvSpPr>
            <a:spLocks noChangeArrowheads="1"/>
          </p:cNvSpPr>
          <p:nvPr/>
        </p:nvSpPr>
        <p:spPr bwMode="auto">
          <a:xfrm>
            <a:off x="1647825" y="47212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" name="椭圆 12"/>
          <p:cNvSpPr>
            <a:spLocks noChangeArrowheads="1"/>
          </p:cNvSpPr>
          <p:nvPr/>
        </p:nvSpPr>
        <p:spPr bwMode="auto">
          <a:xfrm>
            <a:off x="1884363" y="471487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61" name="椭圆 12"/>
          <p:cNvSpPr>
            <a:spLocks noChangeArrowheads="1"/>
          </p:cNvSpPr>
          <p:nvPr/>
        </p:nvSpPr>
        <p:spPr bwMode="auto">
          <a:xfrm>
            <a:off x="2101850" y="4718050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椭圆 12"/>
          <p:cNvSpPr>
            <a:spLocks noChangeArrowheads="1"/>
          </p:cNvSpPr>
          <p:nvPr/>
        </p:nvSpPr>
        <p:spPr bwMode="auto">
          <a:xfrm>
            <a:off x="2333625" y="47307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" name="椭圆 12"/>
          <p:cNvSpPr>
            <a:spLocks noChangeArrowheads="1"/>
          </p:cNvSpPr>
          <p:nvPr/>
        </p:nvSpPr>
        <p:spPr bwMode="auto">
          <a:xfrm>
            <a:off x="2332038" y="49545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" name="椭圆 12"/>
          <p:cNvSpPr>
            <a:spLocks noChangeArrowheads="1"/>
          </p:cNvSpPr>
          <p:nvPr/>
        </p:nvSpPr>
        <p:spPr bwMode="auto">
          <a:xfrm>
            <a:off x="2546350" y="49482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" name="椭圆 12"/>
          <p:cNvSpPr>
            <a:spLocks noChangeArrowheads="1"/>
          </p:cNvSpPr>
          <p:nvPr/>
        </p:nvSpPr>
        <p:spPr bwMode="auto">
          <a:xfrm>
            <a:off x="2109788" y="49403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66" name="椭圆 12"/>
          <p:cNvSpPr>
            <a:spLocks noChangeArrowheads="1"/>
          </p:cNvSpPr>
          <p:nvPr/>
        </p:nvSpPr>
        <p:spPr bwMode="auto">
          <a:xfrm>
            <a:off x="2093913" y="4497388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椭圆 12"/>
          <p:cNvSpPr>
            <a:spLocks noChangeArrowheads="1"/>
          </p:cNvSpPr>
          <p:nvPr/>
        </p:nvSpPr>
        <p:spPr bwMode="auto">
          <a:xfrm>
            <a:off x="2563813" y="47339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" name="椭圆 12"/>
          <p:cNvSpPr>
            <a:spLocks noChangeArrowheads="1"/>
          </p:cNvSpPr>
          <p:nvPr/>
        </p:nvSpPr>
        <p:spPr bwMode="auto">
          <a:xfrm>
            <a:off x="2562225" y="45069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69" name="矩形 43"/>
          <p:cNvSpPr>
            <a:spLocks noChangeArrowheads="1"/>
          </p:cNvSpPr>
          <p:nvPr/>
        </p:nvSpPr>
        <p:spPr bwMode="auto">
          <a:xfrm>
            <a:off x="1844675" y="4699000"/>
            <a:ext cx="379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s </a:t>
            </a:r>
            <a:endParaRPr lang="zh-CN" altLang="en-US"/>
          </a:p>
        </p:txBody>
      </p:sp>
      <p:sp>
        <p:nvSpPr>
          <p:cNvPr id="35870" name="矩形 44"/>
          <p:cNvSpPr>
            <a:spLocks noChangeArrowheads="1"/>
          </p:cNvSpPr>
          <p:nvPr/>
        </p:nvSpPr>
        <p:spPr bwMode="auto">
          <a:xfrm>
            <a:off x="2132013" y="4224338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 </a:t>
            </a:r>
            <a:endParaRPr lang="zh-CN" altLang="en-US"/>
          </a:p>
        </p:txBody>
      </p:sp>
      <p:sp>
        <p:nvSpPr>
          <p:cNvPr id="48" name="椭圆 12"/>
          <p:cNvSpPr>
            <a:spLocks noChangeArrowheads="1"/>
          </p:cNvSpPr>
          <p:nvPr/>
        </p:nvSpPr>
        <p:spPr bwMode="auto">
          <a:xfrm>
            <a:off x="6142038" y="40497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" name="椭圆 12"/>
          <p:cNvSpPr>
            <a:spLocks noChangeArrowheads="1"/>
          </p:cNvSpPr>
          <p:nvPr/>
        </p:nvSpPr>
        <p:spPr bwMode="auto">
          <a:xfrm>
            <a:off x="6156325" y="43132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73" name="椭圆 12"/>
          <p:cNvSpPr>
            <a:spLocks noChangeArrowheads="1"/>
          </p:cNvSpPr>
          <p:nvPr/>
        </p:nvSpPr>
        <p:spPr bwMode="auto">
          <a:xfrm>
            <a:off x="5918200" y="4716463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椭圆 12"/>
          <p:cNvSpPr>
            <a:spLocks noChangeArrowheads="1"/>
          </p:cNvSpPr>
          <p:nvPr/>
        </p:nvSpPr>
        <p:spPr bwMode="auto">
          <a:xfrm>
            <a:off x="6143625" y="47164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75" name="椭圆 12"/>
          <p:cNvSpPr>
            <a:spLocks noChangeArrowheads="1"/>
          </p:cNvSpPr>
          <p:nvPr/>
        </p:nvSpPr>
        <p:spPr bwMode="auto">
          <a:xfrm>
            <a:off x="6142038" y="4500563"/>
            <a:ext cx="88900" cy="95250"/>
          </a:xfrm>
          <a:prstGeom prst="ellipse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椭圆 12"/>
          <p:cNvSpPr>
            <a:spLocks noChangeArrowheads="1"/>
          </p:cNvSpPr>
          <p:nvPr/>
        </p:nvSpPr>
        <p:spPr bwMode="auto">
          <a:xfrm>
            <a:off x="5919788" y="40481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77" name="矩形 65"/>
          <p:cNvSpPr>
            <a:spLocks noChangeArrowheads="1"/>
          </p:cNvSpPr>
          <p:nvPr/>
        </p:nvSpPr>
        <p:spPr bwMode="auto">
          <a:xfrm>
            <a:off x="6138863" y="4322763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 </a:t>
            </a:r>
            <a:endParaRPr lang="zh-CN" altLang="en-US"/>
          </a:p>
        </p:txBody>
      </p:sp>
      <p:sp>
        <p:nvSpPr>
          <p:cNvPr id="35878" name="椭圆 12"/>
          <p:cNvSpPr>
            <a:spLocks noChangeArrowheads="1"/>
          </p:cNvSpPr>
          <p:nvPr/>
        </p:nvSpPr>
        <p:spPr bwMode="auto">
          <a:xfrm>
            <a:off x="5918200" y="4497388"/>
            <a:ext cx="88900" cy="9525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椭圆 12"/>
          <p:cNvSpPr>
            <a:spLocks noChangeArrowheads="1"/>
          </p:cNvSpPr>
          <p:nvPr/>
        </p:nvSpPr>
        <p:spPr bwMode="auto">
          <a:xfrm>
            <a:off x="5915025" y="429101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" name="椭圆 12"/>
          <p:cNvSpPr>
            <a:spLocks noChangeArrowheads="1"/>
          </p:cNvSpPr>
          <p:nvPr/>
        </p:nvSpPr>
        <p:spPr bwMode="auto">
          <a:xfrm>
            <a:off x="6137275" y="3832225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81" name="矩形 74"/>
          <p:cNvSpPr>
            <a:spLocks noChangeArrowheads="1"/>
          </p:cNvSpPr>
          <p:nvPr/>
        </p:nvSpPr>
        <p:spPr bwMode="auto">
          <a:xfrm>
            <a:off x="5756275" y="425450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</a:t>
            </a:r>
            <a:endParaRPr lang="zh-CN" altLang="en-US"/>
          </a:p>
        </p:txBody>
      </p:sp>
      <p:sp>
        <p:nvSpPr>
          <p:cNvPr id="35882" name="矩形 29"/>
          <p:cNvSpPr>
            <a:spLocks noChangeArrowheads="1"/>
          </p:cNvSpPr>
          <p:nvPr/>
        </p:nvSpPr>
        <p:spPr bwMode="auto">
          <a:xfrm>
            <a:off x="5926138" y="5295900"/>
            <a:ext cx="382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 </a:t>
            </a:r>
            <a:endParaRPr lang="zh-CN" altLang="en-US"/>
          </a:p>
        </p:txBody>
      </p:sp>
      <p:sp>
        <p:nvSpPr>
          <p:cNvPr id="77" name="椭圆 12"/>
          <p:cNvSpPr>
            <a:spLocks noChangeArrowheads="1"/>
          </p:cNvSpPr>
          <p:nvPr/>
        </p:nvSpPr>
        <p:spPr bwMode="auto">
          <a:xfrm>
            <a:off x="5235575" y="44973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" name="椭圆 12"/>
          <p:cNvSpPr>
            <a:spLocks noChangeArrowheads="1"/>
          </p:cNvSpPr>
          <p:nvPr/>
        </p:nvSpPr>
        <p:spPr bwMode="auto">
          <a:xfrm>
            <a:off x="5453063" y="4500563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" name="椭圆 12"/>
          <p:cNvSpPr>
            <a:spLocks noChangeArrowheads="1"/>
          </p:cNvSpPr>
          <p:nvPr/>
        </p:nvSpPr>
        <p:spPr bwMode="auto">
          <a:xfrm>
            <a:off x="5691188" y="44958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" name="椭圆 12"/>
          <p:cNvSpPr>
            <a:spLocks noChangeArrowheads="1"/>
          </p:cNvSpPr>
          <p:nvPr/>
        </p:nvSpPr>
        <p:spPr bwMode="auto">
          <a:xfrm>
            <a:off x="5221288" y="472598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" name="椭圆 12"/>
          <p:cNvSpPr>
            <a:spLocks noChangeArrowheads="1"/>
          </p:cNvSpPr>
          <p:nvPr/>
        </p:nvSpPr>
        <p:spPr bwMode="auto">
          <a:xfrm>
            <a:off x="5438775" y="473075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" name="椭圆 12"/>
          <p:cNvSpPr>
            <a:spLocks noChangeArrowheads="1"/>
          </p:cNvSpPr>
          <p:nvPr/>
        </p:nvSpPr>
        <p:spPr bwMode="auto">
          <a:xfrm>
            <a:off x="5676900" y="4724400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3" name="椭圆 12"/>
          <p:cNvSpPr>
            <a:spLocks noChangeArrowheads="1"/>
          </p:cNvSpPr>
          <p:nvPr/>
        </p:nvSpPr>
        <p:spPr bwMode="auto">
          <a:xfrm>
            <a:off x="5927725" y="3830638"/>
            <a:ext cx="88900" cy="952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5890" name="直接连接符 88"/>
          <p:cNvCxnSpPr>
            <a:cxnSpLocks noChangeShapeType="1"/>
            <a:stCxn id="25" idx="6"/>
            <a:endCxn id="26" idx="2"/>
          </p:cNvCxnSpPr>
          <p:nvPr/>
        </p:nvCxnSpPr>
        <p:spPr bwMode="auto">
          <a:xfrm>
            <a:off x="1525588" y="4321175"/>
            <a:ext cx="130175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891" name="直接连接符 92"/>
          <p:cNvCxnSpPr>
            <a:cxnSpLocks noChangeShapeType="1"/>
          </p:cNvCxnSpPr>
          <p:nvPr/>
        </p:nvCxnSpPr>
        <p:spPr bwMode="auto">
          <a:xfrm>
            <a:off x="1749425" y="431323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892" name="直接连接符 93"/>
          <p:cNvCxnSpPr>
            <a:cxnSpLocks noChangeShapeType="1"/>
          </p:cNvCxnSpPr>
          <p:nvPr/>
        </p:nvCxnSpPr>
        <p:spPr bwMode="auto">
          <a:xfrm>
            <a:off x="1987550" y="431323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893" name="直接连接符 94"/>
          <p:cNvCxnSpPr>
            <a:cxnSpLocks noChangeShapeType="1"/>
          </p:cNvCxnSpPr>
          <p:nvPr/>
        </p:nvCxnSpPr>
        <p:spPr bwMode="auto">
          <a:xfrm>
            <a:off x="1512888" y="4538663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894" name="直接连接符 95"/>
          <p:cNvCxnSpPr>
            <a:cxnSpLocks noChangeShapeType="1"/>
          </p:cNvCxnSpPr>
          <p:nvPr/>
        </p:nvCxnSpPr>
        <p:spPr bwMode="auto">
          <a:xfrm>
            <a:off x="1736725" y="453072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895" name="直接连接符 96"/>
          <p:cNvCxnSpPr>
            <a:cxnSpLocks noChangeShapeType="1"/>
          </p:cNvCxnSpPr>
          <p:nvPr/>
        </p:nvCxnSpPr>
        <p:spPr bwMode="auto">
          <a:xfrm>
            <a:off x="1973263" y="4530725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896" name="直接连接符 97"/>
          <p:cNvCxnSpPr>
            <a:cxnSpLocks noChangeShapeType="1"/>
          </p:cNvCxnSpPr>
          <p:nvPr/>
        </p:nvCxnSpPr>
        <p:spPr bwMode="auto">
          <a:xfrm>
            <a:off x="1512888" y="4764088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897" name="直接连接符 98"/>
          <p:cNvCxnSpPr>
            <a:cxnSpLocks noChangeShapeType="1"/>
          </p:cNvCxnSpPr>
          <p:nvPr/>
        </p:nvCxnSpPr>
        <p:spPr bwMode="auto">
          <a:xfrm>
            <a:off x="1736725" y="4756150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898" name="直接连接符 99"/>
          <p:cNvCxnSpPr>
            <a:cxnSpLocks noChangeShapeType="1"/>
          </p:cNvCxnSpPr>
          <p:nvPr/>
        </p:nvCxnSpPr>
        <p:spPr bwMode="auto">
          <a:xfrm>
            <a:off x="1973263" y="4756150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899" name="直接连接符 100"/>
          <p:cNvCxnSpPr>
            <a:cxnSpLocks noChangeShapeType="1"/>
          </p:cNvCxnSpPr>
          <p:nvPr/>
        </p:nvCxnSpPr>
        <p:spPr bwMode="auto">
          <a:xfrm>
            <a:off x="2205038" y="4537075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0" name="直接连接符 101"/>
          <p:cNvCxnSpPr>
            <a:cxnSpLocks noChangeShapeType="1"/>
          </p:cNvCxnSpPr>
          <p:nvPr/>
        </p:nvCxnSpPr>
        <p:spPr bwMode="auto">
          <a:xfrm>
            <a:off x="2443163" y="4537075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1" name="直接连接符 102"/>
          <p:cNvCxnSpPr>
            <a:cxnSpLocks noChangeShapeType="1"/>
          </p:cNvCxnSpPr>
          <p:nvPr/>
        </p:nvCxnSpPr>
        <p:spPr bwMode="auto">
          <a:xfrm>
            <a:off x="2198688" y="4768850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2" name="直接连接符 103"/>
          <p:cNvCxnSpPr>
            <a:cxnSpLocks noChangeShapeType="1"/>
          </p:cNvCxnSpPr>
          <p:nvPr/>
        </p:nvCxnSpPr>
        <p:spPr bwMode="auto">
          <a:xfrm>
            <a:off x="2436813" y="4768850"/>
            <a:ext cx="1285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3" name="直接连接符 104"/>
          <p:cNvCxnSpPr>
            <a:cxnSpLocks noChangeShapeType="1"/>
          </p:cNvCxnSpPr>
          <p:nvPr/>
        </p:nvCxnSpPr>
        <p:spPr bwMode="auto">
          <a:xfrm>
            <a:off x="2193925" y="498157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4" name="直接连接符 105"/>
          <p:cNvCxnSpPr>
            <a:cxnSpLocks noChangeShapeType="1"/>
          </p:cNvCxnSpPr>
          <p:nvPr/>
        </p:nvCxnSpPr>
        <p:spPr bwMode="auto">
          <a:xfrm>
            <a:off x="2430463" y="4981575"/>
            <a:ext cx="128587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5" name="直接连接符 107"/>
          <p:cNvCxnSpPr>
            <a:cxnSpLocks noChangeShapeType="1"/>
          </p:cNvCxnSpPr>
          <p:nvPr/>
        </p:nvCxnSpPr>
        <p:spPr bwMode="auto">
          <a:xfrm flipH="1">
            <a:off x="1490663" y="4370388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6" name="直接连接符 109"/>
          <p:cNvCxnSpPr>
            <a:cxnSpLocks noChangeShapeType="1"/>
          </p:cNvCxnSpPr>
          <p:nvPr/>
        </p:nvCxnSpPr>
        <p:spPr bwMode="auto">
          <a:xfrm flipH="1">
            <a:off x="1482725" y="4575175"/>
            <a:ext cx="11113" cy="138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7" name="直接连接符 110"/>
          <p:cNvCxnSpPr>
            <a:cxnSpLocks noChangeShapeType="1"/>
          </p:cNvCxnSpPr>
          <p:nvPr/>
        </p:nvCxnSpPr>
        <p:spPr bwMode="auto">
          <a:xfrm flipH="1">
            <a:off x="1690688" y="4356100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8" name="直接连接符 111"/>
          <p:cNvCxnSpPr>
            <a:cxnSpLocks noChangeShapeType="1"/>
          </p:cNvCxnSpPr>
          <p:nvPr/>
        </p:nvCxnSpPr>
        <p:spPr bwMode="auto">
          <a:xfrm flipH="1">
            <a:off x="1693863" y="4597400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09" name="直接连接符 112"/>
          <p:cNvCxnSpPr>
            <a:cxnSpLocks noChangeShapeType="1"/>
          </p:cNvCxnSpPr>
          <p:nvPr/>
        </p:nvCxnSpPr>
        <p:spPr bwMode="auto">
          <a:xfrm flipH="1">
            <a:off x="1927225" y="4373563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0" name="直接连接符 113"/>
          <p:cNvCxnSpPr>
            <a:cxnSpLocks noChangeShapeType="1"/>
          </p:cNvCxnSpPr>
          <p:nvPr/>
        </p:nvCxnSpPr>
        <p:spPr bwMode="auto">
          <a:xfrm flipH="1">
            <a:off x="1919288" y="4579938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1" name="直接连接符 114"/>
          <p:cNvCxnSpPr>
            <a:cxnSpLocks noChangeShapeType="1"/>
          </p:cNvCxnSpPr>
          <p:nvPr/>
        </p:nvCxnSpPr>
        <p:spPr bwMode="auto">
          <a:xfrm flipH="1">
            <a:off x="2147888" y="4373563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2" name="直接连接符 115"/>
          <p:cNvCxnSpPr>
            <a:cxnSpLocks noChangeShapeType="1"/>
          </p:cNvCxnSpPr>
          <p:nvPr/>
        </p:nvCxnSpPr>
        <p:spPr bwMode="auto">
          <a:xfrm flipH="1">
            <a:off x="2139950" y="4579938"/>
            <a:ext cx="11113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3" name="直接连接符 116"/>
          <p:cNvCxnSpPr>
            <a:cxnSpLocks noChangeShapeType="1"/>
          </p:cNvCxnSpPr>
          <p:nvPr/>
        </p:nvCxnSpPr>
        <p:spPr bwMode="auto">
          <a:xfrm flipH="1">
            <a:off x="2379663" y="4594225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4" name="直接连接符 117"/>
          <p:cNvCxnSpPr>
            <a:cxnSpLocks noChangeShapeType="1"/>
          </p:cNvCxnSpPr>
          <p:nvPr/>
        </p:nvCxnSpPr>
        <p:spPr bwMode="auto">
          <a:xfrm flipH="1">
            <a:off x="2371725" y="4818063"/>
            <a:ext cx="11113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5" name="直接连接符 118"/>
          <p:cNvCxnSpPr>
            <a:cxnSpLocks noChangeShapeType="1"/>
          </p:cNvCxnSpPr>
          <p:nvPr/>
        </p:nvCxnSpPr>
        <p:spPr bwMode="auto">
          <a:xfrm flipH="1">
            <a:off x="2598738" y="4611688"/>
            <a:ext cx="11112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6" name="直接连接符 119"/>
          <p:cNvCxnSpPr>
            <a:cxnSpLocks noChangeShapeType="1"/>
          </p:cNvCxnSpPr>
          <p:nvPr/>
        </p:nvCxnSpPr>
        <p:spPr bwMode="auto">
          <a:xfrm flipH="1">
            <a:off x="2590800" y="4818063"/>
            <a:ext cx="11113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7" name="直接连接符 120"/>
          <p:cNvCxnSpPr>
            <a:cxnSpLocks noChangeShapeType="1"/>
          </p:cNvCxnSpPr>
          <p:nvPr/>
        </p:nvCxnSpPr>
        <p:spPr bwMode="auto">
          <a:xfrm flipH="1">
            <a:off x="2144713" y="4811713"/>
            <a:ext cx="12700" cy="136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8" name="直接连接符 122"/>
          <p:cNvCxnSpPr>
            <a:cxnSpLocks noChangeShapeType="1"/>
            <a:stCxn id="77" idx="4"/>
            <a:endCxn id="80" idx="0"/>
          </p:cNvCxnSpPr>
          <p:nvPr/>
        </p:nvCxnSpPr>
        <p:spPr bwMode="auto">
          <a:xfrm flipH="1">
            <a:off x="5265738" y="4592638"/>
            <a:ext cx="14287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19" name="直接连接符 123"/>
          <p:cNvCxnSpPr>
            <a:cxnSpLocks noChangeShapeType="1"/>
          </p:cNvCxnSpPr>
          <p:nvPr/>
        </p:nvCxnSpPr>
        <p:spPr bwMode="auto">
          <a:xfrm flipH="1">
            <a:off x="5495925" y="45910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0" name="直接连接符 124"/>
          <p:cNvCxnSpPr>
            <a:cxnSpLocks noChangeShapeType="1"/>
          </p:cNvCxnSpPr>
          <p:nvPr/>
        </p:nvCxnSpPr>
        <p:spPr bwMode="auto">
          <a:xfrm>
            <a:off x="5314950" y="45354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1" name="直接连接符 125"/>
          <p:cNvCxnSpPr>
            <a:cxnSpLocks noChangeShapeType="1"/>
          </p:cNvCxnSpPr>
          <p:nvPr/>
        </p:nvCxnSpPr>
        <p:spPr bwMode="auto">
          <a:xfrm>
            <a:off x="5308600" y="4765675"/>
            <a:ext cx="1285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2" name="直接连接符 126"/>
          <p:cNvCxnSpPr>
            <a:cxnSpLocks noChangeShapeType="1"/>
          </p:cNvCxnSpPr>
          <p:nvPr/>
        </p:nvCxnSpPr>
        <p:spPr bwMode="auto">
          <a:xfrm flipH="1">
            <a:off x="5730875" y="4600575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3" name="直接连接符 127"/>
          <p:cNvCxnSpPr>
            <a:cxnSpLocks noChangeShapeType="1"/>
          </p:cNvCxnSpPr>
          <p:nvPr/>
        </p:nvCxnSpPr>
        <p:spPr bwMode="auto">
          <a:xfrm>
            <a:off x="5549900" y="4545013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4" name="直接连接符 128"/>
          <p:cNvCxnSpPr>
            <a:cxnSpLocks noChangeShapeType="1"/>
          </p:cNvCxnSpPr>
          <p:nvPr/>
        </p:nvCxnSpPr>
        <p:spPr bwMode="auto">
          <a:xfrm>
            <a:off x="5543550" y="47767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5" name="直接连接符 129"/>
          <p:cNvCxnSpPr>
            <a:cxnSpLocks noChangeShapeType="1"/>
          </p:cNvCxnSpPr>
          <p:nvPr/>
        </p:nvCxnSpPr>
        <p:spPr bwMode="auto">
          <a:xfrm flipH="1">
            <a:off x="5962650" y="4583113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6" name="直接连接符 130"/>
          <p:cNvCxnSpPr>
            <a:cxnSpLocks noChangeShapeType="1"/>
          </p:cNvCxnSpPr>
          <p:nvPr/>
        </p:nvCxnSpPr>
        <p:spPr bwMode="auto">
          <a:xfrm>
            <a:off x="5781675" y="4527550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7" name="直接连接符 131"/>
          <p:cNvCxnSpPr>
            <a:cxnSpLocks noChangeShapeType="1"/>
          </p:cNvCxnSpPr>
          <p:nvPr/>
        </p:nvCxnSpPr>
        <p:spPr bwMode="auto">
          <a:xfrm>
            <a:off x="5775325" y="4757738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8" name="直接连接符 132"/>
          <p:cNvCxnSpPr>
            <a:cxnSpLocks noChangeShapeType="1"/>
          </p:cNvCxnSpPr>
          <p:nvPr/>
        </p:nvCxnSpPr>
        <p:spPr bwMode="auto">
          <a:xfrm flipH="1">
            <a:off x="6194425" y="4587875"/>
            <a:ext cx="1428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29" name="直接连接符 133"/>
          <p:cNvCxnSpPr>
            <a:cxnSpLocks noChangeShapeType="1"/>
          </p:cNvCxnSpPr>
          <p:nvPr/>
        </p:nvCxnSpPr>
        <p:spPr bwMode="auto">
          <a:xfrm>
            <a:off x="6013450" y="4532313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0" name="直接连接符 134"/>
          <p:cNvCxnSpPr>
            <a:cxnSpLocks noChangeShapeType="1"/>
          </p:cNvCxnSpPr>
          <p:nvPr/>
        </p:nvCxnSpPr>
        <p:spPr bwMode="auto">
          <a:xfrm>
            <a:off x="6007100" y="4764088"/>
            <a:ext cx="128588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1" name="直接连接符 138"/>
          <p:cNvCxnSpPr>
            <a:cxnSpLocks noChangeShapeType="1"/>
          </p:cNvCxnSpPr>
          <p:nvPr/>
        </p:nvCxnSpPr>
        <p:spPr bwMode="auto">
          <a:xfrm flipH="1">
            <a:off x="5943600" y="4367213"/>
            <a:ext cx="12700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2" name="直接连接符 139"/>
          <p:cNvCxnSpPr>
            <a:cxnSpLocks noChangeShapeType="1"/>
          </p:cNvCxnSpPr>
          <p:nvPr/>
        </p:nvCxnSpPr>
        <p:spPr bwMode="auto">
          <a:xfrm flipH="1">
            <a:off x="6173788" y="4371975"/>
            <a:ext cx="14287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3" name="直接连接符 140"/>
          <p:cNvCxnSpPr>
            <a:cxnSpLocks noChangeShapeType="1"/>
          </p:cNvCxnSpPr>
          <p:nvPr/>
        </p:nvCxnSpPr>
        <p:spPr bwMode="auto">
          <a:xfrm>
            <a:off x="5992813" y="4316413"/>
            <a:ext cx="128587" cy="47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4" name="直接连接符 141"/>
          <p:cNvCxnSpPr>
            <a:cxnSpLocks noChangeShapeType="1"/>
          </p:cNvCxnSpPr>
          <p:nvPr/>
        </p:nvCxnSpPr>
        <p:spPr bwMode="auto">
          <a:xfrm flipH="1">
            <a:off x="5967413" y="4152900"/>
            <a:ext cx="12700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5" name="直接连接符 142"/>
          <p:cNvCxnSpPr>
            <a:cxnSpLocks noChangeShapeType="1"/>
          </p:cNvCxnSpPr>
          <p:nvPr/>
        </p:nvCxnSpPr>
        <p:spPr bwMode="auto">
          <a:xfrm flipH="1">
            <a:off x="6197600" y="41592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6" name="直接连接符 143"/>
          <p:cNvCxnSpPr>
            <a:cxnSpLocks noChangeShapeType="1"/>
          </p:cNvCxnSpPr>
          <p:nvPr/>
        </p:nvCxnSpPr>
        <p:spPr bwMode="auto">
          <a:xfrm>
            <a:off x="6016625" y="41036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7" name="直接连接符 144"/>
          <p:cNvCxnSpPr>
            <a:cxnSpLocks noChangeShapeType="1"/>
          </p:cNvCxnSpPr>
          <p:nvPr/>
        </p:nvCxnSpPr>
        <p:spPr bwMode="auto">
          <a:xfrm flipH="1">
            <a:off x="5946775" y="3937000"/>
            <a:ext cx="14288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8" name="直接连接符 145"/>
          <p:cNvCxnSpPr>
            <a:cxnSpLocks noChangeShapeType="1"/>
          </p:cNvCxnSpPr>
          <p:nvPr/>
        </p:nvCxnSpPr>
        <p:spPr bwMode="auto">
          <a:xfrm flipH="1">
            <a:off x="6178550" y="3943350"/>
            <a:ext cx="14288" cy="133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35939" name="直接连接符 146"/>
          <p:cNvCxnSpPr>
            <a:cxnSpLocks noChangeShapeType="1"/>
          </p:cNvCxnSpPr>
          <p:nvPr/>
        </p:nvCxnSpPr>
        <p:spPr bwMode="auto">
          <a:xfrm>
            <a:off x="5997575" y="3887788"/>
            <a:ext cx="128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35940" name="任意多边形 106"/>
          <p:cNvSpPr/>
          <p:nvPr/>
        </p:nvSpPr>
        <p:spPr bwMode="auto">
          <a:xfrm>
            <a:off x="4976813" y="4225925"/>
            <a:ext cx="846137" cy="846138"/>
          </a:xfrm>
          <a:custGeom>
            <a:avLst/>
            <a:gdLst>
              <a:gd name="T0" fmla="*/ 830284 w 846117"/>
              <a:gd name="T1" fmla="*/ 612569 h 845127"/>
              <a:gd name="T2" fmla="*/ 782782 w 846117"/>
              <a:gd name="T3" fmla="*/ 689758 h 845127"/>
              <a:gd name="T4" fmla="*/ 450273 w 846117"/>
              <a:gd name="T5" fmla="*/ 814449 h 845127"/>
              <a:gd name="T6" fmla="*/ 28699 w 846117"/>
              <a:gd name="T7" fmla="*/ 505691 h 845127"/>
              <a:gd name="T8" fmla="*/ 278081 w 846117"/>
              <a:gd name="T9" fmla="*/ 54429 h 845127"/>
              <a:gd name="T10" fmla="*/ 753094 w 846117"/>
              <a:gd name="T11" fmla="*/ 179119 h 845127"/>
              <a:gd name="T12" fmla="*/ 830284 w 846117"/>
              <a:gd name="T13" fmla="*/ 612569 h 8451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46117" h="845127">
                <a:moveTo>
                  <a:pt x="830284" y="612569"/>
                </a:moveTo>
                <a:cubicBezTo>
                  <a:pt x="835232" y="697675"/>
                  <a:pt x="846117" y="656111"/>
                  <a:pt x="782782" y="689758"/>
                </a:cubicBezTo>
                <a:cubicBezTo>
                  <a:pt x="719447" y="723405"/>
                  <a:pt x="575953" y="845127"/>
                  <a:pt x="450273" y="814449"/>
                </a:cubicBezTo>
                <a:cubicBezTo>
                  <a:pt x="324593" y="783771"/>
                  <a:pt x="57398" y="632361"/>
                  <a:pt x="28699" y="505691"/>
                </a:cubicBezTo>
                <a:cubicBezTo>
                  <a:pt x="0" y="379021"/>
                  <a:pt x="157349" y="108858"/>
                  <a:pt x="278081" y="54429"/>
                </a:cubicBezTo>
                <a:cubicBezTo>
                  <a:pt x="398814" y="0"/>
                  <a:pt x="661060" y="86096"/>
                  <a:pt x="753094" y="179119"/>
                </a:cubicBezTo>
                <a:cubicBezTo>
                  <a:pt x="845128" y="272142"/>
                  <a:pt x="825336" y="527463"/>
                  <a:pt x="830284" y="612569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1" name="矩形 108"/>
          <p:cNvSpPr>
            <a:spLocks noChangeArrowheads="1"/>
          </p:cNvSpPr>
          <p:nvPr/>
        </p:nvSpPr>
        <p:spPr bwMode="auto">
          <a:xfrm>
            <a:off x="5187950" y="4206875"/>
            <a:ext cx="387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endParaRPr lang="zh-CN" altLang="en-US"/>
          </a:p>
        </p:txBody>
      </p:sp>
      <p:sp>
        <p:nvSpPr>
          <p:cNvPr id="35942" name="任意多边形 121"/>
          <p:cNvSpPr/>
          <p:nvPr/>
        </p:nvSpPr>
        <p:spPr bwMode="auto">
          <a:xfrm>
            <a:off x="6078538" y="4560888"/>
            <a:ext cx="635000" cy="787400"/>
          </a:xfrm>
          <a:custGeom>
            <a:avLst/>
            <a:gdLst>
              <a:gd name="T0" fmla="*/ 303810 w 634340"/>
              <a:gd name="T1" fmla="*/ 200890 h 787729"/>
              <a:gd name="T2" fmla="*/ 232558 w 634340"/>
              <a:gd name="T3" fmla="*/ 58386 h 787729"/>
              <a:gd name="T4" fmla="*/ 72241 w 634340"/>
              <a:gd name="T5" fmla="*/ 64324 h 787729"/>
              <a:gd name="T6" fmla="*/ 24740 w 634340"/>
              <a:gd name="T7" fmla="*/ 444334 h 787729"/>
              <a:gd name="T8" fmla="*/ 220683 w 634340"/>
              <a:gd name="T9" fmla="*/ 782781 h 787729"/>
              <a:gd name="T10" fmla="*/ 624444 w 634340"/>
              <a:gd name="T11" fmla="*/ 474023 h 787729"/>
              <a:gd name="T12" fmla="*/ 303810 w 634340"/>
              <a:gd name="T13" fmla="*/ 200890 h 7877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34340" h="787729">
                <a:moveTo>
                  <a:pt x="303810" y="200890"/>
                </a:moveTo>
                <a:cubicBezTo>
                  <a:pt x="238496" y="131617"/>
                  <a:pt x="271153" y="81147"/>
                  <a:pt x="232558" y="58386"/>
                </a:cubicBezTo>
                <a:cubicBezTo>
                  <a:pt x="193963" y="35625"/>
                  <a:pt x="106877" y="0"/>
                  <a:pt x="72241" y="64324"/>
                </a:cubicBezTo>
                <a:cubicBezTo>
                  <a:pt x="37605" y="128648"/>
                  <a:pt x="0" y="324591"/>
                  <a:pt x="24740" y="444334"/>
                </a:cubicBezTo>
                <a:cubicBezTo>
                  <a:pt x="49480" y="564077"/>
                  <a:pt x="120732" y="777833"/>
                  <a:pt x="220683" y="782781"/>
                </a:cubicBezTo>
                <a:cubicBezTo>
                  <a:pt x="320634" y="787729"/>
                  <a:pt x="614548" y="575953"/>
                  <a:pt x="624444" y="474023"/>
                </a:cubicBezTo>
                <a:cubicBezTo>
                  <a:pt x="634340" y="372093"/>
                  <a:pt x="369124" y="270163"/>
                  <a:pt x="303810" y="200890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3" name="矩形 136"/>
          <p:cNvSpPr>
            <a:spLocks noChangeArrowheads="1"/>
          </p:cNvSpPr>
          <p:nvPr/>
        </p:nvSpPr>
        <p:spPr bwMode="auto">
          <a:xfrm>
            <a:off x="6124575" y="473868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endParaRPr lang="zh-CN" altLang="en-US"/>
          </a:p>
        </p:txBody>
      </p:sp>
      <p:sp>
        <p:nvSpPr>
          <p:cNvPr id="35944" name="矩形 137"/>
          <p:cNvSpPr>
            <a:spLocks noChangeArrowheads="1"/>
          </p:cNvSpPr>
          <p:nvPr/>
        </p:nvSpPr>
        <p:spPr bwMode="auto">
          <a:xfrm>
            <a:off x="6207125" y="3592513"/>
            <a:ext cx="38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endParaRPr lang="zh-CN" altLang="en-US"/>
          </a:p>
        </p:txBody>
      </p:sp>
      <p:sp>
        <p:nvSpPr>
          <p:cNvPr id="35945" name="任意多边形 147"/>
          <p:cNvSpPr/>
          <p:nvPr/>
        </p:nvSpPr>
        <p:spPr bwMode="auto">
          <a:xfrm>
            <a:off x="5657850" y="3343275"/>
            <a:ext cx="1106488" cy="1187450"/>
          </a:xfrm>
          <a:custGeom>
            <a:avLst/>
            <a:gdLst>
              <a:gd name="T0" fmla="*/ 617517 w 1106384"/>
              <a:gd name="T1" fmla="*/ 1073728 h 1187533"/>
              <a:gd name="T2" fmla="*/ 225631 w 1106384"/>
              <a:gd name="T3" fmla="*/ 1085603 h 1187533"/>
              <a:gd name="T4" fmla="*/ 83127 w 1106384"/>
              <a:gd name="T5" fmla="*/ 462149 h 1187533"/>
              <a:gd name="T6" fmla="*/ 724395 w 1106384"/>
              <a:gd name="T7" fmla="*/ 28699 h 1187533"/>
              <a:gd name="T8" fmla="*/ 1086592 w 1106384"/>
              <a:gd name="T9" fmla="*/ 634341 h 1187533"/>
              <a:gd name="T10" fmla="*/ 617517 w 1106384"/>
              <a:gd name="T11" fmla="*/ 1073728 h 11875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6384" h="1187533">
                <a:moveTo>
                  <a:pt x="617517" y="1073728"/>
                </a:moveTo>
                <a:cubicBezTo>
                  <a:pt x="474024" y="1148938"/>
                  <a:pt x="314696" y="1187533"/>
                  <a:pt x="225631" y="1085603"/>
                </a:cubicBezTo>
                <a:cubicBezTo>
                  <a:pt x="136566" y="983673"/>
                  <a:pt x="0" y="638300"/>
                  <a:pt x="83127" y="462149"/>
                </a:cubicBezTo>
                <a:cubicBezTo>
                  <a:pt x="166254" y="285998"/>
                  <a:pt x="557151" y="0"/>
                  <a:pt x="724395" y="28699"/>
                </a:cubicBezTo>
                <a:cubicBezTo>
                  <a:pt x="891639" y="57398"/>
                  <a:pt x="1106384" y="459180"/>
                  <a:pt x="1086592" y="634341"/>
                </a:cubicBezTo>
                <a:cubicBezTo>
                  <a:pt x="1066800" y="809502"/>
                  <a:pt x="761010" y="998518"/>
                  <a:pt x="617517" y="1073728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86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2517775"/>
            <a:ext cx="37814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矩形 39"/>
          <p:cNvSpPr>
            <a:spLocks noChangeArrowheads="1"/>
          </p:cNvSpPr>
          <p:nvPr/>
        </p:nvSpPr>
        <p:spPr bwMode="auto">
          <a:xfrm>
            <a:off x="2952750" y="600075"/>
            <a:ext cx="8174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More precisely, ALP(G, s, t) is forbidden if it satisfies one of the conditions (F1), (F2), (F3) or (F4)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68" name="直接连接符 40"/>
          <p:cNvSpPr>
            <a:spLocks noChangeShapeType="1"/>
          </p:cNvSpPr>
          <p:nvPr/>
        </p:nvSpPr>
        <p:spPr bwMode="auto">
          <a:xfrm>
            <a:off x="2892425" y="482600"/>
            <a:ext cx="4763" cy="6699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文本框 41"/>
          <p:cNvSpPr>
            <a:spLocks noChangeArrowheads="1"/>
          </p:cNvSpPr>
          <p:nvPr/>
        </p:nvSpPr>
        <p:spPr bwMode="auto">
          <a:xfrm>
            <a:off x="577850" y="317500"/>
            <a:ext cx="269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7F7F7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forbidden problems</a:t>
            </a:r>
            <a:endParaRPr lang="zh-CN" altLang="en-US" sz="36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6870" name="TextBox 13"/>
          <p:cNvSpPr txBox="1">
            <a:spLocks noChangeArrowheads="1"/>
          </p:cNvSpPr>
          <p:nvPr/>
        </p:nvSpPr>
        <p:spPr bwMode="auto">
          <a:xfrm>
            <a:off x="1657350" y="1917700"/>
            <a:ext cx="8572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alibri" panose="020F0502020204030204" pitchFamily="34" charset="0"/>
                <a:sym typeface="Calibri" panose="020F0502020204030204" pitchFamily="34" charset="0"/>
              </a:rPr>
              <a:t>(F3)</a:t>
            </a:r>
            <a:r>
              <a:rPr lang="zh-CN" altLang="zh-CN" b="1">
                <a:latin typeface="Calibri" panose="020F0502020204030204" pitchFamily="34" charset="0"/>
                <a:sym typeface="Calibri" panose="020F0502020204030204" pitchFamily="34" charset="0"/>
              </a:rPr>
              <a:t>：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如果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包含四个顶点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v1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v2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v3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v4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，其中每对顶点都是一对切割对，则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ALP(G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t)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满足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(F3)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位于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v1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v2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之间的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的边界上，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位于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v3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v4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之间的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的边界上</a:t>
            </a:r>
            <a:endParaRPr lang="zh-CN" altLang="en-US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890" name="矩形 39"/>
          <p:cNvSpPr>
            <a:spLocks noChangeArrowheads="1"/>
          </p:cNvSpPr>
          <p:nvPr/>
        </p:nvSpPr>
        <p:spPr bwMode="auto">
          <a:xfrm>
            <a:off x="2952750" y="600075"/>
            <a:ext cx="8174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More precisely, ALP(G, s, t) is forbidden if it satisfies one of the conditions (F1), (F2), (F3) or (F4)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1" name="直接连接符 40"/>
          <p:cNvSpPr>
            <a:spLocks noChangeShapeType="1"/>
          </p:cNvSpPr>
          <p:nvPr/>
        </p:nvSpPr>
        <p:spPr bwMode="auto">
          <a:xfrm>
            <a:off x="2892425" y="482600"/>
            <a:ext cx="4763" cy="6699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文本框 41"/>
          <p:cNvSpPr>
            <a:spLocks noChangeArrowheads="1"/>
          </p:cNvSpPr>
          <p:nvPr/>
        </p:nvSpPr>
        <p:spPr bwMode="auto">
          <a:xfrm>
            <a:off x="577850" y="317500"/>
            <a:ext cx="269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7F7F7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forbidden problems</a:t>
            </a:r>
            <a:endParaRPr lang="zh-CN" altLang="en-US" sz="36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7893" name="TextBox 13"/>
          <p:cNvSpPr txBox="1">
            <a:spLocks noChangeArrowheads="1"/>
          </p:cNvSpPr>
          <p:nvPr/>
        </p:nvSpPr>
        <p:spPr bwMode="auto">
          <a:xfrm>
            <a:off x="1657350" y="1917700"/>
            <a:ext cx="85725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Calibri" panose="020F0502020204030204" pitchFamily="34" charset="0"/>
                <a:sym typeface="Calibri" panose="020F0502020204030204" pitchFamily="34" charset="0"/>
              </a:rPr>
              <a:t>(F4)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：如果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包含四个顶点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v1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v2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、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v3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v4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，那么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ALP(G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t)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满足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(F4)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，使得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G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在这些顶点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s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以及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周围的结构如图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1(b)</a:t>
            </a:r>
            <a:r>
              <a:rPr lang="zh-CN" altLang="zh-CN">
                <a:latin typeface="Calibri" panose="020F0502020204030204" pitchFamily="34" charset="0"/>
                <a:sym typeface="Calibri" panose="020F0502020204030204" pitchFamily="34" charset="0"/>
              </a:rPr>
              <a:t>所示。</a:t>
            </a:r>
          </a:p>
          <a:p>
            <a:pPr eaLnBrk="1" hangingPunct="1"/>
            <a:endParaRPr lang="zh-CN" altLang="en-US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2660650"/>
            <a:ext cx="31908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914" name="矩形 39"/>
          <p:cNvSpPr>
            <a:spLocks noChangeArrowheads="1"/>
          </p:cNvSpPr>
          <p:nvPr/>
        </p:nvSpPr>
        <p:spPr bwMode="auto">
          <a:xfrm>
            <a:off x="2952750" y="600075"/>
            <a:ext cx="8174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More precisely, ALP(G, s, t) is forbidden if it satisfies one of the conditions (F1), (F2), (F3) or (F4)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15" name="直接连接符 40"/>
          <p:cNvSpPr>
            <a:spLocks noChangeShapeType="1"/>
          </p:cNvSpPr>
          <p:nvPr/>
        </p:nvSpPr>
        <p:spPr bwMode="auto">
          <a:xfrm>
            <a:off x="2892425" y="482600"/>
            <a:ext cx="4763" cy="6699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文本框 41"/>
          <p:cNvSpPr>
            <a:spLocks noChangeArrowheads="1"/>
          </p:cNvSpPr>
          <p:nvPr/>
        </p:nvSpPr>
        <p:spPr bwMode="auto">
          <a:xfrm>
            <a:off x="577850" y="317500"/>
            <a:ext cx="269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7F7F7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forbidden problems</a:t>
            </a:r>
            <a:endParaRPr lang="zh-CN" altLang="en-US" sz="36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8917" name="TextBox 13"/>
          <p:cNvSpPr txBox="1">
            <a:spLocks noChangeArrowheads="1"/>
          </p:cNvSpPr>
          <p:nvPr/>
        </p:nvSpPr>
        <p:spPr bwMode="auto">
          <a:xfrm>
            <a:off x="1657350" y="1917700"/>
            <a:ext cx="91852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Lemma 3.3 </a:t>
            </a:r>
          </a:p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Any path between s and t in G can pass through only one of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and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if ALP(G, s, t) satisfies (F3), </a:t>
            </a:r>
          </a:p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and can pass through at most three of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,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,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and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if ALP(G, s, t) satisfies (F4).</a:t>
            </a:r>
            <a:endParaRPr lang="zh-CN" altLang="en-US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2789238"/>
            <a:ext cx="69532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7"/>
            <a:ext cx="12192000" cy="6858000"/>
          </a:xfrm>
          <a:prstGeom prst="rect">
            <a:avLst/>
          </a:prstGeom>
        </p:spPr>
      </p:pic>
      <p:sp>
        <p:nvSpPr>
          <p:cNvPr id="39938" name="矩形 39"/>
          <p:cNvSpPr>
            <a:spLocks noChangeArrowheads="1"/>
          </p:cNvSpPr>
          <p:nvPr/>
        </p:nvSpPr>
        <p:spPr bwMode="auto">
          <a:xfrm>
            <a:off x="2952750" y="600075"/>
            <a:ext cx="8174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More precisely, ALP(G, s, t) is forbidden if it satisfies one of the conditions (F1), (F2), (F3) or (F4)</a:t>
            </a:r>
            <a:endParaRPr lang="zh-CN" altLang="en-US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39" name="直接连接符 40"/>
          <p:cNvSpPr>
            <a:spLocks noChangeShapeType="1"/>
          </p:cNvSpPr>
          <p:nvPr/>
        </p:nvSpPr>
        <p:spPr bwMode="auto">
          <a:xfrm>
            <a:off x="2892425" y="482600"/>
            <a:ext cx="4763" cy="6699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文本框 41"/>
          <p:cNvSpPr>
            <a:spLocks noChangeArrowheads="1"/>
          </p:cNvSpPr>
          <p:nvPr/>
        </p:nvSpPr>
        <p:spPr bwMode="auto">
          <a:xfrm>
            <a:off x="577850" y="317500"/>
            <a:ext cx="269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7F7F7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The forbidden problems</a:t>
            </a:r>
            <a:endParaRPr lang="zh-CN" altLang="en-US" sz="36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9941" name="TextBox 13"/>
          <p:cNvSpPr txBox="1">
            <a:spLocks noChangeArrowheads="1"/>
          </p:cNvSpPr>
          <p:nvPr/>
        </p:nvSpPr>
        <p:spPr bwMode="auto">
          <a:xfrm>
            <a:off x="1657350" y="1917700"/>
            <a:ext cx="91852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Lemma 3.3 </a:t>
            </a:r>
          </a:p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Any path between s and t in G can pass through only one of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and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if ALP(G, s, t) satisfies (F3), </a:t>
            </a:r>
          </a:p>
          <a:p>
            <a:pPr eaLnBrk="1" hangingPunct="1"/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and can pass through at most three of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1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,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,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3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and C</a:t>
            </a:r>
            <a:r>
              <a:rPr lang="en-US" altLang="zh-CN" baseline="-25000"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en-US" altLang="zh-CN">
                <a:latin typeface="Calibri" panose="020F0502020204030204" pitchFamily="34" charset="0"/>
                <a:sym typeface="Calibri" panose="020F0502020204030204" pitchFamily="34" charset="0"/>
              </a:rPr>
              <a:t> if ALP(G, s, t) satisfies (F4).</a:t>
            </a:r>
            <a:endParaRPr lang="zh-CN" altLang="en-US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2789238"/>
            <a:ext cx="69532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任意多边形 149"/>
          <p:cNvSpPr/>
          <p:nvPr/>
        </p:nvSpPr>
        <p:spPr bwMode="auto">
          <a:xfrm>
            <a:off x="5913438" y="3913188"/>
            <a:ext cx="2701925" cy="2035175"/>
          </a:xfrm>
          <a:custGeom>
            <a:avLst/>
            <a:gdLst>
              <a:gd name="connsiteX0" fmla="*/ 760020 w 2701636"/>
              <a:gd name="connsiteY0" fmla="*/ 0 h 2035889"/>
              <a:gd name="connsiteX1" fmla="*/ 754083 w 2701636"/>
              <a:gd name="connsiteY1" fmla="*/ 106878 h 2035889"/>
              <a:gd name="connsiteX2" fmla="*/ 742207 w 2701636"/>
              <a:gd name="connsiteY2" fmla="*/ 451263 h 2035889"/>
              <a:gd name="connsiteX3" fmla="*/ 694706 w 2701636"/>
              <a:gd name="connsiteY3" fmla="*/ 427512 h 2035889"/>
              <a:gd name="connsiteX4" fmla="*/ 670956 w 2701636"/>
              <a:gd name="connsiteY4" fmla="*/ 391886 h 2035889"/>
              <a:gd name="connsiteX5" fmla="*/ 653143 w 2701636"/>
              <a:gd name="connsiteY5" fmla="*/ 332510 h 2035889"/>
              <a:gd name="connsiteX6" fmla="*/ 641267 w 2701636"/>
              <a:gd name="connsiteY6" fmla="*/ 296884 h 2035889"/>
              <a:gd name="connsiteX7" fmla="*/ 629392 w 2701636"/>
              <a:gd name="connsiteY7" fmla="*/ 285008 h 2035889"/>
              <a:gd name="connsiteX8" fmla="*/ 611579 w 2701636"/>
              <a:gd name="connsiteY8" fmla="*/ 249382 h 2035889"/>
              <a:gd name="connsiteX9" fmla="*/ 593766 w 2701636"/>
              <a:gd name="connsiteY9" fmla="*/ 237507 h 2035889"/>
              <a:gd name="connsiteX10" fmla="*/ 564078 w 2701636"/>
              <a:gd name="connsiteY10" fmla="*/ 201881 h 2035889"/>
              <a:gd name="connsiteX11" fmla="*/ 546265 w 2701636"/>
              <a:gd name="connsiteY11" fmla="*/ 190006 h 2035889"/>
              <a:gd name="connsiteX12" fmla="*/ 516576 w 2701636"/>
              <a:gd name="connsiteY12" fmla="*/ 166255 h 2035889"/>
              <a:gd name="connsiteX13" fmla="*/ 498763 w 2701636"/>
              <a:gd name="connsiteY13" fmla="*/ 160317 h 2035889"/>
              <a:gd name="connsiteX14" fmla="*/ 427511 w 2701636"/>
              <a:gd name="connsiteY14" fmla="*/ 124691 h 2035889"/>
              <a:gd name="connsiteX15" fmla="*/ 409698 w 2701636"/>
              <a:gd name="connsiteY15" fmla="*/ 118754 h 2035889"/>
              <a:gd name="connsiteX16" fmla="*/ 290945 w 2701636"/>
              <a:gd name="connsiteY16" fmla="*/ 124691 h 2035889"/>
              <a:gd name="connsiteX17" fmla="*/ 249382 w 2701636"/>
              <a:gd name="connsiteY17" fmla="*/ 136567 h 2035889"/>
              <a:gd name="connsiteX18" fmla="*/ 213756 w 2701636"/>
              <a:gd name="connsiteY18" fmla="*/ 154380 h 2035889"/>
              <a:gd name="connsiteX19" fmla="*/ 201880 w 2701636"/>
              <a:gd name="connsiteY19" fmla="*/ 166255 h 2035889"/>
              <a:gd name="connsiteX20" fmla="*/ 172192 w 2701636"/>
              <a:gd name="connsiteY20" fmla="*/ 190006 h 2035889"/>
              <a:gd name="connsiteX21" fmla="*/ 154379 w 2701636"/>
              <a:gd name="connsiteY21" fmla="*/ 213756 h 2035889"/>
              <a:gd name="connsiteX22" fmla="*/ 142504 w 2701636"/>
              <a:gd name="connsiteY22" fmla="*/ 225632 h 2035889"/>
              <a:gd name="connsiteX23" fmla="*/ 130628 w 2701636"/>
              <a:gd name="connsiteY23" fmla="*/ 243445 h 2035889"/>
              <a:gd name="connsiteX24" fmla="*/ 95002 w 2701636"/>
              <a:gd name="connsiteY24" fmla="*/ 279071 h 2035889"/>
              <a:gd name="connsiteX25" fmla="*/ 71252 w 2701636"/>
              <a:gd name="connsiteY25" fmla="*/ 320634 h 2035889"/>
              <a:gd name="connsiteX26" fmla="*/ 47501 w 2701636"/>
              <a:gd name="connsiteY26" fmla="*/ 356260 h 2035889"/>
              <a:gd name="connsiteX27" fmla="*/ 35626 w 2701636"/>
              <a:gd name="connsiteY27" fmla="*/ 403762 h 2035889"/>
              <a:gd name="connsiteX28" fmla="*/ 29688 w 2701636"/>
              <a:gd name="connsiteY28" fmla="*/ 421575 h 2035889"/>
              <a:gd name="connsiteX29" fmla="*/ 23750 w 2701636"/>
              <a:gd name="connsiteY29" fmla="*/ 451263 h 2035889"/>
              <a:gd name="connsiteX30" fmla="*/ 11875 w 2701636"/>
              <a:gd name="connsiteY30" fmla="*/ 492826 h 2035889"/>
              <a:gd name="connsiteX31" fmla="*/ 0 w 2701636"/>
              <a:gd name="connsiteY31" fmla="*/ 611580 h 2035889"/>
              <a:gd name="connsiteX32" fmla="*/ 5937 w 2701636"/>
              <a:gd name="connsiteY32" fmla="*/ 700645 h 2035889"/>
              <a:gd name="connsiteX33" fmla="*/ 17813 w 2701636"/>
              <a:gd name="connsiteY33" fmla="*/ 736271 h 2035889"/>
              <a:gd name="connsiteX34" fmla="*/ 23750 w 2701636"/>
              <a:gd name="connsiteY34" fmla="*/ 754084 h 2035889"/>
              <a:gd name="connsiteX35" fmla="*/ 35626 w 2701636"/>
              <a:gd name="connsiteY35" fmla="*/ 795647 h 2035889"/>
              <a:gd name="connsiteX36" fmla="*/ 47501 w 2701636"/>
              <a:gd name="connsiteY36" fmla="*/ 819398 h 2035889"/>
              <a:gd name="connsiteX37" fmla="*/ 59376 w 2701636"/>
              <a:gd name="connsiteY37" fmla="*/ 837211 h 2035889"/>
              <a:gd name="connsiteX38" fmla="*/ 83127 w 2701636"/>
              <a:gd name="connsiteY38" fmla="*/ 890650 h 2035889"/>
              <a:gd name="connsiteX39" fmla="*/ 106878 w 2701636"/>
              <a:gd name="connsiteY39" fmla="*/ 961902 h 2035889"/>
              <a:gd name="connsiteX40" fmla="*/ 124691 w 2701636"/>
              <a:gd name="connsiteY40" fmla="*/ 997528 h 2035889"/>
              <a:gd name="connsiteX41" fmla="*/ 142504 w 2701636"/>
              <a:gd name="connsiteY41" fmla="*/ 1009403 h 2035889"/>
              <a:gd name="connsiteX42" fmla="*/ 178130 w 2701636"/>
              <a:gd name="connsiteY42" fmla="*/ 1039091 h 2035889"/>
              <a:gd name="connsiteX43" fmla="*/ 195943 w 2701636"/>
              <a:gd name="connsiteY43" fmla="*/ 1045029 h 2035889"/>
              <a:gd name="connsiteX44" fmla="*/ 231569 w 2701636"/>
              <a:gd name="connsiteY44" fmla="*/ 1068780 h 2035889"/>
              <a:gd name="connsiteX45" fmla="*/ 255319 w 2701636"/>
              <a:gd name="connsiteY45" fmla="*/ 1074717 h 2035889"/>
              <a:gd name="connsiteX46" fmla="*/ 273132 w 2701636"/>
              <a:gd name="connsiteY46" fmla="*/ 1080655 h 2035889"/>
              <a:gd name="connsiteX47" fmla="*/ 296883 w 2701636"/>
              <a:gd name="connsiteY47" fmla="*/ 1092530 h 2035889"/>
              <a:gd name="connsiteX48" fmla="*/ 320633 w 2701636"/>
              <a:gd name="connsiteY48" fmla="*/ 1098468 h 2035889"/>
              <a:gd name="connsiteX49" fmla="*/ 338446 w 2701636"/>
              <a:gd name="connsiteY49" fmla="*/ 1104406 h 2035889"/>
              <a:gd name="connsiteX50" fmla="*/ 415636 w 2701636"/>
              <a:gd name="connsiteY50" fmla="*/ 1098468 h 2035889"/>
              <a:gd name="connsiteX51" fmla="*/ 451262 w 2701636"/>
              <a:gd name="connsiteY51" fmla="*/ 1086593 h 2035889"/>
              <a:gd name="connsiteX52" fmla="*/ 486888 w 2701636"/>
              <a:gd name="connsiteY52" fmla="*/ 1062842 h 2035889"/>
              <a:gd name="connsiteX53" fmla="*/ 504701 w 2701636"/>
              <a:gd name="connsiteY53" fmla="*/ 1056904 h 2035889"/>
              <a:gd name="connsiteX54" fmla="*/ 552202 w 2701636"/>
              <a:gd name="connsiteY54" fmla="*/ 1021278 h 2035889"/>
              <a:gd name="connsiteX55" fmla="*/ 570015 w 2701636"/>
              <a:gd name="connsiteY55" fmla="*/ 1009403 h 2035889"/>
              <a:gd name="connsiteX56" fmla="*/ 581891 w 2701636"/>
              <a:gd name="connsiteY56" fmla="*/ 997528 h 2035889"/>
              <a:gd name="connsiteX57" fmla="*/ 617517 w 2701636"/>
              <a:gd name="connsiteY57" fmla="*/ 973777 h 2035889"/>
              <a:gd name="connsiteX58" fmla="*/ 647205 w 2701636"/>
              <a:gd name="connsiteY58" fmla="*/ 944089 h 2035889"/>
              <a:gd name="connsiteX59" fmla="*/ 676893 w 2701636"/>
              <a:gd name="connsiteY59" fmla="*/ 914400 h 2035889"/>
              <a:gd name="connsiteX60" fmla="*/ 700644 w 2701636"/>
              <a:gd name="connsiteY60" fmla="*/ 878775 h 2035889"/>
              <a:gd name="connsiteX61" fmla="*/ 712519 w 2701636"/>
              <a:gd name="connsiteY61" fmla="*/ 843149 h 2035889"/>
              <a:gd name="connsiteX62" fmla="*/ 724394 w 2701636"/>
              <a:gd name="connsiteY62" fmla="*/ 831273 h 2035889"/>
              <a:gd name="connsiteX63" fmla="*/ 742207 w 2701636"/>
              <a:gd name="connsiteY63" fmla="*/ 795647 h 2035889"/>
              <a:gd name="connsiteX64" fmla="*/ 748145 w 2701636"/>
              <a:gd name="connsiteY64" fmla="*/ 777834 h 2035889"/>
              <a:gd name="connsiteX65" fmla="*/ 801584 w 2701636"/>
              <a:gd name="connsiteY65" fmla="*/ 754084 h 2035889"/>
              <a:gd name="connsiteX66" fmla="*/ 979714 w 2701636"/>
              <a:gd name="connsiteY66" fmla="*/ 748146 h 2035889"/>
              <a:gd name="connsiteX67" fmla="*/ 997527 w 2701636"/>
              <a:gd name="connsiteY67" fmla="*/ 742208 h 2035889"/>
              <a:gd name="connsiteX68" fmla="*/ 1092530 w 2701636"/>
              <a:gd name="connsiteY68" fmla="*/ 748146 h 2035889"/>
              <a:gd name="connsiteX69" fmla="*/ 1110343 w 2701636"/>
              <a:gd name="connsiteY69" fmla="*/ 754084 h 2035889"/>
              <a:gd name="connsiteX70" fmla="*/ 1151906 w 2701636"/>
              <a:gd name="connsiteY70" fmla="*/ 765959 h 2035889"/>
              <a:gd name="connsiteX71" fmla="*/ 1187532 w 2701636"/>
              <a:gd name="connsiteY71" fmla="*/ 807523 h 2035889"/>
              <a:gd name="connsiteX72" fmla="*/ 1193470 w 2701636"/>
              <a:gd name="connsiteY72" fmla="*/ 825336 h 2035889"/>
              <a:gd name="connsiteX73" fmla="*/ 1187532 w 2701636"/>
              <a:gd name="connsiteY73" fmla="*/ 890650 h 2035889"/>
              <a:gd name="connsiteX74" fmla="*/ 1163782 w 2701636"/>
              <a:gd name="connsiteY74" fmla="*/ 973777 h 2035889"/>
              <a:gd name="connsiteX75" fmla="*/ 1151906 w 2701636"/>
              <a:gd name="connsiteY75" fmla="*/ 1015341 h 2035889"/>
              <a:gd name="connsiteX76" fmla="*/ 1140031 w 2701636"/>
              <a:gd name="connsiteY76" fmla="*/ 1033154 h 2035889"/>
              <a:gd name="connsiteX77" fmla="*/ 1116280 w 2701636"/>
              <a:gd name="connsiteY77" fmla="*/ 1086593 h 2035889"/>
              <a:gd name="connsiteX78" fmla="*/ 1104405 w 2701636"/>
              <a:gd name="connsiteY78" fmla="*/ 1122219 h 2035889"/>
              <a:gd name="connsiteX79" fmla="*/ 1098467 w 2701636"/>
              <a:gd name="connsiteY79" fmla="*/ 1140032 h 2035889"/>
              <a:gd name="connsiteX80" fmla="*/ 1074717 w 2701636"/>
              <a:gd name="connsiteY80" fmla="*/ 1175658 h 2035889"/>
              <a:gd name="connsiteX81" fmla="*/ 1045028 w 2701636"/>
              <a:gd name="connsiteY81" fmla="*/ 1205346 h 2035889"/>
              <a:gd name="connsiteX82" fmla="*/ 1021278 w 2701636"/>
              <a:gd name="connsiteY82" fmla="*/ 1246910 h 2035889"/>
              <a:gd name="connsiteX83" fmla="*/ 1009402 w 2701636"/>
              <a:gd name="connsiteY83" fmla="*/ 1264723 h 2035889"/>
              <a:gd name="connsiteX84" fmla="*/ 1003465 w 2701636"/>
              <a:gd name="connsiteY84" fmla="*/ 1282536 h 2035889"/>
              <a:gd name="connsiteX85" fmla="*/ 997527 w 2701636"/>
              <a:gd name="connsiteY85" fmla="*/ 1306286 h 2035889"/>
              <a:gd name="connsiteX86" fmla="*/ 985652 w 2701636"/>
              <a:gd name="connsiteY86" fmla="*/ 1324099 h 2035889"/>
              <a:gd name="connsiteX87" fmla="*/ 973776 w 2701636"/>
              <a:gd name="connsiteY87" fmla="*/ 1365663 h 2035889"/>
              <a:gd name="connsiteX88" fmla="*/ 967839 w 2701636"/>
              <a:gd name="connsiteY88" fmla="*/ 1383476 h 2035889"/>
              <a:gd name="connsiteX89" fmla="*/ 955963 w 2701636"/>
              <a:gd name="connsiteY89" fmla="*/ 1425039 h 2035889"/>
              <a:gd name="connsiteX90" fmla="*/ 961901 w 2701636"/>
              <a:gd name="connsiteY90" fmla="*/ 1704110 h 2035889"/>
              <a:gd name="connsiteX91" fmla="*/ 979714 w 2701636"/>
              <a:gd name="connsiteY91" fmla="*/ 1739736 h 2035889"/>
              <a:gd name="connsiteX92" fmla="*/ 997527 w 2701636"/>
              <a:gd name="connsiteY92" fmla="*/ 1775362 h 2035889"/>
              <a:gd name="connsiteX93" fmla="*/ 1021278 w 2701636"/>
              <a:gd name="connsiteY93" fmla="*/ 1810987 h 2035889"/>
              <a:gd name="connsiteX94" fmla="*/ 1056904 w 2701636"/>
              <a:gd name="connsiteY94" fmla="*/ 1858489 h 2035889"/>
              <a:gd name="connsiteX95" fmla="*/ 1098467 w 2701636"/>
              <a:gd name="connsiteY95" fmla="*/ 1888177 h 2035889"/>
              <a:gd name="connsiteX96" fmla="*/ 1110343 w 2701636"/>
              <a:gd name="connsiteY96" fmla="*/ 1900052 h 2035889"/>
              <a:gd name="connsiteX97" fmla="*/ 1151906 w 2701636"/>
              <a:gd name="connsiteY97" fmla="*/ 1911928 h 2035889"/>
              <a:gd name="connsiteX98" fmla="*/ 1169719 w 2701636"/>
              <a:gd name="connsiteY98" fmla="*/ 1917865 h 2035889"/>
              <a:gd name="connsiteX99" fmla="*/ 1193470 w 2701636"/>
              <a:gd name="connsiteY99" fmla="*/ 1923803 h 2035889"/>
              <a:gd name="connsiteX100" fmla="*/ 1229096 w 2701636"/>
              <a:gd name="connsiteY100" fmla="*/ 1941616 h 2035889"/>
              <a:gd name="connsiteX101" fmla="*/ 1246909 w 2701636"/>
              <a:gd name="connsiteY101" fmla="*/ 1947554 h 2035889"/>
              <a:gd name="connsiteX102" fmla="*/ 1270659 w 2701636"/>
              <a:gd name="connsiteY102" fmla="*/ 1959429 h 2035889"/>
              <a:gd name="connsiteX103" fmla="*/ 1312223 w 2701636"/>
              <a:gd name="connsiteY103" fmla="*/ 1971304 h 2035889"/>
              <a:gd name="connsiteX104" fmla="*/ 1347849 w 2701636"/>
              <a:gd name="connsiteY104" fmla="*/ 1983180 h 2035889"/>
              <a:gd name="connsiteX105" fmla="*/ 1383475 w 2701636"/>
              <a:gd name="connsiteY105" fmla="*/ 1995055 h 2035889"/>
              <a:gd name="connsiteX106" fmla="*/ 1407226 w 2701636"/>
              <a:gd name="connsiteY106" fmla="*/ 2006930 h 2035889"/>
              <a:gd name="connsiteX107" fmla="*/ 1425039 w 2701636"/>
              <a:gd name="connsiteY107" fmla="*/ 2012868 h 2035889"/>
              <a:gd name="connsiteX108" fmla="*/ 1460665 w 2701636"/>
              <a:gd name="connsiteY108" fmla="*/ 2030681 h 2035889"/>
              <a:gd name="connsiteX109" fmla="*/ 1549730 w 2701636"/>
              <a:gd name="connsiteY109" fmla="*/ 2018806 h 2035889"/>
              <a:gd name="connsiteX110" fmla="*/ 1585356 w 2701636"/>
              <a:gd name="connsiteY110" fmla="*/ 2006930 h 2035889"/>
              <a:gd name="connsiteX111" fmla="*/ 1603169 w 2701636"/>
              <a:gd name="connsiteY111" fmla="*/ 1989117 h 2035889"/>
              <a:gd name="connsiteX112" fmla="*/ 1620982 w 2701636"/>
              <a:gd name="connsiteY112" fmla="*/ 1977242 h 2035889"/>
              <a:gd name="connsiteX113" fmla="*/ 1662545 w 2701636"/>
              <a:gd name="connsiteY113" fmla="*/ 1935678 h 2035889"/>
              <a:gd name="connsiteX114" fmla="*/ 1680358 w 2701636"/>
              <a:gd name="connsiteY114" fmla="*/ 1917865 h 2035889"/>
              <a:gd name="connsiteX115" fmla="*/ 1704109 w 2701636"/>
              <a:gd name="connsiteY115" fmla="*/ 1882239 h 2035889"/>
              <a:gd name="connsiteX116" fmla="*/ 1733797 w 2701636"/>
              <a:gd name="connsiteY116" fmla="*/ 1793175 h 2035889"/>
              <a:gd name="connsiteX117" fmla="*/ 1745672 w 2701636"/>
              <a:gd name="connsiteY117" fmla="*/ 1757549 h 2035889"/>
              <a:gd name="connsiteX118" fmla="*/ 1757548 w 2701636"/>
              <a:gd name="connsiteY118" fmla="*/ 1715985 h 2035889"/>
              <a:gd name="connsiteX119" fmla="*/ 1757548 w 2701636"/>
              <a:gd name="connsiteY119" fmla="*/ 1460665 h 2035889"/>
              <a:gd name="connsiteX120" fmla="*/ 1751610 w 2701636"/>
              <a:gd name="connsiteY120" fmla="*/ 1442852 h 2035889"/>
              <a:gd name="connsiteX121" fmla="*/ 1733797 w 2701636"/>
              <a:gd name="connsiteY121" fmla="*/ 1377538 h 2035889"/>
              <a:gd name="connsiteX122" fmla="*/ 1704109 w 2701636"/>
              <a:gd name="connsiteY122" fmla="*/ 1341912 h 2035889"/>
              <a:gd name="connsiteX123" fmla="*/ 1674420 w 2701636"/>
              <a:gd name="connsiteY123" fmla="*/ 1312224 h 2035889"/>
              <a:gd name="connsiteX124" fmla="*/ 1656607 w 2701636"/>
              <a:gd name="connsiteY124" fmla="*/ 1294411 h 2035889"/>
              <a:gd name="connsiteX125" fmla="*/ 1638794 w 2701636"/>
              <a:gd name="connsiteY125" fmla="*/ 1276598 h 2035889"/>
              <a:gd name="connsiteX126" fmla="*/ 1620982 w 2701636"/>
              <a:gd name="connsiteY126" fmla="*/ 1258785 h 2035889"/>
              <a:gd name="connsiteX127" fmla="*/ 1597231 w 2701636"/>
              <a:gd name="connsiteY127" fmla="*/ 1223159 h 2035889"/>
              <a:gd name="connsiteX128" fmla="*/ 1591293 w 2701636"/>
              <a:gd name="connsiteY128" fmla="*/ 1205346 h 2035889"/>
              <a:gd name="connsiteX129" fmla="*/ 1567543 w 2701636"/>
              <a:gd name="connsiteY129" fmla="*/ 1169720 h 2035889"/>
              <a:gd name="connsiteX130" fmla="*/ 1567543 w 2701636"/>
              <a:gd name="connsiteY130" fmla="*/ 1169720 h 2035889"/>
              <a:gd name="connsiteX131" fmla="*/ 1543792 w 2701636"/>
              <a:gd name="connsiteY131" fmla="*/ 1145969 h 2035889"/>
              <a:gd name="connsiteX132" fmla="*/ 1520041 w 2701636"/>
              <a:gd name="connsiteY132" fmla="*/ 1098468 h 2035889"/>
              <a:gd name="connsiteX133" fmla="*/ 1508166 w 2701636"/>
              <a:gd name="connsiteY133" fmla="*/ 1062842 h 2035889"/>
              <a:gd name="connsiteX134" fmla="*/ 1514104 w 2701636"/>
              <a:gd name="connsiteY134" fmla="*/ 902525 h 2035889"/>
              <a:gd name="connsiteX135" fmla="*/ 1525979 w 2701636"/>
              <a:gd name="connsiteY135" fmla="*/ 860962 h 2035889"/>
              <a:gd name="connsiteX136" fmla="*/ 1531917 w 2701636"/>
              <a:gd name="connsiteY136" fmla="*/ 837211 h 2035889"/>
              <a:gd name="connsiteX137" fmla="*/ 1525979 w 2701636"/>
              <a:gd name="connsiteY137" fmla="*/ 813460 h 2035889"/>
              <a:gd name="connsiteX138" fmla="*/ 1508166 w 2701636"/>
              <a:gd name="connsiteY138" fmla="*/ 819398 h 2035889"/>
              <a:gd name="connsiteX139" fmla="*/ 1525979 w 2701636"/>
              <a:gd name="connsiteY139" fmla="*/ 825336 h 2035889"/>
              <a:gd name="connsiteX140" fmla="*/ 1549730 w 2701636"/>
              <a:gd name="connsiteY140" fmla="*/ 819398 h 2035889"/>
              <a:gd name="connsiteX141" fmla="*/ 1555667 w 2701636"/>
              <a:gd name="connsiteY141" fmla="*/ 801585 h 2035889"/>
              <a:gd name="connsiteX142" fmla="*/ 1549730 w 2701636"/>
              <a:gd name="connsiteY142" fmla="*/ 748146 h 2035889"/>
              <a:gd name="connsiteX143" fmla="*/ 1555667 w 2701636"/>
              <a:gd name="connsiteY143" fmla="*/ 623455 h 2035889"/>
              <a:gd name="connsiteX144" fmla="*/ 1543792 w 2701636"/>
              <a:gd name="connsiteY144" fmla="*/ 457200 h 2035889"/>
              <a:gd name="connsiteX145" fmla="*/ 1537854 w 2701636"/>
              <a:gd name="connsiteY145" fmla="*/ 439387 h 2035889"/>
              <a:gd name="connsiteX146" fmla="*/ 1531917 w 2701636"/>
              <a:gd name="connsiteY146" fmla="*/ 403762 h 2035889"/>
              <a:gd name="connsiteX147" fmla="*/ 1514104 w 2701636"/>
              <a:gd name="connsiteY147" fmla="*/ 397824 h 2035889"/>
              <a:gd name="connsiteX148" fmla="*/ 1531917 w 2701636"/>
              <a:gd name="connsiteY148" fmla="*/ 385949 h 2035889"/>
              <a:gd name="connsiteX149" fmla="*/ 1567543 w 2701636"/>
              <a:gd name="connsiteY149" fmla="*/ 374073 h 2035889"/>
              <a:gd name="connsiteX150" fmla="*/ 1591293 w 2701636"/>
              <a:gd name="connsiteY150" fmla="*/ 380011 h 2035889"/>
              <a:gd name="connsiteX151" fmla="*/ 1626919 w 2701636"/>
              <a:gd name="connsiteY151" fmla="*/ 391886 h 2035889"/>
              <a:gd name="connsiteX152" fmla="*/ 1763485 w 2701636"/>
              <a:gd name="connsiteY152" fmla="*/ 397824 h 2035889"/>
              <a:gd name="connsiteX153" fmla="*/ 1822862 w 2701636"/>
              <a:gd name="connsiteY153" fmla="*/ 391886 h 2035889"/>
              <a:gd name="connsiteX154" fmla="*/ 1864426 w 2701636"/>
              <a:gd name="connsiteY154" fmla="*/ 380011 h 2035889"/>
              <a:gd name="connsiteX155" fmla="*/ 1935678 w 2701636"/>
              <a:gd name="connsiteY155" fmla="*/ 374073 h 2035889"/>
              <a:gd name="connsiteX156" fmla="*/ 1971304 w 2701636"/>
              <a:gd name="connsiteY156" fmla="*/ 362198 h 2035889"/>
              <a:gd name="connsiteX157" fmla="*/ 1989117 w 2701636"/>
              <a:gd name="connsiteY157" fmla="*/ 350323 h 2035889"/>
              <a:gd name="connsiteX158" fmla="*/ 2006930 w 2701636"/>
              <a:gd name="connsiteY158" fmla="*/ 344385 h 2035889"/>
              <a:gd name="connsiteX159" fmla="*/ 2024743 w 2701636"/>
              <a:gd name="connsiteY159" fmla="*/ 332510 h 2035889"/>
              <a:gd name="connsiteX160" fmla="*/ 2042556 w 2701636"/>
              <a:gd name="connsiteY160" fmla="*/ 326572 h 2035889"/>
              <a:gd name="connsiteX161" fmla="*/ 2078182 w 2701636"/>
              <a:gd name="connsiteY161" fmla="*/ 308759 h 2035889"/>
              <a:gd name="connsiteX162" fmla="*/ 2090057 w 2701636"/>
              <a:gd name="connsiteY162" fmla="*/ 290946 h 2035889"/>
              <a:gd name="connsiteX163" fmla="*/ 2125683 w 2701636"/>
              <a:gd name="connsiteY163" fmla="*/ 279071 h 2035889"/>
              <a:gd name="connsiteX164" fmla="*/ 2155371 w 2701636"/>
              <a:gd name="connsiteY164" fmla="*/ 255320 h 2035889"/>
              <a:gd name="connsiteX165" fmla="*/ 2173184 w 2701636"/>
              <a:gd name="connsiteY165" fmla="*/ 237507 h 2035889"/>
              <a:gd name="connsiteX166" fmla="*/ 2190997 w 2701636"/>
              <a:gd name="connsiteY166" fmla="*/ 231569 h 2035889"/>
              <a:gd name="connsiteX167" fmla="*/ 2208810 w 2701636"/>
              <a:gd name="connsiteY167" fmla="*/ 219694 h 2035889"/>
              <a:gd name="connsiteX168" fmla="*/ 2256311 w 2701636"/>
              <a:gd name="connsiteY168" fmla="*/ 207819 h 2035889"/>
              <a:gd name="connsiteX169" fmla="*/ 2303813 w 2701636"/>
              <a:gd name="connsiteY169" fmla="*/ 195943 h 2035889"/>
              <a:gd name="connsiteX170" fmla="*/ 2369127 w 2701636"/>
              <a:gd name="connsiteY170" fmla="*/ 184068 h 2035889"/>
              <a:gd name="connsiteX171" fmla="*/ 2464130 w 2701636"/>
              <a:gd name="connsiteY171" fmla="*/ 195943 h 2035889"/>
              <a:gd name="connsiteX172" fmla="*/ 2517569 w 2701636"/>
              <a:gd name="connsiteY172" fmla="*/ 201881 h 2035889"/>
              <a:gd name="connsiteX173" fmla="*/ 2588820 w 2701636"/>
              <a:gd name="connsiteY173" fmla="*/ 237507 h 2035889"/>
              <a:gd name="connsiteX174" fmla="*/ 2612571 w 2701636"/>
              <a:gd name="connsiteY174" fmla="*/ 261258 h 2035889"/>
              <a:gd name="connsiteX175" fmla="*/ 2624446 w 2701636"/>
              <a:gd name="connsiteY175" fmla="*/ 279071 h 2035889"/>
              <a:gd name="connsiteX176" fmla="*/ 2636322 w 2701636"/>
              <a:gd name="connsiteY176" fmla="*/ 290946 h 2035889"/>
              <a:gd name="connsiteX177" fmla="*/ 2666010 w 2701636"/>
              <a:gd name="connsiteY177" fmla="*/ 344385 h 2035889"/>
              <a:gd name="connsiteX178" fmla="*/ 2677885 w 2701636"/>
              <a:gd name="connsiteY178" fmla="*/ 362198 h 2035889"/>
              <a:gd name="connsiteX179" fmla="*/ 2695698 w 2701636"/>
              <a:gd name="connsiteY179" fmla="*/ 421575 h 2035889"/>
              <a:gd name="connsiteX180" fmla="*/ 2701636 w 2701636"/>
              <a:gd name="connsiteY180" fmla="*/ 451263 h 2035889"/>
              <a:gd name="connsiteX181" fmla="*/ 2695698 w 2701636"/>
              <a:gd name="connsiteY181" fmla="*/ 564078 h 2035889"/>
              <a:gd name="connsiteX182" fmla="*/ 2689761 w 2701636"/>
              <a:gd name="connsiteY182" fmla="*/ 587829 h 2035889"/>
              <a:gd name="connsiteX183" fmla="*/ 2677885 w 2701636"/>
              <a:gd name="connsiteY183" fmla="*/ 641268 h 2035889"/>
              <a:gd name="connsiteX184" fmla="*/ 2666010 w 2701636"/>
              <a:gd name="connsiteY184" fmla="*/ 676894 h 2035889"/>
              <a:gd name="connsiteX185" fmla="*/ 2648197 w 2701636"/>
              <a:gd name="connsiteY185" fmla="*/ 718458 h 2035889"/>
              <a:gd name="connsiteX186" fmla="*/ 2624446 w 2701636"/>
              <a:gd name="connsiteY186" fmla="*/ 760021 h 2035889"/>
              <a:gd name="connsiteX187" fmla="*/ 2588820 w 2701636"/>
              <a:gd name="connsiteY187" fmla="*/ 825336 h 2035889"/>
              <a:gd name="connsiteX188" fmla="*/ 2571007 w 2701636"/>
              <a:gd name="connsiteY188" fmla="*/ 843149 h 2035889"/>
              <a:gd name="connsiteX189" fmla="*/ 2547257 w 2701636"/>
              <a:gd name="connsiteY189" fmla="*/ 878775 h 2035889"/>
              <a:gd name="connsiteX190" fmla="*/ 2523506 w 2701636"/>
              <a:gd name="connsiteY190" fmla="*/ 914400 h 2035889"/>
              <a:gd name="connsiteX191" fmla="*/ 2499756 w 2701636"/>
              <a:gd name="connsiteY191" fmla="*/ 950026 h 2035889"/>
              <a:gd name="connsiteX192" fmla="*/ 2487880 w 2701636"/>
              <a:gd name="connsiteY192" fmla="*/ 961902 h 2035889"/>
              <a:gd name="connsiteX193" fmla="*/ 2452254 w 2701636"/>
              <a:gd name="connsiteY193" fmla="*/ 1009403 h 2035889"/>
              <a:gd name="connsiteX194" fmla="*/ 2422566 w 2701636"/>
              <a:gd name="connsiteY194" fmla="*/ 1039091 h 2035889"/>
              <a:gd name="connsiteX195" fmla="*/ 2381002 w 2701636"/>
              <a:gd name="connsiteY195" fmla="*/ 1074717 h 2035889"/>
              <a:gd name="connsiteX196" fmla="*/ 2286000 w 2701636"/>
              <a:gd name="connsiteY196" fmla="*/ 1068780 h 2035889"/>
              <a:gd name="connsiteX197" fmla="*/ 2250374 w 2701636"/>
              <a:gd name="connsiteY197" fmla="*/ 1056904 h 2035889"/>
              <a:gd name="connsiteX198" fmla="*/ 2220685 w 2701636"/>
              <a:gd name="connsiteY198" fmla="*/ 1027216 h 2035889"/>
              <a:gd name="connsiteX199" fmla="*/ 2190997 w 2701636"/>
              <a:gd name="connsiteY199" fmla="*/ 1003465 h 2035889"/>
              <a:gd name="connsiteX200" fmla="*/ 2167246 w 2701636"/>
              <a:gd name="connsiteY200" fmla="*/ 967839 h 2035889"/>
              <a:gd name="connsiteX201" fmla="*/ 2161309 w 2701636"/>
              <a:gd name="connsiteY201" fmla="*/ 944089 h 2035889"/>
              <a:gd name="connsiteX202" fmla="*/ 2149433 w 2701636"/>
              <a:gd name="connsiteY202" fmla="*/ 932213 h 2035889"/>
              <a:gd name="connsiteX203" fmla="*/ 2137558 w 2701636"/>
              <a:gd name="connsiteY203" fmla="*/ 914400 h 2035889"/>
              <a:gd name="connsiteX204" fmla="*/ 2119745 w 2701636"/>
              <a:gd name="connsiteY204" fmla="*/ 896587 h 2035889"/>
              <a:gd name="connsiteX205" fmla="*/ 2107870 w 2701636"/>
              <a:gd name="connsiteY205" fmla="*/ 878775 h 2035889"/>
              <a:gd name="connsiteX206" fmla="*/ 2078182 w 2701636"/>
              <a:gd name="connsiteY206" fmla="*/ 855024 h 2035889"/>
              <a:gd name="connsiteX207" fmla="*/ 2018805 w 2701636"/>
              <a:gd name="connsiteY207" fmla="*/ 807523 h 2035889"/>
              <a:gd name="connsiteX208" fmla="*/ 2000992 w 2701636"/>
              <a:gd name="connsiteY208" fmla="*/ 801585 h 2035889"/>
              <a:gd name="connsiteX209" fmla="*/ 1965366 w 2701636"/>
              <a:gd name="connsiteY209" fmla="*/ 783772 h 2035889"/>
              <a:gd name="connsiteX210" fmla="*/ 1935678 w 2701636"/>
              <a:gd name="connsiteY210" fmla="*/ 789710 h 2035889"/>
              <a:gd name="connsiteX211" fmla="*/ 1923802 w 2701636"/>
              <a:gd name="connsiteY211" fmla="*/ 807523 h 2035889"/>
              <a:gd name="connsiteX212" fmla="*/ 1929740 w 2701636"/>
              <a:gd name="connsiteY212" fmla="*/ 896587 h 2035889"/>
              <a:gd name="connsiteX213" fmla="*/ 1941615 w 2701636"/>
              <a:gd name="connsiteY213" fmla="*/ 932213 h 2035889"/>
              <a:gd name="connsiteX214" fmla="*/ 1947553 w 2701636"/>
              <a:gd name="connsiteY214" fmla="*/ 950026 h 2035889"/>
              <a:gd name="connsiteX215" fmla="*/ 1959428 w 2701636"/>
              <a:gd name="connsiteY215" fmla="*/ 967839 h 2035889"/>
              <a:gd name="connsiteX216" fmla="*/ 1971304 w 2701636"/>
              <a:gd name="connsiteY216" fmla="*/ 1003465 h 2035889"/>
              <a:gd name="connsiteX217" fmla="*/ 1983179 w 2701636"/>
              <a:gd name="connsiteY217" fmla="*/ 1086593 h 2035889"/>
              <a:gd name="connsiteX218" fmla="*/ 2006930 w 2701636"/>
              <a:gd name="connsiteY218" fmla="*/ 1134094 h 2035889"/>
              <a:gd name="connsiteX219" fmla="*/ 2018805 w 2701636"/>
              <a:gd name="connsiteY219" fmla="*/ 1151907 h 2035889"/>
              <a:gd name="connsiteX220" fmla="*/ 2012867 w 2701636"/>
              <a:gd name="connsiteY220" fmla="*/ 1199408 h 2035889"/>
              <a:gd name="connsiteX221" fmla="*/ 1989117 w 2701636"/>
              <a:gd name="connsiteY221" fmla="*/ 1229097 h 2035889"/>
              <a:gd name="connsiteX222" fmla="*/ 1983179 w 2701636"/>
              <a:gd name="connsiteY222" fmla="*/ 1211284 h 2035889"/>
              <a:gd name="connsiteX223" fmla="*/ 1971304 w 2701636"/>
              <a:gd name="connsiteY223" fmla="*/ 1199408 h 203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2701636" h="2035889">
                <a:moveTo>
                  <a:pt x="760020" y="0"/>
                </a:moveTo>
                <a:cubicBezTo>
                  <a:pt x="758041" y="35626"/>
                  <a:pt x="755148" y="71213"/>
                  <a:pt x="754083" y="106878"/>
                </a:cubicBezTo>
                <a:cubicBezTo>
                  <a:pt x="743792" y="451623"/>
                  <a:pt x="759594" y="294786"/>
                  <a:pt x="742207" y="451263"/>
                </a:cubicBezTo>
                <a:cubicBezTo>
                  <a:pt x="712176" y="445256"/>
                  <a:pt x="713089" y="451148"/>
                  <a:pt x="694706" y="427512"/>
                </a:cubicBezTo>
                <a:cubicBezTo>
                  <a:pt x="685944" y="416246"/>
                  <a:pt x="670956" y="391886"/>
                  <a:pt x="670956" y="391886"/>
                </a:cubicBezTo>
                <a:cubicBezTo>
                  <a:pt x="661983" y="355995"/>
                  <a:pt x="667597" y="375873"/>
                  <a:pt x="653143" y="332510"/>
                </a:cubicBezTo>
                <a:lnTo>
                  <a:pt x="641267" y="296884"/>
                </a:lnTo>
                <a:cubicBezTo>
                  <a:pt x="639497" y="291573"/>
                  <a:pt x="633350" y="288967"/>
                  <a:pt x="629392" y="285008"/>
                </a:cubicBezTo>
                <a:cubicBezTo>
                  <a:pt x="624563" y="270521"/>
                  <a:pt x="623088" y="260891"/>
                  <a:pt x="611579" y="249382"/>
                </a:cubicBezTo>
                <a:cubicBezTo>
                  <a:pt x="606533" y="244336"/>
                  <a:pt x="599248" y="242075"/>
                  <a:pt x="593766" y="237507"/>
                </a:cubicBezTo>
                <a:cubicBezTo>
                  <a:pt x="535402" y="188871"/>
                  <a:pt x="610784" y="248587"/>
                  <a:pt x="564078" y="201881"/>
                </a:cubicBezTo>
                <a:cubicBezTo>
                  <a:pt x="559032" y="196835"/>
                  <a:pt x="551837" y="194464"/>
                  <a:pt x="546265" y="190006"/>
                </a:cubicBezTo>
                <a:cubicBezTo>
                  <a:pt x="527854" y="175277"/>
                  <a:pt x="540945" y="178440"/>
                  <a:pt x="516576" y="166255"/>
                </a:cubicBezTo>
                <a:cubicBezTo>
                  <a:pt x="510978" y="163456"/>
                  <a:pt x="504234" y="163357"/>
                  <a:pt x="498763" y="160317"/>
                </a:cubicBezTo>
                <a:cubicBezTo>
                  <a:pt x="429707" y="121953"/>
                  <a:pt x="496862" y="147808"/>
                  <a:pt x="427511" y="124691"/>
                </a:cubicBezTo>
                <a:lnTo>
                  <a:pt x="409698" y="118754"/>
                </a:lnTo>
                <a:cubicBezTo>
                  <a:pt x="370114" y="120733"/>
                  <a:pt x="330442" y="121400"/>
                  <a:pt x="290945" y="124691"/>
                </a:cubicBezTo>
                <a:cubicBezTo>
                  <a:pt x="286378" y="125072"/>
                  <a:pt x="255567" y="133474"/>
                  <a:pt x="249382" y="136567"/>
                </a:cubicBezTo>
                <a:cubicBezTo>
                  <a:pt x="203344" y="159586"/>
                  <a:pt x="258526" y="139456"/>
                  <a:pt x="213756" y="154380"/>
                </a:cubicBezTo>
                <a:cubicBezTo>
                  <a:pt x="209797" y="158338"/>
                  <a:pt x="206252" y="162758"/>
                  <a:pt x="201880" y="166255"/>
                </a:cubicBezTo>
                <a:cubicBezTo>
                  <a:pt x="182700" y="181598"/>
                  <a:pt x="186531" y="172799"/>
                  <a:pt x="172192" y="190006"/>
                </a:cubicBezTo>
                <a:cubicBezTo>
                  <a:pt x="165857" y="197608"/>
                  <a:pt x="160714" y="206154"/>
                  <a:pt x="154379" y="213756"/>
                </a:cubicBezTo>
                <a:cubicBezTo>
                  <a:pt x="150795" y="218057"/>
                  <a:pt x="146001" y="221261"/>
                  <a:pt x="142504" y="225632"/>
                </a:cubicBezTo>
                <a:cubicBezTo>
                  <a:pt x="138046" y="231205"/>
                  <a:pt x="135369" y="238111"/>
                  <a:pt x="130628" y="243445"/>
                </a:cubicBezTo>
                <a:cubicBezTo>
                  <a:pt x="119470" y="255997"/>
                  <a:pt x="106877" y="267196"/>
                  <a:pt x="95002" y="279071"/>
                </a:cubicBezTo>
                <a:cubicBezTo>
                  <a:pt x="84733" y="289340"/>
                  <a:pt x="78237" y="308993"/>
                  <a:pt x="71252" y="320634"/>
                </a:cubicBezTo>
                <a:cubicBezTo>
                  <a:pt x="63909" y="332872"/>
                  <a:pt x="47501" y="356260"/>
                  <a:pt x="47501" y="356260"/>
                </a:cubicBezTo>
                <a:cubicBezTo>
                  <a:pt x="43543" y="372094"/>
                  <a:pt x="40788" y="388278"/>
                  <a:pt x="35626" y="403762"/>
                </a:cubicBezTo>
                <a:cubicBezTo>
                  <a:pt x="33647" y="409700"/>
                  <a:pt x="31206" y="415503"/>
                  <a:pt x="29688" y="421575"/>
                </a:cubicBezTo>
                <a:cubicBezTo>
                  <a:pt x="27240" y="431366"/>
                  <a:pt x="25939" y="441411"/>
                  <a:pt x="23750" y="451263"/>
                </a:cubicBezTo>
                <a:cubicBezTo>
                  <a:pt x="18778" y="473636"/>
                  <a:pt x="18489" y="472985"/>
                  <a:pt x="11875" y="492826"/>
                </a:cubicBezTo>
                <a:cubicBezTo>
                  <a:pt x="7843" y="525081"/>
                  <a:pt x="0" y="582520"/>
                  <a:pt x="0" y="611580"/>
                </a:cubicBezTo>
                <a:cubicBezTo>
                  <a:pt x="0" y="641334"/>
                  <a:pt x="1729" y="671190"/>
                  <a:pt x="5937" y="700645"/>
                </a:cubicBezTo>
                <a:cubicBezTo>
                  <a:pt x="7707" y="713037"/>
                  <a:pt x="13855" y="724396"/>
                  <a:pt x="17813" y="736271"/>
                </a:cubicBezTo>
                <a:lnTo>
                  <a:pt x="23750" y="754084"/>
                </a:lnTo>
                <a:cubicBezTo>
                  <a:pt x="31279" y="776674"/>
                  <a:pt x="27051" y="775639"/>
                  <a:pt x="35626" y="795647"/>
                </a:cubicBezTo>
                <a:cubicBezTo>
                  <a:pt x="39113" y="803783"/>
                  <a:pt x="43110" y="811713"/>
                  <a:pt x="47501" y="819398"/>
                </a:cubicBezTo>
                <a:cubicBezTo>
                  <a:pt x="51041" y="825594"/>
                  <a:pt x="56478" y="830690"/>
                  <a:pt x="59376" y="837211"/>
                </a:cubicBezTo>
                <a:cubicBezTo>
                  <a:pt x="87640" y="900805"/>
                  <a:pt x="56252" y="850337"/>
                  <a:pt x="83127" y="890650"/>
                </a:cubicBezTo>
                <a:cubicBezTo>
                  <a:pt x="104222" y="975031"/>
                  <a:pt x="83867" y="908209"/>
                  <a:pt x="106878" y="961902"/>
                </a:cubicBezTo>
                <a:cubicBezTo>
                  <a:pt x="114123" y="978807"/>
                  <a:pt x="110425" y="983262"/>
                  <a:pt x="124691" y="997528"/>
                </a:cubicBezTo>
                <a:cubicBezTo>
                  <a:pt x="129737" y="1002574"/>
                  <a:pt x="137022" y="1004835"/>
                  <a:pt x="142504" y="1009403"/>
                </a:cubicBezTo>
                <a:cubicBezTo>
                  <a:pt x="162204" y="1025819"/>
                  <a:pt x="156015" y="1028034"/>
                  <a:pt x="178130" y="1039091"/>
                </a:cubicBezTo>
                <a:cubicBezTo>
                  <a:pt x="183728" y="1041890"/>
                  <a:pt x="190472" y="1041989"/>
                  <a:pt x="195943" y="1045029"/>
                </a:cubicBezTo>
                <a:cubicBezTo>
                  <a:pt x="208419" y="1051960"/>
                  <a:pt x="219694" y="1060863"/>
                  <a:pt x="231569" y="1068780"/>
                </a:cubicBezTo>
                <a:cubicBezTo>
                  <a:pt x="238359" y="1073307"/>
                  <a:pt x="247473" y="1072475"/>
                  <a:pt x="255319" y="1074717"/>
                </a:cubicBezTo>
                <a:cubicBezTo>
                  <a:pt x="261337" y="1076436"/>
                  <a:pt x="267379" y="1078190"/>
                  <a:pt x="273132" y="1080655"/>
                </a:cubicBezTo>
                <a:cubicBezTo>
                  <a:pt x="281268" y="1084142"/>
                  <a:pt x="288595" y="1089422"/>
                  <a:pt x="296883" y="1092530"/>
                </a:cubicBezTo>
                <a:cubicBezTo>
                  <a:pt x="304524" y="1095395"/>
                  <a:pt x="312787" y="1096226"/>
                  <a:pt x="320633" y="1098468"/>
                </a:cubicBezTo>
                <a:cubicBezTo>
                  <a:pt x="326651" y="1100188"/>
                  <a:pt x="332508" y="1102427"/>
                  <a:pt x="338446" y="1104406"/>
                </a:cubicBezTo>
                <a:cubicBezTo>
                  <a:pt x="364176" y="1102427"/>
                  <a:pt x="390146" y="1102493"/>
                  <a:pt x="415636" y="1098468"/>
                </a:cubicBezTo>
                <a:cubicBezTo>
                  <a:pt x="428000" y="1096516"/>
                  <a:pt x="451262" y="1086593"/>
                  <a:pt x="451262" y="1086593"/>
                </a:cubicBezTo>
                <a:cubicBezTo>
                  <a:pt x="463137" y="1078676"/>
                  <a:pt x="473348" y="1067356"/>
                  <a:pt x="486888" y="1062842"/>
                </a:cubicBezTo>
                <a:cubicBezTo>
                  <a:pt x="492826" y="1060863"/>
                  <a:pt x="499230" y="1059944"/>
                  <a:pt x="504701" y="1056904"/>
                </a:cubicBezTo>
                <a:cubicBezTo>
                  <a:pt x="572508" y="1019234"/>
                  <a:pt x="519440" y="1047489"/>
                  <a:pt x="552202" y="1021278"/>
                </a:cubicBezTo>
                <a:cubicBezTo>
                  <a:pt x="557774" y="1016820"/>
                  <a:pt x="564443" y="1013861"/>
                  <a:pt x="570015" y="1009403"/>
                </a:cubicBezTo>
                <a:cubicBezTo>
                  <a:pt x="574387" y="1005906"/>
                  <a:pt x="577412" y="1000887"/>
                  <a:pt x="581891" y="997528"/>
                </a:cubicBezTo>
                <a:cubicBezTo>
                  <a:pt x="593309" y="988965"/>
                  <a:pt x="617517" y="973777"/>
                  <a:pt x="617517" y="973777"/>
                </a:cubicBezTo>
                <a:cubicBezTo>
                  <a:pt x="641268" y="938149"/>
                  <a:pt x="615537" y="971799"/>
                  <a:pt x="647205" y="944089"/>
                </a:cubicBezTo>
                <a:cubicBezTo>
                  <a:pt x="657737" y="934873"/>
                  <a:pt x="666997" y="924296"/>
                  <a:pt x="676893" y="914400"/>
                </a:cubicBezTo>
                <a:cubicBezTo>
                  <a:pt x="686985" y="904308"/>
                  <a:pt x="692727" y="890650"/>
                  <a:pt x="700644" y="878775"/>
                </a:cubicBezTo>
                <a:cubicBezTo>
                  <a:pt x="707588" y="868360"/>
                  <a:pt x="703668" y="852001"/>
                  <a:pt x="712519" y="843149"/>
                </a:cubicBezTo>
                <a:lnTo>
                  <a:pt x="724394" y="831273"/>
                </a:lnTo>
                <a:cubicBezTo>
                  <a:pt x="739319" y="786499"/>
                  <a:pt x="719186" y="841689"/>
                  <a:pt x="742207" y="795647"/>
                </a:cubicBezTo>
                <a:cubicBezTo>
                  <a:pt x="745006" y="790049"/>
                  <a:pt x="744235" y="782721"/>
                  <a:pt x="748145" y="777834"/>
                </a:cubicBezTo>
                <a:cubicBezTo>
                  <a:pt x="758410" y="765003"/>
                  <a:pt x="790698" y="757712"/>
                  <a:pt x="801584" y="754084"/>
                </a:cubicBezTo>
                <a:cubicBezTo>
                  <a:pt x="857945" y="735297"/>
                  <a:pt x="920337" y="750125"/>
                  <a:pt x="979714" y="748146"/>
                </a:cubicBezTo>
                <a:cubicBezTo>
                  <a:pt x="985652" y="746167"/>
                  <a:pt x="991268" y="742208"/>
                  <a:pt x="997527" y="742208"/>
                </a:cubicBezTo>
                <a:cubicBezTo>
                  <a:pt x="1029256" y="742208"/>
                  <a:pt x="1060975" y="744824"/>
                  <a:pt x="1092530" y="748146"/>
                </a:cubicBezTo>
                <a:cubicBezTo>
                  <a:pt x="1098754" y="748801"/>
                  <a:pt x="1104325" y="752365"/>
                  <a:pt x="1110343" y="754084"/>
                </a:cubicBezTo>
                <a:cubicBezTo>
                  <a:pt x="1162532" y="768995"/>
                  <a:pt x="1109196" y="751722"/>
                  <a:pt x="1151906" y="765959"/>
                </a:cubicBezTo>
                <a:cubicBezTo>
                  <a:pt x="1166516" y="780569"/>
                  <a:pt x="1178488" y="789436"/>
                  <a:pt x="1187532" y="807523"/>
                </a:cubicBezTo>
                <a:cubicBezTo>
                  <a:pt x="1190331" y="813121"/>
                  <a:pt x="1191491" y="819398"/>
                  <a:pt x="1193470" y="825336"/>
                </a:cubicBezTo>
                <a:cubicBezTo>
                  <a:pt x="1191491" y="847107"/>
                  <a:pt x="1190942" y="869056"/>
                  <a:pt x="1187532" y="890650"/>
                </a:cubicBezTo>
                <a:cubicBezTo>
                  <a:pt x="1183059" y="918982"/>
                  <a:pt x="1172813" y="946684"/>
                  <a:pt x="1163782" y="973777"/>
                </a:cubicBezTo>
                <a:cubicBezTo>
                  <a:pt x="1159977" y="985193"/>
                  <a:pt x="1157625" y="1003904"/>
                  <a:pt x="1151906" y="1015341"/>
                </a:cubicBezTo>
                <a:cubicBezTo>
                  <a:pt x="1148715" y="1021724"/>
                  <a:pt x="1142929" y="1026633"/>
                  <a:pt x="1140031" y="1033154"/>
                </a:cubicBezTo>
                <a:cubicBezTo>
                  <a:pt x="1111770" y="1096743"/>
                  <a:pt x="1143155" y="1046283"/>
                  <a:pt x="1116280" y="1086593"/>
                </a:cubicBezTo>
                <a:lnTo>
                  <a:pt x="1104405" y="1122219"/>
                </a:lnTo>
                <a:cubicBezTo>
                  <a:pt x="1102426" y="1128157"/>
                  <a:pt x="1101939" y="1134824"/>
                  <a:pt x="1098467" y="1140032"/>
                </a:cubicBezTo>
                <a:lnTo>
                  <a:pt x="1074717" y="1175658"/>
                </a:lnTo>
                <a:cubicBezTo>
                  <a:pt x="1066954" y="1187303"/>
                  <a:pt x="1052791" y="1193701"/>
                  <a:pt x="1045028" y="1205346"/>
                </a:cubicBezTo>
                <a:cubicBezTo>
                  <a:pt x="1016089" y="1248755"/>
                  <a:pt x="1051419" y="1194163"/>
                  <a:pt x="1021278" y="1246910"/>
                </a:cubicBezTo>
                <a:cubicBezTo>
                  <a:pt x="1017737" y="1253106"/>
                  <a:pt x="1013361" y="1258785"/>
                  <a:pt x="1009402" y="1264723"/>
                </a:cubicBezTo>
                <a:cubicBezTo>
                  <a:pt x="1007423" y="1270661"/>
                  <a:pt x="1005184" y="1276518"/>
                  <a:pt x="1003465" y="1282536"/>
                </a:cubicBezTo>
                <a:cubicBezTo>
                  <a:pt x="1001223" y="1290382"/>
                  <a:pt x="1000742" y="1298785"/>
                  <a:pt x="997527" y="1306286"/>
                </a:cubicBezTo>
                <a:cubicBezTo>
                  <a:pt x="994716" y="1312845"/>
                  <a:pt x="988843" y="1317716"/>
                  <a:pt x="985652" y="1324099"/>
                </a:cubicBezTo>
                <a:cubicBezTo>
                  <a:pt x="980906" y="1333591"/>
                  <a:pt x="976313" y="1356784"/>
                  <a:pt x="973776" y="1365663"/>
                </a:cubicBezTo>
                <a:cubicBezTo>
                  <a:pt x="972057" y="1371681"/>
                  <a:pt x="969558" y="1377458"/>
                  <a:pt x="967839" y="1383476"/>
                </a:cubicBezTo>
                <a:cubicBezTo>
                  <a:pt x="952936" y="1435639"/>
                  <a:pt x="970194" y="1382349"/>
                  <a:pt x="955963" y="1425039"/>
                </a:cubicBezTo>
                <a:cubicBezTo>
                  <a:pt x="957942" y="1518063"/>
                  <a:pt x="958255" y="1611137"/>
                  <a:pt x="961901" y="1704110"/>
                </a:cubicBezTo>
                <a:cubicBezTo>
                  <a:pt x="962794" y="1726888"/>
                  <a:pt x="966461" y="1726482"/>
                  <a:pt x="979714" y="1739736"/>
                </a:cubicBezTo>
                <a:cubicBezTo>
                  <a:pt x="994359" y="1798312"/>
                  <a:pt x="974840" y="1737550"/>
                  <a:pt x="997527" y="1775362"/>
                </a:cubicBezTo>
                <a:cubicBezTo>
                  <a:pt x="1023302" y="1818322"/>
                  <a:pt x="975988" y="1765700"/>
                  <a:pt x="1021278" y="1810987"/>
                </a:cubicBezTo>
                <a:cubicBezTo>
                  <a:pt x="1031640" y="1842077"/>
                  <a:pt x="1022789" y="1824374"/>
                  <a:pt x="1056904" y="1858489"/>
                </a:cubicBezTo>
                <a:cubicBezTo>
                  <a:pt x="1095802" y="1897387"/>
                  <a:pt x="1051579" y="1856919"/>
                  <a:pt x="1098467" y="1888177"/>
                </a:cubicBezTo>
                <a:cubicBezTo>
                  <a:pt x="1103125" y="1891282"/>
                  <a:pt x="1105543" y="1897172"/>
                  <a:pt x="1110343" y="1900052"/>
                </a:cubicBezTo>
                <a:cubicBezTo>
                  <a:pt x="1116814" y="1903935"/>
                  <a:pt x="1146965" y="1910516"/>
                  <a:pt x="1151906" y="1911928"/>
                </a:cubicBezTo>
                <a:cubicBezTo>
                  <a:pt x="1157924" y="1913647"/>
                  <a:pt x="1163701" y="1916146"/>
                  <a:pt x="1169719" y="1917865"/>
                </a:cubicBezTo>
                <a:cubicBezTo>
                  <a:pt x="1177566" y="1920107"/>
                  <a:pt x="1185623" y="1921561"/>
                  <a:pt x="1193470" y="1923803"/>
                </a:cubicBezTo>
                <a:cubicBezTo>
                  <a:pt x="1228292" y="1933753"/>
                  <a:pt x="1194401" y="1924268"/>
                  <a:pt x="1229096" y="1941616"/>
                </a:cubicBezTo>
                <a:cubicBezTo>
                  <a:pt x="1234694" y="1944415"/>
                  <a:pt x="1241156" y="1945088"/>
                  <a:pt x="1246909" y="1947554"/>
                </a:cubicBezTo>
                <a:cubicBezTo>
                  <a:pt x="1255044" y="1951041"/>
                  <a:pt x="1262524" y="1955942"/>
                  <a:pt x="1270659" y="1959429"/>
                </a:cubicBezTo>
                <a:cubicBezTo>
                  <a:pt x="1286188" y="1966084"/>
                  <a:pt x="1295472" y="1966279"/>
                  <a:pt x="1312223" y="1971304"/>
                </a:cubicBezTo>
                <a:cubicBezTo>
                  <a:pt x="1324213" y="1974901"/>
                  <a:pt x="1335974" y="1979222"/>
                  <a:pt x="1347849" y="1983180"/>
                </a:cubicBezTo>
                <a:lnTo>
                  <a:pt x="1383475" y="1995055"/>
                </a:lnTo>
                <a:cubicBezTo>
                  <a:pt x="1391872" y="1997854"/>
                  <a:pt x="1399090" y="2003443"/>
                  <a:pt x="1407226" y="2006930"/>
                </a:cubicBezTo>
                <a:cubicBezTo>
                  <a:pt x="1412979" y="2009395"/>
                  <a:pt x="1419441" y="2010069"/>
                  <a:pt x="1425039" y="2012868"/>
                </a:cubicBezTo>
                <a:cubicBezTo>
                  <a:pt x="1471081" y="2035889"/>
                  <a:pt x="1415891" y="2015756"/>
                  <a:pt x="1460665" y="2030681"/>
                </a:cubicBezTo>
                <a:cubicBezTo>
                  <a:pt x="1505287" y="2026624"/>
                  <a:pt x="1515528" y="2029066"/>
                  <a:pt x="1549730" y="2018806"/>
                </a:cubicBezTo>
                <a:cubicBezTo>
                  <a:pt x="1561720" y="2015209"/>
                  <a:pt x="1585356" y="2006930"/>
                  <a:pt x="1585356" y="2006930"/>
                </a:cubicBezTo>
                <a:cubicBezTo>
                  <a:pt x="1591294" y="2000992"/>
                  <a:pt x="1596718" y="1994493"/>
                  <a:pt x="1603169" y="1989117"/>
                </a:cubicBezTo>
                <a:cubicBezTo>
                  <a:pt x="1608651" y="1984549"/>
                  <a:pt x="1615611" y="1981941"/>
                  <a:pt x="1620982" y="1977242"/>
                </a:cubicBezTo>
                <a:cubicBezTo>
                  <a:pt x="1621013" y="1977215"/>
                  <a:pt x="1654221" y="1944002"/>
                  <a:pt x="1662545" y="1935678"/>
                </a:cubicBezTo>
                <a:lnTo>
                  <a:pt x="1680358" y="1917865"/>
                </a:lnTo>
                <a:cubicBezTo>
                  <a:pt x="1690450" y="1907773"/>
                  <a:pt x="1704109" y="1882239"/>
                  <a:pt x="1704109" y="1882239"/>
                </a:cubicBezTo>
                <a:lnTo>
                  <a:pt x="1733797" y="1793175"/>
                </a:lnTo>
                <a:lnTo>
                  <a:pt x="1745672" y="1757549"/>
                </a:lnTo>
                <a:cubicBezTo>
                  <a:pt x="1753128" y="1727726"/>
                  <a:pt x="1749029" y="1741540"/>
                  <a:pt x="1757548" y="1715985"/>
                </a:cubicBezTo>
                <a:cubicBezTo>
                  <a:pt x="1768920" y="1602255"/>
                  <a:pt x="1767591" y="1641448"/>
                  <a:pt x="1757548" y="1460665"/>
                </a:cubicBezTo>
                <a:cubicBezTo>
                  <a:pt x="1757201" y="1454416"/>
                  <a:pt x="1753128" y="1448924"/>
                  <a:pt x="1751610" y="1442852"/>
                </a:cubicBezTo>
                <a:cubicBezTo>
                  <a:pt x="1748518" y="1430485"/>
                  <a:pt x="1742288" y="1386029"/>
                  <a:pt x="1733797" y="1377538"/>
                </a:cubicBezTo>
                <a:cubicBezTo>
                  <a:pt x="1662288" y="1306029"/>
                  <a:pt x="1761986" y="1408056"/>
                  <a:pt x="1704109" y="1341912"/>
                </a:cubicBezTo>
                <a:cubicBezTo>
                  <a:pt x="1694893" y="1331380"/>
                  <a:pt x="1684316" y="1322120"/>
                  <a:pt x="1674420" y="1312224"/>
                </a:cubicBezTo>
                <a:lnTo>
                  <a:pt x="1656607" y="1294411"/>
                </a:lnTo>
                <a:lnTo>
                  <a:pt x="1638794" y="1276598"/>
                </a:lnTo>
                <a:lnTo>
                  <a:pt x="1620982" y="1258785"/>
                </a:lnTo>
                <a:cubicBezTo>
                  <a:pt x="1606863" y="1216430"/>
                  <a:pt x="1626883" y="1267636"/>
                  <a:pt x="1597231" y="1223159"/>
                </a:cubicBezTo>
                <a:cubicBezTo>
                  <a:pt x="1593759" y="1217951"/>
                  <a:pt x="1594333" y="1210817"/>
                  <a:pt x="1591293" y="1205346"/>
                </a:cubicBezTo>
                <a:cubicBezTo>
                  <a:pt x="1584362" y="1192870"/>
                  <a:pt x="1575460" y="1181595"/>
                  <a:pt x="1567543" y="1169720"/>
                </a:cubicBezTo>
                <a:lnTo>
                  <a:pt x="1567543" y="1169720"/>
                </a:lnTo>
                <a:lnTo>
                  <a:pt x="1543792" y="1145969"/>
                </a:lnTo>
                <a:cubicBezTo>
                  <a:pt x="1530147" y="1105032"/>
                  <a:pt x="1540769" y="1119194"/>
                  <a:pt x="1520041" y="1098468"/>
                </a:cubicBezTo>
                <a:cubicBezTo>
                  <a:pt x="1516083" y="1086593"/>
                  <a:pt x="1507703" y="1075351"/>
                  <a:pt x="1508166" y="1062842"/>
                </a:cubicBezTo>
                <a:cubicBezTo>
                  <a:pt x="1510145" y="1009403"/>
                  <a:pt x="1510661" y="955890"/>
                  <a:pt x="1514104" y="902525"/>
                </a:cubicBezTo>
                <a:cubicBezTo>
                  <a:pt x="1514878" y="890533"/>
                  <a:pt x="1522585" y="872841"/>
                  <a:pt x="1525979" y="860962"/>
                </a:cubicBezTo>
                <a:cubicBezTo>
                  <a:pt x="1528221" y="853115"/>
                  <a:pt x="1529938" y="845128"/>
                  <a:pt x="1531917" y="837211"/>
                </a:cubicBezTo>
                <a:cubicBezTo>
                  <a:pt x="1529938" y="829294"/>
                  <a:pt x="1532508" y="818356"/>
                  <a:pt x="1525979" y="813460"/>
                </a:cubicBezTo>
                <a:cubicBezTo>
                  <a:pt x="1520972" y="809705"/>
                  <a:pt x="1508166" y="813139"/>
                  <a:pt x="1508166" y="819398"/>
                </a:cubicBezTo>
                <a:cubicBezTo>
                  <a:pt x="1508166" y="825657"/>
                  <a:pt x="1520041" y="823357"/>
                  <a:pt x="1525979" y="825336"/>
                </a:cubicBezTo>
                <a:cubicBezTo>
                  <a:pt x="1533896" y="823357"/>
                  <a:pt x="1543358" y="824496"/>
                  <a:pt x="1549730" y="819398"/>
                </a:cubicBezTo>
                <a:cubicBezTo>
                  <a:pt x="1554617" y="815488"/>
                  <a:pt x="1555667" y="807844"/>
                  <a:pt x="1555667" y="801585"/>
                </a:cubicBezTo>
                <a:cubicBezTo>
                  <a:pt x="1555667" y="783662"/>
                  <a:pt x="1551709" y="765959"/>
                  <a:pt x="1549730" y="748146"/>
                </a:cubicBezTo>
                <a:cubicBezTo>
                  <a:pt x="1551709" y="706582"/>
                  <a:pt x="1555667" y="665066"/>
                  <a:pt x="1555667" y="623455"/>
                </a:cubicBezTo>
                <a:cubicBezTo>
                  <a:pt x="1555667" y="569461"/>
                  <a:pt x="1557254" y="511047"/>
                  <a:pt x="1543792" y="457200"/>
                </a:cubicBezTo>
                <a:cubicBezTo>
                  <a:pt x="1542274" y="451128"/>
                  <a:pt x="1539833" y="445325"/>
                  <a:pt x="1537854" y="439387"/>
                </a:cubicBezTo>
                <a:cubicBezTo>
                  <a:pt x="1535875" y="427512"/>
                  <a:pt x="1537890" y="414215"/>
                  <a:pt x="1531917" y="403762"/>
                </a:cubicBezTo>
                <a:cubicBezTo>
                  <a:pt x="1528812" y="398328"/>
                  <a:pt x="1514104" y="404083"/>
                  <a:pt x="1514104" y="397824"/>
                </a:cubicBezTo>
                <a:cubicBezTo>
                  <a:pt x="1514104" y="390688"/>
                  <a:pt x="1525396" y="388847"/>
                  <a:pt x="1531917" y="385949"/>
                </a:cubicBezTo>
                <a:cubicBezTo>
                  <a:pt x="1543356" y="380865"/>
                  <a:pt x="1567543" y="374073"/>
                  <a:pt x="1567543" y="374073"/>
                </a:cubicBezTo>
                <a:cubicBezTo>
                  <a:pt x="1575460" y="376052"/>
                  <a:pt x="1583477" y="377666"/>
                  <a:pt x="1591293" y="380011"/>
                </a:cubicBezTo>
                <a:cubicBezTo>
                  <a:pt x="1603283" y="383608"/>
                  <a:pt x="1614413" y="391342"/>
                  <a:pt x="1626919" y="391886"/>
                </a:cubicBezTo>
                <a:lnTo>
                  <a:pt x="1763485" y="397824"/>
                </a:lnTo>
                <a:cubicBezTo>
                  <a:pt x="1783277" y="395845"/>
                  <a:pt x="1803202" y="394910"/>
                  <a:pt x="1822862" y="391886"/>
                </a:cubicBezTo>
                <a:cubicBezTo>
                  <a:pt x="1908304" y="378742"/>
                  <a:pt x="1756518" y="393500"/>
                  <a:pt x="1864426" y="380011"/>
                </a:cubicBezTo>
                <a:cubicBezTo>
                  <a:pt x="1888075" y="377055"/>
                  <a:pt x="1911927" y="376052"/>
                  <a:pt x="1935678" y="374073"/>
                </a:cubicBezTo>
                <a:cubicBezTo>
                  <a:pt x="1947553" y="370115"/>
                  <a:pt x="1960889" y="369141"/>
                  <a:pt x="1971304" y="362198"/>
                </a:cubicBezTo>
                <a:cubicBezTo>
                  <a:pt x="1977242" y="358240"/>
                  <a:pt x="1982734" y="353514"/>
                  <a:pt x="1989117" y="350323"/>
                </a:cubicBezTo>
                <a:cubicBezTo>
                  <a:pt x="1994715" y="347524"/>
                  <a:pt x="2001332" y="347184"/>
                  <a:pt x="2006930" y="344385"/>
                </a:cubicBezTo>
                <a:cubicBezTo>
                  <a:pt x="2013313" y="341194"/>
                  <a:pt x="2018360" y="335701"/>
                  <a:pt x="2024743" y="332510"/>
                </a:cubicBezTo>
                <a:cubicBezTo>
                  <a:pt x="2030341" y="329711"/>
                  <a:pt x="2036958" y="329371"/>
                  <a:pt x="2042556" y="326572"/>
                </a:cubicBezTo>
                <a:cubicBezTo>
                  <a:pt x="2088598" y="303551"/>
                  <a:pt x="2033408" y="323684"/>
                  <a:pt x="2078182" y="308759"/>
                </a:cubicBezTo>
                <a:cubicBezTo>
                  <a:pt x="2082140" y="302821"/>
                  <a:pt x="2084006" y="294728"/>
                  <a:pt x="2090057" y="290946"/>
                </a:cubicBezTo>
                <a:cubicBezTo>
                  <a:pt x="2100672" y="284312"/>
                  <a:pt x="2125683" y="279071"/>
                  <a:pt x="2125683" y="279071"/>
                </a:cubicBezTo>
                <a:cubicBezTo>
                  <a:pt x="2160223" y="244528"/>
                  <a:pt x="2110440" y="292762"/>
                  <a:pt x="2155371" y="255320"/>
                </a:cubicBezTo>
                <a:cubicBezTo>
                  <a:pt x="2161822" y="249944"/>
                  <a:pt x="2166197" y="242165"/>
                  <a:pt x="2173184" y="237507"/>
                </a:cubicBezTo>
                <a:cubicBezTo>
                  <a:pt x="2178392" y="234035"/>
                  <a:pt x="2185399" y="234368"/>
                  <a:pt x="2190997" y="231569"/>
                </a:cubicBezTo>
                <a:cubicBezTo>
                  <a:pt x="2197380" y="228378"/>
                  <a:pt x="2202103" y="222133"/>
                  <a:pt x="2208810" y="219694"/>
                </a:cubicBezTo>
                <a:cubicBezTo>
                  <a:pt x="2224148" y="214117"/>
                  <a:pt x="2240477" y="211777"/>
                  <a:pt x="2256311" y="207819"/>
                </a:cubicBezTo>
                <a:lnTo>
                  <a:pt x="2303813" y="195943"/>
                </a:lnTo>
                <a:cubicBezTo>
                  <a:pt x="2320395" y="191797"/>
                  <a:pt x="2353264" y="186712"/>
                  <a:pt x="2369127" y="184068"/>
                </a:cubicBezTo>
                <a:cubicBezTo>
                  <a:pt x="2534124" y="202402"/>
                  <a:pt x="2328573" y="178999"/>
                  <a:pt x="2464130" y="195943"/>
                </a:cubicBezTo>
                <a:cubicBezTo>
                  <a:pt x="2481914" y="198166"/>
                  <a:pt x="2499756" y="199902"/>
                  <a:pt x="2517569" y="201881"/>
                </a:cubicBezTo>
                <a:cubicBezTo>
                  <a:pt x="2546545" y="211540"/>
                  <a:pt x="2565799" y="214486"/>
                  <a:pt x="2588820" y="237507"/>
                </a:cubicBezTo>
                <a:lnTo>
                  <a:pt x="2612571" y="261258"/>
                </a:lnTo>
                <a:cubicBezTo>
                  <a:pt x="2617617" y="266304"/>
                  <a:pt x="2619988" y="273499"/>
                  <a:pt x="2624446" y="279071"/>
                </a:cubicBezTo>
                <a:cubicBezTo>
                  <a:pt x="2627943" y="283442"/>
                  <a:pt x="2632363" y="286988"/>
                  <a:pt x="2636322" y="290946"/>
                </a:cubicBezTo>
                <a:cubicBezTo>
                  <a:pt x="2646772" y="322300"/>
                  <a:pt x="2638787" y="303550"/>
                  <a:pt x="2666010" y="344385"/>
                </a:cubicBezTo>
                <a:lnTo>
                  <a:pt x="2677885" y="362198"/>
                </a:lnTo>
                <a:cubicBezTo>
                  <a:pt x="2686859" y="398093"/>
                  <a:pt x="2681242" y="378207"/>
                  <a:pt x="2695698" y="421575"/>
                </a:cubicBezTo>
                <a:cubicBezTo>
                  <a:pt x="2698889" y="431149"/>
                  <a:pt x="2699657" y="441367"/>
                  <a:pt x="2701636" y="451263"/>
                </a:cubicBezTo>
                <a:cubicBezTo>
                  <a:pt x="2699657" y="488868"/>
                  <a:pt x="2698960" y="526563"/>
                  <a:pt x="2695698" y="564078"/>
                </a:cubicBezTo>
                <a:cubicBezTo>
                  <a:pt x="2694991" y="572208"/>
                  <a:pt x="2691531" y="579863"/>
                  <a:pt x="2689761" y="587829"/>
                </a:cubicBezTo>
                <a:cubicBezTo>
                  <a:pt x="2684919" y="609620"/>
                  <a:pt x="2684091" y="620583"/>
                  <a:pt x="2677885" y="641268"/>
                </a:cubicBezTo>
                <a:cubicBezTo>
                  <a:pt x="2674288" y="653258"/>
                  <a:pt x="2671608" y="665698"/>
                  <a:pt x="2666010" y="676894"/>
                </a:cubicBezTo>
                <a:cubicBezTo>
                  <a:pt x="2626619" y="755679"/>
                  <a:pt x="2674412" y="657292"/>
                  <a:pt x="2648197" y="718458"/>
                </a:cubicBezTo>
                <a:cubicBezTo>
                  <a:pt x="2629289" y="762575"/>
                  <a:pt x="2644329" y="723569"/>
                  <a:pt x="2624446" y="760021"/>
                </a:cubicBezTo>
                <a:cubicBezTo>
                  <a:pt x="2615900" y="775689"/>
                  <a:pt x="2603101" y="808200"/>
                  <a:pt x="2588820" y="825336"/>
                </a:cubicBezTo>
                <a:cubicBezTo>
                  <a:pt x="2583444" y="831787"/>
                  <a:pt x="2576162" y="836521"/>
                  <a:pt x="2571007" y="843149"/>
                </a:cubicBezTo>
                <a:cubicBezTo>
                  <a:pt x="2562245" y="854415"/>
                  <a:pt x="2555174" y="866900"/>
                  <a:pt x="2547257" y="878775"/>
                </a:cubicBezTo>
                <a:lnTo>
                  <a:pt x="2523506" y="914400"/>
                </a:lnTo>
                <a:lnTo>
                  <a:pt x="2499756" y="950026"/>
                </a:lnTo>
                <a:cubicBezTo>
                  <a:pt x="2496651" y="954684"/>
                  <a:pt x="2491839" y="957943"/>
                  <a:pt x="2487880" y="961902"/>
                </a:cubicBezTo>
                <a:cubicBezTo>
                  <a:pt x="2472433" y="1008250"/>
                  <a:pt x="2497740" y="941172"/>
                  <a:pt x="2452254" y="1009403"/>
                </a:cubicBezTo>
                <a:cubicBezTo>
                  <a:pt x="2429384" y="1043710"/>
                  <a:pt x="2453354" y="1012702"/>
                  <a:pt x="2422566" y="1039091"/>
                </a:cubicBezTo>
                <a:cubicBezTo>
                  <a:pt x="2372172" y="1082286"/>
                  <a:pt x="2421896" y="1047455"/>
                  <a:pt x="2381002" y="1074717"/>
                </a:cubicBezTo>
                <a:cubicBezTo>
                  <a:pt x="2349335" y="1072738"/>
                  <a:pt x="2317438" y="1073067"/>
                  <a:pt x="2286000" y="1068780"/>
                </a:cubicBezTo>
                <a:cubicBezTo>
                  <a:pt x="2273597" y="1067089"/>
                  <a:pt x="2250374" y="1056904"/>
                  <a:pt x="2250374" y="1056904"/>
                </a:cubicBezTo>
                <a:lnTo>
                  <a:pt x="2220685" y="1027216"/>
                </a:lnTo>
                <a:cubicBezTo>
                  <a:pt x="2197309" y="1003841"/>
                  <a:pt x="2208628" y="1026973"/>
                  <a:pt x="2190997" y="1003465"/>
                </a:cubicBezTo>
                <a:cubicBezTo>
                  <a:pt x="2182434" y="992047"/>
                  <a:pt x="2167246" y="967839"/>
                  <a:pt x="2167246" y="967839"/>
                </a:cubicBezTo>
                <a:cubicBezTo>
                  <a:pt x="2165267" y="959922"/>
                  <a:pt x="2164958" y="951388"/>
                  <a:pt x="2161309" y="944089"/>
                </a:cubicBezTo>
                <a:cubicBezTo>
                  <a:pt x="2158805" y="939082"/>
                  <a:pt x="2152930" y="936585"/>
                  <a:pt x="2149433" y="932213"/>
                </a:cubicBezTo>
                <a:cubicBezTo>
                  <a:pt x="2144975" y="926641"/>
                  <a:pt x="2142126" y="919882"/>
                  <a:pt x="2137558" y="914400"/>
                </a:cubicBezTo>
                <a:cubicBezTo>
                  <a:pt x="2132182" y="907949"/>
                  <a:pt x="2125121" y="903038"/>
                  <a:pt x="2119745" y="896587"/>
                </a:cubicBezTo>
                <a:cubicBezTo>
                  <a:pt x="2115177" y="891105"/>
                  <a:pt x="2112328" y="884347"/>
                  <a:pt x="2107870" y="878775"/>
                </a:cubicBezTo>
                <a:cubicBezTo>
                  <a:pt x="2093168" y="860398"/>
                  <a:pt x="2097822" y="871859"/>
                  <a:pt x="2078182" y="855024"/>
                </a:cubicBezTo>
                <a:cubicBezTo>
                  <a:pt x="2018964" y="804264"/>
                  <a:pt x="2096094" y="859047"/>
                  <a:pt x="2018805" y="807523"/>
                </a:cubicBezTo>
                <a:cubicBezTo>
                  <a:pt x="2013597" y="804051"/>
                  <a:pt x="2006590" y="804384"/>
                  <a:pt x="2000992" y="801585"/>
                </a:cubicBezTo>
                <a:cubicBezTo>
                  <a:pt x="1954950" y="778564"/>
                  <a:pt x="2010140" y="798697"/>
                  <a:pt x="1965366" y="783772"/>
                </a:cubicBezTo>
                <a:cubicBezTo>
                  <a:pt x="1955470" y="785751"/>
                  <a:pt x="1944440" y="784703"/>
                  <a:pt x="1935678" y="789710"/>
                </a:cubicBezTo>
                <a:cubicBezTo>
                  <a:pt x="1929482" y="793251"/>
                  <a:pt x="1924198" y="800398"/>
                  <a:pt x="1923802" y="807523"/>
                </a:cubicBezTo>
                <a:cubicBezTo>
                  <a:pt x="1922151" y="837231"/>
                  <a:pt x="1925532" y="867132"/>
                  <a:pt x="1929740" y="896587"/>
                </a:cubicBezTo>
                <a:cubicBezTo>
                  <a:pt x="1931510" y="908979"/>
                  <a:pt x="1937657" y="920338"/>
                  <a:pt x="1941615" y="932213"/>
                </a:cubicBezTo>
                <a:cubicBezTo>
                  <a:pt x="1943594" y="938151"/>
                  <a:pt x="1944081" y="944818"/>
                  <a:pt x="1947553" y="950026"/>
                </a:cubicBezTo>
                <a:cubicBezTo>
                  <a:pt x="1951511" y="955964"/>
                  <a:pt x="1956530" y="961318"/>
                  <a:pt x="1959428" y="967839"/>
                </a:cubicBezTo>
                <a:cubicBezTo>
                  <a:pt x="1964512" y="979278"/>
                  <a:pt x="1967345" y="991590"/>
                  <a:pt x="1971304" y="1003465"/>
                </a:cubicBezTo>
                <a:cubicBezTo>
                  <a:pt x="1979242" y="1027277"/>
                  <a:pt x="1978815" y="1064771"/>
                  <a:pt x="1983179" y="1086593"/>
                </a:cubicBezTo>
                <a:cubicBezTo>
                  <a:pt x="1992638" y="1133886"/>
                  <a:pt x="1988075" y="1110525"/>
                  <a:pt x="2006930" y="1134094"/>
                </a:cubicBezTo>
                <a:cubicBezTo>
                  <a:pt x="2011388" y="1139666"/>
                  <a:pt x="2014847" y="1145969"/>
                  <a:pt x="2018805" y="1151907"/>
                </a:cubicBezTo>
                <a:cubicBezTo>
                  <a:pt x="2016826" y="1167741"/>
                  <a:pt x="2017066" y="1184013"/>
                  <a:pt x="2012867" y="1199408"/>
                </a:cubicBezTo>
                <a:cubicBezTo>
                  <a:pt x="2010058" y="1209706"/>
                  <a:pt x="1996489" y="1221724"/>
                  <a:pt x="1989117" y="1229097"/>
                </a:cubicBezTo>
                <a:cubicBezTo>
                  <a:pt x="1987138" y="1223159"/>
                  <a:pt x="1986399" y="1216651"/>
                  <a:pt x="1983179" y="1211284"/>
                </a:cubicBezTo>
                <a:cubicBezTo>
                  <a:pt x="1980299" y="1206484"/>
                  <a:pt x="1971304" y="1199408"/>
                  <a:pt x="1971304" y="1199408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3971925" y="3176588"/>
            <a:ext cx="1395413" cy="2767012"/>
          </a:xfrm>
          <a:custGeom>
            <a:avLst/>
            <a:gdLst>
              <a:gd name="connsiteX0" fmla="*/ 112816 w 1395351"/>
              <a:gd name="connsiteY0" fmla="*/ 0 h 2766951"/>
              <a:gd name="connsiteX1" fmla="*/ 172192 w 1395351"/>
              <a:gd name="connsiteY1" fmla="*/ 5938 h 2766951"/>
              <a:gd name="connsiteX2" fmla="*/ 338447 w 1395351"/>
              <a:gd name="connsiteY2" fmla="*/ 71252 h 2766951"/>
              <a:gd name="connsiteX3" fmla="*/ 380010 w 1395351"/>
              <a:gd name="connsiteY3" fmla="*/ 77190 h 2766951"/>
              <a:gd name="connsiteX4" fmla="*/ 421574 w 1395351"/>
              <a:gd name="connsiteY4" fmla="*/ 95003 h 2766951"/>
              <a:gd name="connsiteX5" fmla="*/ 480951 w 1395351"/>
              <a:gd name="connsiteY5" fmla="*/ 112816 h 2766951"/>
              <a:gd name="connsiteX6" fmla="*/ 516577 w 1395351"/>
              <a:gd name="connsiteY6" fmla="*/ 118754 h 2766951"/>
              <a:gd name="connsiteX7" fmla="*/ 540327 w 1395351"/>
              <a:gd name="connsiteY7" fmla="*/ 154380 h 2766951"/>
              <a:gd name="connsiteX8" fmla="*/ 564078 w 1395351"/>
              <a:gd name="connsiteY8" fmla="*/ 195943 h 2766951"/>
              <a:gd name="connsiteX9" fmla="*/ 570016 w 1395351"/>
              <a:gd name="connsiteY9" fmla="*/ 219694 h 2766951"/>
              <a:gd name="connsiteX10" fmla="*/ 558140 w 1395351"/>
              <a:gd name="connsiteY10" fmla="*/ 296883 h 2766951"/>
              <a:gd name="connsiteX11" fmla="*/ 546265 w 1395351"/>
              <a:gd name="connsiteY11" fmla="*/ 314696 h 2766951"/>
              <a:gd name="connsiteX12" fmla="*/ 534390 w 1395351"/>
              <a:gd name="connsiteY12" fmla="*/ 326572 h 2766951"/>
              <a:gd name="connsiteX13" fmla="*/ 528452 w 1395351"/>
              <a:gd name="connsiteY13" fmla="*/ 344385 h 2766951"/>
              <a:gd name="connsiteX14" fmla="*/ 504701 w 1395351"/>
              <a:gd name="connsiteY14" fmla="*/ 374073 h 2766951"/>
              <a:gd name="connsiteX15" fmla="*/ 486888 w 1395351"/>
              <a:gd name="connsiteY15" fmla="*/ 403761 h 2766951"/>
              <a:gd name="connsiteX16" fmla="*/ 480951 w 1395351"/>
              <a:gd name="connsiteY16" fmla="*/ 421574 h 2766951"/>
              <a:gd name="connsiteX17" fmla="*/ 457200 w 1395351"/>
              <a:gd name="connsiteY17" fmla="*/ 457200 h 2766951"/>
              <a:gd name="connsiteX18" fmla="*/ 445325 w 1395351"/>
              <a:gd name="connsiteY18" fmla="*/ 475013 h 2766951"/>
              <a:gd name="connsiteX19" fmla="*/ 433449 w 1395351"/>
              <a:gd name="connsiteY19" fmla="*/ 492826 h 2766951"/>
              <a:gd name="connsiteX20" fmla="*/ 421574 w 1395351"/>
              <a:gd name="connsiteY20" fmla="*/ 516577 h 2766951"/>
              <a:gd name="connsiteX21" fmla="*/ 385948 w 1395351"/>
              <a:gd name="connsiteY21" fmla="*/ 558141 h 2766951"/>
              <a:gd name="connsiteX22" fmla="*/ 374073 w 1395351"/>
              <a:gd name="connsiteY22" fmla="*/ 575954 h 2766951"/>
              <a:gd name="connsiteX23" fmla="*/ 344385 w 1395351"/>
              <a:gd name="connsiteY23" fmla="*/ 611580 h 2766951"/>
              <a:gd name="connsiteX24" fmla="*/ 338447 w 1395351"/>
              <a:gd name="connsiteY24" fmla="*/ 629393 h 2766951"/>
              <a:gd name="connsiteX25" fmla="*/ 302821 w 1395351"/>
              <a:gd name="connsiteY25" fmla="*/ 665019 h 2766951"/>
              <a:gd name="connsiteX26" fmla="*/ 285008 w 1395351"/>
              <a:gd name="connsiteY26" fmla="*/ 724395 h 2766951"/>
              <a:gd name="connsiteX27" fmla="*/ 279070 w 1395351"/>
              <a:gd name="connsiteY27" fmla="*/ 896587 h 2766951"/>
              <a:gd name="connsiteX28" fmla="*/ 285008 w 1395351"/>
              <a:gd name="connsiteY28" fmla="*/ 1039091 h 2766951"/>
              <a:gd name="connsiteX29" fmla="*/ 290946 w 1395351"/>
              <a:gd name="connsiteY29" fmla="*/ 1056904 h 2766951"/>
              <a:gd name="connsiteX30" fmla="*/ 344385 w 1395351"/>
              <a:gd name="connsiteY30" fmla="*/ 1116281 h 2766951"/>
              <a:gd name="connsiteX31" fmla="*/ 362198 w 1395351"/>
              <a:gd name="connsiteY31" fmla="*/ 1122219 h 2766951"/>
              <a:gd name="connsiteX32" fmla="*/ 498764 w 1395351"/>
              <a:gd name="connsiteY32" fmla="*/ 1116281 h 2766951"/>
              <a:gd name="connsiteX33" fmla="*/ 516577 w 1395351"/>
              <a:gd name="connsiteY33" fmla="*/ 1110343 h 2766951"/>
              <a:gd name="connsiteX34" fmla="*/ 611579 w 1395351"/>
              <a:gd name="connsiteY34" fmla="*/ 1104406 h 2766951"/>
              <a:gd name="connsiteX35" fmla="*/ 647205 w 1395351"/>
              <a:gd name="connsiteY35" fmla="*/ 1092530 h 2766951"/>
              <a:gd name="connsiteX36" fmla="*/ 665018 w 1395351"/>
              <a:gd name="connsiteY36" fmla="*/ 1086593 h 2766951"/>
              <a:gd name="connsiteX37" fmla="*/ 676894 w 1395351"/>
              <a:gd name="connsiteY37" fmla="*/ 1068780 h 2766951"/>
              <a:gd name="connsiteX38" fmla="*/ 688769 w 1395351"/>
              <a:gd name="connsiteY38" fmla="*/ 1027216 h 2766951"/>
              <a:gd name="connsiteX39" fmla="*/ 706582 w 1395351"/>
              <a:gd name="connsiteY39" fmla="*/ 1009403 h 2766951"/>
              <a:gd name="connsiteX40" fmla="*/ 777834 w 1395351"/>
              <a:gd name="connsiteY40" fmla="*/ 973777 h 2766951"/>
              <a:gd name="connsiteX41" fmla="*/ 795647 w 1395351"/>
              <a:gd name="connsiteY41" fmla="*/ 961902 h 2766951"/>
              <a:gd name="connsiteX42" fmla="*/ 819398 w 1395351"/>
              <a:gd name="connsiteY42" fmla="*/ 955964 h 2766951"/>
              <a:gd name="connsiteX43" fmla="*/ 860961 w 1395351"/>
              <a:gd name="connsiteY43" fmla="*/ 932213 h 2766951"/>
              <a:gd name="connsiteX44" fmla="*/ 884712 w 1395351"/>
              <a:gd name="connsiteY44" fmla="*/ 920338 h 2766951"/>
              <a:gd name="connsiteX45" fmla="*/ 920338 w 1395351"/>
              <a:gd name="connsiteY45" fmla="*/ 896587 h 2766951"/>
              <a:gd name="connsiteX46" fmla="*/ 961901 w 1395351"/>
              <a:gd name="connsiteY46" fmla="*/ 878774 h 2766951"/>
              <a:gd name="connsiteX47" fmla="*/ 1110343 w 1395351"/>
              <a:gd name="connsiteY47" fmla="*/ 884712 h 2766951"/>
              <a:gd name="connsiteX48" fmla="*/ 1145969 w 1395351"/>
              <a:gd name="connsiteY48" fmla="*/ 902525 h 2766951"/>
              <a:gd name="connsiteX49" fmla="*/ 1163782 w 1395351"/>
              <a:gd name="connsiteY49" fmla="*/ 908463 h 2766951"/>
              <a:gd name="connsiteX50" fmla="*/ 1187533 w 1395351"/>
              <a:gd name="connsiteY50" fmla="*/ 926276 h 2766951"/>
              <a:gd name="connsiteX51" fmla="*/ 1211283 w 1395351"/>
              <a:gd name="connsiteY51" fmla="*/ 938151 h 2766951"/>
              <a:gd name="connsiteX52" fmla="*/ 1240972 w 1395351"/>
              <a:gd name="connsiteY52" fmla="*/ 967839 h 2766951"/>
              <a:gd name="connsiteX53" fmla="*/ 1270660 w 1395351"/>
              <a:gd name="connsiteY53" fmla="*/ 1021278 h 2766951"/>
              <a:gd name="connsiteX54" fmla="*/ 1282535 w 1395351"/>
              <a:gd name="connsiteY54" fmla="*/ 1033154 h 2766951"/>
              <a:gd name="connsiteX55" fmla="*/ 1306286 w 1395351"/>
              <a:gd name="connsiteY55" fmla="*/ 1080655 h 2766951"/>
              <a:gd name="connsiteX56" fmla="*/ 1330036 w 1395351"/>
              <a:gd name="connsiteY56" fmla="*/ 1163782 h 2766951"/>
              <a:gd name="connsiteX57" fmla="*/ 1335974 w 1395351"/>
              <a:gd name="connsiteY57" fmla="*/ 1187533 h 2766951"/>
              <a:gd name="connsiteX58" fmla="*/ 1341912 w 1395351"/>
              <a:gd name="connsiteY58" fmla="*/ 1205346 h 2766951"/>
              <a:gd name="connsiteX59" fmla="*/ 1353787 w 1395351"/>
              <a:gd name="connsiteY59" fmla="*/ 1252847 h 2766951"/>
              <a:gd name="connsiteX60" fmla="*/ 1359725 w 1395351"/>
              <a:gd name="connsiteY60" fmla="*/ 1270660 h 2766951"/>
              <a:gd name="connsiteX61" fmla="*/ 1371600 w 1395351"/>
              <a:gd name="connsiteY61" fmla="*/ 1312224 h 2766951"/>
              <a:gd name="connsiteX62" fmla="*/ 1383475 w 1395351"/>
              <a:gd name="connsiteY62" fmla="*/ 1335974 h 2766951"/>
              <a:gd name="connsiteX63" fmla="*/ 1395351 w 1395351"/>
              <a:gd name="connsiteY63" fmla="*/ 1383476 h 2766951"/>
              <a:gd name="connsiteX64" fmla="*/ 1389413 w 1395351"/>
              <a:gd name="connsiteY64" fmla="*/ 1466603 h 2766951"/>
              <a:gd name="connsiteX65" fmla="*/ 1383475 w 1395351"/>
              <a:gd name="connsiteY65" fmla="*/ 1484416 h 2766951"/>
              <a:gd name="connsiteX66" fmla="*/ 1377538 w 1395351"/>
              <a:gd name="connsiteY66" fmla="*/ 1514104 h 2766951"/>
              <a:gd name="connsiteX67" fmla="*/ 1365662 w 1395351"/>
              <a:gd name="connsiteY67" fmla="*/ 1549730 h 2766951"/>
              <a:gd name="connsiteX68" fmla="*/ 1359725 w 1395351"/>
              <a:gd name="connsiteY68" fmla="*/ 1567543 h 2766951"/>
              <a:gd name="connsiteX69" fmla="*/ 1347849 w 1395351"/>
              <a:gd name="connsiteY69" fmla="*/ 1585356 h 2766951"/>
              <a:gd name="connsiteX70" fmla="*/ 1330036 w 1395351"/>
              <a:gd name="connsiteY70" fmla="*/ 1615045 h 2766951"/>
              <a:gd name="connsiteX71" fmla="*/ 1318161 w 1395351"/>
              <a:gd name="connsiteY71" fmla="*/ 1632857 h 2766951"/>
              <a:gd name="connsiteX72" fmla="*/ 1282535 w 1395351"/>
              <a:gd name="connsiteY72" fmla="*/ 1656608 h 2766951"/>
              <a:gd name="connsiteX73" fmla="*/ 1246909 w 1395351"/>
              <a:gd name="connsiteY73" fmla="*/ 1692234 h 2766951"/>
              <a:gd name="connsiteX74" fmla="*/ 1211283 w 1395351"/>
              <a:gd name="connsiteY74" fmla="*/ 1721922 h 2766951"/>
              <a:gd name="connsiteX75" fmla="*/ 1175657 w 1395351"/>
              <a:gd name="connsiteY75" fmla="*/ 1733798 h 2766951"/>
              <a:gd name="connsiteX76" fmla="*/ 1157844 w 1395351"/>
              <a:gd name="connsiteY76" fmla="*/ 1745673 h 2766951"/>
              <a:gd name="connsiteX77" fmla="*/ 1122218 w 1395351"/>
              <a:gd name="connsiteY77" fmla="*/ 1751611 h 2766951"/>
              <a:gd name="connsiteX78" fmla="*/ 1104405 w 1395351"/>
              <a:gd name="connsiteY78" fmla="*/ 1757548 h 2766951"/>
              <a:gd name="connsiteX79" fmla="*/ 1033153 w 1395351"/>
              <a:gd name="connsiteY79" fmla="*/ 1763486 h 2766951"/>
              <a:gd name="connsiteX80" fmla="*/ 926275 w 1395351"/>
              <a:gd name="connsiteY80" fmla="*/ 1757548 h 2766951"/>
              <a:gd name="connsiteX81" fmla="*/ 878774 w 1395351"/>
              <a:gd name="connsiteY81" fmla="*/ 1733798 h 2766951"/>
              <a:gd name="connsiteX82" fmla="*/ 825335 w 1395351"/>
              <a:gd name="connsiteY82" fmla="*/ 1710047 h 2766951"/>
              <a:gd name="connsiteX83" fmla="*/ 813460 w 1395351"/>
              <a:gd name="connsiteY83" fmla="*/ 1692234 h 2766951"/>
              <a:gd name="connsiteX84" fmla="*/ 795647 w 1395351"/>
              <a:gd name="connsiteY84" fmla="*/ 1680359 h 2766951"/>
              <a:gd name="connsiteX85" fmla="*/ 783772 w 1395351"/>
              <a:gd name="connsiteY85" fmla="*/ 1668483 h 2766951"/>
              <a:gd name="connsiteX86" fmla="*/ 777834 w 1395351"/>
              <a:gd name="connsiteY86" fmla="*/ 1650670 h 2766951"/>
              <a:gd name="connsiteX87" fmla="*/ 754083 w 1395351"/>
              <a:gd name="connsiteY87" fmla="*/ 1615045 h 2766951"/>
              <a:gd name="connsiteX88" fmla="*/ 724395 w 1395351"/>
              <a:gd name="connsiteY88" fmla="*/ 1549730 h 2766951"/>
              <a:gd name="connsiteX89" fmla="*/ 712520 w 1395351"/>
              <a:gd name="connsiteY89" fmla="*/ 1531917 h 2766951"/>
              <a:gd name="connsiteX90" fmla="*/ 694707 w 1395351"/>
              <a:gd name="connsiteY90" fmla="*/ 1525980 h 2766951"/>
              <a:gd name="connsiteX91" fmla="*/ 676894 w 1395351"/>
              <a:gd name="connsiteY91" fmla="*/ 1514104 h 2766951"/>
              <a:gd name="connsiteX92" fmla="*/ 635330 w 1395351"/>
              <a:gd name="connsiteY92" fmla="*/ 1502229 h 2766951"/>
              <a:gd name="connsiteX93" fmla="*/ 564078 w 1395351"/>
              <a:gd name="connsiteY93" fmla="*/ 1490354 h 2766951"/>
              <a:gd name="connsiteX94" fmla="*/ 522514 w 1395351"/>
              <a:gd name="connsiteY94" fmla="*/ 1478478 h 2766951"/>
              <a:gd name="connsiteX95" fmla="*/ 350322 w 1395351"/>
              <a:gd name="connsiteY95" fmla="*/ 1484416 h 2766951"/>
              <a:gd name="connsiteX96" fmla="*/ 332509 w 1395351"/>
              <a:gd name="connsiteY96" fmla="*/ 1496291 h 2766951"/>
              <a:gd name="connsiteX97" fmla="*/ 296883 w 1395351"/>
              <a:gd name="connsiteY97" fmla="*/ 1514104 h 2766951"/>
              <a:gd name="connsiteX98" fmla="*/ 285008 w 1395351"/>
              <a:gd name="connsiteY98" fmla="*/ 1549730 h 2766951"/>
              <a:gd name="connsiteX99" fmla="*/ 279070 w 1395351"/>
              <a:gd name="connsiteY99" fmla="*/ 1650670 h 2766951"/>
              <a:gd name="connsiteX100" fmla="*/ 273133 w 1395351"/>
              <a:gd name="connsiteY100" fmla="*/ 1733798 h 2766951"/>
              <a:gd name="connsiteX101" fmla="*/ 261257 w 1395351"/>
              <a:gd name="connsiteY101" fmla="*/ 1805050 h 2766951"/>
              <a:gd name="connsiteX102" fmla="*/ 267195 w 1395351"/>
              <a:gd name="connsiteY102" fmla="*/ 1888177 h 2766951"/>
              <a:gd name="connsiteX103" fmla="*/ 273133 w 1395351"/>
              <a:gd name="connsiteY103" fmla="*/ 1905990 h 2766951"/>
              <a:gd name="connsiteX104" fmla="*/ 290946 w 1395351"/>
              <a:gd name="connsiteY104" fmla="*/ 1917865 h 2766951"/>
              <a:gd name="connsiteX105" fmla="*/ 302821 w 1395351"/>
              <a:gd name="connsiteY105" fmla="*/ 1929741 h 2766951"/>
              <a:gd name="connsiteX106" fmla="*/ 356260 w 1395351"/>
              <a:gd name="connsiteY106" fmla="*/ 1977242 h 2766951"/>
              <a:gd name="connsiteX107" fmla="*/ 374073 w 1395351"/>
              <a:gd name="connsiteY107" fmla="*/ 1995055 h 2766951"/>
              <a:gd name="connsiteX108" fmla="*/ 397823 w 1395351"/>
              <a:gd name="connsiteY108" fmla="*/ 2024743 h 2766951"/>
              <a:gd name="connsiteX109" fmla="*/ 427512 w 1395351"/>
              <a:gd name="connsiteY109" fmla="*/ 2054432 h 2766951"/>
              <a:gd name="connsiteX110" fmla="*/ 463138 w 1395351"/>
              <a:gd name="connsiteY110" fmla="*/ 2078182 h 2766951"/>
              <a:gd name="connsiteX111" fmla="*/ 480951 w 1395351"/>
              <a:gd name="connsiteY111" fmla="*/ 2090057 h 2766951"/>
              <a:gd name="connsiteX112" fmla="*/ 492826 w 1395351"/>
              <a:gd name="connsiteY112" fmla="*/ 2101933 h 2766951"/>
              <a:gd name="connsiteX113" fmla="*/ 510639 w 1395351"/>
              <a:gd name="connsiteY113" fmla="*/ 2113808 h 2766951"/>
              <a:gd name="connsiteX114" fmla="*/ 522514 w 1395351"/>
              <a:gd name="connsiteY114" fmla="*/ 2131621 h 2766951"/>
              <a:gd name="connsiteX115" fmla="*/ 546265 w 1395351"/>
              <a:gd name="connsiteY115" fmla="*/ 2161309 h 2766951"/>
              <a:gd name="connsiteX116" fmla="*/ 575953 w 1395351"/>
              <a:gd name="connsiteY116" fmla="*/ 2220686 h 2766951"/>
              <a:gd name="connsiteX117" fmla="*/ 575953 w 1395351"/>
              <a:gd name="connsiteY117" fmla="*/ 2220686 h 2766951"/>
              <a:gd name="connsiteX118" fmla="*/ 587829 w 1395351"/>
              <a:gd name="connsiteY118" fmla="*/ 2262250 h 2766951"/>
              <a:gd name="connsiteX119" fmla="*/ 593766 w 1395351"/>
              <a:gd name="connsiteY119" fmla="*/ 2303813 h 2766951"/>
              <a:gd name="connsiteX120" fmla="*/ 599704 w 1395351"/>
              <a:gd name="connsiteY120" fmla="*/ 2333502 h 2766951"/>
              <a:gd name="connsiteX121" fmla="*/ 593766 w 1395351"/>
              <a:gd name="connsiteY121" fmla="*/ 2458193 h 2766951"/>
              <a:gd name="connsiteX122" fmla="*/ 581891 w 1395351"/>
              <a:gd name="connsiteY122" fmla="*/ 2493819 h 2766951"/>
              <a:gd name="connsiteX123" fmla="*/ 552203 w 1395351"/>
              <a:gd name="connsiteY123" fmla="*/ 2547257 h 2766951"/>
              <a:gd name="connsiteX124" fmla="*/ 528452 w 1395351"/>
              <a:gd name="connsiteY124" fmla="*/ 2576946 h 2766951"/>
              <a:gd name="connsiteX125" fmla="*/ 504701 w 1395351"/>
              <a:gd name="connsiteY125" fmla="*/ 2606634 h 2766951"/>
              <a:gd name="connsiteX126" fmla="*/ 469075 w 1395351"/>
              <a:gd name="connsiteY126" fmla="*/ 2630385 h 2766951"/>
              <a:gd name="connsiteX127" fmla="*/ 451262 w 1395351"/>
              <a:gd name="connsiteY127" fmla="*/ 2642260 h 2766951"/>
              <a:gd name="connsiteX128" fmla="*/ 409699 w 1395351"/>
              <a:gd name="connsiteY128" fmla="*/ 2654135 h 2766951"/>
              <a:gd name="connsiteX129" fmla="*/ 374073 w 1395351"/>
              <a:gd name="connsiteY129" fmla="*/ 2683824 h 2766951"/>
              <a:gd name="connsiteX130" fmla="*/ 338447 w 1395351"/>
              <a:gd name="connsiteY130" fmla="*/ 2707574 h 2766951"/>
              <a:gd name="connsiteX131" fmla="*/ 326572 w 1395351"/>
              <a:gd name="connsiteY131" fmla="*/ 2719450 h 2766951"/>
              <a:gd name="connsiteX132" fmla="*/ 290946 w 1395351"/>
              <a:gd name="connsiteY132" fmla="*/ 2731325 h 2766951"/>
              <a:gd name="connsiteX133" fmla="*/ 273133 w 1395351"/>
              <a:gd name="connsiteY133" fmla="*/ 2737263 h 2766951"/>
              <a:gd name="connsiteX134" fmla="*/ 255320 w 1395351"/>
              <a:gd name="connsiteY134" fmla="*/ 2743200 h 2766951"/>
              <a:gd name="connsiteX135" fmla="*/ 243444 w 1395351"/>
              <a:gd name="connsiteY135" fmla="*/ 2755076 h 2766951"/>
              <a:gd name="connsiteX136" fmla="*/ 207818 w 1395351"/>
              <a:gd name="connsiteY136" fmla="*/ 2766951 h 2766951"/>
              <a:gd name="connsiteX137" fmla="*/ 106878 w 1395351"/>
              <a:gd name="connsiteY137" fmla="*/ 2761013 h 2766951"/>
              <a:gd name="connsiteX138" fmla="*/ 17813 w 1395351"/>
              <a:gd name="connsiteY138" fmla="*/ 2749138 h 2766951"/>
              <a:gd name="connsiteX139" fmla="*/ 0 w 1395351"/>
              <a:gd name="connsiteY139" fmla="*/ 2737263 h 276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95351" h="2766951">
                <a:moveTo>
                  <a:pt x="112816" y="0"/>
                </a:moveTo>
                <a:cubicBezTo>
                  <a:pt x="132608" y="1979"/>
                  <a:pt x="152895" y="1114"/>
                  <a:pt x="172192" y="5938"/>
                </a:cubicBezTo>
                <a:cubicBezTo>
                  <a:pt x="263226" y="28696"/>
                  <a:pt x="249264" y="41524"/>
                  <a:pt x="338447" y="71252"/>
                </a:cubicBezTo>
                <a:cubicBezTo>
                  <a:pt x="351724" y="75678"/>
                  <a:pt x="366156" y="75211"/>
                  <a:pt x="380010" y="77190"/>
                </a:cubicBezTo>
                <a:cubicBezTo>
                  <a:pt x="437362" y="96309"/>
                  <a:pt x="348183" y="65648"/>
                  <a:pt x="421574" y="95003"/>
                </a:cubicBezTo>
                <a:cubicBezTo>
                  <a:pt x="436719" y="101061"/>
                  <a:pt x="463456" y="109317"/>
                  <a:pt x="480951" y="112816"/>
                </a:cubicBezTo>
                <a:cubicBezTo>
                  <a:pt x="492756" y="115177"/>
                  <a:pt x="504702" y="116775"/>
                  <a:pt x="516577" y="118754"/>
                </a:cubicBezTo>
                <a:lnTo>
                  <a:pt x="540327" y="154380"/>
                </a:lnTo>
                <a:cubicBezTo>
                  <a:pt x="550173" y="169149"/>
                  <a:pt x="557619" y="178720"/>
                  <a:pt x="564078" y="195943"/>
                </a:cubicBezTo>
                <a:cubicBezTo>
                  <a:pt x="566943" y="203584"/>
                  <a:pt x="568037" y="211777"/>
                  <a:pt x="570016" y="219694"/>
                </a:cubicBezTo>
                <a:cubicBezTo>
                  <a:pt x="568312" y="236728"/>
                  <a:pt x="568840" y="275483"/>
                  <a:pt x="558140" y="296883"/>
                </a:cubicBezTo>
                <a:cubicBezTo>
                  <a:pt x="554949" y="303266"/>
                  <a:pt x="550723" y="309124"/>
                  <a:pt x="546265" y="314696"/>
                </a:cubicBezTo>
                <a:cubicBezTo>
                  <a:pt x="542768" y="319068"/>
                  <a:pt x="538348" y="322613"/>
                  <a:pt x="534390" y="326572"/>
                </a:cubicBezTo>
                <a:cubicBezTo>
                  <a:pt x="532411" y="332510"/>
                  <a:pt x="531251" y="338787"/>
                  <a:pt x="528452" y="344385"/>
                </a:cubicBezTo>
                <a:cubicBezTo>
                  <a:pt x="520961" y="359368"/>
                  <a:pt x="515748" y="363027"/>
                  <a:pt x="504701" y="374073"/>
                </a:cubicBezTo>
                <a:cubicBezTo>
                  <a:pt x="487883" y="424534"/>
                  <a:pt x="511339" y="363009"/>
                  <a:pt x="486888" y="403761"/>
                </a:cubicBezTo>
                <a:cubicBezTo>
                  <a:pt x="483668" y="409128"/>
                  <a:pt x="483991" y="416103"/>
                  <a:pt x="480951" y="421574"/>
                </a:cubicBezTo>
                <a:cubicBezTo>
                  <a:pt x="474020" y="434050"/>
                  <a:pt x="465117" y="445325"/>
                  <a:pt x="457200" y="457200"/>
                </a:cubicBezTo>
                <a:lnTo>
                  <a:pt x="445325" y="475013"/>
                </a:lnTo>
                <a:cubicBezTo>
                  <a:pt x="441366" y="480951"/>
                  <a:pt x="436640" y="486443"/>
                  <a:pt x="433449" y="492826"/>
                </a:cubicBezTo>
                <a:cubicBezTo>
                  <a:pt x="429491" y="500743"/>
                  <a:pt x="426265" y="509071"/>
                  <a:pt x="421574" y="516577"/>
                </a:cubicBezTo>
                <a:cubicBezTo>
                  <a:pt x="399337" y="552157"/>
                  <a:pt x="410237" y="528993"/>
                  <a:pt x="385948" y="558141"/>
                </a:cubicBezTo>
                <a:cubicBezTo>
                  <a:pt x="381380" y="563623"/>
                  <a:pt x="378641" y="570472"/>
                  <a:pt x="374073" y="575954"/>
                </a:cubicBezTo>
                <a:cubicBezTo>
                  <a:pt x="357657" y="595654"/>
                  <a:pt x="355442" y="589465"/>
                  <a:pt x="344385" y="611580"/>
                </a:cubicBezTo>
                <a:cubicBezTo>
                  <a:pt x="341586" y="617178"/>
                  <a:pt x="342290" y="624453"/>
                  <a:pt x="338447" y="629393"/>
                </a:cubicBezTo>
                <a:cubicBezTo>
                  <a:pt x="328136" y="642650"/>
                  <a:pt x="302821" y="665019"/>
                  <a:pt x="302821" y="665019"/>
                </a:cubicBezTo>
                <a:cubicBezTo>
                  <a:pt x="288366" y="708387"/>
                  <a:pt x="293982" y="688501"/>
                  <a:pt x="285008" y="724395"/>
                </a:cubicBezTo>
                <a:cubicBezTo>
                  <a:pt x="283029" y="781792"/>
                  <a:pt x="279070" y="839156"/>
                  <a:pt x="279070" y="896587"/>
                </a:cubicBezTo>
                <a:cubicBezTo>
                  <a:pt x="279070" y="944130"/>
                  <a:pt x="281496" y="991678"/>
                  <a:pt x="285008" y="1039091"/>
                </a:cubicBezTo>
                <a:cubicBezTo>
                  <a:pt x="285470" y="1045333"/>
                  <a:pt x="287906" y="1051433"/>
                  <a:pt x="290946" y="1056904"/>
                </a:cubicBezTo>
                <a:cubicBezTo>
                  <a:pt x="304035" y="1080465"/>
                  <a:pt x="319545" y="1103861"/>
                  <a:pt x="344385" y="1116281"/>
                </a:cubicBezTo>
                <a:cubicBezTo>
                  <a:pt x="349983" y="1119080"/>
                  <a:pt x="356260" y="1120240"/>
                  <a:pt x="362198" y="1122219"/>
                </a:cubicBezTo>
                <a:cubicBezTo>
                  <a:pt x="407720" y="1120240"/>
                  <a:pt x="453333" y="1119776"/>
                  <a:pt x="498764" y="1116281"/>
                </a:cubicBezTo>
                <a:cubicBezTo>
                  <a:pt x="505004" y="1115801"/>
                  <a:pt x="510353" y="1110998"/>
                  <a:pt x="516577" y="1110343"/>
                </a:cubicBezTo>
                <a:cubicBezTo>
                  <a:pt x="548132" y="1107022"/>
                  <a:pt x="579912" y="1106385"/>
                  <a:pt x="611579" y="1104406"/>
                </a:cubicBezTo>
                <a:lnTo>
                  <a:pt x="647205" y="1092530"/>
                </a:lnTo>
                <a:lnTo>
                  <a:pt x="665018" y="1086593"/>
                </a:lnTo>
                <a:cubicBezTo>
                  <a:pt x="668977" y="1080655"/>
                  <a:pt x="674083" y="1075339"/>
                  <a:pt x="676894" y="1068780"/>
                </a:cubicBezTo>
                <a:cubicBezTo>
                  <a:pt x="679272" y="1063231"/>
                  <a:pt x="684144" y="1034154"/>
                  <a:pt x="688769" y="1027216"/>
                </a:cubicBezTo>
                <a:cubicBezTo>
                  <a:pt x="693427" y="1020229"/>
                  <a:pt x="699954" y="1014558"/>
                  <a:pt x="706582" y="1009403"/>
                </a:cubicBezTo>
                <a:cubicBezTo>
                  <a:pt x="741114" y="982545"/>
                  <a:pt x="738762" y="986800"/>
                  <a:pt x="777834" y="973777"/>
                </a:cubicBezTo>
                <a:cubicBezTo>
                  <a:pt x="784604" y="971520"/>
                  <a:pt x="789088" y="964713"/>
                  <a:pt x="795647" y="961902"/>
                </a:cubicBezTo>
                <a:cubicBezTo>
                  <a:pt x="803148" y="958687"/>
                  <a:pt x="811757" y="958829"/>
                  <a:pt x="819398" y="955964"/>
                </a:cubicBezTo>
                <a:cubicBezTo>
                  <a:pt x="845502" y="946175"/>
                  <a:pt x="839032" y="944744"/>
                  <a:pt x="860961" y="932213"/>
                </a:cubicBezTo>
                <a:cubicBezTo>
                  <a:pt x="868646" y="927821"/>
                  <a:pt x="877122" y="924892"/>
                  <a:pt x="884712" y="920338"/>
                </a:cubicBezTo>
                <a:cubicBezTo>
                  <a:pt x="896951" y="912995"/>
                  <a:pt x="907572" y="902970"/>
                  <a:pt x="920338" y="896587"/>
                </a:cubicBezTo>
                <a:cubicBezTo>
                  <a:pt x="949686" y="881913"/>
                  <a:pt x="935691" y="887511"/>
                  <a:pt x="961901" y="878774"/>
                </a:cubicBezTo>
                <a:cubicBezTo>
                  <a:pt x="1011382" y="880753"/>
                  <a:pt x="1060949" y="881184"/>
                  <a:pt x="1110343" y="884712"/>
                </a:cubicBezTo>
                <a:cubicBezTo>
                  <a:pt x="1127753" y="885956"/>
                  <a:pt x="1131126" y="895104"/>
                  <a:pt x="1145969" y="902525"/>
                </a:cubicBezTo>
                <a:cubicBezTo>
                  <a:pt x="1151567" y="905324"/>
                  <a:pt x="1157844" y="906484"/>
                  <a:pt x="1163782" y="908463"/>
                </a:cubicBezTo>
                <a:cubicBezTo>
                  <a:pt x="1171699" y="914401"/>
                  <a:pt x="1179141" y="921031"/>
                  <a:pt x="1187533" y="926276"/>
                </a:cubicBezTo>
                <a:cubicBezTo>
                  <a:pt x="1195039" y="930967"/>
                  <a:pt x="1204296" y="932717"/>
                  <a:pt x="1211283" y="938151"/>
                </a:cubicBezTo>
                <a:cubicBezTo>
                  <a:pt x="1222330" y="946743"/>
                  <a:pt x="1231076" y="957943"/>
                  <a:pt x="1240972" y="967839"/>
                </a:cubicBezTo>
                <a:cubicBezTo>
                  <a:pt x="1295430" y="1022295"/>
                  <a:pt x="1248265" y="983951"/>
                  <a:pt x="1270660" y="1021278"/>
                </a:cubicBezTo>
                <a:cubicBezTo>
                  <a:pt x="1273540" y="1026078"/>
                  <a:pt x="1279655" y="1028354"/>
                  <a:pt x="1282535" y="1033154"/>
                </a:cubicBezTo>
                <a:cubicBezTo>
                  <a:pt x="1291643" y="1048334"/>
                  <a:pt x="1298369" y="1064821"/>
                  <a:pt x="1306286" y="1080655"/>
                </a:cubicBezTo>
                <a:cubicBezTo>
                  <a:pt x="1314804" y="1097690"/>
                  <a:pt x="1326232" y="1148565"/>
                  <a:pt x="1330036" y="1163782"/>
                </a:cubicBezTo>
                <a:cubicBezTo>
                  <a:pt x="1332015" y="1171699"/>
                  <a:pt x="1333393" y="1179791"/>
                  <a:pt x="1335974" y="1187533"/>
                </a:cubicBezTo>
                <a:cubicBezTo>
                  <a:pt x="1337953" y="1193471"/>
                  <a:pt x="1340265" y="1199308"/>
                  <a:pt x="1341912" y="1205346"/>
                </a:cubicBezTo>
                <a:cubicBezTo>
                  <a:pt x="1346206" y="1221092"/>
                  <a:pt x="1348626" y="1237364"/>
                  <a:pt x="1353787" y="1252847"/>
                </a:cubicBezTo>
                <a:cubicBezTo>
                  <a:pt x="1355766" y="1258785"/>
                  <a:pt x="1358006" y="1264642"/>
                  <a:pt x="1359725" y="1270660"/>
                </a:cubicBezTo>
                <a:cubicBezTo>
                  <a:pt x="1364032" y="1285735"/>
                  <a:pt x="1365496" y="1297981"/>
                  <a:pt x="1371600" y="1312224"/>
                </a:cubicBezTo>
                <a:cubicBezTo>
                  <a:pt x="1375087" y="1320359"/>
                  <a:pt x="1379988" y="1327839"/>
                  <a:pt x="1383475" y="1335974"/>
                </a:cubicBezTo>
                <a:cubicBezTo>
                  <a:pt x="1390323" y="1351951"/>
                  <a:pt x="1391865" y="1366048"/>
                  <a:pt x="1395351" y="1383476"/>
                </a:cubicBezTo>
                <a:cubicBezTo>
                  <a:pt x="1393372" y="1411185"/>
                  <a:pt x="1392659" y="1439014"/>
                  <a:pt x="1389413" y="1466603"/>
                </a:cubicBezTo>
                <a:cubicBezTo>
                  <a:pt x="1388682" y="1472819"/>
                  <a:pt x="1384993" y="1478344"/>
                  <a:pt x="1383475" y="1484416"/>
                </a:cubicBezTo>
                <a:cubicBezTo>
                  <a:pt x="1381027" y="1494207"/>
                  <a:pt x="1380193" y="1504368"/>
                  <a:pt x="1377538" y="1514104"/>
                </a:cubicBezTo>
                <a:cubicBezTo>
                  <a:pt x="1374244" y="1526181"/>
                  <a:pt x="1369620" y="1537855"/>
                  <a:pt x="1365662" y="1549730"/>
                </a:cubicBezTo>
                <a:lnTo>
                  <a:pt x="1359725" y="1567543"/>
                </a:lnTo>
                <a:cubicBezTo>
                  <a:pt x="1357469" y="1574313"/>
                  <a:pt x="1351808" y="1579418"/>
                  <a:pt x="1347849" y="1585356"/>
                </a:cubicBezTo>
                <a:cubicBezTo>
                  <a:pt x="1337539" y="1616289"/>
                  <a:pt x="1348666" y="1591759"/>
                  <a:pt x="1330036" y="1615045"/>
                </a:cubicBezTo>
                <a:cubicBezTo>
                  <a:pt x="1325578" y="1620617"/>
                  <a:pt x="1323531" y="1628158"/>
                  <a:pt x="1318161" y="1632857"/>
                </a:cubicBezTo>
                <a:cubicBezTo>
                  <a:pt x="1307420" y="1642255"/>
                  <a:pt x="1282535" y="1656608"/>
                  <a:pt x="1282535" y="1656608"/>
                </a:cubicBezTo>
                <a:cubicBezTo>
                  <a:pt x="1248400" y="1702122"/>
                  <a:pt x="1281639" y="1663293"/>
                  <a:pt x="1246909" y="1692234"/>
                </a:cubicBezTo>
                <a:cubicBezTo>
                  <a:pt x="1230927" y="1705552"/>
                  <a:pt x="1230239" y="1713497"/>
                  <a:pt x="1211283" y="1721922"/>
                </a:cubicBezTo>
                <a:cubicBezTo>
                  <a:pt x="1199844" y="1727006"/>
                  <a:pt x="1187532" y="1729839"/>
                  <a:pt x="1175657" y="1733798"/>
                </a:cubicBezTo>
                <a:cubicBezTo>
                  <a:pt x="1168887" y="1736055"/>
                  <a:pt x="1164614" y="1743416"/>
                  <a:pt x="1157844" y="1745673"/>
                </a:cubicBezTo>
                <a:cubicBezTo>
                  <a:pt x="1146423" y="1749480"/>
                  <a:pt x="1133970" y="1748999"/>
                  <a:pt x="1122218" y="1751611"/>
                </a:cubicBezTo>
                <a:cubicBezTo>
                  <a:pt x="1116108" y="1752969"/>
                  <a:pt x="1110609" y="1756721"/>
                  <a:pt x="1104405" y="1757548"/>
                </a:cubicBezTo>
                <a:cubicBezTo>
                  <a:pt x="1080781" y="1760698"/>
                  <a:pt x="1056904" y="1761507"/>
                  <a:pt x="1033153" y="1763486"/>
                </a:cubicBezTo>
                <a:cubicBezTo>
                  <a:pt x="997527" y="1761507"/>
                  <a:pt x="961314" y="1764286"/>
                  <a:pt x="926275" y="1757548"/>
                </a:cubicBezTo>
                <a:cubicBezTo>
                  <a:pt x="908891" y="1754205"/>
                  <a:pt x="895568" y="1739396"/>
                  <a:pt x="878774" y="1733798"/>
                </a:cubicBezTo>
                <a:cubicBezTo>
                  <a:pt x="836378" y="1719665"/>
                  <a:pt x="853564" y="1728865"/>
                  <a:pt x="825335" y="1710047"/>
                </a:cubicBezTo>
                <a:cubicBezTo>
                  <a:pt x="821377" y="1704109"/>
                  <a:pt x="818506" y="1697280"/>
                  <a:pt x="813460" y="1692234"/>
                </a:cubicBezTo>
                <a:cubicBezTo>
                  <a:pt x="808414" y="1687188"/>
                  <a:pt x="801219" y="1684817"/>
                  <a:pt x="795647" y="1680359"/>
                </a:cubicBezTo>
                <a:cubicBezTo>
                  <a:pt x="791276" y="1676862"/>
                  <a:pt x="787730" y="1672442"/>
                  <a:pt x="783772" y="1668483"/>
                </a:cubicBezTo>
                <a:cubicBezTo>
                  <a:pt x="781793" y="1662545"/>
                  <a:pt x="780874" y="1656141"/>
                  <a:pt x="777834" y="1650670"/>
                </a:cubicBezTo>
                <a:cubicBezTo>
                  <a:pt x="770903" y="1638194"/>
                  <a:pt x="754083" y="1615045"/>
                  <a:pt x="754083" y="1615045"/>
                </a:cubicBezTo>
                <a:cubicBezTo>
                  <a:pt x="745347" y="1571360"/>
                  <a:pt x="753744" y="1593754"/>
                  <a:pt x="724395" y="1549730"/>
                </a:cubicBezTo>
                <a:cubicBezTo>
                  <a:pt x="720437" y="1543792"/>
                  <a:pt x="719290" y="1534173"/>
                  <a:pt x="712520" y="1531917"/>
                </a:cubicBezTo>
                <a:lnTo>
                  <a:pt x="694707" y="1525980"/>
                </a:lnTo>
                <a:cubicBezTo>
                  <a:pt x="688769" y="1522021"/>
                  <a:pt x="683277" y="1517295"/>
                  <a:pt x="676894" y="1514104"/>
                </a:cubicBezTo>
                <a:cubicBezTo>
                  <a:pt x="668963" y="1510139"/>
                  <a:pt x="642173" y="1503750"/>
                  <a:pt x="635330" y="1502229"/>
                </a:cubicBezTo>
                <a:cubicBezTo>
                  <a:pt x="579942" y="1489920"/>
                  <a:pt x="632242" y="1502747"/>
                  <a:pt x="564078" y="1490354"/>
                </a:cubicBezTo>
                <a:cubicBezTo>
                  <a:pt x="547677" y="1487372"/>
                  <a:pt x="537775" y="1483565"/>
                  <a:pt x="522514" y="1478478"/>
                </a:cubicBezTo>
                <a:cubicBezTo>
                  <a:pt x="465117" y="1480457"/>
                  <a:pt x="407503" y="1479055"/>
                  <a:pt x="350322" y="1484416"/>
                </a:cubicBezTo>
                <a:cubicBezTo>
                  <a:pt x="343217" y="1485082"/>
                  <a:pt x="338892" y="1493100"/>
                  <a:pt x="332509" y="1496291"/>
                </a:cubicBezTo>
                <a:cubicBezTo>
                  <a:pt x="283343" y="1520874"/>
                  <a:pt x="347932" y="1480072"/>
                  <a:pt x="296883" y="1514104"/>
                </a:cubicBezTo>
                <a:lnTo>
                  <a:pt x="285008" y="1549730"/>
                </a:lnTo>
                <a:cubicBezTo>
                  <a:pt x="274350" y="1581705"/>
                  <a:pt x="281240" y="1617035"/>
                  <a:pt x="279070" y="1650670"/>
                </a:cubicBezTo>
                <a:cubicBezTo>
                  <a:pt x="277282" y="1678392"/>
                  <a:pt x="276317" y="1706201"/>
                  <a:pt x="273133" y="1733798"/>
                </a:cubicBezTo>
                <a:cubicBezTo>
                  <a:pt x="270373" y="1757718"/>
                  <a:pt x="261257" y="1805050"/>
                  <a:pt x="261257" y="1805050"/>
                </a:cubicBezTo>
                <a:cubicBezTo>
                  <a:pt x="263236" y="1832759"/>
                  <a:pt x="263949" y="1860588"/>
                  <a:pt x="267195" y="1888177"/>
                </a:cubicBezTo>
                <a:cubicBezTo>
                  <a:pt x="267926" y="1894393"/>
                  <a:pt x="269223" y="1901103"/>
                  <a:pt x="273133" y="1905990"/>
                </a:cubicBezTo>
                <a:cubicBezTo>
                  <a:pt x="277591" y="1911562"/>
                  <a:pt x="285374" y="1913407"/>
                  <a:pt x="290946" y="1917865"/>
                </a:cubicBezTo>
                <a:cubicBezTo>
                  <a:pt x="295317" y="1921362"/>
                  <a:pt x="298450" y="1926244"/>
                  <a:pt x="302821" y="1929741"/>
                </a:cubicBezTo>
                <a:cubicBezTo>
                  <a:pt x="355807" y="1972131"/>
                  <a:pt x="265697" y="1886679"/>
                  <a:pt x="356260" y="1977242"/>
                </a:cubicBezTo>
                <a:lnTo>
                  <a:pt x="374073" y="1995055"/>
                </a:lnTo>
                <a:cubicBezTo>
                  <a:pt x="384246" y="2025576"/>
                  <a:pt x="372546" y="2002625"/>
                  <a:pt x="397823" y="2024743"/>
                </a:cubicBezTo>
                <a:cubicBezTo>
                  <a:pt x="408356" y="2033959"/>
                  <a:pt x="417616" y="2044536"/>
                  <a:pt x="427512" y="2054432"/>
                </a:cubicBezTo>
                <a:cubicBezTo>
                  <a:pt x="437604" y="2064524"/>
                  <a:pt x="451263" y="2070265"/>
                  <a:pt x="463138" y="2078182"/>
                </a:cubicBezTo>
                <a:lnTo>
                  <a:pt x="480951" y="2090057"/>
                </a:lnTo>
                <a:cubicBezTo>
                  <a:pt x="485609" y="2093162"/>
                  <a:pt x="488455" y="2098436"/>
                  <a:pt x="492826" y="2101933"/>
                </a:cubicBezTo>
                <a:cubicBezTo>
                  <a:pt x="498398" y="2106391"/>
                  <a:pt x="504701" y="2109850"/>
                  <a:pt x="510639" y="2113808"/>
                </a:cubicBezTo>
                <a:cubicBezTo>
                  <a:pt x="514597" y="2119746"/>
                  <a:pt x="518056" y="2126049"/>
                  <a:pt x="522514" y="2131621"/>
                </a:cubicBezTo>
                <a:cubicBezTo>
                  <a:pt x="556357" y="2173924"/>
                  <a:pt x="509715" y="2106483"/>
                  <a:pt x="546265" y="2161309"/>
                </a:cubicBezTo>
                <a:cubicBezTo>
                  <a:pt x="555665" y="2198906"/>
                  <a:pt x="547676" y="2178270"/>
                  <a:pt x="575953" y="2220686"/>
                </a:cubicBezTo>
                <a:lnTo>
                  <a:pt x="575953" y="2220686"/>
                </a:lnTo>
                <a:cubicBezTo>
                  <a:pt x="581040" y="2235947"/>
                  <a:pt x="584847" y="2245848"/>
                  <a:pt x="587829" y="2262250"/>
                </a:cubicBezTo>
                <a:cubicBezTo>
                  <a:pt x="590332" y="2276019"/>
                  <a:pt x="591465" y="2290008"/>
                  <a:pt x="593766" y="2303813"/>
                </a:cubicBezTo>
                <a:cubicBezTo>
                  <a:pt x="595425" y="2313768"/>
                  <a:pt x="597725" y="2323606"/>
                  <a:pt x="599704" y="2333502"/>
                </a:cubicBezTo>
                <a:cubicBezTo>
                  <a:pt x="597725" y="2375066"/>
                  <a:pt x="598361" y="2416837"/>
                  <a:pt x="593766" y="2458193"/>
                </a:cubicBezTo>
                <a:cubicBezTo>
                  <a:pt x="592384" y="2470634"/>
                  <a:pt x="585849" y="2481944"/>
                  <a:pt x="581891" y="2493819"/>
                </a:cubicBezTo>
                <a:cubicBezTo>
                  <a:pt x="571441" y="2525169"/>
                  <a:pt x="579422" y="2506430"/>
                  <a:pt x="552203" y="2547257"/>
                </a:cubicBezTo>
                <a:cubicBezTo>
                  <a:pt x="515649" y="2602087"/>
                  <a:pt x="562296" y="2534639"/>
                  <a:pt x="528452" y="2576946"/>
                </a:cubicBezTo>
                <a:cubicBezTo>
                  <a:pt x="516764" y="2591556"/>
                  <a:pt x="519040" y="2595880"/>
                  <a:pt x="504701" y="2606634"/>
                </a:cubicBezTo>
                <a:cubicBezTo>
                  <a:pt x="493283" y="2615197"/>
                  <a:pt x="480950" y="2622468"/>
                  <a:pt x="469075" y="2630385"/>
                </a:cubicBezTo>
                <a:cubicBezTo>
                  <a:pt x="463137" y="2634343"/>
                  <a:pt x="458032" y="2640003"/>
                  <a:pt x="451262" y="2642260"/>
                </a:cubicBezTo>
                <a:cubicBezTo>
                  <a:pt x="425708" y="2650779"/>
                  <a:pt x="439521" y="2646680"/>
                  <a:pt x="409699" y="2654135"/>
                </a:cubicBezTo>
                <a:cubicBezTo>
                  <a:pt x="344860" y="2686556"/>
                  <a:pt x="418837" y="2644656"/>
                  <a:pt x="374073" y="2683824"/>
                </a:cubicBezTo>
                <a:cubicBezTo>
                  <a:pt x="363332" y="2693222"/>
                  <a:pt x="350322" y="2699657"/>
                  <a:pt x="338447" y="2707574"/>
                </a:cubicBezTo>
                <a:cubicBezTo>
                  <a:pt x="333789" y="2710679"/>
                  <a:pt x="331579" y="2716946"/>
                  <a:pt x="326572" y="2719450"/>
                </a:cubicBezTo>
                <a:cubicBezTo>
                  <a:pt x="315376" y="2725048"/>
                  <a:pt x="302821" y="2727367"/>
                  <a:pt x="290946" y="2731325"/>
                </a:cubicBezTo>
                <a:lnTo>
                  <a:pt x="273133" y="2737263"/>
                </a:lnTo>
                <a:lnTo>
                  <a:pt x="255320" y="2743200"/>
                </a:lnTo>
                <a:cubicBezTo>
                  <a:pt x="251361" y="2747159"/>
                  <a:pt x="248451" y="2752572"/>
                  <a:pt x="243444" y="2755076"/>
                </a:cubicBezTo>
                <a:cubicBezTo>
                  <a:pt x="232248" y="2760674"/>
                  <a:pt x="207818" y="2766951"/>
                  <a:pt x="207818" y="2766951"/>
                </a:cubicBezTo>
                <a:cubicBezTo>
                  <a:pt x="174171" y="2764972"/>
                  <a:pt x="140476" y="2763701"/>
                  <a:pt x="106878" y="2761013"/>
                </a:cubicBezTo>
                <a:cubicBezTo>
                  <a:pt x="89421" y="2759616"/>
                  <a:pt x="36642" y="2751828"/>
                  <a:pt x="17813" y="2749138"/>
                </a:cubicBezTo>
                <a:lnTo>
                  <a:pt x="0" y="2737263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578" name="Rectangle 42"/>
          <p:cNvSpPr>
            <a:spLocks noChangeArrowheads="1"/>
          </p:cNvSpPr>
          <p:nvPr/>
        </p:nvSpPr>
        <p:spPr bwMode="auto">
          <a:xfrm>
            <a:off x="1219729" y="6057900"/>
            <a:ext cx="102616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tIns="0" bIns="0"/>
          <a:lstStyle/>
          <a:p>
            <a:r>
              <a:rPr lang="en-US" altLang="zh-CN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Reference: 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Solving the Snake in the Box Problem with Heuristic Search: First Results ,Alon </a:t>
            </a:r>
            <a:r>
              <a:rPr lang="en-US" altLang="zh-CN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Palombo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Roni Stern, Rami </a:t>
            </a:r>
            <a:r>
              <a:rPr lang="en-US" altLang="zh-CN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Puzis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Ariel </a:t>
            </a:r>
            <a:r>
              <a:rPr lang="en-US" altLang="zh-CN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Felner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Department of Information Systems Engineering Ben-Gurion University of the Negev, Beer </a:t>
            </a:r>
            <a:r>
              <a:rPr lang="en-US" altLang="zh-CN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Sheva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Israel 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palomboalon@gmail.com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sternron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puzis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felner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en-US" altLang="zh-CN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post.bgu.ac.il</a:t>
            </a:r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zh-CN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579" name="矩形 39"/>
          <p:cNvSpPr>
            <a:spLocks noChangeArrowheads="1"/>
          </p:cNvSpPr>
          <p:nvPr/>
        </p:nvSpPr>
        <p:spPr bwMode="auto">
          <a:xfrm>
            <a:off x="2950633" y="896907"/>
            <a:ext cx="4480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宋体" panose="02010600030101010101" pitchFamily="2" charset="-122"/>
              </a:rPr>
              <a:t>Snake In The Box Problem (SIB)</a:t>
            </a:r>
            <a:endParaRPr lang="zh-CN" altLang="en-US" sz="2000" dirty="0">
              <a:sym typeface="宋体" panose="02010600030101010101" pitchFamily="2" charset="-122"/>
            </a:endParaRPr>
          </a:p>
        </p:txBody>
      </p:sp>
      <p:sp>
        <p:nvSpPr>
          <p:cNvPr id="24580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文本框 41"/>
          <p:cNvSpPr>
            <a:spLocks noChangeArrowheads="1"/>
          </p:cNvSpPr>
          <p:nvPr/>
        </p:nvSpPr>
        <p:spPr bwMode="auto">
          <a:xfrm>
            <a:off x="595313" y="774700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Variant 2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6" name="图形 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2425" y="1595438"/>
            <a:ext cx="4812242" cy="4287837"/>
          </a:xfrm>
          <a:prstGeom prst="rect">
            <a:avLst/>
          </a:prstGeom>
        </p:spPr>
      </p:pic>
      <p:cxnSp>
        <p:nvCxnSpPr>
          <p:cNvPr id="3" name="直线连接符 2"/>
          <p:cNvCxnSpPr/>
          <p:nvPr/>
        </p:nvCxnSpPr>
        <p:spPr bwMode="auto">
          <a:xfrm>
            <a:off x="3419856" y="5572379"/>
            <a:ext cx="2523744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 bwMode="auto">
          <a:xfrm flipV="1">
            <a:off x="5943600" y="4281330"/>
            <a:ext cx="1353312" cy="1291049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 bwMode="auto">
          <a:xfrm>
            <a:off x="9515856" y="9001379"/>
            <a:ext cx="2523744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 bwMode="auto">
          <a:xfrm>
            <a:off x="9668256" y="9153779"/>
            <a:ext cx="2523744" cy="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 bwMode="auto">
          <a:xfrm flipV="1">
            <a:off x="7168896" y="1938526"/>
            <a:ext cx="0" cy="234280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 bwMode="auto">
          <a:xfrm flipV="1">
            <a:off x="4734274" y="1938526"/>
            <a:ext cx="2434622" cy="930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962" name="矩形 27"/>
          <p:cNvSpPr>
            <a:spLocks noChangeArrowheads="1"/>
          </p:cNvSpPr>
          <p:nvPr/>
        </p:nvSpPr>
        <p:spPr bwMode="auto">
          <a:xfrm>
            <a:off x="2952750" y="600075"/>
            <a:ext cx="7194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解法：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中移除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</a:t>
            </a:r>
            <a:r>
              <a:rPr lang="en-US" altLang="zh-CN" sz="1400" baseline="-250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</a:t>
            </a:r>
            <a:r>
              <a:rPr lang="en-US" altLang="zh-CN" sz="1400" baseline="-250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</a:t>
            </a:r>
            <a:r>
              <a:rPr lang="en-US" altLang="zh-CN" sz="1400" baseline="-250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3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</a:t>
            </a:r>
            <a:r>
              <a:rPr lang="en-US" altLang="zh-CN" sz="1400" baseline="-250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4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中的最小子图将其转换为非禁止问题</a:t>
            </a:r>
            <a:r>
              <a:rPr lang="zh-CN" altLang="zh-CN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63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文本框 29"/>
          <p:cNvSpPr>
            <a:spLocks noChangeArrowheads="1"/>
          </p:cNvSpPr>
          <p:nvPr/>
        </p:nvSpPr>
        <p:spPr bwMode="auto">
          <a:xfrm>
            <a:off x="998538" y="774700"/>
            <a:ext cx="269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满足</a:t>
            </a:r>
            <a:r>
              <a:rPr lang="en-US" altLang="zh-CN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(F4)</a:t>
            </a:r>
          </a:p>
          <a:p>
            <a:pPr eaLnBrk="1" hangingPunct="1"/>
            <a:r>
              <a:rPr lang="zh-CN" altLang="en-US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的禁止问题</a:t>
            </a:r>
            <a:endParaRPr lang="en-US" altLang="zh-CN" sz="20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965" name="矩形 1"/>
          <p:cNvSpPr>
            <a:spLocks noChangeArrowheads="1"/>
          </p:cNvSpPr>
          <p:nvPr/>
        </p:nvSpPr>
        <p:spPr bwMode="auto">
          <a:xfrm rot="-2187466">
            <a:off x="12700" y="-560388"/>
            <a:ext cx="3278188" cy="1122363"/>
          </a:xfrm>
          <a:custGeom>
            <a:avLst/>
            <a:gdLst>
              <a:gd name="T0" fmla="*/ 369967 w 1662544"/>
              <a:gd name="T1" fmla="*/ 0 h 698269"/>
              <a:gd name="T2" fmla="*/ 37000022 w 1662544"/>
              <a:gd name="T3" fmla="*/ 2487212 h 698269"/>
              <a:gd name="T4" fmla="*/ 37000022 w 1662544"/>
              <a:gd name="T5" fmla="*/ 4541870 h 698269"/>
              <a:gd name="T6" fmla="*/ 0 w 1662544"/>
              <a:gd name="T7" fmla="*/ 2487217 h 698269"/>
              <a:gd name="T8" fmla="*/ 369967 w 1662544"/>
              <a:gd name="T9" fmla="*/ 0 h 698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2544"/>
              <a:gd name="T16" fmla="*/ 0 h 698269"/>
              <a:gd name="T17" fmla="*/ 1662544 w 1662544"/>
              <a:gd name="T18" fmla="*/ 698269 h 698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2544" h="698269">
                <a:moveTo>
                  <a:pt x="16624" y="0"/>
                </a:moveTo>
                <a:lnTo>
                  <a:pt x="1662544" y="382385"/>
                </a:lnTo>
                <a:lnTo>
                  <a:pt x="1662544" y="698269"/>
                </a:lnTo>
                <a:lnTo>
                  <a:pt x="0" y="382386"/>
                </a:lnTo>
                <a:lnTo>
                  <a:pt x="16624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6" name="文本框 12"/>
          <p:cNvSpPr>
            <a:spLocks noChangeArrowheads="1"/>
          </p:cNvSpPr>
          <p:nvPr/>
        </p:nvSpPr>
        <p:spPr bwMode="auto">
          <a:xfrm rot="-1661075">
            <a:off x="385763" y="106363"/>
            <a:ext cx="1651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禁止问题的解法</a:t>
            </a:r>
          </a:p>
        </p:txBody>
      </p:sp>
      <p:pic>
        <p:nvPicPr>
          <p:cNvPr id="409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1646238"/>
            <a:ext cx="31908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986" name="矩形 27"/>
          <p:cNvSpPr>
            <a:spLocks noChangeArrowheads="1"/>
          </p:cNvSpPr>
          <p:nvPr/>
        </p:nvSpPr>
        <p:spPr bwMode="auto">
          <a:xfrm>
            <a:off x="2952750" y="600075"/>
            <a:ext cx="71945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解法：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G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中移除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C2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C4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中的最小子图将其转换为非禁止问题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</a:t>
            </a:r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或者是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(F1)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(F2)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类禁止问题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。</a:t>
            </a:r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87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文本框 29"/>
          <p:cNvSpPr>
            <a:spLocks noChangeArrowheads="1"/>
          </p:cNvSpPr>
          <p:nvPr/>
        </p:nvSpPr>
        <p:spPr bwMode="auto">
          <a:xfrm>
            <a:off x="998538" y="774700"/>
            <a:ext cx="269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满足</a:t>
            </a:r>
            <a:r>
              <a:rPr lang="en-US" altLang="zh-CN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(F3)</a:t>
            </a:r>
          </a:p>
          <a:p>
            <a:pPr eaLnBrk="1" hangingPunct="1"/>
            <a:r>
              <a:rPr lang="zh-CN" altLang="en-US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的禁止问题</a:t>
            </a:r>
            <a:endParaRPr lang="en-US" altLang="zh-CN" sz="20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989" name="文本框 12"/>
          <p:cNvSpPr>
            <a:spLocks noChangeArrowheads="1"/>
          </p:cNvSpPr>
          <p:nvPr/>
        </p:nvSpPr>
        <p:spPr bwMode="auto">
          <a:xfrm rot="-1661075">
            <a:off x="385763" y="106363"/>
            <a:ext cx="1651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禁止问题的解法</a:t>
            </a:r>
          </a:p>
        </p:txBody>
      </p:sp>
      <p:pic>
        <p:nvPicPr>
          <p:cNvPr id="419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1646238"/>
            <a:ext cx="31908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010" name="矩形 27"/>
          <p:cNvSpPr>
            <a:spLocks noChangeArrowheads="1"/>
          </p:cNvSpPr>
          <p:nvPr/>
        </p:nvSpPr>
        <p:spPr bwMode="auto">
          <a:xfrm>
            <a:off x="2952750" y="600075"/>
            <a:ext cx="71945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解法：</a:t>
            </a:r>
            <a:endParaRPr lang="en-US" altLang="zh-CN" sz="1400" b="1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仅满足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(F1)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或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(F2)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中的一种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</a:t>
            </a:r>
            <a:endParaRPr lang="en-US" altLang="zh-CN" sz="14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  <a:p>
            <a:pPr eaLnBrk="1" hangingPunct="1"/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与前面的情况类似，我们可以通过删除子图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</a:t>
            </a:r>
            <a:r>
              <a:rPr lang="en-US" altLang="zh-CN" sz="1400" baseline="-250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1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C</a:t>
            </a:r>
            <a:r>
              <a:rPr lang="en-US" altLang="zh-CN" sz="1400" baseline="-250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2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，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…</a:t>
            </a:r>
            <a:r>
              <a:rPr lang="en-US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C</a:t>
            </a:r>
            <a:r>
              <a:rPr lang="en-US" altLang="zh-CN" sz="1400" baseline="-250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m+1</a:t>
            </a:r>
            <a:r>
              <a:rPr lang="zh-CN" altLang="zh-CN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中的</a:t>
            </a:r>
            <a:r>
              <a:rPr lang="zh-CN" altLang="en-US" sz="1400">
                <a:solidFill>
                  <a:srgbClr val="595959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最小子图</a:t>
            </a:r>
            <a:endParaRPr lang="en-US" altLang="zh-CN" sz="1400" baseline="-25000">
              <a:solidFill>
                <a:srgbClr val="595959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11" name="直接连接符 28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文本框 29"/>
          <p:cNvSpPr>
            <a:spLocks noChangeArrowheads="1"/>
          </p:cNvSpPr>
          <p:nvPr/>
        </p:nvSpPr>
        <p:spPr bwMode="auto">
          <a:xfrm>
            <a:off x="998538" y="774700"/>
            <a:ext cx="2692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仅满足</a:t>
            </a:r>
            <a:r>
              <a:rPr lang="en-US" altLang="zh-CN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(F2)/(F1)</a:t>
            </a:r>
          </a:p>
          <a:p>
            <a:pPr eaLnBrk="1" hangingPunct="1"/>
            <a:r>
              <a:rPr lang="zh-CN" altLang="en-US" sz="2000" b="1">
                <a:solidFill>
                  <a:srgbClr val="7F7F7F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的禁止问题</a:t>
            </a:r>
            <a:endParaRPr lang="en-US" altLang="zh-CN" sz="2000" b="1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3013" name="文本框 12"/>
          <p:cNvSpPr>
            <a:spLocks noChangeArrowheads="1"/>
          </p:cNvSpPr>
          <p:nvPr/>
        </p:nvSpPr>
        <p:spPr bwMode="auto">
          <a:xfrm rot="-1661075">
            <a:off x="385763" y="106363"/>
            <a:ext cx="1651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禁止问题的解法</a:t>
            </a:r>
          </a:p>
        </p:txBody>
      </p:sp>
      <p:pic>
        <p:nvPicPr>
          <p:cNvPr id="430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70113"/>
            <a:ext cx="8483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1446213" y="6281738"/>
            <a:ext cx="60150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LEMMA 3.4      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ALP(G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(F1)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(F2)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m&gt;4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在顶点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v3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.…vm_2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必须如图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所示。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034" name="文本框 12"/>
          <p:cNvSpPr>
            <a:spLocks noChangeArrowheads="1"/>
          </p:cNvSpPr>
          <p:nvPr/>
        </p:nvSpPr>
        <p:spPr bwMode="auto">
          <a:xfrm rot="-1661075">
            <a:off x="385763" y="106363"/>
            <a:ext cx="1651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禁止问题解法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76200"/>
            <a:ext cx="7196137" cy="63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等腰三角形 41"/>
          <p:cNvSpPr/>
          <p:nvPr/>
        </p:nvSpPr>
        <p:spPr>
          <a:xfrm rot="5400000">
            <a:off x="3407728" y="2873375"/>
            <a:ext cx="765175" cy="914400"/>
          </a:xfrm>
          <a:prstGeom prst="triangle">
            <a:avLst>
              <a:gd name="adj" fmla="val 50000"/>
            </a:avLst>
          </a:prstGeom>
          <a:solidFill>
            <a:srgbClr val="A5A5A5"/>
          </a:solidFill>
          <a:ln w="12700">
            <a:noFill/>
          </a:ln>
        </p:spPr>
        <p:txBody>
          <a:bodyPr anchor="ctr"/>
          <a:lstStyle/>
          <a:p>
            <a:pPr algn="ctr"/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43"/>
          <p:cNvSpPr/>
          <p:nvPr/>
        </p:nvSpPr>
        <p:spPr>
          <a:xfrm rot="5400000">
            <a:off x="7961630" y="2874010"/>
            <a:ext cx="765175" cy="91440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 w="12700">
            <a:noFill/>
          </a:ln>
        </p:spPr>
        <p:txBody>
          <a:bodyPr anchor="ctr"/>
          <a:lstStyle/>
          <a:p>
            <a:pPr algn="ctr"/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0" name="文本框 64"/>
          <p:cNvSpPr/>
          <p:nvPr/>
        </p:nvSpPr>
        <p:spPr>
          <a:xfrm>
            <a:off x="4333558" y="2361883"/>
            <a:ext cx="332263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Split operation</a:t>
            </a:r>
            <a:endParaRPr lang="en-US" sz="6000" b="1" dirty="0">
              <a:solidFill>
                <a:srgbClr val="7F7F7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61"/>
          <p:cNvSpPr/>
          <p:nvPr/>
        </p:nvSpPr>
        <p:spPr>
          <a:xfrm>
            <a:off x="565468" y="2829243"/>
            <a:ext cx="2693987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ALP(G, s, t)</a:t>
            </a:r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问题</a:t>
            </a:r>
          </a:p>
        </p:txBody>
      </p:sp>
      <p:sp>
        <p:nvSpPr>
          <p:cNvPr id="3" name="文本框 61"/>
          <p:cNvSpPr/>
          <p:nvPr/>
        </p:nvSpPr>
        <p:spPr>
          <a:xfrm>
            <a:off x="8998268" y="2454593"/>
            <a:ext cx="2693987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直到</a:t>
            </a:r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G\B</a:t>
            </a:r>
            <a:r>
              <a:rPr lang="zh-CN" altLang="en-US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满足二连通</a:t>
            </a:r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(2-connected)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/>
          <p:nvPr/>
        </p:nvSpPr>
        <p:spPr>
          <a:xfrm>
            <a:off x="2892425" y="482600"/>
            <a:ext cx="1588" cy="122872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1509" name="文本框 41"/>
          <p:cNvSpPr/>
          <p:nvPr/>
        </p:nvSpPr>
        <p:spPr>
          <a:xfrm>
            <a:off x="595313" y="774700"/>
            <a:ext cx="2692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Type 1</a:t>
            </a:r>
            <a:endParaRPr lang="en-US" sz="3600" b="1" dirty="0">
              <a:solidFill>
                <a:srgbClr val="7F7F7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39"/>
          <p:cNvSpPr/>
          <p:nvPr/>
        </p:nvSpPr>
        <p:spPr>
          <a:xfrm>
            <a:off x="2952750" y="600075"/>
            <a:ext cx="30670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能与其邻接点构成切割对（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cutting pair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），其所有可能结构如下图所示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" y="1955800"/>
            <a:ext cx="4946650" cy="4495800"/>
          </a:xfrm>
          <a:prstGeom prst="rect">
            <a:avLst/>
          </a:prstGeom>
        </p:spPr>
      </p:pic>
      <p:sp>
        <p:nvSpPr>
          <p:cNvPr id="18" name="矩形 39"/>
          <p:cNvSpPr/>
          <p:nvPr/>
        </p:nvSpPr>
        <p:spPr>
          <a:xfrm>
            <a:off x="6019800" y="1955800"/>
            <a:ext cx="5326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情形一：形如除了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3(a)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4(a)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5(a)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的其余图时</a:t>
            </a:r>
          </a:p>
        </p:txBody>
      </p:sp>
      <p:sp>
        <p:nvSpPr>
          <p:cNvPr id="22" name="矩形 39"/>
          <p:cNvSpPr/>
          <p:nvPr/>
        </p:nvSpPr>
        <p:spPr>
          <a:xfrm>
            <a:off x="6176010" y="2419350"/>
            <a:ext cx="59817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{s, v} 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非二连通（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not 2-connected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{s, v}, s, v)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变为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 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∪ {s}, s, w)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{v}, v, w)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{s, v}</a:t>
            </a:r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二连通（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2-connected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将原问题分割为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{v}, v, t)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{s, v}, s, v)</a:t>
            </a:r>
          </a:p>
          <a:p>
            <a:endParaRPr lang="en-US" altLang="zh-CN" sz="1800" dirty="0">
              <a:solidFill>
                <a:srgbClr val="595959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99110" y="1817370"/>
            <a:ext cx="5080000" cy="4522470"/>
          </a:xfrm>
          <a:custGeom>
            <a:avLst/>
            <a:gdLst>
              <a:gd name="connisteX0" fmla="*/ 4306358 w 5080000"/>
              <a:gd name="connsiteY0" fmla="*/ 637328 h 4522681"/>
              <a:gd name="connisteX1" fmla="*/ 4306358 w 5080000"/>
              <a:gd name="connsiteY1" fmla="*/ 539538 h 4522681"/>
              <a:gd name="connisteX2" fmla="*/ 4286673 w 5080000"/>
              <a:gd name="connsiteY2" fmla="*/ 470958 h 4522681"/>
              <a:gd name="connisteX3" fmla="*/ 4266988 w 5080000"/>
              <a:gd name="connsiteY3" fmla="*/ 402378 h 4522681"/>
              <a:gd name="connisteX4" fmla="*/ 4199043 w 5080000"/>
              <a:gd name="connsiteY4" fmla="*/ 333798 h 4522681"/>
              <a:gd name="connisteX5" fmla="*/ 4130463 w 5080000"/>
              <a:gd name="connsiteY5" fmla="*/ 275378 h 4522681"/>
              <a:gd name="connisteX6" fmla="*/ 4051723 w 5080000"/>
              <a:gd name="connsiteY6" fmla="*/ 246168 h 4522681"/>
              <a:gd name="connisteX7" fmla="*/ 3983778 w 5080000"/>
              <a:gd name="connsiteY7" fmla="*/ 206798 h 4522681"/>
              <a:gd name="connisteX8" fmla="*/ 3915198 w 5080000"/>
              <a:gd name="connsiteY8" fmla="*/ 187113 h 4522681"/>
              <a:gd name="connisteX9" fmla="*/ 3846618 w 5080000"/>
              <a:gd name="connsiteY9" fmla="*/ 157903 h 4522681"/>
              <a:gd name="connisteX10" fmla="*/ 3680248 w 5080000"/>
              <a:gd name="connsiteY10" fmla="*/ 128693 h 4522681"/>
              <a:gd name="connisteX11" fmla="*/ 3562773 w 5080000"/>
              <a:gd name="connsiteY11" fmla="*/ 89323 h 4522681"/>
              <a:gd name="connisteX12" fmla="*/ 3484668 w 5080000"/>
              <a:gd name="connsiteY12" fmla="*/ 79798 h 4522681"/>
              <a:gd name="connisteX13" fmla="*/ 3357668 w 5080000"/>
              <a:gd name="connsiteY13" fmla="*/ 60113 h 4522681"/>
              <a:gd name="connisteX14" fmla="*/ 3278928 w 5080000"/>
              <a:gd name="connsiteY14" fmla="*/ 40428 h 4522681"/>
              <a:gd name="connisteX15" fmla="*/ 3171613 w 5080000"/>
              <a:gd name="connsiteY15" fmla="*/ 40428 h 4522681"/>
              <a:gd name="connisteX16" fmla="*/ 3103033 w 5080000"/>
              <a:gd name="connsiteY16" fmla="*/ 30903 h 4522681"/>
              <a:gd name="connisteX17" fmla="*/ 2946188 w 5080000"/>
              <a:gd name="connsiteY17" fmla="*/ 11218 h 4522681"/>
              <a:gd name="connisteX18" fmla="*/ 2829348 w 5080000"/>
              <a:gd name="connsiteY18" fmla="*/ 11218 h 4522681"/>
              <a:gd name="connisteX19" fmla="*/ 2721398 w 5080000"/>
              <a:gd name="connsiteY19" fmla="*/ 11218 h 4522681"/>
              <a:gd name="connisteX20" fmla="*/ 2643293 w 5080000"/>
              <a:gd name="connsiteY20" fmla="*/ 11218 h 4522681"/>
              <a:gd name="connisteX21" fmla="*/ 2565188 w 5080000"/>
              <a:gd name="connsiteY21" fmla="*/ 1693 h 4522681"/>
              <a:gd name="connisteX22" fmla="*/ 2467398 w 5080000"/>
              <a:gd name="connsiteY22" fmla="*/ 1693 h 4522681"/>
              <a:gd name="connisteX23" fmla="*/ 2379133 w 5080000"/>
              <a:gd name="connsiteY23" fmla="*/ 1693 h 4522681"/>
              <a:gd name="connisteX24" fmla="*/ 2310553 w 5080000"/>
              <a:gd name="connsiteY24" fmla="*/ 1693 h 4522681"/>
              <a:gd name="connisteX25" fmla="*/ 2193078 w 5080000"/>
              <a:gd name="connsiteY25" fmla="*/ 1693 h 4522681"/>
              <a:gd name="connisteX26" fmla="*/ 2124498 w 5080000"/>
              <a:gd name="connsiteY26" fmla="*/ 1693 h 4522681"/>
              <a:gd name="connisteX27" fmla="*/ 2055918 w 5080000"/>
              <a:gd name="connsiteY27" fmla="*/ 1693 h 4522681"/>
              <a:gd name="connisteX28" fmla="*/ 1968288 w 5080000"/>
              <a:gd name="connsiteY28" fmla="*/ 20743 h 4522681"/>
              <a:gd name="connisteX29" fmla="*/ 1880023 w 5080000"/>
              <a:gd name="connsiteY29" fmla="*/ 30903 h 4522681"/>
              <a:gd name="connisteX30" fmla="*/ 1811443 w 5080000"/>
              <a:gd name="connsiteY30" fmla="*/ 40428 h 4522681"/>
              <a:gd name="connisteX31" fmla="*/ 1645073 w 5080000"/>
              <a:gd name="connsiteY31" fmla="*/ 99483 h 4522681"/>
              <a:gd name="connisteX32" fmla="*/ 1577128 w 5080000"/>
              <a:gd name="connsiteY32" fmla="*/ 138218 h 4522681"/>
              <a:gd name="connisteX33" fmla="*/ 1498388 w 5080000"/>
              <a:gd name="connsiteY33" fmla="*/ 187113 h 4522681"/>
              <a:gd name="connisteX34" fmla="*/ 1429808 w 5080000"/>
              <a:gd name="connsiteY34" fmla="*/ 255693 h 4522681"/>
              <a:gd name="connisteX35" fmla="*/ 1391073 w 5080000"/>
              <a:gd name="connsiteY35" fmla="*/ 343958 h 4522681"/>
              <a:gd name="connisteX36" fmla="*/ 1371388 w 5080000"/>
              <a:gd name="connsiteY36" fmla="*/ 422063 h 4522681"/>
              <a:gd name="connisteX37" fmla="*/ 1351703 w 5080000"/>
              <a:gd name="connsiteY37" fmla="*/ 519853 h 4522681"/>
              <a:gd name="connisteX38" fmla="*/ 1351703 w 5080000"/>
              <a:gd name="connsiteY38" fmla="*/ 597958 h 4522681"/>
              <a:gd name="connisteX39" fmla="*/ 1351703 w 5080000"/>
              <a:gd name="connsiteY39" fmla="*/ 666538 h 4522681"/>
              <a:gd name="connisteX40" fmla="*/ 1351703 w 5080000"/>
              <a:gd name="connsiteY40" fmla="*/ 745278 h 4522681"/>
              <a:gd name="connisteX41" fmla="*/ 1322493 w 5080000"/>
              <a:gd name="connsiteY41" fmla="*/ 813223 h 4522681"/>
              <a:gd name="connisteX42" fmla="*/ 1302808 w 5080000"/>
              <a:gd name="connsiteY42" fmla="*/ 881803 h 4522681"/>
              <a:gd name="connisteX43" fmla="*/ 1273598 w 5080000"/>
              <a:gd name="connsiteY43" fmla="*/ 950383 h 4522681"/>
              <a:gd name="connisteX44" fmla="*/ 1234228 w 5080000"/>
              <a:gd name="connsiteY44" fmla="*/ 1028488 h 4522681"/>
              <a:gd name="connisteX45" fmla="*/ 1195493 w 5080000"/>
              <a:gd name="connsiteY45" fmla="*/ 1097068 h 4522681"/>
              <a:gd name="connisteX46" fmla="*/ 1146598 w 5080000"/>
              <a:gd name="connsiteY46" fmla="*/ 1165648 h 4522681"/>
              <a:gd name="connisteX47" fmla="*/ 1116753 w 5080000"/>
              <a:gd name="connsiteY47" fmla="*/ 1243753 h 4522681"/>
              <a:gd name="connisteX48" fmla="*/ 1078018 w 5080000"/>
              <a:gd name="connsiteY48" fmla="*/ 1312333 h 4522681"/>
              <a:gd name="connisteX49" fmla="*/ 1009438 w 5080000"/>
              <a:gd name="connsiteY49" fmla="*/ 1371388 h 4522681"/>
              <a:gd name="connisteX50" fmla="*/ 960543 w 5080000"/>
              <a:gd name="connsiteY50" fmla="*/ 1439333 h 4522681"/>
              <a:gd name="connisteX51" fmla="*/ 911648 w 5080000"/>
              <a:gd name="connsiteY51" fmla="*/ 1518073 h 4522681"/>
              <a:gd name="connisteX52" fmla="*/ 882438 w 5080000"/>
              <a:gd name="connsiteY52" fmla="*/ 1586018 h 4522681"/>
              <a:gd name="connisteX53" fmla="*/ 843068 w 5080000"/>
              <a:gd name="connsiteY53" fmla="*/ 1674283 h 4522681"/>
              <a:gd name="connisteX54" fmla="*/ 843068 w 5080000"/>
              <a:gd name="connsiteY54" fmla="*/ 1752388 h 4522681"/>
              <a:gd name="connisteX55" fmla="*/ 823383 w 5080000"/>
              <a:gd name="connsiteY55" fmla="*/ 1831128 h 4522681"/>
              <a:gd name="connisteX56" fmla="*/ 803698 w 5080000"/>
              <a:gd name="connsiteY56" fmla="*/ 1909233 h 4522681"/>
              <a:gd name="connisteX57" fmla="*/ 803698 w 5080000"/>
              <a:gd name="connsiteY57" fmla="*/ 1987338 h 4522681"/>
              <a:gd name="connisteX58" fmla="*/ 794173 w 5080000"/>
              <a:gd name="connsiteY58" fmla="*/ 2055918 h 4522681"/>
              <a:gd name="connisteX59" fmla="*/ 784648 w 5080000"/>
              <a:gd name="connsiteY59" fmla="*/ 2134023 h 4522681"/>
              <a:gd name="connisteX60" fmla="*/ 784648 w 5080000"/>
              <a:gd name="connsiteY60" fmla="*/ 2251498 h 4522681"/>
              <a:gd name="connisteX61" fmla="*/ 784648 w 5080000"/>
              <a:gd name="connsiteY61" fmla="*/ 2368973 h 4522681"/>
              <a:gd name="connisteX62" fmla="*/ 784648 w 5080000"/>
              <a:gd name="connsiteY62" fmla="*/ 2613448 h 4522681"/>
              <a:gd name="connisteX63" fmla="*/ 784648 w 5080000"/>
              <a:gd name="connsiteY63" fmla="*/ 2682028 h 4522681"/>
              <a:gd name="connisteX64" fmla="*/ 784648 w 5080000"/>
              <a:gd name="connsiteY64" fmla="*/ 2750608 h 4522681"/>
              <a:gd name="connisteX65" fmla="*/ 784648 w 5080000"/>
              <a:gd name="connsiteY65" fmla="*/ 2819188 h 4522681"/>
              <a:gd name="connisteX66" fmla="*/ 784648 w 5080000"/>
              <a:gd name="connsiteY66" fmla="*/ 2887768 h 4522681"/>
              <a:gd name="connisteX67" fmla="*/ 784648 w 5080000"/>
              <a:gd name="connsiteY67" fmla="*/ 2955713 h 4522681"/>
              <a:gd name="connisteX68" fmla="*/ 764963 w 5080000"/>
              <a:gd name="connsiteY68" fmla="*/ 3043978 h 4522681"/>
              <a:gd name="connisteX69" fmla="*/ 696383 w 5080000"/>
              <a:gd name="connsiteY69" fmla="*/ 3092873 h 4522681"/>
              <a:gd name="connisteX70" fmla="*/ 657013 w 5080000"/>
              <a:gd name="connsiteY70" fmla="*/ 3161453 h 4522681"/>
              <a:gd name="connisteX71" fmla="*/ 618278 w 5080000"/>
              <a:gd name="connsiteY71" fmla="*/ 3230033 h 4522681"/>
              <a:gd name="connisteX72" fmla="*/ 549698 w 5080000"/>
              <a:gd name="connsiteY72" fmla="*/ 3288453 h 4522681"/>
              <a:gd name="connisteX73" fmla="*/ 481118 w 5080000"/>
              <a:gd name="connsiteY73" fmla="*/ 3327823 h 4522681"/>
              <a:gd name="connisteX74" fmla="*/ 403013 w 5080000"/>
              <a:gd name="connsiteY74" fmla="*/ 3366558 h 4522681"/>
              <a:gd name="connisteX75" fmla="*/ 314748 w 5080000"/>
              <a:gd name="connsiteY75" fmla="*/ 3396403 h 4522681"/>
              <a:gd name="connisteX76" fmla="*/ 246168 w 5080000"/>
              <a:gd name="connsiteY76" fmla="*/ 3416088 h 4522681"/>
              <a:gd name="connisteX77" fmla="*/ 168063 w 5080000"/>
              <a:gd name="connsiteY77" fmla="*/ 3445298 h 4522681"/>
              <a:gd name="connisteX78" fmla="*/ 99483 w 5080000"/>
              <a:gd name="connsiteY78" fmla="*/ 3513878 h 4522681"/>
              <a:gd name="connisteX79" fmla="*/ 60748 w 5080000"/>
              <a:gd name="connsiteY79" fmla="*/ 3581823 h 4522681"/>
              <a:gd name="connisteX80" fmla="*/ 41063 w 5080000"/>
              <a:gd name="connsiteY80" fmla="*/ 3650403 h 4522681"/>
              <a:gd name="connisteX81" fmla="*/ 21378 w 5080000"/>
              <a:gd name="connsiteY81" fmla="*/ 3718983 h 4522681"/>
              <a:gd name="connisteX82" fmla="*/ 1693 w 5080000"/>
              <a:gd name="connsiteY82" fmla="*/ 3816773 h 4522681"/>
              <a:gd name="connisteX83" fmla="*/ 1693 w 5080000"/>
              <a:gd name="connsiteY83" fmla="*/ 3885353 h 4522681"/>
              <a:gd name="connisteX84" fmla="*/ 1693 w 5080000"/>
              <a:gd name="connsiteY84" fmla="*/ 3993303 h 4522681"/>
              <a:gd name="connisteX85" fmla="*/ 21378 w 5080000"/>
              <a:gd name="connsiteY85" fmla="*/ 4061248 h 4522681"/>
              <a:gd name="connisteX86" fmla="*/ 50588 w 5080000"/>
              <a:gd name="connsiteY86" fmla="*/ 4139988 h 4522681"/>
              <a:gd name="connisteX87" fmla="*/ 99483 w 5080000"/>
              <a:gd name="connsiteY87" fmla="*/ 4218093 h 4522681"/>
              <a:gd name="connisteX88" fmla="*/ 256328 w 5080000"/>
              <a:gd name="connsiteY88" fmla="*/ 4325408 h 4522681"/>
              <a:gd name="connisteX89" fmla="*/ 324908 w 5080000"/>
              <a:gd name="connsiteY89" fmla="*/ 4364778 h 4522681"/>
              <a:gd name="connisteX90" fmla="*/ 412538 w 5080000"/>
              <a:gd name="connsiteY90" fmla="*/ 4413673 h 4522681"/>
              <a:gd name="connisteX91" fmla="*/ 539538 w 5080000"/>
              <a:gd name="connsiteY91" fmla="*/ 4442883 h 4522681"/>
              <a:gd name="connisteX92" fmla="*/ 608118 w 5080000"/>
              <a:gd name="connsiteY92" fmla="*/ 4453043 h 4522681"/>
              <a:gd name="connisteX93" fmla="*/ 686858 w 5080000"/>
              <a:gd name="connsiteY93" fmla="*/ 4472093 h 4522681"/>
              <a:gd name="connisteX94" fmla="*/ 764963 w 5080000"/>
              <a:gd name="connsiteY94" fmla="*/ 4491778 h 4522681"/>
              <a:gd name="connisteX95" fmla="*/ 843068 w 5080000"/>
              <a:gd name="connsiteY95" fmla="*/ 4491778 h 4522681"/>
              <a:gd name="connisteX96" fmla="*/ 911648 w 5080000"/>
              <a:gd name="connsiteY96" fmla="*/ 4501938 h 4522681"/>
              <a:gd name="connisteX97" fmla="*/ 1048808 w 5080000"/>
              <a:gd name="connsiteY97" fmla="*/ 4520988 h 4522681"/>
              <a:gd name="connisteX98" fmla="*/ 1136438 w 5080000"/>
              <a:gd name="connsiteY98" fmla="*/ 4520988 h 4522681"/>
              <a:gd name="connisteX99" fmla="*/ 1234228 w 5080000"/>
              <a:gd name="connsiteY99" fmla="*/ 4520988 h 4522681"/>
              <a:gd name="connisteX100" fmla="*/ 1429808 w 5080000"/>
              <a:gd name="connsiteY100" fmla="*/ 4520988 h 4522681"/>
              <a:gd name="connisteX101" fmla="*/ 1518073 w 5080000"/>
              <a:gd name="connsiteY101" fmla="*/ 4520988 h 4522681"/>
              <a:gd name="connisteX102" fmla="*/ 1586653 w 5080000"/>
              <a:gd name="connsiteY102" fmla="*/ 4520988 h 4522681"/>
              <a:gd name="connisteX103" fmla="*/ 1684443 w 5080000"/>
              <a:gd name="connsiteY103" fmla="*/ 4511463 h 4522681"/>
              <a:gd name="connisteX104" fmla="*/ 1860338 w 5080000"/>
              <a:gd name="connsiteY104" fmla="*/ 4482253 h 4522681"/>
              <a:gd name="connisteX105" fmla="*/ 1968288 w 5080000"/>
              <a:gd name="connsiteY105" fmla="*/ 4472093 h 4522681"/>
              <a:gd name="connisteX106" fmla="*/ 2085763 w 5080000"/>
              <a:gd name="connsiteY106" fmla="*/ 4442883 h 4522681"/>
              <a:gd name="connisteX107" fmla="*/ 2154343 w 5080000"/>
              <a:gd name="connsiteY107" fmla="*/ 4433358 h 4522681"/>
              <a:gd name="connisteX108" fmla="*/ 2222288 w 5080000"/>
              <a:gd name="connsiteY108" fmla="*/ 4423198 h 4522681"/>
              <a:gd name="connisteX109" fmla="*/ 2290868 w 5080000"/>
              <a:gd name="connsiteY109" fmla="*/ 4423198 h 4522681"/>
              <a:gd name="connisteX110" fmla="*/ 2379133 w 5080000"/>
              <a:gd name="connsiteY110" fmla="*/ 4423198 h 4522681"/>
              <a:gd name="connisteX111" fmla="*/ 2447713 w 5080000"/>
              <a:gd name="connsiteY111" fmla="*/ 4423198 h 4522681"/>
              <a:gd name="connisteX112" fmla="*/ 2516293 w 5080000"/>
              <a:gd name="connsiteY112" fmla="*/ 4423198 h 4522681"/>
              <a:gd name="connisteX113" fmla="*/ 2594398 w 5080000"/>
              <a:gd name="connsiteY113" fmla="*/ 4423198 h 4522681"/>
              <a:gd name="connisteX114" fmla="*/ 2682028 w 5080000"/>
              <a:gd name="connsiteY114" fmla="*/ 4423198 h 4522681"/>
              <a:gd name="connisteX115" fmla="*/ 2829348 w 5080000"/>
              <a:gd name="connsiteY115" fmla="*/ 4423198 h 4522681"/>
              <a:gd name="connisteX116" fmla="*/ 2946188 w 5080000"/>
              <a:gd name="connsiteY116" fmla="*/ 4433358 h 4522681"/>
              <a:gd name="connisteX117" fmla="*/ 3103033 w 5080000"/>
              <a:gd name="connsiteY117" fmla="*/ 4433358 h 4522681"/>
              <a:gd name="connisteX118" fmla="*/ 3249718 w 5080000"/>
              <a:gd name="connsiteY118" fmla="*/ 4462568 h 4522681"/>
              <a:gd name="connisteX119" fmla="*/ 3386878 w 5080000"/>
              <a:gd name="connsiteY119" fmla="*/ 4462568 h 4522681"/>
              <a:gd name="connisteX120" fmla="*/ 3474508 w 5080000"/>
              <a:gd name="connsiteY120" fmla="*/ 4462568 h 4522681"/>
              <a:gd name="connisteX121" fmla="*/ 3631353 w 5080000"/>
              <a:gd name="connsiteY121" fmla="*/ 4482253 h 4522681"/>
              <a:gd name="connisteX122" fmla="*/ 3787563 w 5080000"/>
              <a:gd name="connsiteY122" fmla="*/ 4482253 h 4522681"/>
              <a:gd name="connisteX123" fmla="*/ 3905038 w 5080000"/>
              <a:gd name="connsiteY123" fmla="*/ 4482253 h 4522681"/>
              <a:gd name="connisteX124" fmla="*/ 4002828 w 5080000"/>
              <a:gd name="connsiteY124" fmla="*/ 4482253 h 4522681"/>
              <a:gd name="connisteX125" fmla="*/ 4071408 w 5080000"/>
              <a:gd name="connsiteY125" fmla="*/ 4482253 h 4522681"/>
              <a:gd name="connisteX126" fmla="*/ 4169198 w 5080000"/>
              <a:gd name="connsiteY126" fmla="*/ 4472093 h 4522681"/>
              <a:gd name="connisteX127" fmla="*/ 4335568 w 5080000"/>
              <a:gd name="connsiteY127" fmla="*/ 4433358 h 4522681"/>
              <a:gd name="connisteX128" fmla="*/ 4512098 w 5080000"/>
              <a:gd name="connsiteY128" fmla="*/ 4393988 h 4522681"/>
              <a:gd name="connisteX129" fmla="*/ 4697518 w 5080000"/>
              <a:gd name="connsiteY129" fmla="*/ 4345093 h 4522681"/>
              <a:gd name="connisteX130" fmla="*/ 4766098 w 5080000"/>
              <a:gd name="connsiteY130" fmla="*/ 4286673 h 4522681"/>
              <a:gd name="connisteX131" fmla="*/ 4825153 w 5080000"/>
              <a:gd name="connsiteY131" fmla="*/ 4218093 h 4522681"/>
              <a:gd name="connisteX132" fmla="*/ 4883573 w 5080000"/>
              <a:gd name="connsiteY132" fmla="*/ 4139988 h 4522681"/>
              <a:gd name="connisteX133" fmla="*/ 4912783 w 5080000"/>
              <a:gd name="connsiteY133" fmla="*/ 4071408 h 4522681"/>
              <a:gd name="connisteX134" fmla="*/ 4941993 w 5080000"/>
              <a:gd name="connsiteY134" fmla="*/ 3993303 h 4522681"/>
              <a:gd name="connisteX135" fmla="*/ 5020733 w 5080000"/>
              <a:gd name="connsiteY135" fmla="*/ 3758353 h 4522681"/>
              <a:gd name="connisteX136" fmla="*/ 5069628 w 5080000"/>
              <a:gd name="connsiteY136" fmla="*/ 3464983 h 4522681"/>
              <a:gd name="connisteX137" fmla="*/ 5079153 w 5080000"/>
              <a:gd name="connsiteY137" fmla="*/ 3386243 h 4522681"/>
              <a:gd name="connisteX138" fmla="*/ 5079153 w 5080000"/>
              <a:gd name="connsiteY138" fmla="*/ 3278928 h 4522681"/>
              <a:gd name="connisteX139" fmla="*/ 5079153 w 5080000"/>
              <a:gd name="connsiteY139" fmla="*/ 3161453 h 4522681"/>
              <a:gd name="connisteX140" fmla="*/ 5069628 w 5080000"/>
              <a:gd name="connsiteY140" fmla="*/ 3034453 h 4522681"/>
              <a:gd name="connisteX141" fmla="*/ 5069628 w 5080000"/>
              <a:gd name="connsiteY141" fmla="*/ 2946188 h 4522681"/>
              <a:gd name="connisteX142" fmla="*/ 5059468 w 5080000"/>
              <a:gd name="connsiteY142" fmla="*/ 2877608 h 4522681"/>
              <a:gd name="connisteX143" fmla="*/ 5049943 w 5080000"/>
              <a:gd name="connsiteY143" fmla="*/ 2799503 h 4522681"/>
              <a:gd name="connisteX144" fmla="*/ 5049943 w 5080000"/>
              <a:gd name="connsiteY144" fmla="*/ 2730923 h 4522681"/>
              <a:gd name="connisteX145" fmla="*/ 5039783 w 5080000"/>
              <a:gd name="connsiteY145" fmla="*/ 2652818 h 4522681"/>
              <a:gd name="connisteX146" fmla="*/ 5010573 w 5080000"/>
              <a:gd name="connsiteY146" fmla="*/ 2417868 h 4522681"/>
              <a:gd name="connisteX147" fmla="*/ 4990888 w 5080000"/>
              <a:gd name="connsiteY147" fmla="*/ 2280708 h 4522681"/>
              <a:gd name="connisteX148" fmla="*/ 4971838 w 5080000"/>
              <a:gd name="connsiteY148" fmla="*/ 2153708 h 4522681"/>
              <a:gd name="connisteX149" fmla="*/ 4941993 w 5080000"/>
              <a:gd name="connsiteY149" fmla="*/ 2065443 h 4522681"/>
              <a:gd name="connisteX150" fmla="*/ 4922943 w 5080000"/>
              <a:gd name="connsiteY150" fmla="*/ 1958128 h 4522681"/>
              <a:gd name="connisteX151" fmla="*/ 4893098 w 5080000"/>
              <a:gd name="connsiteY151" fmla="*/ 1840653 h 4522681"/>
              <a:gd name="connisteX152" fmla="*/ 4874048 w 5080000"/>
              <a:gd name="connsiteY152" fmla="*/ 1723178 h 4522681"/>
              <a:gd name="connisteX153" fmla="*/ 4854363 w 5080000"/>
              <a:gd name="connsiteY153" fmla="*/ 1615863 h 4522681"/>
              <a:gd name="connisteX154" fmla="*/ 4834678 w 5080000"/>
              <a:gd name="connsiteY154" fmla="*/ 1488228 h 4522681"/>
              <a:gd name="connisteX155" fmla="*/ 4825153 w 5080000"/>
              <a:gd name="connsiteY155" fmla="*/ 1410123 h 4522681"/>
              <a:gd name="connisteX156" fmla="*/ 4795308 w 5080000"/>
              <a:gd name="connsiteY156" fmla="*/ 1322493 h 4522681"/>
              <a:gd name="connisteX157" fmla="*/ 4756573 w 5080000"/>
              <a:gd name="connsiteY157" fmla="*/ 1165648 h 4522681"/>
              <a:gd name="connisteX158" fmla="*/ 4717203 w 5080000"/>
              <a:gd name="connsiteY158" fmla="*/ 1038648 h 4522681"/>
              <a:gd name="connisteX159" fmla="*/ 4697518 w 5080000"/>
              <a:gd name="connsiteY159" fmla="*/ 959908 h 4522681"/>
              <a:gd name="connisteX160" fmla="*/ 4677833 w 5080000"/>
              <a:gd name="connsiteY160" fmla="*/ 891963 h 4522681"/>
              <a:gd name="connisteX161" fmla="*/ 4658783 w 5080000"/>
              <a:gd name="connsiteY161" fmla="*/ 823383 h 4522681"/>
              <a:gd name="connisteX162" fmla="*/ 4580043 w 5080000"/>
              <a:gd name="connsiteY162" fmla="*/ 754803 h 4522681"/>
              <a:gd name="connisteX163" fmla="*/ 4512098 w 5080000"/>
              <a:gd name="connsiteY163" fmla="*/ 695748 h 4522681"/>
              <a:gd name="connisteX164" fmla="*/ 4433358 w 5080000"/>
              <a:gd name="connsiteY164" fmla="*/ 666538 h 4522681"/>
              <a:gd name="connisteX165" fmla="*/ 4364778 w 5080000"/>
              <a:gd name="connsiteY165" fmla="*/ 646853 h 4522681"/>
              <a:gd name="connisteX166" fmla="*/ 4296833 w 5080000"/>
              <a:gd name="connsiteY166" fmla="*/ 646853 h 4522681"/>
              <a:gd name="connisteX167" fmla="*/ 4306358 w 5080000"/>
              <a:gd name="connsiteY167" fmla="*/ 637328 h 45226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</a:cxnLst>
            <a:rect l="l" t="t" r="r" b="b"/>
            <a:pathLst>
              <a:path w="5080000" h="4522682">
                <a:moveTo>
                  <a:pt x="4306358" y="637328"/>
                </a:moveTo>
                <a:cubicBezTo>
                  <a:pt x="4308263" y="615738"/>
                  <a:pt x="4310168" y="572558"/>
                  <a:pt x="4306358" y="539538"/>
                </a:cubicBezTo>
                <a:cubicBezTo>
                  <a:pt x="4302548" y="506518"/>
                  <a:pt x="4294293" y="498263"/>
                  <a:pt x="4286673" y="470958"/>
                </a:cubicBezTo>
                <a:cubicBezTo>
                  <a:pt x="4279053" y="443653"/>
                  <a:pt x="4284768" y="429683"/>
                  <a:pt x="4266988" y="402378"/>
                </a:cubicBezTo>
                <a:cubicBezTo>
                  <a:pt x="4249208" y="375073"/>
                  <a:pt x="4226348" y="359198"/>
                  <a:pt x="4199043" y="333798"/>
                </a:cubicBezTo>
                <a:cubicBezTo>
                  <a:pt x="4171738" y="308398"/>
                  <a:pt x="4159673" y="293158"/>
                  <a:pt x="4130463" y="275378"/>
                </a:cubicBezTo>
                <a:cubicBezTo>
                  <a:pt x="4101253" y="257598"/>
                  <a:pt x="4080933" y="260138"/>
                  <a:pt x="4051723" y="246168"/>
                </a:cubicBezTo>
                <a:cubicBezTo>
                  <a:pt x="4022513" y="232198"/>
                  <a:pt x="4011083" y="218863"/>
                  <a:pt x="3983778" y="206798"/>
                </a:cubicBezTo>
                <a:cubicBezTo>
                  <a:pt x="3956473" y="194733"/>
                  <a:pt x="3942503" y="196638"/>
                  <a:pt x="3915198" y="187113"/>
                </a:cubicBezTo>
                <a:cubicBezTo>
                  <a:pt x="3887893" y="177588"/>
                  <a:pt x="3893608" y="169333"/>
                  <a:pt x="3846618" y="157903"/>
                </a:cubicBezTo>
                <a:cubicBezTo>
                  <a:pt x="3799628" y="146473"/>
                  <a:pt x="3736763" y="142663"/>
                  <a:pt x="3680248" y="128693"/>
                </a:cubicBezTo>
                <a:cubicBezTo>
                  <a:pt x="3623733" y="114723"/>
                  <a:pt x="3602143" y="98848"/>
                  <a:pt x="3562773" y="89323"/>
                </a:cubicBezTo>
                <a:cubicBezTo>
                  <a:pt x="3523403" y="79798"/>
                  <a:pt x="3525943" y="85513"/>
                  <a:pt x="3484668" y="79798"/>
                </a:cubicBezTo>
                <a:cubicBezTo>
                  <a:pt x="3443393" y="74083"/>
                  <a:pt x="3398943" y="67733"/>
                  <a:pt x="3357668" y="60113"/>
                </a:cubicBezTo>
                <a:cubicBezTo>
                  <a:pt x="3316393" y="52493"/>
                  <a:pt x="3316393" y="44238"/>
                  <a:pt x="3278928" y="40428"/>
                </a:cubicBezTo>
                <a:cubicBezTo>
                  <a:pt x="3241463" y="36618"/>
                  <a:pt x="3206538" y="42333"/>
                  <a:pt x="3171613" y="40428"/>
                </a:cubicBezTo>
                <a:cubicBezTo>
                  <a:pt x="3136688" y="38523"/>
                  <a:pt x="3148118" y="36618"/>
                  <a:pt x="3103033" y="30903"/>
                </a:cubicBezTo>
                <a:cubicBezTo>
                  <a:pt x="3057948" y="25188"/>
                  <a:pt x="3000798" y="15028"/>
                  <a:pt x="2946188" y="11218"/>
                </a:cubicBezTo>
                <a:cubicBezTo>
                  <a:pt x="2891578" y="7408"/>
                  <a:pt x="2874433" y="11218"/>
                  <a:pt x="2829348" y="11218"/>
                </a:cubicBezTo>
                <a:cubicBezTo>
                  <a:pt x="2784263" y="11218"/>
                  <a:pt x="2758863" y="11218"/>
                  <a:pt x="2721398" y="11218"/>
                </a:cubicBezTo>
                <a:cubicBezTo>
                  <a:pt x="2683933" y="11218"/>
                  <a:pt x="2674408" y="13123"/>
                  <a:pt x="2643293" y="11218"/>
                </a:cubicBezTo>
                <a:cubicBezTo>
                  <a:pt x="2612178" y="9313"/>
                  <a:pt x="2600113" y="3598"/>
                  <a:pt x="2565188" y="1693"/>
                </a:cubicBezTo>
                <a:cubicBezTo>
                  <a:pt x="2530263" y="-212"/>
                  <a:pt x="2504863" y="1693"/>
                  <a:pt x="2467398" y="1693"/>
                </a:cubicBezTo>
                <a:cubicBezTo>
                  <a:pt x="2429933" y="1693"/>
                  <a:pt x="2410248" y="1693"/>
                  <a:pt x="2379133" y="1693"/>
                </a:cubicBezTo>
                <a:cubicBezTo>
                  <a:pt x="2348018" y="1693"/>
                  <a:pt x="2348018" y="1693"/>
                  <a:pt x="2310553" y="1693"/>
                </a:cubicBezTo>
                <a:cubicBezTo>
                  <a:pt x="2273088" y="1693"/>
                  <a:pt x="2230543" y="1693"/>
                  <a:pt x="2193078" y="1693"/>
                </a:cubicBezTo>
                <a:cubicBezTo>
                  <a:pt x="2155613" y="1693"/>
                  <a:pt x="2151803" y="1693"/>
                  <a:pt x="2124498" y="1693"/>
                </a:cubicBezTo>
                <a:cubicBezTo>
                  <a:pt x="2097193" y="1693"/>
                  <a:pt x="2087033" y="-2117"/>
                  <a:pt x="2055918" y="1693"/>
                </a:cubicBezTo>
                <a:cubicBezTo>
                  <a:pt x="2024803" y="5503"/>
                  <a:pt x="2003213" y="15028"/>
                  <a:pt x="1968288" y="20743"/>
                </a:cubicBezTo>
                <a:cubicBezTo>
                  <a:pt x="1933363" y="26458"/>
                  <a:pt x="1911138" y="27093"/>
                  <a:pt x="1880023" y="30903"/>
                </a:cubicBezTo>
                <a:cubicBezTo>
                  <a:pt x="1848908" y="34713"/>
                  <a:pt x="1858433" y="26458"/>
                  <a:pt x="1811443" y="40428"/>
                </a:cubicBezTo>
                <a:cubicBezTo>
                  <a:pt x="1764453" y="54398"/>
                  <a:pt x="1692063" y="79798"/>
                  <a:pt x="1645073" y="99483"/>
                </a:cubicBezTo>
                <a:cubicBezTo>
                  <a:pt x="1598083" y="119168"/>
                  <a:pt x="1606338" y="120438"/>
                  <a:pt x="1577128" y="138218"/>
                </a:cubicBezTo>
                <a:cubicBezTo>
                  <a:pt x="1547918" y="155998"/>
                  <a:pt x="1527598" y="163618"/>
                  <a:pt x="1498388" y="187113"/>
                </a:cubicBezTo>
                <a:cubicBezTo>
                  <a:pt x="1469178" y="210608"/>
                  <a:pt x="1451398" y="224578"/>
                  <a:pt x="1429808" y="255693"/>
                </a:cubicBezTo>
                <a:cubicBezTo>
                  <a:pt x="1408218" y="286808"/>
                  <a:pt x="1402503" y="310938"/>
                  <a:pt x="1391073" y="343958"/>
                </a:cubicBezTo>
                <a:cubicBezTo>
                  <a:pt x="1379643" y="376978"/>
                  <a:pt x="1379008" y="387138"/>
                  <a:pt x="1371388" y="422063"/>
                </a:cubicBezTo>
                <a:cubicBezTo>
                  <a:pt x="1363768" y="456988"/>
                  <a:pt x="1355513" y="484928"/>
                  <a:pt x="1351703" y="519853"/>
                </a:cubicBezTo>
                <a:cubicBezTo>
                  <a:pt x="1347893" y="554778"/>
                  <a:pt x="1351703" y="568748"/>
                  <a:pt x="1351703" y="597958"/>
                </a:cubicBezTo>
                <a:cubicBezTo>
                  <a:pt x="1351703" y="627168"/>
                  <a:pt x="1351703" y="637328"/>
                  <a:pt x="1351703" y="666538"/>
                </a:cubicBezTo>
                <a:cubicBezTo>
                  <a:pt x="1351703" y="695748"/>
                  <a:pt x="1357418" y="716068"/>
                  <a:pt x="1351703" y="745278"/>
                </a:cubicBezTo>
                <a:cubicBezTo>
                  <a:pt x="1345988" y="774488"/>
                  <a:pt x="1332018" y="785918"/>
                  <a:pt x="1322493" y="813223"/>
                </a:cubicBezTo>
                <a:cubicBezTo>
                  <a:pt x="1312968" y="840528"/>
                  <a:pt x="1312333" y="854498"/>
                  <a:pt x="1302808" y="881803"/>
                </a:cubicBezTo>
                <a:cubicBezTo>
                  <a:pt x="1293283" y="909108"/>
                  <a:pt x="1287568" y="921173"/>
                  <a:pt x="1273598" y="950383"/>
                </a:cubicBezTo>
                <a:cubicBezTo>
                  <a:pt x="1259628" y="979593"/>
                  <a:pt x="1250103" y="999278"/>
                  <a:pt x="1234228" y="1028488"/>
                </a:cubicBezTo>
                <a:cubicBezTo>
                  <a:pt x="1218353" y="1057698"/>
                  <a:pt x="1213273" y="1069763"/>
                  <a:pt x="1195493" y="1097068"/>
                </a:cubicBezTo>
                <a:cubicBezTo>
                  <a:pt x="1177713" y="1124373"/>
                  <a:pt x="1162473" y="1136438"/>
                  <a:pt x="1146598" y="1165648"/>
                </a:cubicBezTo>
                <a:cubicBezTo>
                  <a:pt x="1130723" y="1194858"/>
                  <a:pt x="1130723" y="1214543"/>
                  <a:pt x="1116753" y="1243753"/>
                </a:cubicBezTo>
                <a:cubicBezTo>
                  <a:pt x="1102783" y="1272963"/>
                  <a:pt x="1099608" y="1286933"/>
                  <a:pt x="1078018" y="1312333"/>
                </a:cubicBezTo>
                <a:cubicBezTo>
                  <a:pt x="1056428" y="1337733"/>
                  <a:pt x="1032933" y="1345988"/>
                  <a:pt x="1009438" y="1371388"/>
                </a:cubicBezTo>
                <a:cubicBezTo>
                  <a:pt x="985943" y="1396788"/>
                  <a:pt x="980228" y="1410123"/>
                  <a:pt x="960543" y="1439333"/>
                </a:cubicBezTo>
                <a:cubicBezTo>
                  <a:pt x="940858" y="1468543"/>
                  <a:pt x="927523" y="1488863"/>
                  <a:pt x="911648" y="1518073"/>
                </a:cubicBezTo>
                <a:cubicBezTo>
                  <a:pt x="895773" y="1547283"/>
                  <a:pt x="896408" y="1554903"/>
                  <a:pt x="882438" y="1586018"/>
                </a:cubicBezTo>
                <a:cubicBezTo>
                  <a:pt x="868468" y="1617133"/>
                  <a:pt x="850688" y="1641263"/>
                  <a:pt x="843068" y="1674283"/>
                </a:cubicBezTo>
                <a:cubicBezTo>
                  <a:pt x="835448" y="1707303"/>
                  <a:pt x="846878" y="1721273"/>
                  <a:pt x="843068" y="1752388"/>
                </a:cubicBezTo>
                <a:cubicBezTo>
                  <a:pt x="839258" y="1783503"/>
                  <a:pt x="831003" y="1800013"/>
                  <a:pt x="823383" y="1831128"/>
                </a:cubicBezTo>
                <a:cubicBezTo>
                  <a:pt x="815763" y="1862243"/>
                  <a:pt x="807508" y="1878118"/>
                  <a:pt x="803698" y="1909233"/>
                </a:cubicBezTo>
                <a:cubicBezTo>
                  <a:pt x="799888" y="1940348"/>
                  <a:pt x="805603" y="1958128"/>
                  <a:pt x="803698" y="1987338"/>
                </a:cubicBezTo>
                <a:cubicBezTo>
                  <a:pt x="801793" y="2016548"/>
                  <a:pt x="797983" y="2026708"/>
                  <a:pt x="794173" y="2055918"/>
                </a:cubicBezTo>
                <a:cubicBezTo>
                  <a:pt x="790363" y="2085128"/>
                  <a:pt x="786553" y="2094653"/>
                  <a:pt x="784648" y="2134023"/>
                </a:cubicBezTo>
                <a:cubicBezTo>
                  <a:pt x="782743" y="2173393"/>
                  <a:pt x="784648" y="2204508"/>
                  <a:pt x="784648" y="2251498"/>
                </a:cubicBezTo>
                <a:cubicBezTo>
                  <a:pt x="784648" y="2298488"/>
                  <a:pt x="784648" y="2296583"/>
                  <a:pt x="784648" y="2368973"/>
                </a:cubicBezTo>
                <a:cubicBezTo>
                  <a:pt x="784648" y="2441363"/>
                  <a:pt x="784648" y="2550583"/>
                  <a:pt x="784648" y="2613448"/>
                </a:cubicBezTo>
                <a:cubicBezTo>
                  <a:pt x="784648" y="2676313"/>
                  <a:pt x="784648" y="2654723"/>
                  <a:pt x="784648" y="2682028"/>
                </a:cubicBezTo>
                <a:cubicBezTo>
                  <a:pt x="784648" y="2709333"/>
                  <a:pt x="784648" y="2723303"/>
                  <a:pt x="784648" y="2750608"/>
                </a:cubicBezTo>
                <a:cubicBezTo>
                  <a:pt x="784648" y="2777913"/>
                  <a:pt x="784648" y="2791883"/>
                  <a:pt x="784648" y="2819188"/>
                </a:cubicBezTo>
                <a:cubicBezTo>
                  <a:pt x="784648" y="2846493"/>
                  <a:pt x="784648" y="2860463"/>
                  <a:pt x="784648" y="2887768"/>
                </a:cubicBezTo>
                <a:cubicBezTo>
                  <a:pt x="784648" y="2915073"/>
                  <a:pt x="788458" y="2924598"/>
                  <a:pt x="784648" y="2955713"/>
                </a:cubicBezTo>
                <a:cubicBezTo>
                  <a:pt x="780838" y="2986828"/>
                  <a:pt x="782743" y="3016673"/>
                  <a:pt x="764963" y="3043978"/>
                </a:cubicBezTo>
                <a:cubicBezTo>
                  <a:pt x="747183" y="3071283"/>
                  <a:pt x="717973" y="3069378"/>
                  <a:pt x="696383" y="3092873"/>
                </a:cubicBezTo>
                <a:cubicBezTo>
                  <a:pt x="674793" y="3116368"/>
                  <a:pt x="672888" y="3134148"/>
                  <a:pt x="657013" y="3161453"/>
                </a:cubicBezTo>
                <a:cubicBezTo>
                  <a:pt x="641138" y="3188758"/>
                  <a:pt x="639868" y="3204633"/>
                  <a:pt x="618278" y="3230033"/>
                </a:cubicBezTo>
                <a:cubicBezTo>
                  <a:pt x="596688" y="3255433"/>
                  <a:pt x="577003" y="3268768"/>
                  <a:pt x="549698" y="3288453"/>
                </a:cubicBezTo>
                <a:cubicBezTo>
                  <a:pt x="522393" y="3308138"/>
                  <a:pt x="510328" y="3311948"/>
                  <a:pt x="481118" y="3327823"/>
                </a:cubicBezTo>
                <a:cubicBezTo>
                  <a:pt x="451908" y="3343698"/>
                  <a:pt x="436033" y="3352588"/>
                  <a:pt x="403013" y="3366558"/>
                </a:cubicBezTo>
                <a:cubicBezTo>
                  <a:pt x="369993" y="3380528"/>
                  <a:pt x="345863" y="3386243"/>
                  <a:pt x="314748" y="3396403"/>
                </a:cubicBezTo>
                <a:cubicBezTo>
                  <a:pt x="283633" y="3406563"/>
                  <a:pt x="275378" y="3406563"/>
                  <a:pt x="246168" y="3416088"/>
                </a:cubicBezTo>
                <a:cubicBezTo>
                  <a:pt x="216958" y="3425613"/>
                  <a:pt x="197273" y="3425613"/>
                  <a:pt x="168063" y="3445298"/>
                </a:cubicBezTo>
                <a:cubicBezTo>
                  <a:pt x="138853" y="3464983"/>
                  <a:pt x="121073" y="3486573"/>
                  <a:pt x="99483" y="3513878"/>
                </a:cubicBezTo>
                <a:cubicBezTo>
                  <a:pt x="77893" y="3541183"/>
                  <a:pt x="72178" y="3554518"/>
                  <a:pt x="60748" y="3581823"/>
                </a:cubicBezTo>
                <a:cubicBezTo>
                  <a:pt x="49318" y="3609128"/>
                  <a:pt x="48683" y="3623098"/>
                  <a:pt x="41063" y="3650403"/>
                </a:cubicBezTo>
                <a:cubicBezTo>
                  <a:pt x="33443" y="3677708"/>
                  <a:pt x="28998" y="3685963"/>
                  <a:pt x="21378" y="3718983"/>
                </a:cubicBezTo>
                <a:cubicBezTo>
                  <a:pt x="13758" y="3752003"/>
                  <a:pt x="5503" y="3783753"/>
                  <a:pt x="1693" y="3816773"/>
                </a:cubicBezTo>
                <a:cubicBezTo>
                  <a:pt x="-2117" y="3849793"/>
                  <a:pt x="1693" y="3849793"/>
                  <a:pt x="1693" y="3885353"/>
                </a:cubicBezTo>
                <a:cubicBezTo>
                  <a:pt x="1693" y="3920913"/>
                  <a:pt x="-2117" y="3958378"/>
                  <a:pt x="1693" y="3993303"/>
                </a:cubicBezTo>
                <a:cubicBezTo>
                  <a:pt x="5503" y="4028228"/>
                  <a:pt x="11853" y="4032038"/>
                  <a:pt x="21378" y="4061248"/>
                </a:cubicBezTo>
                <a:cubicBezTo>
                  <a:pt x="30903" y="4090458"/>
                  <a:pt x="34713" y="4108873"/>
                  <a:pt x="50588" y="4139988"/>
                </a:cubicBezTo>
                <a:cubicBezTo>
                  <a:pt x="66463" y="4171103"/>
                  <a:pt x="58208" y="4181263"/>
                  <a:pt x="99483" y="4218093"/>
                </a:cubicBezTo>
                <a:cubicBezTo>
                  <a:pt x="140758" y="4254923"/>
                  <a:pt x="211243" y="4296198"/>
                  <a:pt x="256328" y="4325408"/>
                </a:cubicBezTo>
                <a:cubicBezTo>
                  <a:pt x="301413" y="4354618"/>
                  <a:pt x="293793" y="4346998"/>
                  <a:pt x="324908" y="4364778"/>
                </a:cubicBezTo>
                <a:cubicBezTo>
                  <a:pt x="356023" y="4382558"/>
                  <a:pt x="369358" y="4397798"/>
                  <a:pt x="412538" y="4413673"/>
                </a:cubicBezTo>
                <a:cubicBezTo>
                  <a:pt x="455718" y="4429548"/>
                  <a:pt x="500168" y="4435263"/>
                  <a:pt x="539538" y="4442883"/>
                </a:cubicBezTo>
                <a:cubicBezTo>
                  <a:pt x="578908" y="4450503"/>
                  <a:pt x="578908" y="4447328"/>
                  <a:pt x="608118" y="4453043"/>
                </a:cubicBezTo>
                <a:cubicBezTo>
                  <a:pt x="637328" y="4458758"/>
                  <a:pt x="655743" y="4464473"/>
                  <a:pt x="686858" y="4472093"/>
                </a:cubicBezTo>
                <a:cubicBezTo>
                  <a:pt x="717973" y="4479713"/>
                  <a:pt x="733848" y="4487968"/>
                  <a:pt x="764963" y="4491778"/>
                </a:cubicBezTo>
                <a:cubicBezTo>
                  <a:pt x="796078" y="4495588"/>
                  <a:pt x="813858" y="4489873"/>
                  <a:pt x="843068" y="4491778"/>
                </a:cubicBezTo>
                <a:cubicBezTo>
                  <a:pt x="872278" y="4493683"/>
                  <a:pt x="870373" y="4496223"/>
                  <a:pt x="911648" y="4501938"/>
                </a:cubicBezTo>
                <a:cubicBezTo>
                  <a:pt x="952923" y="4507653"/>
                  <a:pt x="1003723" y="4517178"/>
                  <a:pt x="1048808" y="4520988"/>
                </a:cubicBezTo>
                <a:cubicBezTo>
                  <a:pt x="1093893" y="4524798"/>
                  <a:pt x="1099608" y="4520988"/>
                  <a:pt x="1136438" y="4520988"/>
                </a:cubicBezTo>
                <a:cubicBezTo>
                  <a:pt x="1173268" y="4520988"/>
                  <a:pt x="1175808" y="4520988"/>
                  <a:pt x="1234228" y="4520988"/>
                </a:cubicBezTo>
                <a:cubicBezTo>
                  <a:pt x="1292648" y="4520988"/>
                  <a:pt x="1373293" y="4520988"/>
                  <a:pt x="1429808" y="4520988"/>
                </a:cubicBezTo>
                <a:cubicBezTo>
                  <a:pt x="1486323" y="4520988"/>
                  <a:pt x="1486958" y="4520988"/>
                  <a:pt x="1518073" y="4520988"/>
                </a:cubicBezTo>
                <a:cubicBezTo>
                  <a:pt x="1549188" y="4520988"/>
                  <a:pt x="1553633" y="4522893"/>
                  <a:pt x="1586653" y="4520988"/>
                </a:cubicBezTo>
                <a:cubicBezTo>
                  <a:pt x="1619673" y="4519083"/>
                  <a:pt x="1629833" y="4519083"/>
                  <a:pt x="1684443" y="4511463"/>
                </a:cubicBezTo>
                <a:cubicBezTo>
                  <a:pt x="1739053" y="4503843"/>
                  <a:pt x="1803823" y="4489873"/>
                  <a:pt x="1860338" y="4482253"/>
                </a:cubicBezTo>
                <a:cubicBezTo>
                  <a:pt x="1916853" y="4474633"/>
                  <a:pt x="1923203" y="4479713"/>
                  <a:pt x="1968288" y="4472093"/>
                </a:cubicBezTo>
                <a:cubicBezTo>
                  <a:pt x="2013373" y="4464473"/>
                  <a:pt x="2048298" y="4450503"/>
                  <a:pt x="2085763" y="4442883"/>
                </a:cubicBezTo>
                <a:cubicBezTo>
                  <a:pt x="2123228" y="4435263"/>
                  <a:pt x="2127038" y="4437168"/>
                  <a:pt x="2154343" y="4433358"/>
                </a:cubicBezTo>
                <a:cubicBezTo>
                  <a:pt x="2181648" y="4429548"/>
                  <a:pt x="2194983" y="4425103"/>
                  <a:pt x="2222288" y="4423198"/>
                </a:cubicBezTo>
                <a:cubicBezTo>
                  <a:pt x="2249593" y="4421293"/>
                  <a:pt x="2259753" y="4423198"/>
                  <a:pt x="2290868" y="4423198"/>
                </a:cubicBezTo>
                <a:cubicBezTo>
                  <a:pt x="2321983" y="4423198"/>
                  <a:pt x="2348018" y="4423198"/>
                  <a:pt x="2379133" y="4423198"/>
                </a:cubicBezTo>
                <a:cubicBezTo>
                  <a:pt x="2410248" y="4423198"/>
                  <a:pt x="2420408" y="4423198"/>
                  <a:pt x="2447713" y="4423198"/>
                </a:cubicBezTo>
                <a:cubicBezTo>
                  <a:pt x="2475018" y="4423198"/>
                  <a:pt x="2487083" y="4423198"/>
                  <a:pt x="2516293" y="4423198"/>
                </a:cubicBezTo>
                <a:cubicBezTo>
                  <a:pt x="2545503" y="4423198"/>
                  <a:pt x="2561378" y="4423198"/>
                  <a:pt x="2594398" y="4423198"/>
                </a:cubicBezTo>
                <a:cubicBezTo>
                  <a:pt x="2627418" y="4423198"/>
                  <a:pt x="2635038" y="4423198"/>
                  <a:pt x="2682028" y="4423198"/>
                </a:cubicBezTo>
                <a:cubicBezTo>
                  <a:pt x="2729018" y="4423198"/>
                  <a:pt x="2776643" y="4421293"/>
                  <a:pt x="2829348" y="4423198"/>
                </a:cubicBezTo>
                <a:cubicBezTo>
                  <a:pt x="2882053" y="4425103"/>
                  <a:pt x="2891578" y="4431453"/>
                  <a:pt x="2946188" y="4433358"/>
                </a:cubicBezTo>
                <a:cubicBezTo>
                  <a:pt x="3000798" y="4435263"/>
                  <a:pt x="3042073" y="4427643"/>
                  <a:pt x="3103033" y="4433358"/>
                </a:cubicBezTo>
                <a:cubicBezTo>
                  <a:pt x="3163993" y="4439073"/>
                  <a:pt x="3193203" y="4456853"/>
                  <a:pt x="3249718" y="4462568"/>
                </a:cubicBezTo>
                <a:cubicBezTo>
                  <a:pt x="3306233" y="4468283"/>
                  <a:pt x="3341793" y="4462568"/>
                  <a:pt x="3386878" y="4462568"/>
                </a:cubicBezTo>
                <a:cubicBezTo>
                  <a:pt x="3431963" y="4462568"/>
                  <a:pt x="3425613" y="4458758"/>
                  <a:pt x="3474508" y="4462568"/>
                </a:cubicBezTo>
                <a:cubicBezTo>
                  <a:pt x="3523403" y="4466378"/>
                  <a:pt x="3568488" y="4478443"/>
                  <a:pt x="3631353" y="4482253"/>
                </a:cubicBezTo>
                <a:cubicBezTo>
                  <a:pt x="3694218" y="4486063"/>
                  <a:pt x="3732953" y="4482253"/>
                  <a:pt x="3787563" y="4482253"/>
                </a:cubicBezTo>
                <a:cubicBezTo>
                  <a:pt x="3842173" y="4482253"/>
                  <a:pt x="3861858" y="4482253"/>
                  <a:pt x="3905038" y="4482253"/>
                </a:cubicBezTo>
                <a:cubicBezTo>
                  <a:pt x="3948218" y="4482253"/>
                  <a:pt x="3969808" y="4482253"/>
                  <a:pt x="4002828" y="4482253"/>
                </a:cubicBezTo>
                <a:cubicBezTo>
                  <a:pt x="4035848" y="4482253"/>
                  <a:pt x="4038388" y="4484158"/>
                  <a:pt x="4071408" y="4482253"/>
                </a:cubicBezTo>
                <a:cubicBezTo>
                  <a:pt x="4104428" y="4480348"/>
                  <a:pt x="4116493" y="4481618"/>
                  <a:pt x="4169198" y="4472093"/>
                </a:cubicBezTo>
                <a:cubicBezTo>
                  <a:pt x="4221903" y="4462568"/>
                  <a:pt x="4266988" y="4449233"/>
                  <a:pt x="4335568" y="4433358"/>
                </a:cubicBezTo>
                <a:cubicBezTo>
                  <a:pt x="4404148" y="4417483"/>
                  <a:pt x="4439708" y="4411768"/>
                  <a:pt x="4512098" y="4393988"/>
                </a:cubicBezTo>
                <a:cubicBezTo>
                  <a:pt x="4584488" y="4376208"/>
                  <a:pt x="4646718" y="4366683"/>
                  <a:pt x="4697518" y="4345093"/>
                </a:cubicBezTo>
                <a:cubicBezTo>
                  <a:pt x="4748318" y="4323503"/>
                  <a:pt x="4740698" y="4312073"/>
                  <a:pt x="4766098" y="4286673"/>
                </a:cubicBezTo>
                <a:cubicBezTo>
                  <a:pt x="4791498" y="4261273"/>
                  <a:pt x="4801658" y="4247303"/>
                  <a:pt x="4825153" y="4218093"/>
                </a:cubicBezTo>
                <a:cubicBezTo>
                  <a:pt x="4848648" y="4188883"/>
                  <a:pt x="4865793" y="4169198"/>
                  <a:pt x="4883573" y="4139988"/>
                </a:cubicBezTo>
                <a:cubicBezTo>
                  <a:pt x="4901353" y="4110778"/>
                  <a:pt x="4901353" y="4100618"/>
                  <a:pt x="4912783" y="4071408"/>
                </a:cubicBezTo>
                <a:cubicBezTo>
                  <a:pt x="4924213" y="4042198"/>
                  <a:pt x="4920403" y="4056168"/>
                  <a:pt x="4941993" y="3993303"/>
                </a:cubicBezTo>
                <a:cubicBezTo>
                  <a:pt x="4963583" y="3930438"/>
                  <a:pt x="4995333" y="3863763"/>
                  <a:pt x="5020733" y="3758353"/>
                </a:cubicBezTo>
                <a:cubicBezTo>
                  <a:pt x="5046133" y="3652943"/>
                  <a:pt x="5058198" y="3539278"/>
                  <a:pt x="5069628" y="3464983"/>
                </a:cubicBezTo>
                <a:cubicBezTo>
                  <a:pt x="5081058" y="3390688"/>
                  <a:pt x="5077248" y="3423708"/>
                  <a:pt x="5079153" y="3386243"/>
                </a:cubicBezTo>
                <a:cubicBezTo>
                  <a:pt x="5081058" y="3348778"/>
                  <a:pt x="5079153" y="3324013"/>
                  <a:pt x="5079153" y="3278928"/>
                </a:cubicBezTo>
                <a:cubicBezTo>
                  <a:pt x="5079153" y="3233843"/>
                  <a:pt x="5081058" y="3210348"/>
                  <a:pt x="5079153" y="3161453"/>
                </a:cubicBezTo>
                <a:cubicBezTo>
                  <a:pt x="5077248" y="3112558"/>
                  <a:pt x="5071533" y="3077633"/>
                  <a:pt x="5069628" y="3034453"/>
                </a:cubicBezTo>
                <a:cubicBezTo>
                  <a:pt x="5067723" y="2991273"/>
                  <a:pt x="5071533" y="2977303"/>
                  <a:pt x="5069628" y="2946188"/>
                </a:cubicBezTo>
                <a:cubicBezTo>
                  <a:pt x="5067723" y="2915073"/>
                  <a:pt x="5063278" y="2906818"/>
                  <a:pt x="5059468" y="2877608"/>
                </a:cubicBezTo>
                <a:cubicBezTo>
                  <a:pt x="5055658" y="2848398"/>
                  <a:pt x="5051848" y="2828713"/>
                  <a:pt x="5049943" y="2799503"/>
                </a:cubicBezTo>
                <a:cubicBezTo>
                  <a:pt x="5048038" y="2770293"/>
                  <a:pt x="5051848" y="2760133"/>
                  <a:pt x="5049943" y="2730923"/>
                </a:cubicBezTo>
                <a:cubicBezTo>
                  <a:pt x="5048038" y="2701713"/>
                  <a:pt x="5047403" y="2715683"/>
                  <a:pt x="5039783" y="2652818"/>
                </a:cubicBezTo>
                <a:cubicBezTo>
                  <a:pt x="5032163" y="2589953"/>
                  <a:pt x="5020098" y="2492163"/>
                  <a:pt x="5010573" y="2417868"/>
                </a:cubicBezTo>
                <a:cubicBezTo>
                  <a:pt x="5001048" y="2343573"/>
                  <a:pt x="4998508" y="2333413"/>
                  <a:pt x="4990888" y="2280708"/>
                </a:cubicBezTo>
                <a:cubicBezTo>
                  <a:pt x="4983268" y="2228003"/>
                  <a:pt x="4981363" y="2196888"/>
                  <a:pt x="4971838" y="2153708"/>
                </a:cubicBezTo>
                <a:cubicBezTo>
                  <a:pt x="4962313" y="2110528"/>
                  <a:pt x="4951518" y="2104813"/>
                  <a:pt x="4941993" y="2065443"/>
                </a:cubicBezTo>
                <a:cubicBezTo>
                  <a:pt x="4932468" y="2026073"/>
                  <a:pt x="4932468" y="2003213"/>
                  <a:pt x="4922943" y="1958128"/>
                </a:cubicBezTo>
                <a:cubicBezTo>
                  <a:pt x="4913418" y="1913043"/>
                  <a:pt x="4902623" y="1887643"/>
                  <a:pt x="4893098" y="1840653"/>
                </a:cubicBezTo>
                <a:cubicBezTo>
                  <a:pt x="4883573" y="1793663"/>
                  <a:pt x="4881668" y="1768263"/>
                  <a:pt x="4874048" y="1723178"/>
                </a:cubicBezTo>
                <a:cubicBezTo>
                  <a:pt x="4866428" y="1678093"/>
                  <a:pt x="4861983" y="1662853"/>
                  <a:pt x="4854363" y="1615863"/>
                </a:cubicBezTo>
                <a:cubicBezTo>
                  <a:pt x="4846743" y="1568873"/>
                  <a:pt x="4840393" y="1529503"/>
                  <a:pt x="4834678" y="1488228"/>
                </a:cubicBezTo>
                <a:cubicBezTo>
                  <a:pt x="4828963" y="1446953"/>
                  <a:pt x="4832773" y="1443143"/>
                  <a:pt x="4825153" y="1410123"/>
                </a:cubicBezTo>
                <a:cubicBezTo>
                  <a:pt x="4817533" y="1377103"/>
                  <a:pt x="4809278" y="1371388"/>
                  <a:pt x="4795308" y="1322493"/>
                </a:cubicBezTo>
                <a:cubicBezTo>
                  <a:pt x="4781338" y="1273598"/>
                  <a:pt x="4772448" y="1222163"/>
                  <a:pt x="4756573" y="1165648"/>
                </a:cubicBezTo>
                <a:cubicBezTo>
                  <a:pt x="4740698" y="1109133"/>
                  <a:pt x="4729268" y="1079923"/>
                  <a:pt x="4717203" y="1038648"/>
                </a:cubicBezTo>
                <a:cubicBezTo>
                  <a:pt x="4705138" y="997373"/>
                  <a:pt x="4705138" y="989118"/>
                  <a:pt x="4697518" y="959908"/>
                </a:cubicBezTo>
                <a:cubicBezTo>
                  <a:pt x="4689898" y="930698"/>
                  <a:pt x="4685453" y="919268"/>
                  <a:pt x="4677833" y="891963"/>
                </a:cubicBezTo>
                <a:cubicBezTo>
                  <a:pt x="4670213" y="864658"/>
                  <a:pt x="4678468" y="850688"/>
                  <a:pt x="4658783" y="823383"/>
                </a:cubicBezTo>
                <a:cubicBezTo>
                  <a:pt x="4639098" y="796078"/>
                  <a:pt x="4609253" y="780203"/>
                  <a:pt x="4580043" y="754803"/>
                </a:cubicBezTo>
                <a:cubicBezTo>
                  <a:pt x="4550833" y="729403"/>
                  <a:pt x="4541308" y="713528"/>
                  <a:pt x="4512098" y="695748"/>
                </a:cubicBezTo>
                <a:cubicBezTo>
                  <a:pt x="4482888" y="677968"/>
                  <a:pt x="4462568" y="676063"/>
                  <a:pt x="4433358" y="666538"/>
                </a:cubicBezTo>
                <a:cubicBezTo>
                  <a:pt x="4404148" y="657013"/>
                  <a:pt x="4392083" y="650663"/>
                  <a:pt x="4364778" y="646853"/>
                </a:cubicBezTo>
                <a:cubicBezTo>
                  <a:pt x="4337473" y="643043"/>
                  <a:pt x="4308263" y="648758"/>
                  <a:pt x="4296833" y="646853"/>
                </a:cubicBezTo>
                <a:cubicBezTo>
                  <a:pt x="4285403" y="644948"/>
                  <a:pt x="4304453" y="658918"/>
                  <a:pt x="4306358" y="637328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230" y="4063365"/>
            <a:ext cx="3281680" cy="2388235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8773795" y="4172585"/>
            <a:ext cx="10160" cy="1966595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2" grpId="0"/>
      <p:bldP spid="2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/>
          <p:nvPr/>
        </p:nvSpPr>
        <p:spPr>
          <a:xfrm>
            <a:off x="2892425" y="482600"/>
            <a:ext cx="1588" cy="122872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1509" name="文本框 41"/>
          <p:cNvSpPr/>
          <p:nvPr/>
        </p:nvSpPr>
        <p:spPr>
          <a:xfrm>
            <a:off x="595313" y="774700"/>
            <a:ext cx="2692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Type 1</a:t>
            </a:r>
            <a:endParaRPr lang="en-US" sz="3600" b="1" dirty="0">
              <a:solidFill>
                <a:srgbClr val="7F7F7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39"/>
          <p:cNvSpPr/>
          <p:nvPr/>
        </p:nvSpPr>
        <p:spPr>
          <a:xfrm>
            <a:off x="2952750" y="600075"/>
            <a:ext cx="30670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能与其邻接点构成切割对（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cutting pair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），其所有可能结构如下图所示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" y="1955800"/>
            <a:ext cx="4946650" cy="4495800"/>
          </a:xfrm>
          <a:prstGeom prst="rect">
            <a:avLst/>
          </a:prstGeom>
        </p:spPr>
      </p:pic>
      <p:sp>
        <p:nvSpPr>
          <p:cNvPr id="18" name="矩形 39"/>
          <p:cNvSpPr/>
          <p:nvPr/>
        </p:nvSpPr>
        <p:spPr>
          <a:xfrm>
            <a:off x="6019800" y="1955800"/>
            <a:ext cx="5326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情形二：形如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4(a)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5(a)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</a:p>
        </p:txBody>
      </p:sp>
      <p:sp>
        <p:nvSpPr>
          <p:cNvPr id="22" name="矩形 39"/>
          <p:cNvSpPr/>
          <p:nvPr/>
        </p:nvSpPr>
        <p:spPr>
          <a:xfrm>
            <a:off x="6019800" y="2406015"/>
            <a:ext cx="57264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(C1)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(C2)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不成立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将原问题变为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{v}, v, t)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、若</a:t>
            </a:r>
            <a:r>
              <a:rPr 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(C1)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(C2)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成立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将原问题变为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 \ 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s, t)</a:t>
            </a:r>
          </a:p>
        </p:txBody>
      </p:sp>
      <p:sp>
        <p:nvSpPr>
          <p:cNvPr id="5" name="椭圆 4"/>
          <p:cNvSpPr/>
          <p:nvPr/>
        </p:nvSpPr>
        <p:spPr>
          <a:xfrm>
            <a:off x="716280" y="3247390"/>
            <a:ext cx="528320" cy="733425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椭圆 6"/>
          <p:cNvSpPr/>
          <p:nvPr/>
        </p:nvSpPr>
        <p:spPr>
          <a:xfrm>
            <a:off x="716280" y="4333240"/>
            <a:ext cx="528320" cy="733425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椭圆 7"/>
          <p:cNvSpPr/>
          <p:nvPr/>
        </p:nvSpPr>
        <p:spPr>
          <a:xfrm>
            <a:off x="1332230" y="2053590"/>
            <a:ext cx="528320" cy="733425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39"/>
          <p:cNvSpPr/>
          <p:nvPr/>
        </p:nvSpPr>
        <p:spPr>
          <a:xfrm>
            <a:off x="6019800" y="3686810"/>
            <a:ext cx="5326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情形三：形如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3(a)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</a:p>
        </p:txBody>
      </p:sp>
      <p:sp>
        <p:nvSpPr>
          <p:cNvPr id="10" name="矩形 39"/>
          <p:cNvSpPr/>
          <p:nvPr/>
        </p:nvSpPr>
        <p:spPr>
          <a:xfrm>
            <a:off x="6019800" y="4055110"/>
            <a:ext cx="572643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(C1)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(C2)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不成立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将原问题变为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{v}, v, t)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、若</a:t>
            </a:r>
            <a:r>
              <a:rPr 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(C1)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(C2)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成立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将原问题变为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{v}, v, t)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{v}, w,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5" grpId="0" bldLvl="0" animBg="1"/>
      <p:bldP spid="7" grpId="0" bldLvl="0" animBg="1"/>
      <p:bldP spid="8" grpId="0" bldLvl="0" animBg="1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/>
          <p:nvPr/>
        </p:nvSpPr>
        <p:spPr>
          <a:xfrm>
            <a:off x="2892425" y="482600"/>
            <a:ext cx="1588" cy="122872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1509" name="文本框 41"/>
          <p:cNvSpPr/>
          <p:nvPr/>
        </p:nvSpPr>
        <p:spPr>
          <a:xfrm>
            <a:off x="595313" y="774700"/>
            <a:ext cx="2692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Type 1</a:t>
            </a:r>
            <a:endParaRPr lang="en-US" sz="3600" b="1" dirty="0">
              <a:solidFill>
                <a:srgbClr val="7F7F7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39"/>
          <p:cNvSpPr/>
          <p:nvPr/>
        </p:nvSpPr>
        <p:spPr>
          <a:xfrm>
            <a:off x="2952750" y="600075"/>
            <a:ext cx="30670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中存在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的两个邻接点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，且均能与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构成切割对，其所有可能结构如下图所示</a:t>
            </a:r>
          </a:p>
        </p:txBody>
      </p:sp>
      <p:sp>
        <p:nvSpPr>
          <p:cNvPr id="18" name="矩形 39"/>
          <p:cNvSpPr/>
          <p:nvPr/>
        </p:nvSpPr>
        <p:spPr>
          <a:xfrm>
            <a:off x="7121525" y="1711325"/>
            <a:ext cx="5326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情形一：形如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除了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(a)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(b)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的其余图时</a:t>
            </a:r>
          </a:p>
        </p:txBody>
      </p:sp>
      <p:sp>
        <p:nvSpPr>
          <p:cNvPr id="22" name="矩形 39"/>
          <p:cNvSpPr/>
          <p:nvPr/>
        </p:nvSpPr>
        <p:spPr>
          <a:xfrm>
            <a:off x="7121525" y="2079625"/>
            <a:ext cx="4308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将原问题变为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ALP(G \ 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s, 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11325"/>
            <a:ext cx="6847205" cy="2522220"/>
          </a:xfrm>
          <a:prstGeom prst="rect">
            <a:avLst/>
          </a:prstGeom>
        </p:spPr>
      </p:pic>
      <p:sp>
        <p:nvSpPr>
          <p:cNvPr id="7" name="矩形 39"/>
          <p:cNvSpPr/>
          <p:nvPr/>
        </p:nvSpPr>
        <p:spPr>
          <a:xfrm>
            <a:off x="7121525" y="2447925"/>
            <a:ext cx="5326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情形二：形如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(a)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</a:p>
        </p:txBody>
      </p:sp>
      <p:sp>
        <p:nvSpPr>
          <p:cNvPr id="8" name="矩形 39"/>
          <p:cNvSpPr/>
          <p:nvPr/>
        </p:nvSpPr>
        <p:spPr>
          <a:xfrm>
            <a:off x="7121525" y="2816225"/>
            <a:ext cx="50330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将原问题变为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ALP(G \ 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s, t)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ALP(G \ 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, s, t)</a:t>
            </a:r>
          </a:p>
        </p:txBody>
      </p:sp>
      <p:sp>
        <p:nvSpPr>
          <p:cNvPr id="9" name="矩形 39"/>
          <p:cNvSpPr/>
          <p:nvPr/>
        </p:nvSpPr>
        <p:spPr>
          <a:xfrm>
            <a:off x="7121525" y="3184525"/>
            <a:ext cx="5326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情形三：形如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(b)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</a:p>
        </p:txBody>
      </p:sp>
      <p:sp>
        <p:nvSpPr>
          <p:cNvPr id="10" name="矩形 39"/>
          <p:cNvSpPr/>
          <p:nvPr/>
        </p:nvSpPr>
        <p:spPr>
          <a:xfrm>
            <a:off x="7121525" y="3552825"/>
            <a:ext cx="503301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将原问题分割为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{s, v}, s, v)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ALP(G \ 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{s}), v,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2" grpId="0"/>
      <p:bldP spid="7" grpId="0"/>
      <p:bldP spid="8" grpId="0"/>
      <p:bldP spid="9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直接连接符 40"/>
          <p:cNvSpPr/>
          <p:nvPr/>
        </p:nvSpPr>
        <p:spPr>
          <a:xfrm>
            <a:off x="2892425" y="482600"/>
            <a:ext cx="1588" cy="122872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1509" name="文本框 41"/>
          <p:cNvSpPr/>
          <p:nvPr/>
        </p:nvSpPr>
        <p:spPr>
          <a:xfrm>
            <a:off x="595313" y="774700"/>
            <a:ext cx="2692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Type 2</a:t>
            </a:r>
            <a:endParaRPr lang="en-US" sz="3600" b="1" dirty="0">
              <a:solidFill>
                <a:srgbClr val="7F7F7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39"/>
          <p:cNvSpPr/>
          <p:nvPr/>
        </p:nvSpPr>
        <p:spPr>
          <a:xfrm>
            <a:off x="2952750" y="600075"/>
            <a:ext cx="32429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当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type 1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不适用时，若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中存在一切割对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，且能分开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，其所有可能结构如下图所示</a:t>
            </a:r>
          </a:p>
        </p:txBody>
      </p:sp>
      <p:sp>
        <p:nvSpPr>
          <p:cNvPr id="18" name="矩形 39"/>
          <p:cNvSpPr/>
          <p:nvPr/>
        </p:nvSpPr>
        <p:spPr>
          <a:xfrm>
            <a:off x="6075045" y="1711325"/>
            <a:ext cx="61188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情形一：形如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(a)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不进行处理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情形二：形如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(b)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(e)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原问题切割为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{u, v}, s, v)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{u, v}, u, t)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情形三：形如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(c)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原问题切割为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{v, w}, s, w)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{v, w}, v, t)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情形四：形如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(d)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原问题切割为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{x, w}, s, w)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{x, w}, x, 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" y="1711325"/>
            <a:ext cx="5085080" cy="410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85" y="2049780"/>
            <a:ext cx="5811520" cy="2096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直接连接符 40"/>
          <p:cNvSpPr/>
          <p:nvPr/>
        </p:nvSpPr>
        <p:spPr>
          <a:xfrm>
            <a:off x="2892425" y="482600"/>
            <a:ext cx="1588" cy="122872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1509" name="文本框 41"/>
          <p:cNvSpPr/>
          <p:nvPr/>
        </p:nvSpPr>
        <p:spPr>
          <a:xfrm>
            <a:off x="595313" y="774700"/>
            <a:ext cx="2692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Type 2</a:t>
            </a:r>
            <a:endParaRPr lang="en-US" sz="3600" b="1" dirty="0">
              <a:solidFill>
                <a:srgbClr val="7F7F7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39"/>
          <p:cNvSpPr/>
          <p:nvPr/>
        </p:nvSpPr>
        <p:spPr>
          <a:xfrm>
            <a:off x="2952750" y="600075"/>
            <a:ext cx="32429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当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type 1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不适用时，若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中存在一切割对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u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，且能分开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，其所有可能结构如下图所示</a:t>
            </a:r>
          </a:p>
        </p:txBody>
      </p:sp>
      <p:sp>
        <p:nvSpPr>
          <p:cNvPr id="18" name="矩形 39"/>
          <p:cNvSpPr/>
          <p:nvPr/>
        </p:nvSpPr>
        <p:spPr>
          <a:xfrm>
            <a:off x="2571115" y="4493895"/>
            <a:ext cx="611886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情形五：形如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(f)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r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是边界点，直接将原问题转化为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ALP(G, t, s)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r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不是边界点，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x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中至少有一个是内部点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将原问题切割为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{u}, s, u)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ALP(C</a:t>
            </a:r>
            <a:r>
              <a:rPr lang="en-US" altLang="zh-CN" sz="1800" baseline="-250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∪ {u, v}, u, t)</a:t>
            </a:r>
            <a:endParaRPr lang="zh-CN" altLang="en-US" sz="1800" dirty="0">
              <a:solidFill>
                <a:srgbClr val="595959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x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都是边界点</a:t>
            </a:r>
          </a:p>
          <a:p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直接将原问题转化为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ALP(G, t, s)</a:t>
            </a:r>
          </a:p>
        </p:txBody>
      </p:sp>
      <p:sp>
        <p:nvSpPr>
          <p:cNvPr id="26626" name="任意多边形 24"/>
          <p:cNvSpPr/>
          <p:nvPr/>
        </p:nvSpPr>
        <p:spPr>
          <a:xfrm>
            <a:off x="2508885" y="1859915"/>
            <a:ext cx="6727190" cy="2475865"/>
          </a:xfrm>
          <a:custGeom>
            <a:avLst/>
            <a:gdLst>
              <a:gd name="txL" fmla="*/ 0 w 8429105"/>
              <a:gd name="txT" fmla="*/ 0 h 2942703"/>
              <a:gd name="txR" fmla="*/ 8429105 w 8429105"/>
              <a:gd name="txB" fmla="*/ 2942703 h 2942703"/>
            </a:gdLst>
            <a:ahLst/>
            <a:cxnLst>
              <a:cxn ang="0">
                <a:pos x="301944" y="231158"/>
              </a:cxn>
              <a:cxn ang="0">
                <a:pos x="301944" y="2711544"/>
              </a:cxn>
              <a:cxn ang="0">
                <a:pos x="7561084" y="2711544"/>
              </a:cxn>
              <a:cxn ang="0">
                <a:pos x="7561084" y="231158"/>
              </a:cxn>
              <a:cxn ang="0">
                <a:pos x="0" y="0"/>
              </a:cxn>
              <a:cxn ang="0">
                <a:pos x="7830589" y="0"/>
              </a:cxn>
              <a:cxn ang="0">
                <a:pos x="7830589" y="789707"/>
              </a:cxn>
              <a:cxn ang="0">
                <a:pos x="8429105" y="789707"/>
              </a:cxn>
              <a:cxn ang="0">
                <a:pos x="8429105" y="2152994"/>
              </a:cxn>
              <a:cxn ang="0">
                <a:pos x="7830589" y="2152994"/>
              </a:cxn>
              <a:cxn ang="0">
                <a:pos x="7830589" y="2942703"/>
              </a:cxn>
              <a:cxn ang="0">
                <a:pos x="0" y="2942703"/>
              </a:cxn>
            </a:cxnLst>
            <a:rect l="txL" t="txT" r="txR" b="txB"/>
            <a:pathLst>
              <a:path w="8429105" h="2942703">
                <a:moveTo>
                  <a:pt x="301944" y="231158"/>
                </a:moveTo>
                <a:lnTo>
                  <a:pt x="301944" y="2711544"/>
                </a:lnTo>
                <a:lnTo>
                  <a:pt x="7561084" y="2711544"/>
                </a:lnTo>
                <a:lnTo>
                  <a:pt x="7561084" y="231158"/>
                </a:lnTo>
                <a:close/>
                <a:moveTo>
                  <a:pt x="0" y="0"/>
                </a:moveTo>
                <a:lnTo>
                  <a:pt x="7830589" y="0"/>
                </a:lnTo>
                <a:lnTo>
                  <a:pt x="7830589" y="789707"/>
                </a:lnTo>
                <a:lnTo>
                  <a:pt x="8429105" y="789707"/>
                </a:lnTo>
                <a:lnTo>
                  <a:pt x="8429105" y="2152994"/>
                </a:lnTo>
                <a:lnTo>
                  <a:pt x="7830589" y="2152994"/>
                </a:lnTo>
                <a:lnTo>
                  <a:pt x="7830589" y="2942703"/>
                </a:lnTo>
                <a:lnTo>
                  <a:pt x="0" y="2942703"/>
                </a:lnTo>
                <a:close/>
              </a:path>
            </a:pathLst>
          </a:custGeom>
          <a:solidFill>
            <a:srgbClr val="FBCE45"/>
          </a:solidFill>
          <a:ln w="12700">
            <a:noFill/>
          </a:ln>
        </p:spPr>
        <p:txBody>
          <a:bodyPr anchor="ctr"/>
          <a:lstStyle/>
          <a:p>
            <a:pPr algn="ctr"/>
            <a:endParaRPr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51375" y="2620010"/>
            <a:ext cx="117475" cy="1073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椭圆 5"/>
          <p:cNvSpPr/>
          <p:nvPr/>
        </p:nvSpPr>
        <p:spPr>
          <a:xfrm>
            <a:off x="5164455" y="3100705"/>
            <a:ext cx="117475" cy="1073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椭圆 6"/>
          <p:cNvSpPr/>
          <p:nvPr/>
        </p:nvSpPr>
        <p:spPr>
          <a:xfrm>
            <a:off x="5678170" y="3100705"/>
            <a:ext cx="117475" cy="1073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椭圆 7"/>
          <p:cNvSpPr/>
          <p:nvPr/>
        </p:nvSpPr>
        <p:spPr>
          <a:xfrm>
            <a:off x="5678170" y="3594100"/>
            <a:ext cx="117475" cy="1073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椭圆 8"/>
          <p:cNvSpPr/>
          <p:nvPr/>
        </p:nvSpPr>
        <p:spPr>
          <a:xfrm>
            <a:off x="5164455" y="3594100"/>
            <a:ext cx="117475" cy="1073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/>
        </p:nvSpPr>
        <p:spPr>
          <a:xfrm>
            <a:off x="4651375" y="3100705"/>
            <a:ext cx="117475" cy="10731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>
            <a:off x="5164455" y="2620010"/>
            <a:ext cx="117475" cy="10731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/>
        </p:nvSpPr>
        <p:spPr>
          <a:xfrm>
            <a:off x="4406900" y="2359025"/>
            <a:ext cx="36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92930" y="3100705"/>
            <a:ext cx="36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u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64455" y="2359025"/>
            <a:ext cx="36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v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64455" y="2839720"/>
            <a:ext cx="36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w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19980" y="3594100"/>
            <a:ext cx="36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y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78170" y="3594100"/>
            <a:ext cx="36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z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78170" y="2839720"/>
            <a:ext cx="361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x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218940" y="3159125"/>
            <a:ext cx="440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700270" y="3199765"/>
            <a:ext cx="4445" cy="49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220970" y="2120265"/>
            <a:ext cx="4445" cy="49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281930" y="2673350"/>
            <a:ext cx="440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4701540" y="2512060"/>
            <a:ext cx="1862455" cy="1783715"/>
          </a:xfrm>
          <a:custGeom>
            <a:avLst/>
            <a:gdLst>
              <a:gd name="connisteX0" fmla="*/ 0 w 1920671"/>
              <a:gd name="connsiteY0" fmla="*/ 1233747 h 1841866"/>
              <a:gd name="connisteX1" fmla="*/ 9525 w 1920671"/>
              <a:gd name="connsiteY1" fmla="*/ 1302327 h 1841866"/>
              <a:gd name="connisteX2" fmla="*/ 19685 w 1920671"/>
              <a:gd name="connsiteY2" fmla="*/ 1370907 h 1841866"/>
              <a:gd name="connisteX3" fmla="*/ 48895 w 1920671"/>
              <a:gd name="connsiteY3" fmla="*/ 1468697 h 1841866"/>
              <a:gd name="connisteX4" fmla="*/ 78105 w 1920671"/>
              <a:gd name="connsiteY4" fmla="*/ 1537277 h 1841866"/>
              <a:gd name="connisteX5" fmla="*/ 97790 w 1920671"/>
              <a:gd name="connsiteY5" fmla="*/ 1605857 h 1841866"/>
              <a:gd name="connisteX6" fmla="*/ 156210 w 1920671"/>
              <a:gd name="connsiteY6" fmla="*/ 1693487 h 1841866"/>
              <a:gd name="connisteX7" fmla="*/ 215265 w 1920671"/>
              <a:gd name="connsiteY7" fmla="*/ 1762067 h 1841866"/>
              <a:gd name="connisteX8" fmla="*/ 283845 w 1920671"/>
              <a:gd name="connsiteY8" fmla="*/ 1810962 h 1841866"/>
              <a:gd name="connisteX9" fmla="*/ 371475 w 1920671"/>
              <a:gd name="connsiteY9" fmla="*/ 1830647 h 1841866"/>
              <a:gd name="connisteX10" fmla="*/ 440055 w 1920671"/>
              <a:gd name="connsiteY10" fmla="*/ 1830647 h 1841866"/>
              <a:gd name="connisteX11" fmla="*/ 537845 w 1920671"/>
              <a:gd name="connsiteY11" fmla="*/ 1840172 h 1841866"/>
              <a:gd name="connisteX12" fmla="*/ 606425 w 1920671"/>
              <a:gd name="connsiteY12" fmla="*/ 1840172 h 1841866"/>
              <a:gd name="connisteX13" fmla="*/ 684530 w 1920671"/>
              <a:gd name="connsiteY13" fmla="*/ 1840172 h 1841866"/>
              <a:gd name="connisteX14" fmla="*/ 753110 w 1920671"/>
              <a:gd name="connsiteY14" fmla="*/ 1840172 h 1841866"/>
              <a:gd name="connisteX15" fmla="*/ 841375 w 1920671"/>
              <a:gd name="connsiteY15" fmla="*/ 1821122 h 1841866"/>
              <a:gd name="connisteX16" fmla="*/ 968375 w 1920671"/>
              <a:gd name="connsiteY16" fmla="*/ 1801437 h 1841866"/>
              <a:gd name="connisteX17" fmla="*/ 1046480 w 1920671"/>
              <a:gd name="connsiteY17" fmla="*/ 1801437 h 1841866"/>
              <a:gd name="connisteX18" fmla="*/ 1134745 w 1920671"/>
              <a:gd name="connsiteY18" fmla="*/ 1772227 h 1841866"/>
              <a:gd name="connisteX19" fmla="*/ 1242060 w 1920671"/>
              <a:gd name="connsiteY19" fmla="*/ 1732857 h 1841866"/>
              <a:gd name="connisteX20" fmla="*/ 1359535 w 1920671"/>
              <a:gd name="connsiteY20" fmla="*/ 1693487 h 1841866"/>
              <a:gd name="connisteX21" fmla="*/ 1467485 w 1920671"/>
              <a:gd name="connsiteY21" fmla="*/ 1635067 h 1841866"/>
              <a:gd name="connisteX22" fmla="*/ 1536065 w 1920671"/>
              <a:gd name="connsiteY22" fmla="*/ 1586172 h 1841866"/>
              <a:gd name="connisteX23" fmla="*/ 1614170 w 1920671"/>
              <a:gd name="connsiteY23" fmla="*/ 1517592 h 1841866"/>
              <a:gd name="connisteX24" fmla="*/ 1692275 w 1920671"/>
              <a:gd name="connsiteY24" fmla="*/ 1380432 h 1841866"/>
              <a:gd name="connisteX25" fmla="*/ 1741170 w 1920671"/>
              <a:gd name="connsiteY25" fmla="*/ 1273117 h 1841866"/>
              <a:gd name="connisteX26" fmla="*/ 1770380 w 1920671"/>
              <a:gd name="connsiteY26" fmla="*/ 1184852 h 1841866"/>
              <a:gd name="connisteX27" fmla="*/ 1809750 w 1920671"/>
              <a:gd name="connsiteY27" fmla="*/ 999432 h 1841866"/>
              <a:gd name="connisteX28" fmla="*/ 1819275 w 1920671"/>
              <a:gd name="connsiteY28" fmla="*/ 911167 h 1841866"/>
              <a:gd name="connisteX29" fmla="*/ 1858645 w 1920671"/>
              <a:gd name="connsiteY29" fmla="*/ 764482 h 1841866"/>
              <a:gd name="connisteX30" fmla="*/ 1868170 w 1920671"/>
              <a:gd name="connsiteY30" fmla="*/ 666692 h 1841866"/>
              <a:gd name="connisteX31" fmla="*/ 1878330 w 1920671"/>
              <a:gd name="connsiteY31" fmla="*/ 598112 h 1841866"/>
              <a:gd name="connisteX32" fmla="*/ 1887855 w 1920671"/>
              <a:gd name="connsiteY32" fmla="*/ 520007 h 1841866"/>
              <a:gd name="connisteX33" fmla="*/ 1898015 w 1920671"/>
              <a:gd name="connsiteY33" fmla="*/ 431742 h 1841866"/>
              <a:gd name="connisteX34" fmla="*/ 1917065 w 1920671"/>
              <a:gd name="connsiteY34" fmla="*/ 353637 h 1841866"/>
              <a:gd name="connisteX35" fmla="*/ 1917065 w 1920671"/>
              <a:gd name="connsiteY35" fmla="*/ 285057 h 1841866"/>
              <a:gd name="connisteX36" fmla="*/ 1887855 w 1920671"/>
              <a:gd name="connsiteY36" fmla="*/ 187267 h 1841866"/>
              <a:gd name="connisteX37" fmla="*/ 1809750 w 1920671"/>
              <a:gd name="connsiteY37" fmla="*/ 118687 h 1841866"/>
              <a:gd name="connisteX38" fmla="*/ 1741170 w 1920671"/>
              <a:gd name="connsiteY38" fmla="*/ 99002 h 1841866"/>
              <a:gd name="connisteX39" fmla="*/ 1545590 w 1920671"/>
              <a:gd name="connsiteY39" fmla="*/ 40582 h 1841866"/>
              <a:gd name="connisteX40" fmla="*/ 1457325 w 1920671"/>
              <a:gd name="connsiteY40" fmla="*/ 10737 h 1841866"/>
              <a:gd name="connisteX41" fmla="*/ 1388745 w 1920671"/>
              <a:gd name="connsiteY41" fmla="*/ 1212 h 1841866"/>
              <a:gd name="connisteX42" fmla="*/ 1301115 w 1920671"/>
              <a:gd name="connsiteY42" fmla="*/ 30422 h 1841866"/>
              <a:gd name="connisteX43" fmla="*/ 1232535 w 1920671"/>
              <a:gd name="connsiteY43" fmla="*/ 59632 h 1841866"/>
              <a:gd name="connisteX44" fmla="*/ 1163955 w 1920671"/>
              <a:gd name="connsiteY44" fmla="*/ 89477 h 1841866"/>
              <a:gd name="connisteX45" fmla="*/ 1095375 w 1920671"/>
              <a:gd name="connsiteY45" fmla="*/ 138372 h 1841866"/>
              <a:gd name="connisteX46" fmla="*/ 1026795 w 1920671"/>
              <a:gd name="connsiteY46" fmla="*/ 177107 h 184186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</a:cxnLst>
            <a:rect l="l" t="t" r="r" b="b"/>
            <a:pathLst>
              <a:path w="1920672" h="1841866">
                <a:moveTo>
                  <a:pt x="0" y="1233748"/>
                </a:moveTo>
                <a:cubicBezTo>
                  <a:pt x="1905" y="1245813"/>
                  <a:pt x="5715" y="1275023"/>
                  <a:pt x="9525" y="1302328"/>
                </a:cubicBezTo>
                <a:cubicBezTo>
                  <a:pt x="13335" y="1329633"/>
                  <a:pt x="12065" y="1337888"/>
                  <a:pt x="19685" y="1370908"/>
                </a:cubicBezTo>
                <a:cubicBezTo>
                  <a:pt x="27305" y="1403928"/>
                  <a:pt x="37465" y="1435678"/>
                  <a:pt x="48895" y="1468698"/>
                </a:cubicBezTo>
                <a:cubicBezTo>
                  <a:pt x="60325" y="1501718"/>
                  <a:pt x="68580" y="1509973"/>
                  <a:pt x="78105" y="1537278"/>
                </a:cubicBezTo>
                <a:cubicBezTo>
                  <a:pt x="87630" y="1564583"/>
                  <a:pt x="81915" y="1574743"/>
                  <a:pt x="97790" y="1605858"/>
                </a:cubicBezTo>
                <a:cubicBezTo>
                  <a:pt x="113665" y="1636973"/>
                  <a:pt x="132715" y="1662373"/>
                  <a:pt x="156210" y="1693488"/>
                </a:cubicBezTo>
                <a:cubicBezTo>
                  <a:pt x="179705" y="1724603"/>
                  <a:pt x="189865" y="1738573"/>
                  <a:pt x="215265" y="1762068"/>
                </a:cubicBezTo>
                <a:cubicBezTo>
                  <a:pt x="240665" y="1785563"/>
                  <a:pt x="252730" y="1796993"/>
                  <a:pt x="283845" y="1810963"/>
                </a:cubicBezTo>
                <a:cubicBezTo>
                  <a:pt x="314960" y="1824933"/>
                  <a:pt x="340360" y="1826838"/>
                  <a:pt x="371475" y="1830648"/>
                </a:cubicBezTo>
                <a:cubicBezTo>
                  <a:pt x="402590" y="1834458"/>
                  <a:pt x="407035" y="1828743"/>
                  <a:pt x="440055" y="1830648"/>
                </a:cubicBezTo>
                <a:cubicBezTo>
                  <a:pt x="473075" y="1832553"/>
                  <a:pt x="504825" y="1838268"/>
                  <a:pt x="537845" y="1840173"/>
                </a:cubicBezTo>
                <a:cubicBezTo>
                  <a:pt x="570865" y="1842078"/>
                  <a:pt x="577215" y="1840173"/>
                  <a:pt x="606425" y="1840173"/>
                </a:cubicBezTo>
                <a:cubicBezTo>
                  <a:pt x="635635" y="1840173"/>
                  <a:pt x="655320" y="1840173"/>
                  <a:pt x="684530" y="1840173"/>
                </a:cubicBezTo>
                <a:cubicBezTo>
                  <a:pt x="713740" y="1840173"/>
                  <a:pt x="721995" y="1843983"/>
                  <a:pt x="753110" y="1840173"/>
                </a:cubicBezTo>
                <a:cubicBezTo>
                  <a:pt x="784225" y="1836363"/>
                  <a:pt x="798195" y="1828743"/>
                  <a:pt x="841375" y="1821123"/>
                </a:cubicBezTo>
                <a:cubicBezTo>
                  <a:pt x="884555" y="1813503"/>
                  <a:pt x="927100" y="1805248"/>
                  <a:pt x="968375" y="1801438"/>
                </a:cubicBezTo>
                <a:cubicBezTo>
                  <a:pt x="1009650" y="1797628"/>
                  <a:pt x="1013460" y="1807153"/>
                  <a:pt x="1046480" y="1801438"/>
                </a:cubicBezTo>
                <a:cubicBezTo>
                  <a:pt x="1079500" y="1795723"/>
                  <a:pt x="1095375" y="1786198"/>
                  <a:pt x="1134745" y="1772228"/>
                </a:cubicBezTo>
                <a:cubicBezTo>
                  <a:pt x="1174115" y="1758258"/>
                  <a:pt x="1196975" y="1748733"/>
                  <a:pt x="1242060" y="1732858"/>
                </a:cubicBezTo>
                <a:cubicBezTo>
                  <a:pt x="1287145" y="1716983"/>
                  <a:pt x="1314450" y="1713173"/>
                  <a:pt x="1359535" y="1693488"/>
                </a:cubicBezTo>
                <a:cubicBezTo>
                  <a:pt x="1404620" y="1673803"/>
                  <a:pt x="1431925" y="1656658"/>
                  <a:pt x="1467485" y="1635068"/>
                </a:cubicBezTo>
                <a:cubicBezTo>
                  <a:pt x="1503045" y="1613478"/>
                  <a:pt x="1506855" y="1609668"/>
                  <a:pt x="1536065" y="1586173"/>
                </a:cubicBezTo>
                <a:cubicBezTo>
                  <a:pt x="1565275" y="1562678"/>
                  <a:pt x="1583055" y="1558868"/>
                  <a:pt x="1614170" y="1517593"/>
                </a:cubicBezTo>
                <a:cubicBezTo>
                  <a:pt x="1645285" y="1476318"/>
                  <a:pt x="1666875" y="1429328"/>
                  <a:pt x="1692275" y="1380433"/>
                </a:cubicBezTo>
                <a:cubicBezTo>
                  <a:pt x="1717675" y="1331538"/>
                  <a:pt x="1725295" y="1312488"/>
                  <a:pt x="1741170" y="1273118"/>
                </a:cubicBezTo>
                <a:cubicBezTo>
                  <a:pt x="1757045" y="1233748"/>
                  <a:pt x="1756410" y="1239463"/>
                  <a:pt x="1770380" y="1184853"/>
                </a:cubicBezTo>
                <a:cubicBezTo>
                  <a:pt x="1784350" y="1130243"/>
                  <a:pt x="1800225" y="1054043"/>
                  <a:pt x="1809750" y="999433"/>
                </a:cubicBezTo>
                <a:cubicBezTo>
                  <a:pt x="1819275" y="944823"/>
                  <a:pt x="1809750" y="958158"/>
                  <a:pt x="1819275" y="911168"/>
                </a:cubicBezTo>
                <a:cubicBezTo>
                  <a:pt x="1828800" y="864178"/>
                  <a:pt x="1849120" y="813378"/>
                  <a:pt x="1858645" y="764483"/>
                </a:cubicBezTo>
                <a:cubicBezTo>
                  <a:pt x="1868170" y="715588"/>
                  <a:pt x="1864360" y="699713"/>
                  <a:pt x="1868170" y="666693"/>
                </a:cubicBezTo>
                <a:cubicBezTo>
                  <a:pt x="1871980" y="633673"/>
                  <a:pt x="1874520" y="627323"/>
                  <a:pt x="1878330" y="598113"/>
                </a:cubicBezTo>
                <a:cubicBezTo>
                  <a:pt x="1882140" y="568903"/>
                  <a:pt x="1884045" y="553028"/>
                  <a:pt x="1887855" y="520008"/>
                </a:cubicBezTo>
                <a:cubicBezTo>
                  <a:pt x="1891665" y="486988"/>
                  <a:pt x="1892300" y="464763"/>
                  <a:pt x="1898015" y="431743"/>
                </a:cubicBezTo>
                <a:cubicBezTo>
                  <a:pt x="1903730" y="398723"/>
                  <a:pt x="1913255" y="382848"/>
                  <a:pt x="1917065" y="353638"/>
                </a:cubicBezTo>
                <a:cubicBezTo>
                  <a:pt x="1920875" y="324428"/>
                  <a:pt x="1922780" y="318078"/>
                  <a:pt x="1917065" y="285058"/>
                </a:cubicBezTo>
                <a:cubicBezTo>
                  <a:pt x="1911350" y="252038"/>
                  <a:pt x="1909445" y="220288"/>
                  <a:pt x="1887855" y="187268"/>
                </a:cubicBezTo>
                <a:cubicBezTo>
                  <a:pt x="1866265" y="154248"/>
                  <a:pt x="1838960" y="136468"/>
                  <a:pt x="1809750" y="118688"/>
                </a:cubicBezTo>
                <a:cubicBezTo>
                  <a:pt x="1780540" y="100908"/>
                  <a:pt x="1793875" y="114878"/>
                  <a:pt x="1741170" y="99003"/>
                </a:cubicBezTo>
                <a:cubicBezTo>
                  <a:pt x="1688465" y="83128"/>
                  <a:pt x="1602105" y="58363"/>
                  <a:pt x="1545590" y="40583"/>
                </a:cubicBezTo>
                <a:cubicBezTo>
                  <a:pt x="1489075" y="22803"/>
                  <a:pt x="1488440" y="18358"/>
                  <a:pt x="1457325" y="10738"/>
                </a:cubicBezTo>
                <a:cubicBezTo>
                  <a:pt x="1426210" y="3118"/>
                  <a:pt x="1419860" y="-2597"/>
                  <a:pt x="1388745" y="1213"/>
                </a:cubicBezTo>
                <a:cubicBezTo>
                  <a:pt x="1357630" y="5023"/>
                  <a:pt x="1332230" y="18993"/>
                  <a:pt x="1301115" y="30423"/>
                </a:cubicBezTo>
                <a:cubicBezTo>
                  <a:pt x="1270000" y="41853"/>
                  <a:pt x="1259840" y="47568"/>
                  <a:pt x="1232535" y="59633"/>
                </a:cubicBezTo>
                <a:cubicBezTo>
                  <a:pt x="1205230" y="71698"/>
                  <a:pt x="1191260" y="73603"/>
                  <a:pt x="1163955" y="89478"/>
                </a:cubicBezTo>
                <a:cubicBezTo>
                  <a:pt x="1136650" y="105353"/>
                  <a:pt x="1122680" y="120593"/>
                  <a:pt x="1095375" y="138373"/>
                </a:cubicBezTo>
                <a:cubicBezTo>
                  <a:pt x="1068070" y="156153"/>
                  <a:pt x="1038860" y="170123"/>
                  <a:pt x="1026795" y="17710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4218940" y="2673985"/>
            <a:ext cx="4406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723765" y="2673985"/>
            <a:ext cx="4406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768850" y="3154045"/>
            <a:ext cx="4406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237480" y="3154045"/>
            <a:ext cx="4406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795645" y="3159125"/>
            <a:ext cx="4406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723765" y="3648075"/>
            <a:ext cx="4406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237480" y="3648075"/>
            <a:ext cx="4406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795645" y="3647440"/>
            <a:ext cx="4406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700270" y="2700020"/>
            <a:ext cx="4445" cy="4997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5216525" y="2700020"/>
            <a:ext cx="4445" cy="4997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209540" y="3147695"/>
            <a:ext cx="4445" cy="4997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209540" y="3701415"/>
            <a:ext cx="4445" cy="4997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5722620" y="3179445"/>
            <a:ext cx="4445" cy="4997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5727065" y="3648075"/>
            <a:ext cx="4445" cy="4997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718175" y="2673350"/>
            <a:ext cx="4445" cy="4997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4723765" y="2173605"/>
            <a:ext cx="4445" cy="4997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3830955" y="2317115"/>
            <a:ext cx="2700020" cy="1116330"/>
          </a:xfrm>
          <a:custGeom>
            <a:avLst/>
            <a:gdLst>
              <a:gd name="connisteX0" fmla="*/ 0 w 2700020"/>
              <a:gd name="connsiteY0" fmla="*/ 1116541 h 1116541"/>
              <a:gd name="connisteX1" fmla="*/ 19050 w 2700020"/>
              <a:gd name="connsiteY1" fmla="*/ 1047961 h 1116541"/>
              <a:gd name="connisteX2" fmla="*/ 29210 w 2700020"/>
              <a:gd name="connsiteY2" fmla="*/ 979381 h 1116541"/>
              <a:gd name="connisteX3" fmla="*/ 67945 w 2700020"/>
              <a:gd name="connsiteY3" fmla="*/ 910801 h 1116541"/>
              <a:gd name="connisteX4" fmla="*/ 116840 w 2700020"/>
              <a:gd name="connsiteY4" fmla="*/ 842221 h 1116541"/>
              <a:gd name="connisteX5" fmla="*/ 185420 w 2700020"/>
              <a:gd name="connsiteY5" fmla="*/ 783801 h 1116541"/>
              <a:gd name="connisteX6" fmla="*/ 254000 w 2700020"/>
              <a:gd name="connsiteY6" fmla="*/ 744431 h 1116541"/>
              <a:gd name="connisteX7" fmla="*/ 322580 w 2700020"/>
              <a:gd name="connsiteY7" fmla="*/ 705696 h 1116541"/>
              <a:gd name="connisteX8" fmla="*/ 400685 w 2700020"/>
              <a:gd name="connsiteY8" fmla="*/ 686011 h 1116541"/>
              <a:gd name="connisteX9" fmla="*/ 469265 w 2700020"/>
              <a:gd name="connsiteY9" fmla="*/ 675851 h 1116541"/>
              <a:gd name="connisteX10" fmla="*/ 547370 w 2700020"/>
              <a:gd name="connsiteY10" fmla="*/ 666326 h 1116541"/>
              <a:gd name="connisteX11" fmla="*/ 615950 w 2700020"/>
              <a:gd name="connsiteY11" fmla="*/ 666326 h 1116541"/>
              <a:gd name="connisteX12" fmla="*/ 684530 w 2700020"/>
              <a:gd name="connsiteY12" fmla="*/ 646641 h 1116541"/>
              <a:gd name="connisteX13" fmla="*/ 753110 w 2700020"/>
              <a:gd name="connsiteY13" fmla="*/ 637116 h 1116541"/>
              <a:gd name="connisteX14" fmla="*/ 870585 w 2700020"/>
              <a:gd name="connsiteY14" fmla="*/ 617431 h 1116541"/>
              <a:gd name="connisteX15" fmla="*/ 958215 w 2700020"/>
              <a:gd name="connsiteY15" fmla="*/ 607906 h 1116541"/>
              <a:gd name="connisteX16" fmla="*/ 1036955 w 2700020"/>
              <a:gd name="connsiteY16" fmla="*/ 597746 h 1116541"/>
              <a:gd name="connisteX17" fmla="*/ 1115060 w 2700020"/>
              <a:gd name="connsiteY17" fmla="*/ 597746 h 1116541"/>
              <a:gd name="connisteX18" fmla="*/ 1183640 w 2700020"/>
              <a:gd name="connsiteY18" fmla="*/ 588221 h 1116541"/>
              <a:gd name="connisteX19" fmla="*/ 1252220 w 2700020"/>
              <a:gd name="connsiteY19" fmla="*/ 578061 h 1116541"/>
              <a:gd name="connisteX20" fmla="*/ 1320165 w 2700020"/>
              <a:gd name="connsiteY20" fmla="*/ 568536 h 1116541"/>
              <a:gd name="connisteX21" fmla="*/ 1388745 w 2700020"/>
              <a:gd name="connsiteY21" fmla="*/ 568536 h 1116541"/>
              <a:gd name="connisteX22" fmla="*/ 1457325 w 2700020"/>
              <a:gd name="connsiteY22" fmla="*/ 548851 h 1116541"/>
              <a:gd name="connisteX23" fmla="*/ 1535430 w 2700020"/>
              <a:gd name="connsiteY23" fmla="*/ 510116 h 1116541"/>
              <a:gd name="connisteX24" fmla="*/ 1623695 w 2700020"/>
              <a:gd name="connsiteY24" fmla="*/ 460586 h 1116541"/>
              <a:gd name="connisteX25" fmla="*/ 1692275 w 2700020"/>
              <a:gd name="connsiteY25" fmla="*/ 411691 h 1116541"/>
              <a:gd name="connisteX26" fmla="*/ 1760855 w 2700020"/>
              <a:gd name="connsiteY26" fmla="*/ 362796 h 1116541"/>
              <a:gd name="connisteX27" fmla="*/ 1829435 w 2700020"/>
              <a:gd name="connsiteY27" fmla="*/ 304376 h 1116541"/>
              <a:gd name="connisteX28" fmla="*/ 1887855 w 2700020"/>
              <a:gd name="connsiteY28" fmla="*/ 235796 h 1116541"/>
              <a:gd name="connisteX29" fmla="*/ 1956435 w 2700020"/>
              <a:gd name="connsiteY29" fmla="*/ 196426 h 1116541"/>
              <a:gd name="connisteX30" fmla="*/ 2025015 w 2700020"/>
              <a:gd name="connsiteY30" fmla="*/ 138006 h 1116541"/>
              <a:gd name="connisteX31" fmla="*/ 2093595 w 2700020"/>
              <a:gd name="connsiteY31" fmla="*/ 89111 h 1116541"/>
              <a:gd name="connisteX32" fmla="*/ 2181225 w 2700020"/>
              <a:gd name="connsiteY32" fmla="*/ 49741 h 1116541"/>
              <a:gd name="connisteX33" fmla="*/ 2249805 w 2700020"/>
              <a:gd name="connsiteY33" fmla="*/ 11006 h 1116541"/>
              <a:gd name="connisteX34" fmla="*/ 2318385 w 2700020"/>
              <a:gd name="connsiteY34" fmla="*/ 846 h 1116541"/>
              <a:gd name="connisteX35" fmla="*/ 2406650 w 2700020"/>
              <a:gd name="connsiteY35" fmla="*/ 846 h 1116541"/>
              <a:gd name="connisteX36" fmla="*/ 2494280 w 2700020"/>
              <a:gd name="connsiteY36" fmla="*/ 846 h 1116541"/>
              <a:gd name="connisteX37" fmla="*/ 2562860 w 2700020"/>
              <a:gd name="connsiteY37" fmla="*/ 846 h 1116541"/>
              <a:gd name="connisteX38" fmla="*/ 2631440 w 2700020"/>
              <a:gd name="connsiteY38" fmla="*/ 846 h 1116541"/>
              <a:gd name="connisteX39" fmla="*/ 2700020 w 2700020"/>
              <a:gd name="connsiteY39" fmla="*/ 846 h 11165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</a:cxnLst>
            <a:rect l="l" t="t" r="r" b="b"/>
            <a:pathLst>
              <a:path w="2700020" h="1116542">
                <a:moveTo>
                  <a:pt x="0" y="1116542"/>
                </a:moveTo>
                <a:cubicBezTo>
                  <a:pt x="3810" y="1104477"/>
                  <a:pt x="13335" y="1075267"/>
                  <a:pt x="19050" y="1047962"/>
                </a:cubicBezTo>
                <a:cubicBezTo>
                  <a:pt x="24765" y="1020657"/>
                  <a:pt x="19685" y="1006687"/>
                  <a:pt x="29210" y="979382"/>
                </a:cubicBezTo>
                <a:cubicBezTo>
                  <a:pt x="38735" y="952077"/>
                  <a:pt x="50165" y="938107"/>
                  <a:pt x="67945" y="910802"/>
                </a:cubicBezTo>
                <a:cubicBezTo>
                  <a:pt x="85725" y="883497"/>
                  <a:pt x="93345" y="867622"/>
                  <a:pt x="116840" y="842222"/>
                </a:cubicBezTo>
                <a:cubicBezTo>
                  <a:pt x="140335" y="816822"/>
                  <a:pt x="158115" y="803487"/>
                  <a:pt x="185420" y="783802"/>
                </a:cubicBezTo>
                <a:cubicBezTo>
                  <a:pt x="212725" y="764117"/>
                  <a:pt x="226695" y="760307"/>
                  <a:pt x="254000" y="744432"/>
                </a:cubicBezTo>
                <a:cubicBezTo>
                  <a:pt x="281305" y="728557"/>
                  <a:pt x="293370" y="717127"/>
                  <a:pt x="322580" y="705697"/>
                </a:cubicBezTo>
                <a:cubicBezTo>
                  <a:pt x="351790" y="694267"/>
                  <a:pt x="371475" y="691727"/>
                  <a:pt x="400685" y="686012"/>
                </a:cubicBezTo>
                <a:cubicBezTo>
                  <a:pt x="429895" y="680297"/>
                  <a:pt x="440055" y="679662"/>
                  <a:pt x="469265" y="675852"/>
                </a:cubicBezTo>
                <a:cubicBezTo>
                  <a:pt x="498475" y="672042"/>
                  <a:pt x="518160" y="668232"/>
                  <a:pt x="547370" y="666327"/>
                </a:cubicBezTo>
                <a:cubicBezTo>
                  <a:pt x="576580" y="664422"/>
                  <a:pt x="588645" y="670137"/>
                  <a:pt x="615950" y="666327"/>
                </a:cubicBezTo>
                <a:cubicBezTo>
                  <a:pt x="643255" y="662517"/>
                  <a:pt x="657225" y="652357"/>
                  <a:pt x="684530" y="646642"/>
                </a:cubicBezTo>
                <a:cubicBezTo>
                  <a:pt x="711835" y="640927"/>
                  <a:pt x="715645" y="642832"/>
                  <a:pt x="753110" y="637117"/>
                </a:cubicBezTo>
                <a:cubicBezTo>
                  <a:pt x="790575" y="631402"/>
                  <a:pt x="829310" y="623147"/>
                  <a:pt x="870585" y="617432"/>
                </a:cubicBezTo>
                <a:cubicBezTo>
                  <a:pt x="911860" y="611717"/>
                  <a:pt x="925195" y="611717"/>
                  <a:pt x="958215" y="607907"/>
                </a:cubicBezTo>
                <a:cubicBezTo>
                  <a:pt x="991235" y="604097"/>
                  <a:pt x="1005840" y="599652"/>
                  <a:pt x="1036955" y="597747"/>
                </a:cubicBezTo>
                <a:cubicBezTo>
                  <a:pt x="1068070" y="595842"/>
                  <a:pt x="1085850" y="599652"/>
                  <a:pt x="1115060" y="597747"/>
                </a:cubicBezTo>
                <a:cubicBezTo>
                  <a:pt x="1144270" y="595842"/>
                  <a:pt x="1156335" y="592032"/>
                  <a:pt x="1183640" y="588222"/>
                </a:cubicBezTo>
                <a:cubicBezTo>
                  <a:pt x="1210945" y="584412"/>
                  <a:pt x="1224915" y="581872"/>
                  <a:pt x="1252220" y="578062"/>
                </a:cubicBezTo>
                <a:cubicBezTo>
                  <a:pt x="1279525" y="574252"/>
                  <a:pt x="1292860" y="570442"/>
                  <a:pt x="1320165" y="568537"/>
                </a:cubicBezTo>
                <a:cubicBezTo>
                  <a:pt x="1347470" y="566632"/>
                  <a:pt x="1361440" y="572347"/>
                  <a:pt x="1388745" y="568537"/>
                </a:cubicBezTo>
                <a:cubicBezTo>
                  <a:pt x="1416050" y="564727"/>
                  <a:pt x="1428115" y="560282"/>
                  <a:pt x="1457325" y="548852"/>
                </a:cubicBezTo>
                <a:cubicBezTo>
                  <a:pt x="1486535" y="537422"/>
                  <a:pt x="1502410" y="527897"/>
                  <a:pt x="1535430" y="510117"/>
                </a:cubicBezTo>
                <a:cubicBezTo>
                  <a:pt x="1568450" y="492337"/>
                  <a:pt x="1592580" y="480272"/>
                  <a:pt x="1623695" y="460587"/>
                </a:cubicBezTo>
                <a:cubicBezTo>
                  <a:pt x="1654810" y="440902"/>
                  <a:pt x="1664970" y="431377"/>
                  <a:pt x="1692275" y="411692"/>
                </a:cubicBezTo>
                <a:cubicBezTo>
                  <a:pt x="1719580" y="392007"/>
                  <a:pt x="1733550" y="384387"/>
                  <a:pt x="1760855" y="362797"/>
                </a:cubicBezTo>
                <a:cubicBezTo>
                  <a:pt x="1788160" y="341207"/>
                  <a:pt x="1804035" y="329777"/>
                  <a:pt x="1829435" y="304377"/>
                </a:cubicBezTo>
                <a:cubicBezTo>
                  <a:pt x="1854835" y="278977"/>
                  <a:pt x="1862455" y="257387"/>
                  <a:pt x="1887855" y="235797"/>
                </a:cubicBezTo>
                <a:cubicBezTo>
                  <a:pt x="1913255" y="214207"/>
                  <a:pt x="1929130" y="216112"/>
                  <a:pt x="1956435" y="196427"/>
                </a:cubicBezTo>
                <a:cubicBezTo>
                  <a:pt x="1983740" y="176742"/>
                  <a:pt x="1997710" y="159597"/>
                  <a:pt x="2025015" y="138007"/>
                </a:cubicBezTo>
                <a:cubicBezTo>
                  <a:pt x="2052320" y="116417"/>
                  <a:pt x="2062480" y="106892"/>
                  <a:pt x="2093595" y="89112"/>
                </a:cubicBezTo>
                <a:cubicBezTo>
                  <a:pt x="2124710" y="71332"/>
                  <a:pt x="2150110" y="65617"/>
                  <a:pt x="2181225" y="49742"/>
                </a:cubicBezTo>
                <a:cubicBezTo>
                  <a:pt x="2212340" y="33867"/>
                  <a:pt x="2222500" y="20532"/>
                  <a:pt x="2249805" y="11007"/>
                </a:cubicBezTo>
                <a:cubicBezTo>
                  <a:pt x="2277110" y="1482"/>
                  <a:pt x="2287270" y="2752"/>
                  <a:pt x="2318385" y="847"/>
                </a:cubicBezTo>
                <a:cubicBezTo>
                  <a:pt x="2349500" y="-1058"/>
                  <a:pt x="2371725" y="847"/>
                  <a:pt x="2406650" y="847"/>
                </a:cubicBezTo>
                <a:cubicBezTo>
                  <a:pt x="2441575" y="847"/>
                  <a:pt x="2463165" y="847"/>
                  <a:pt x="2494280" y="847"/>
                </a:cubicBezTo>
                <a:cubicBezTo>
                  <a:pt x="2525395" y="847"/>
                  <a:pt x="2535555" y="847"/>
                  <a:pt x="2562860" y="847"/>
                </a:cubicBezTo>
                <a:cubicBezTo>
                  <a:pt x="2590165" y="847"/>
                  <a:pt x="2604135" y="847"/>
                  <a:pt x="2631440" y="847"/>
                </a:cubicBezTo>
                <a:cubicBezTo>
                  <a:pt x="2658745" y="847"/>
                  <a:pt x="2687955" y="847"/>
                  <a:pt x="2700020" y="84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文本框 44"/>
          <p:cNvSpPr txBox="1"/>
          <p:nvPr/>
        </p:nvSpPr>
        <p:spPr>
          <a:xfrm>
            <a:off x="6563995" y="3333115"/>
            <a:ext cx="53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C</a:t>
            </a:r>
            <a:r>
              <a:rPr lang="en-US" altLang="zh-CN" sz="1800" baseline="-25000"/>
              <a:t>1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3115310" y="1846580"/>
            <a:ext cx="2536825" cy="1694180"/>
          </a:xfrm>
          <a:custGeom>
            <a:avLst/>
            <a:gdLst>
              <a:gd name="connisteX0" fmla="*/ 2534675 w 2536519"/>
              <a:gd name="connsiteY0" fmla="*/ 50588 h 1694038"/>
              <a:gd name="connisteX1" fmla="*/ 2534675 w 2536519"/>
              <a:gd name="connsiteY1" fmla="*/ 128693 h 1694038"/>
              <a:gd name="connisteX2" fmla="*/ 2514990 w 2536519"/>
              <a:gd name="connsiteY2" fmla="*/ 197273 h 1694038"/>
              <a:gd name="connisteX3" fmla="*/ 2505465 w 2536519"/>
              <a:gd name="connsiteY3" fmla="*/ 265853 h 1694038"/>
              <a:gd name="connisteX4" fmla="*/ 2495940 w 2536519"/>
              <a:gd name="connsiteY4" fmla="*/ 334433 h 1694038"/>
              <a:gd name="connisteX5" fmla="*/ 2485780 w 2536519"/>
              <a:gd name="connsiteY5" fmla="*/ 403013 h 1694038"/>
              <a:gd name="connisteX6" fmla="*/ 2466095 w 2536519"/>
              <a:gd name="connsiteY6" fmla="*/ 470958 h 1694038"/>
              <a:gd name="connisteX7" fmla="*/ 2447045 w 2536519"/>
              <a:gd name="connsiteY7" fmla="*/ 539538 h 1694038"/>
              <a:gd name="connisteX8" fmla="*/ 2436885 w 2536519"/>
              <a:gd name="connsiteY8" fmla="*/ 617643 h 1694038"/>
              <a:gd name="connisteX9" fmla="*/ 2397515 w 2536519"/>
              <a:gd name="connsiteY9" fmla="*/ 696383 h 1694038"/>
              <a:gd name="connisteX10" fmla="*/ 2339095 w 2536519"/>
              <a:gd name="connsiteY10" fmla="*/ 764963 h 1694038"/>
              <a:gd name="connisteX11" fmla="*/ 2290200 w 2536519"/>
              <a:gd name="connsiteY11" fmla="*/ 843068 h 1694038"/>
              <a:gd name="connisteX12" fmla="*/ 2241305 w 2536519"/>
              <a:gd name="connsiteY12" fmla="*/ 921173 h 1694038"/>
              <a:gd name="connisteX13" fmla="*/ 2192410 w 2536519"/>
              <a:gd name="connsiteY13" fmla="*/ 989753 h 1694038"/>
              <a:gd name="connisteX14" fmla="*/ 2123830 w 2536519"/>
              <a:gd name="connsiteY14" fmla="*/ 1048173 h 1694038"/>
              <a:gd name="connisteX15" fmla="*/ 2055250 w 2536519"/>
              <a:gd name="connsiteY15" fmla="*/ 1116753 h 1694038"/>
              <a:gd name="connisteX16" fmla="*/ 1996830 w 2536519"/>
              <a:gd name="connsiteY16" fmla="*/ 1185333 h 1694038"/>
              <a:gd name="connisteX17" fmla="*/ 1928250 w 2536519"/>
              <a:gd name="connsiteY17" fmla="*/ 1234228 h 1694038"/>
              <a:gd name="connisteX18" fmla="*/ 1869830 w 2536519"/>
              <a:gd name="connsiteY18" fmla="*/ 1302808 h 1694038"/>
              <a:gd name="connisteX19" fmla="*/ 1801250 w 2536519"/>
              <a:gd name="connsiteY19" fmla="*/ 1342178 h 1694038"/>
              <a:gd name="connisteX20" fmla="*/ 1712985 w 2536519"/>
              <a:gd name="connsiteY20" fmla="*/ 1410123 h 1694038"/>
              <a:gd name="connisteX21" fmla="*/ 1644405 w 2536519"/>
              <a:gd name="connsiteY21" fmla="*/ 1459018 h 1694038"/>
              <a:gd name="connisteX22" fmla="*/ 1575825 w 2536519"/>
              <a:gd name="connsiteY22" fmla="*/ 1507913 h 1694038"/>
              <a:gd name="connisteX23" fmla="*/ 1507245 w 2536519"/>
              <a:gd name="connsiteY23" fmla="*/ 1547283 h 1694038"/>
              <a:gd name="connisteX24" fmla="*/ 1439300 w 2536519"/>
              <a:gd name="connsiteY24" fmla="*/ 1566968 h 1694038"/>
              <a:gd name="connisteX25" fmla="*/ 1370720 w 2536519"/>
              <a:gd name="connsiteY25" fmla="*/ 1596178 h 1694038"/>
              <a:gd name="connisteX26" fmla="*/ 1302140 w 2536519"/>
              <a:gd name="connsiteY26" fmla="*/ 1606338 h 1694038"/>
              <a:gd name="connisteX27" fmla="*/ 1233560 w 2536519"/>
              <a:gd name="connsiteY27" fmla="*/ 1615863 h 1694038"/>
              <a:gd name="connisteX28" fmla="*/ 1164980 w 2536519"/>
              <a:gd name="connsiteY28" fmla="*/ 1625388 h 1694038"/>
              <a:gd name="connisteX29" fmla="*/ 1096400 w 2536519"/>
              <a:gd name="connsiteY29" fmla="*/ 1625388 h 1694038"/>
              <a:gd name="connisteX30" fmla="*/ 1028455 w 2536519"/>
              <a:gd name="connsiteY30" fmla="*/ 1625388 h 1694038"/>
              <a:gd name="connisteX31" fmla="*/ 959875 w 2536519"/>
              <a:gd name="connsiteY31" fmla="*/ 1625388 h 1694038"/>
              <a:gd name="connisteX32" fmla="*/ 891295 w 2536519"/>
              <a:gd name="connsiteY32" fmla="*/ 1635548 h 1694038"/>
              <a:gd name="connisteX33" fmla="*/ 822715 w 2536519"/>
              <a:gd name="connsiteY33" fmla="*/ 1645073 h 1694038"/>
              <a:gd name="connisteX34" fmla="*/ 744610 w 2536519"/>
              <a:gd name="connsiteY34" fmla="*/ 1655233 h 1694038"/>
              <a:gd name="connisteX35" fmla="*/ 676030 w 2536519"/>
              <a:gd name="connsiteY35" fmla="*/ 1664758 h 1694038"/>
              <a:gd name="connisteX36" fmla="*/ 597925 w 2536519"/>
              <a:gd name="connsiteY36" fmla="*/ 1674283 h 1694038"/>
              <a:gd name="connisteX37" fmla="*/ 519185 w 2536519"/>
              <a:gd name="connsiteY37" fmla="*/ 1684443 h 1694038"/>
              <a:gd name="connisteX38" fmla="*/ 451240 w 2536519"/>
              <a:gd name="connsiteY38" fmla="*/ 1684443 h 1694038"/>
              <a:gd name="connisteX39" fmla="*/ 382660 w 2536519"/>
              <a:gd name="connsiteY39" fmla="*/ 1684443 h 1694038"/>
              <a:gd name="connisteX40" fmla="*/ 314080 w 2536519"/>
              <a:gd name="connsiteY40" fmla="*/ 1684443 h 1694038"/>
              <a:gd name="connisteX41" fmla="*/ 245500 w 2536519"/>
              <a:gd name="connsiteY41" fmla="*/ 1684443 h 1694038"/>
              <a:gd name="connisteX42" fmla="*/ 157235 w 2536519"/>
              <a:gd name="connsiteY42" fmla="*/ 1576493 h 1694038"/>
              <a:gd name="connisteX43" fmla="*/ 98815 w 2536519"/>
              <a:gd name="connsiteY43" fmla="*/ 1507913 h 1694038"/>
              <a:gd name="connisteX44" fmla="*/ 69605 w 2536519"/>
              <a:gd name="connsiteY44" fmla="*/ 1439968 h 1694038"/>
              <a:gd name="connisteX45" fmla="*/ 49920 w 2536519"/>
              <a:gd name="connsiteY45" fmla="*/ 1371388 h 1694038"/>
              <a:gd name="connisteX46" fmla="*/ 30235 w 2536519"/>
              <a:gd name="connsiteY46" fmla="*/ 1302808 h 1694038"/>
              <a:gd name="connisteX47" fmla="*/ 1025 w 2536519"/>
              <a:gd name="connsiteY47" fmla="*/ 1234228 h 1694038"/>
              <a:gd name="connisteX48" fmla="*/ 10550 w 2536519"/>
              <a:gd name="connsiteY48" fmla="*/ 1145963 h 1694038"/>
              <a:gd name="connisteX49" fmla="*/ 30235 w 2536519"/>
              <a:gd name="connsiteY49" fmla="*/ 1078018 h 1694038"/>
              <a:gd name="connisteX50" fmla="*/ 49920 w 2536519"/>
              <a:gd name="connsiteY50" fmla="*/ 999278 h 1694038"/>
              <a:gd name="connisteX51" fmla="*/ 79130 w 2536519"/>
              <a:gd name="connsiteY51" fmla="*/ 930698 h 1694038"/>
              <a:gd name="connisteX52" fmla="*/ 108340 w 2536519"/>
              <a:gd name="connsiteY52" fmla="*/ 862753 h 1694038"/>
              <a:gd name="connisteX53" fmla="*/ 157235 w 2536519"/>
              <a:gd name="connsiteY53" fmla="*/ 784013 h 1694038"/>
              <a:gd name="connisteX54" fmla="*/ 216290 w 2536519"/>
              <a:gd name="connsiteY54" fmla="*/ 705908 h 1694038"/>
              <a:gd name="connisteX55" fmla="*/ 274710 w 2536519"/>
              <a:gd name="connsiteY55" fmla="*/ 627803 h 1694038"/>
              <a:gd name="connisteX56" fmla="*/ 333765 w 2536519"/>
              <a:gd name="connsiteY56" fmla="*/ 559223 h 1694038"/>
              <a:gd name="connisteX57" fmla="*/ 402345 w 2536519"/>
              <a:gd name="connsiteY57" fmla="*/ 500803 h 1694038"/>
              <a:gd name="connisteX58" fmla="*/ 470290 w 2536519"/>
              <a:gd name="connsiteY58" fmla="*/ 441748 h 1694038"/>
              <a:gd name="connisteX59" fmla="*/ 538870 w 2536519"/>
              <a:gd name="connsiteY59" fmla="*/ 403013 h 1694038"/>
              <a:gd name="connisteX60" fmla="*/ 607450 w 2536519"/>
              <a:gd name="connsiteY60" fmla="*/ 353483 h 1694038"/>
              <a:gd name="connisteX61" fmla="*/ 676030 w 2536519"/>
              <a:gd name="connsiteY61" fmla="*/ 304588 h 1694038"/>
              <a:gd name="connisteX62" fmla="*/ 744610 w 2536519"/>
              <a:gd name="connsiteY62" fmla="*/ 265853 h 1694038"/>
              <a:gd name="connisteX63" fmla="*/ 813190 w 2536519"/>
              <a:gd name="connsiteY63" fmla="*/ 226483 h 1694038"/>
              <a:gd name="connisteX64" fmla="*/ 881135 w 2536519"/>
              <a:gd name="connsiteY64" fmla="*/ 197273 h 1694038"/>
              <a:gd name="connisteX65" fmla="*/ 949715 w 2536519"/>
              <a:gd name="connsiteY65" fmla="*/ 157903 h 1694038"/>
              <a:gd name="connisteX66" fmla="*/ 1047505 w 2536519"/>
              <a:gd name="connsiteY66" fmla="*/ 109008 h 1694038"/>
              <a:gd name="connisteX67" fmla="*/ 1116085 w 2536519"/>
              <a:gd name="connsiteY67" fmla="*/ 99483 h 1694038"/>
              <a:gd name="connisteX68" fmla="*/ 1184665 w 2536519"/>
              <a:gd name="connsiteY68" fmla="*/ 70273 h 1694038"/>
              <a:gd name="connisteX69" fmla="*/ 1253245 w 2536519"/>
              <a:gd name="connsiteY69" fmla="*/ 40428 h 1694038"/>
              <a:gd name="connisteX70" fmla="*/ 1321825 w 2536519"/>
              <a:gd name="connsiteY70" fmla="*/ 40428 h 1694038"/>
              <a:gd name="connisteX71" fmla="*/ 1390405 w 2536519"/>
              <a:gd name="connsiteY71" fmla="*/ 21378 h 1694038"/>
              <a:gd name="connisteX72" fmla="*/ 1458350 w 2536519"/>
              <a:gd name="connsiteY72" fmla="*/ 11218 h 1694038"/>
              <a:gd name="connisteX73" fmla="*/ 1526930 w 2536519"/>
              <a:gd name="connsiteY73" fmla="*/ 11218 h 1694038"/>
              <a:gd name="connisteX74" fmla="*/ 1595510 w 2536519"/>
              <a:gd name="connsiteY74" fmla="*/ 11218 h 1694038"/>
              <a:gd name="connisteX75" fmla="*/ 1664090 w 2536519"/>
              <a:gd name="connsiteY75" fmla="*/ 11218 h 1694038"/>
              <a:gd name="connisteX76" fmla="*/ 1732670 w 2536519"/>
              <a:gd name="connsiteY76" fmla="*/ 11218 h 1694038"/>
              <a:gd name="connisteX77" fmla="*/ 1801250 w 2536519"/>
              <a:gd name="connsiteY77" fmla="*/ 1693 h 1694038"/>
              <a:gd name="connisteX78" fmla="*/ 1869830 w 2536519"/>
              <a:gd name="connsiteY78" fmla="*/ 1693 h 1694038"/>
              <a:gd name="connisteX79" fmla="*/ 1937775 w 2536519"/>
              <a:gd name="connsiteY79" fmla="*/ 1693 h 1694038"/>
              <a:gd name="connisteX80" fmla="*/ 2016515 w 2536519"/>
              <a:gd name="connsiteY80" fmla="*/ 1693 h 1694038"/>
              <a:gd name="connisteX81" fmla="*/ 2084460 w 2536519"/>
              <a:gd name="connsiteY81" fmla="*/ 1693 h 1694038"/>
              <a:gd name="connisteX82" fmla="*/ 2153040 w 2536519"/>
              <a:gd name="connsiteY82" fmla="*/ 1693 h 1694038"/>
              <a:gd name="connisteX83" fmla="*/ 2221620 w 2536519"/>
              <a:gd name="connsiteY83" fmla="*/ 1693 h 1694038"/>
              <a:gd name="connisteX84" fmla="*/ 2290200 w 2536519"/>
              <a:gd name="connsiteY84" fmla="*/ 1693 h 1694038"/>
              <a:gd name="connisteX85" fmla="*/ 2358780 w 2536519"/>
              <a:gd name="connsiteY85" fmla="*/ 21378 h 1694038"/>
              <a:gd name="connisteX86" fmla="*/ 2427360 w 2536519"/>
              <a:gd name="connsiteY86" fmla="*/ 40428 h 1694038"/>
              <a:gd name="connisteX87" fmla="*/ 2495940 w 2536519"/>
              <a:gd name="connsiteY87" fmla="*/ 70273 h 169403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</a:cxnLst>
            <a:rect l="l" t="t" r="r" b="b"/>
            <a:pathLst>
              <a:path w="2536519" h="1694039">
                <a:moveTo>
                  <a:pt x="2534676" y="50588"/>
                </a:moveTo>
                <a:cubicBezTo>
                  <a:pt x="2535311" y="64558"/>
                  <a:pt x="2538486" y="99483"/>
                  <a:pt x="2534676" y="128693"/>
                </a:cubicBezTo>
                <a:cubicBezTo>
                  <a:pt x="2530866" y="157903"/>
                  <a:pt x="2520706" y="169968"/>
                  <a:pt x="2514991" y="197273"/>
                </a:cubicBezTo>
                <a:cubicBezTo>
                  <a:pt x="2509276" y="224578"/>
                  <a:pt x="2509276" y="238548"/>
                  <a:pt x="2505466" y="265853"/>
                </a:cubicBezTo>
                <a:cubicBezTo>
                  <a:pt x="2501656" y="293158"/>
                  <a:pt x="2499751" y="307128"/>
                  <a:pt x="2495941" y="334433"/>
                </a:cubicBezTo>
                <a:cubicBezTo>
                  <a:pt x="2492131" y="361738"/>
                  <a:pt x="2491496" y="375708"/>
                  <a:pt x="2485781" y="403013"/>
                </a:cubicBezTo>
                <a:cubicBezTo>
                  <a:pt x="2480066" y="430318"/>
                  <a:pt x="2473716" y="443653"/>
                  <a:pt x="2466096" y="470958"/>
                </a:cubicBezTo>
                <a:cubicBezTo>
                  <a:pt x="2458476" y="498263"/>
                  <a:pt x="2452761" y="510328"/>
                  <a:pt x="2447046" y="539538"/>
                </a:cubicBezTo>
                <a:cubicBezTo>
                  <a:pt x="2441331" y="568748"/>
                  <a:pt x="2447046" y="586528"/>
                  <a:pt x="2436886" y="617643"/>
                </a:cubicBezTo>
                <a:cubicBezTo>
                  <a:pt x="2426726" y="648758"/>
                  <a:pt x="2417201" y="667173"/>
                  <a:pt x="2397516" y="696383"/>
                </a:cubicBezTo>
                <a:cubicBezTo>
                  <a:pt x="2377831" y="725593"/>
                  <a:pt x="2360686" y="735753"/>
                  <a:pt x="2339096" y="764963"/>
                </a:cubicBezTo>
                <a:cubicBezTo>
                  <a:pt x="2317506" y="794173"/>
                  <a:pt x="2309886" y="811953"/>
                  <a:pt x="2290201" y="843068"/>
                </a:cubicBezTo>
                <a:cubicBezTo>
                  <a:pt x="2270516" y="874183"/>
                  <a:pt x="2260991" y="891963"/>
                  <a:pt x="2241306" y="921173"/>
                </a:cubicBezTo>
                <a:cubicBezTo>
                  <a:pt x="2221621" y="950383"/>
                  <a:pt x="2215906" y="964353"/>
                  <a:pt x="2192411" y="989753"/>
                </a:cubicBezTo>
                <a:cubicBezTo>
                  <a:pt x="2168916" y="1015153"/>
                  <a:pt x="2151136" y="1022773"/>
                  <a:pt x="2123831" y="1048173"/>
                </a:cubicBezTo>
                <a:cubicBezTo>
                  <a:pt x="2096526" y="1073573"/>
                  <a:pt x="2080651" y="1089448"/>
                  <a:pt x="2055251" y="1116753"/>
                </a:cubicBezTo>
                <a:cubicBezTo>
                  <a:pt x="2029851" y="1144058"/>
                  <a:pt x="2022231" y="1161838"/>
                  <a:pt x="1996831" y="1185333"/>
                </a:cubicBezTo>
                <a:cubicBezTo>
                  <a:pt x="1971431" y="1208828"/>
                  <a:pt x="1953651" y="1210733"/>
                  <a:pt x="1928251" y="1234228"/>
                </a:cubicBezTo>
                <a:cubicBezTo>
                  <a:pt x="1902851" y="1257723"/>
                  <a:pt x="1895231" y="1281218"/>
                  <a:pt x="1869831" y="1302808"/>
                </a:cubicBezTo>
                <a:cubicBezTo>
                  <a:pt x="1844431" y="1324398"/>
                  <a:pt x="1832366" y="1320588"/>
                  <a:pt x="1801251" y="1342178"/>
                </a:cubicBezTo>
                <a:cubicBezTo>
                  <a:pt x="1770136" y="1363768"/>
                  <a:pt x="1744101" y="1386628"/>
                  <a:pt x="1712986" y="1410123"/>
                </a:cubicBezTo>
                <a:cubicBezTo>
                  <a:pt x="1681871" y="1433618"/>
                  <a:pt x="1671711" y="1439333"/>
                  <a:pt x="1644406" y="1459018"/>
                </a:cubicBezTo>
                <a:cubicBezTo>
                  <a:pt x="1617101" y="1478703"/>
                  <a:pt x="1603131" y="1490133"/>
                  <a:pt x="1575826" y="1507913"/>
                </a:cubicBezTo>
                <a:cubicBezTo>
                  <a:pt x="1548521" y="1525693"/>
                  <a:pt x="1534551" y="1535218"/>
                  <a:pt x="1507246" y="1547283"/>
                </a:cubicBezTo>
                <a:cubicBezTo>
                  <a:pt x="1479941" y="1559348"/>
                  <a:pt x="1466606" y="1557443"/>
                  <a:pt x="1439301" y="1566968"/>
                </a:cubicBezTo>
                <a:cubicBezTo>
                  <a:pt x="1411996" y="1576493"/>
                  <a:pt x="1398026" y="1588558"/>
                  <a:pt x="1370721" y="1596178"/>
                </a:cubicBezTo>
                <a:cubicBezTo>
                  <a:pt x="1343416" y="1603798"/>
                  <a:pt x="1329446" y="1602528"/>
                  <a:pt x="1302141" y="1606338"/>
                </a:cubicBezTo>
                <a:cubicBezTo>
                  <a:pt x="1274836" y="1610148"/>
                  <a:pt x="1260866" y="1612053"/>
                  <a:pt x="1233561" y="1615863"/>
                </a:cubicBezTo>
                <a:cubicBezTo>
                  <a:pt x="1206256" y="1619673"/>
                  <a:pt x="1192286" y="1623483"/>
                  <a:pt x="1164981" y="1625388"/>
                </a:cubicBezTo>
                <a:cubicBezTo>
                  <a:pt x="1137676" y="1627293"/>
                  <a:pt x="1123706" y="1625388"/>
                  <a:pt x="1096401" y="1625388"/>
                </a:cubicBezTo>
                <a:cubicBezTo>
                  <a:pt x="1069096" y="1625388"/>
                  <a:pt x="1055761" y="1625388"/>
                  <a:pt x="1028456" y="1625388"/>
                </a:cubicBezTo>
                <a:cubicBezTo>
                  <a:pt x="1001151" y="1625388"/>
                  <a:pt x="987181" y="1623483"/>
                  <a:pt x="959876" y="1625388"/>
                </a:cubicBezTo>
                <a:cubicBezTo>
                  <a:pt x="932571" y="1627293"/>
                  <a:pt x="918601" y="1631738"/>
                  <a:pt x="891296" y="1635548"/>
                </a:cubicBezTo>
                <a:cubicBezTo>
                  <a:pt x="863991" y="1639358"/>
                  <a:pt x="851926" y="1641263"/>
                  <a:pt x="822716" y="1645073"/>
                </a:cubicBezTo>
                <a:cubicBezTo>
                  <a:pt x="793506" y="1648883"/>
                  <a:pt x="773821" y="1651423"/>
                  <a:pt x="744611" y="1655233"/>
                </a:cubicBezTo>
                <a:cubicBezTo>
                  <a:pt x="715401" y="1659043"/>
                  <a:pt x="705241" y="1660948"/>
                  <a:pt x="676031" y="1664758"/>
                </a:cubicBezTo>
                <a:cubicBezTo>
                  <a:pt x="646821" y="1668568"/>
                  <a:pt x="629041" y="1670473"/>
                  <a:pt x="597926" y="1674283"/>
                </a:cubicBezTo>
                <a:cubicBezTo>
                  <a:pt x="566811" y="1678093"/>
                  <a:pt x="548396" y="1682538"/>
                  <a:pt x="519186" y="1684443"/>
                </a:cubicBezTo>
                <a:cubicBezTo>
                  <a:pt x="489976" y="1686348"/>
                  <a:pt x="478546" y="1684443"/>
                  <a:pt x="451241" y="1684443"/>
                </a:cubicBezTo>
                <a:cubicBezTo>
                  <a:pt x="423936" y="1684443"/>
                  <a:pt x="409966" y="1684443"/>
                  <a:pt x="382661" y="1684443"/>
                </a:cubicBezTo>
                <a:cubicBezTo>
                  <a:pt x="355356" y="1684443"/>
                  <a:pt x="341386" y="1684443"/>
                  <a:pt x="314081" y="1684443"/>
                </a:cubicBezTo>
                <a:cubicBezTo>
                  <a:pt x="286776" y="1684443"/>
                  <a:pt x="276616" y="1706033"/>
                  <a:pt x="245501" y="1684443"/>
                </a:cubicBezTo>
                <a:cubicBezTo>
                  <a:pt x="214386" y="1662853"/>
                  <a:pt x="186446" y="1612053"/>
                  <a:pt x="157236" y="1576493"/>
                </a:cubicBezTo>
                <a:cubicBezTo>
                  <a:pt x="128026" y="1540933"/>
                  <a:pt x="116596" y="1535218"/>
                  <a:pt x="98816" y="1507913"/>
                </a:cubicBezTo>
                <a:cubicBezTo>
                  <a:pt x="81036" y="1480608"/>
                  <a:pt x="79131" y="1467273"/>
                  <a:pt x="69606" y="1439968"/>
                </a:cubicBezTo>
                <a:cubicBezTo>
                  <a:pt x="60081" y="1412663"/>
                  <a:pt x="57541" y="1398693"/>
                  <a:pt x="49921" y="1371388"/>
                </a:cubicBezTo>
                <a:cubicBezTo>
                  <a:pt x="42301" y="1344083"/>
                  <a:pt x="39761" y="1330113"/>
                  <a:pt x="30236" y="1302808"/>
                </a:cubicBezTo>
                <a:cubicBezTo>
                  <a:pt x="20711" y="1275503"/>
                  <a:pt x="4836" y="1265343"/>
                  <a:pt x="1026" y="1234228"/>
                </a:cubicBezTo>
                <a:cubicBezTo>
                  <a:pt x="-2784" y="1203113"/>
                  <a:pt x="4836" y="1177078"/>
                  <a:pt x="10551" y="1145963"/>
                </a:cubicBezTo>
                <a:cubicBezTo>
                  <a:pt x="16266" y="1114848"/>
                  <a:pt x="22616" y="1107228"/>
                  <a:pt x="30236" y="1078018"/>
                </a:cubicBezTo>
                <a:cubicBezTo>
                  <a:pt x="37856" y="1048808"/>
                  <a:pt x="40396" y="1028488"/>
                  <a:pt x="49921" y="999278"/>
                </a:cubicBezTo>
                <a:cubicBezTo>
                  <a:pt x="59446" y="970068"/>
                  <a:pt x="67701" y="958003"/>
                  <a:pt x="79131" y="930698"/>
                </a:cubicBezTo>
                <a:cubicBezTo>
                  <a:pt x="90561" y="903393"/>
                  <a:pt x="92466" y="891963"/>
                  <a:pt x="108341" y="862753"/>
                </a:cubicBezTo>
                <a:cubicBezTo>
                  <a:pt x="124216" y="833543"/>
                  <a:pt x="135646" y="815128"/>
                  <a:pt x="157236" y="784013"/>
                </a:cubicBezTo>
                <a:cubicBezTo>
                  <a:pt x="178826" y="752898"/>
                  <a:pt x="192796" y="737023"/>
                  <a:pt x="216291" y="705908"/>
                </a:cubicBezTo>
                <a:cubicBezTo>
                  <a:pt x="239786" y="674793"/>
                  <a:pt x="251216" y="657013"/>
                  <a:pt x="274711" y="627803"/>
                </a:cubicBezTo>
                <a:cubicBezTo>
                  <a:pt x="298206" y="598593"/>
                  <a:pt x="308366" y="584623"/>
                  <a:pt x="333766" y="559223"/>
                </a:cubicBezTo>
                <a:cubicBezTo>
                  <a:pt x="359166" y="533823"/>
                  <a:pt x="375041" y="524298"/>
                  <a:pt x="402346" y="500803"/>
                </a:cubicBezTo>
                <a:cubicBezTo>
                  <a:pt x="429651" y="477308"/>
                  <a:pt x="442986" y="461433"/>
                  <a:pt x="470291" y="441748"/>
                </a:cubicBezTo>
                <a:cubicBezTo>
                  <a:pt x="497596" y="422063"/>
                  <a:pt x="511566" y="420793"/>
                  <a:pt x="538871" y="403013"/>
                </a:cubicBezTo>
                <a:cubicBezTo>
                  <a:pt x="566176" y="385233"/>
                  <a:pt x="580146" y="373168"/>
                  <a:pt x="607451" y="353483"/>
                </a:cubicBezTo>
                <a:cubicBezTo>
                  <a:pt x="634756" y="333798"/>
                  <a:pt x="648726" y="322368"/>
                  <a:pt x="676031" y="304588"/>
                </a:cubicBezTo>
                <a:cubicBezTo>
                  <a:pt x="703336" y="286808"/>
                  <a:pt x="717306" y="281728"/>
                  <a:pt x="744611" y="265853"/>
                </a:cubicBezTo>
                <a:cubicBezTo>
                  <a:pt x="771916" y="249978"/>
                  <a:pt x="785886" y="240453"/>
                  <a:pt x="813191" y="226483"/>
                </a:cubicBezTo>
                <a:cubicBezTo>
                  <a:pt x="840496" y="212513"/>
                  <a:pt x="853831" y="211243"/>
                  <a:pt x="881136" y="197273"/>
                </a:cubicBezTo>
                <a:cubicBezTo>
                  <a:pt x="908441" y="183303"/>
                  <a:pt x="916696" y="175683"/>
                  <a:pt x="949716" y="157903"/>
                </a:cubicBezTo>
                <a:cubicBezTo>
                  <a:pt x="982736" y="140123"/>
                  <a:pt x="1014486" y="120438"/>
                  <a:pt x="1047506" y="109008"/>
                </a:cubicBezTo>
                <a:cubicBezTo>
                  <a:pt x="1080526" y="97578"/>
                  <a:pt x="1088781" y="107103"/>
                  <a:pt x="1116086" y="99483"/>
                </a:cubicBezTo>
                <a:cubicBezTo>
                  <a:pt x="1143391" y="91863"/>
                  <a:pt x="1157361" y="82338"/>
                  <a:pt x="1184666" y="70273"/>
                </a:cubicBezTo>
                <a:cubicBezTo>
                  <a:pt x="1211971" y="58208"/>
                  <a:pt x="1225941" y="46143"/>
                  <a:pt x="1253246" y="40428"/>
                </a:cubicBezTo>
                <a:cubicBezTo>
                  <a:pt x="1280551" y="34713"/>
                  <a:pt x="1294521" y="44238"/>
                  <a:pt x="1321826" y="40428"/>
                </a:cubicBezTo>
                <a:cubicBezTo>
                  <a:pt x="1349131" y="36618"/>
                  <a:pt x="1363101" y="27093"/>
                  <a:pt x="1390406" y="21378"/>
                </a:cubicBezTo>
                <a:cubicBezTo>
                  <a:pt x="1417711" y="15663"/>
                  <a:pt x="1431046" y="13123"/>
                  <a:pt x="1458351" y="11218"/>
                </a:cubicBezTo>
                <a:cubicBezTo>
                  <a:pt x="1485656" y="9313"/>
                  <a:pt x="1499626" y="11218"/>
                  <a:pt x="1526931" y="11218"/>
                </a:cubicBezTo>
                <a:cubicBezTo>
                  <a:pt x="1554236" y="11218"/>
                  <a:pt x="1568206" y="11218"/>
                  <a:pt x="1595511" y="11218"/>
                </a:cubicBezTo>
                <a:cubicBezTo>
                  <a:pt x="1622816" y="11218"/>
                  <a:pt x="1636786" y="11218"/>
                  <a:pt x="1664091" y="11218"/>
                </a:cubicBezTo>
                <a:cubicBezTo>
                  <a:pt x="1691396" y="11218"/>
                  <a:pt x="1705366" y="13123"/>
                  <a:pt x="1732671" y="11218"/>
                </a:cubicBezTo>
                <a:cubicBezTo>
                  <a:pt x="1759976" y="9313"/>
                  <a:pt x="1773946" y="3598"/>
                  <a:pt x="1801251" y="1693"/>
                </a:cubicBezTo>
                <a:cubicBezTo>
                  <a:pt x="1828556" y="-212"/>
                  <a:pt x="1842526" y="1693"/>
                  <a:pt x="1869831" y="1693"/>
                </a:cubicBezTo>
                <a:cubicBezTo>
                  <a:pt x="1897136" y="1693"/>
                  <a:pt x="1908566" y="1693"/>
                  <a:pt x="1937776" y="1693"/>
                </a:cubicBezTo>
                <a:cubicBezTo>
                  <a:pt x="1966986" y="1693"/>
                  <a:pt x="1987306" y="1693"/>
                  <a:pt x="2016516" y="1693"/>
                </a:cubicBezTo>
                <a:cubicBezTo>
                  <a:pt x="2045726" y="1693"/>
                  <a:pt x="2057156" y="1693"/>
                  <a:pt x="2084461" y="1693"/>
                </a:cubicBezTo>
                <a:cubicBezTo>
                  <a:pt x="2111766" y="1693"/>
                  <a:pt x="2125736" y="1693"/>
                  <a:pt x="2153041" y="1693"/>
                </a:cubicBezTo>
                <a:cubicBezTo>
                  <a:pt x="2180346" y="1693"/>
                  <a:pt x="2194316" y="1693"/>
                  <a:pt x="2221621" y="1693"/>
                </a:cubicBezTo>
                <a:cubicBezTo>
                  <a:pt x="2248926" y="1693"/>
                  <a:pt x="2262896" y="-2117"/>
                  <a:pt x="2290201" y="1693"/>
                </a:cubicBezTo>
                <a:cubicBezTo>
                  <a:pt x="2317506" y="5503"/>
                  <a:pt x="2331476" y="13758"/>
                  <a:pt x="2358781" y="21378"/>
                </a:cubicBezTo>
                <a:cubicBezTo>
                  <a:pt x="2386086" y="28998"/>
                  <a:pt x="2400056" y="30903"/>
                  <a:pt x="2427361" y="40428"/>
                </a:cubicBezTo>
                <a:cubicBezTo>
                  <a:pt x="2454666" y="49953"/>
                  <a:pt x="2483876" y="64558"/>
                  <a:pt x="2495941" y="70273"/>
                </a:cubicBezTo>
              </a:path>
            </a:pathLst>
          </a:cu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39"/>
          <p:cNvSpPr>
            <a:spLocks noChangeArrowheads="1"/>
          </p:cNvSpPr>
          <p:nvPr/>
        </p:nvSpPr>
        <p:spPr bwMode="auto">
          <a:xfrm>
            <a:off x="2973917" y="912296"/>
            <a:ext cx="7342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/>
              <a:t> Finding the critical path in scheduling problems —— DAG</a:t>
            </a:r>
            <a:endParaRPr lang="zh-CN" altLang="zh-CN" sz="2000" dirty="0"/>
          </a:p>
        </p:txBody>
      </p:sp>
      <p:sp>
        <p:nvSpPr>
          <p:cNvPr id="22532" name="直接连接符 40"/>
          <p:cNvSpPr>
            <a:spLocks noChangeShapeType="1"/>
          </p:cNvSpPr>
          <p:nvPr/>
        </p:nvSpPr>
        <p:spPr bwMode="auto">
          <a:xfrm>
            <a:off x="2892425" y="482600"/>
            <a:ext cx="1588" cy="1228725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文本框 41"/>
          <p:cNvSpPr>
            <a:spLocks noChangeArrowheads="1"/>
          </p:cNvSpPr>
          <p:nvPr/>
        </p:nvSpPr>
        <p:spPr bwMode="auto">
          <a:xfrm>
            <a:off x="595313" y="774700"/>
            <a:ext cx="269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Application</a:t>
            </a:r>
            <a:endParaRPr lang="zh-CN" altLang="en-US" sz="3600" b="1" dirty="0">
              <a:solidFill>
                <a:srgbClr val="7F7F7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12800" y="2167467"/>
            <a:ext cx="6648873" cy="36067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11067" y="2709333"/>
            <a:ext cx="3877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/>
              <a:t>PERT</a:t>
            </a:r>
            <a:endParaRPr kumimoji="1"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文本框 28"/>
          <p:cNvSpPr/>
          <p:nvPr/>
        </p:nvSpPr>
        <p:spPr>
          <a:xfrm>
            <a:off x="222885" y="3204210"/>
            <a:ext cx="3065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2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2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sz="2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中存在切割对</a:t>
            </a:r>
            <a:endParaRPr lang="zh-CN" altLang="en-US" sz="2800" b="1" dirty="0">
              <a:solidFill>
                <a:srgbClr val="7F7F7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7410" name="组合 18"/>
          <p:cNvGrpSpPr/>
          <p:nvPr/>
        </p:nvGrpSpPr>
        <p:grpSpPr>
          <a:xfrm>
            <a:off x="4022725" y="1982788"/>
            <a:ext cx="4371975" cy="3055937"/>
            <a:chOff x="0" y="0"/>
            <a:chExt cx="5343131" cy="3734250"/>
          </a:xfrm>
        </p:grpSpPr>
        <p:sp>
          <p:nvSpPr>
            <p:cNvPr id="17411" name="椭圆 19"/>
            <p:cNvSpPr/>
            <p:nvPr/>
          </p:nvSpPr>
          <p:spPr>
            <a:xfrm>
              <a:off x="1608881" y="0"/>
              <a:ext cx="3734250" cy="3734250"/>
            </a:xfrm>
            <a:prstGeom prst="ellipse">
              <a:avLst/>
            </a:prstGeom>
            <a:solidFill>
              <a:srgbClr val="FFC000">
                <a:alpha val="68999"/>
              </a:srgbClr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12" name="椭圆 20"/>
            <p:cNvSpPr/>
            <p:nvPr/>
          </p:nvSpPr>
          <p:spPr>
            <a:xfrm>
              <a:off x="0" y="0"/>
              <a:ext cx="3734250" cy="3734250"/>
            </a:xfrm>
            <a:prstGeom prst="ellipse">
              <a:avLst/>
            </a:prstGeom>
            <a:solidFill>
              <a:srgbClr val="A5A5A5">
                <a:alpha val="68999"/>
              </a:srgbClr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413" name="任意多边形 21"/>
          <p:cNvSpPr/>
          <p:nvPr/>
        </p:nvSpPr>
        <p:spPr>
          <a:xfrm rot="8017354">
            <a:off x="3719513" y="3084513"/>
            <a:ext cx="820737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821512" y="0"/>
              </a:cxn>
              <a:cxn ang="0">
                <a:pos x="821512" y="309693"/>
              </a:cxn>
              <a:cxn ang="0">
                <a:pos x="750180" y="316884"/>
              </a:cxn>
              <a:cxn ang="0">
                <a:pos x="282186" y="784878"/>
              </a:cxn>
              <a:cxn ang="0">
                <a:pos x="281580" y="790885"/>
              </a:cxn>
              <a:cxn ang="0">
                <a:pos x="0" y="774158"/>
              </a:cxn>
              <a:cxn ang="0">
                <a:pos x="821512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C0C0C0"/>
          </a:solidFill>
          <a:ln w="12700">
            <a:noFill/>
          </a:ln>
        </p:spPr>
        <p:txBody>
          <a:bodyPr anchor="ctr"/>
          <a:lstStyle/>
          <a:p>
            <a:pPr algn="ctr"/>
            <a:endParaRPr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2"/>
          <p:cNvSpPr/>
          <p:nvPr/>
        </p:nvSpPr>
        <p:spPr>
          <a:xfrm rot="13330867">
            <a:off x="3149600" y="3654425"/>
            <a:ext cx="820738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821512" y="0"/>
              </a:cxn>
              <a:cxn ang="0">
                <a:pos x="821512" y="309693"/>
              </a:cxn>
              <a:cxn ang="0">
                <a:pos x="750180" y="316884"/>
              </a:cxn>
              <a:cxn ang="0">
                <a:pos x="282186" y="784878"/>
              </a:cxn>
              <a:cxn ang="0">
                <a:pos x="281580" y="790885"/>
              </a:cxn>
              <a:cxn ang="0">
                <a:pos x="0" y="774158"/>
              </a:cxn>
              <a:cxn ang="0">
                <a:pos x="821512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/>
          </a:solidFill>
          <a:ln w="12700">
            <a:noFill/>
          </a:ln>
        </p:spPr>
        <p:txBody>
          <a:bodyPr anchor="ctr"/>
          <a:lstStyle/>
          <a:p>
            <a:pPr algn="ctr"/>
            <a:endParaRPr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3"/>
          <p:cNvSpPr/>
          <p:nvPr/>
        </p:nvSpPr>
        <p:spPr>
          <a:xfrm rot="2853042">
            <a:off x="3171825" y="2500313"/>
            <a:ext cx="822325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821512" y="0"/>
              </a:cxn>
              <a:cxn ang="0">
                <a:pos x="821512" y="309693"/>
              </a:cxn>
              <a:cxn ang="0">
                <a:pos x="750180" y="316884"/>
              </a:cxn>
              <a:cxn ang="0">
                <a:pos x="282186" y="784878"/>
              </a:cxn>
              <a:cxn ang="0">
                <a:pos x="281580" y="790885"/>
              </a:cxn>
              <a:cxn ang="0">
                <a:pos x="0" y="774158"/>
              </a:cxn>
              <a:cxn ang="0">
                <a:pos x="821512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E45"/>
          </a:solidFill>
          <a:ln w="12700">
            <a:noFill/>
          </a:ln>
        </p:spPr>
        <p:txBody>
          <a:bodyPr anchor="ctr"/>
          <a:lstStyle/>
          <a:p>
            <a:pPr algn="ctr"/>
            <a:endParaRPr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4"/>
          <p:cNvSpPr/>
          <p:nvPr/>
        </p:nvSpPr>
        <p:spPr>
          <a:xfrm rot="18918821">
            <a:off x="7840663" y="3070225"/>
            <a:ext cx="820737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821512" y="0"/>
              </a:cxn>
              <a:cxn ang="0">
                <a:pos x="821512" y="309693"/>
              </a:cxn>
              <a:cxn ang="0">
                <a:pos x="750180" y="316884"/>
              </a:cxn>
              <a:cxn ang="0">
                <a:pos x="282186" y="784878"/>
              </a:cxn>
              <a:cxn ang="0">
                <a:pos x="281580" y="790885"/>
              </a:cxn>
              <a:cxn ang="0">
                <a:pos x="0" y="774158"/>
              </a:cxn>
              <a:cxn ang="0">
                <a:pos x="821512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FBCF46"/>
          </a:solidFill>
          <a:ln w="12700">
            <a:noFill/>
          </a:ln>
        </p:spPr>
        <p:txBody>
          <a:bodyPr anchor="ctr"/>
          <a:lstStyle/>
          <a:p>
            <a:pPr algn="ctr"/>
            <a:endParaRPr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7" name="任意多边形 25"/>
          <p:cNvSpPr/>
          <p:nvPr/>
        </p:nvSpPr>
        <p:spPr>
          <a:xfrm rot="13330867">
            <a:off x="8369300" y="3654425"/>
            <a:ext cx="822325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821512" y="0"/>
              </a:cxn>
              <a:cxn ang="0">
                <a:pos x="821512" y="309693"/>
              </a:cxn>
              <a:cxn ang="0">
                <a:pos x="750180" y="316884"/>
              </a:cxn>
              <a:cxn ang="0">
                <a:pos x="282186" y="784878"/>
              </a:cxn>
              <a:cxn ang="0">
                <a:pos x="281580" y="790885"/>
              </a:cxn>
              <a:cxn ang="0">
                <a:pos x="0" y="774158"/>
              </a:cxn>
              <a:cxn ang="0">
                <a:pos x="821512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C0C0C0"/>
          </a:solidFill>
          <a:ln w="12700">
            <a:noFill/>
          </a:ln>
        </p:spPr>
        <p:txBody>
          <a:bodyPr anchor="ctr"/>
          <a:lstStyle/>
          <a:p>
            <a:pPr algn="ctr"/>
            <a:endParaRPr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任意多边形 26"/>
          <p:cNvSpPr/>
          <p:nvPr/>
        </p:nvSpPr>
        <p:spPr>
          <a:xfrm rot="2853042">
            <a:off x="8391525" y="2584450"/>
            <a:ext cx="822325" cy="790575"/>
          </a:xfrm>
          <a:custGeom>
            <a:avLst/>
            <a:gdLst>
              <a:gd name="txL" fmla="*/ 0 w 821512"/>
              <a:gd name="txT" fmla="*/ 0 h 790885"/>
              <a:gd name="txR" fmla="*/ 821512 w 821512"/>
              <a:gd name="txB" fmla="*/ 790885 h 790885"/>
            </a:gdLst>
            <a:ahLst/>
            <a:cxnLst>
              <a:cxn ang="0">
                <a:pos x="821512" y="0"/>
              </a:cxn>
              <a:cxn ang="0">
                <a:pos x="821512" y="309693"/>
              </a:cxn>
              <a:cxn ang="0">
                <a:pos x="750180" y="316884"/>
              </a:cxn>
              <a:cxn ang="0">
                <a:pos x="282186" y="784878"/>
              </a:cxn>
              <a:cxn ang="0">
                <a:pos x="281580" y="790885"/>
              </a:cxn>
              <a:cxn ang="0">
                <a:pos x="0" y="774158"/>
              </a:cxn>
              <a:cxn ang="0">
                <a:pos x="821512" y="0"/>
              </a:cxn>
            </a:cxnLst>
            <a:rect l="txL" t="txT" r="txR" b="tx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rgbClr val="C0C0C0"/>
          </a:solidFill>
          <a:ln w="12700">
            <a:noFill/>
          </a:ln>
        </p:spPr>
        <p:txBody>
          <a:bodyPr anchor="ctr"/>
          <a:lstStyle/>
          <a:p>
            <a:pPr algn="ctr"/>
            <a:endParaRPr sz="180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9" name="文本框 41"/>
          <p:cNvSpPr/>
          <p:nvPr/>
        </p:nvSpPr>
        <p:spPr>
          <a:xfrm>
            <a:off x="595313" y="774700"/>
            <a:ext cx="2692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7F7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Type 3</a:t>
            </a:r>
            <a:endParaRPr lang="en-US" sz="3600" b="1" dirty="0">
              <a:solidFill>
                <a:srgbClr val="7F7F7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直接连接符 40"/>
          <p:cNvSpPr/>
          <p:nvPr/>
        </p:nvSpPr>
        <p:spPr>
          <a:xfrm>
            <a:off x="2892425" y="482600"/>
            <a:ext cx="1588" cy="1228725"/>
          </a:xfrm>
          <a:prstGeom prst="line">
            <a:avLst/>
          </a:prstGeom>
          <a:ln w="6350" cap="flat" cmpd="sng">
            <a:solidFill>
              <a:srgbClr val="7F7F7F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" name="矩形 39"/>
          <p:cNvSpPr/>
          <p:nvPr/>
        </p:nvSpPr>
        <p:spPr>
          <a:xfrm>
            <a:off x="2952750" y="600075"/>
            <a:ext cx="4533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当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type 1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type 2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不适用时，若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 \ B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非二连通（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not 2-connected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），其中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为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间的边界路</a:t>
            </a:r>
          </a:p>
        </p:txBody>
      </p:sp>
      <p:sp>
        <p:nvSpPr>
          <p:cNvPr id="3" name="文本框 28"/>
          <p:cNvSpPr/>
          <p:nvPr/>
        </p:nvSpPr>
        <p:spPr>
          <a:xfrm>
            <a:off x="9262110" y="3009265"/>
            <a:ext cx="30651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24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中存在切割集，且切割集三个顶点中有两个顶点在</a:t>
            </a:r>
            <a:r>
              <a:rPr lang="en-US" altLang="zh-CN" sz="24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595959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上</a:t>
            </a:r>
            <a:endParaRPr lang="zh-CN" altLang="en-US" sz="2400" b="1" dirty="0">
              <a:solidFill>
                <a:srgbClr val="7F7F7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338262" y="5883275"/>
            <a:ext cx="10261601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21" name="【2】An approximation algorithm for the longest cycle problem in solid grid graphs"/>
          <p:cNvSpPr txBox="1"/>
          <p:nvPr/>
        </p:nvSpPr>
        <p:spPr>
          <a:xfrm>
            <a:off x="2965450" y="543241"/>
            <a:ext cx="3067050" cy="1158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  <a:p>
            <a: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【2】An approximation algorithm for the longest cycle problem in solid grid graphs</a:t>
            </a:r>
            <a:br/>
            <a:endParaRPr/>
          </a:p>
        </p:txBody>
      </p:sp>
      <p:sp>
        <p:nvSpPr>
          <p:cNvPr id="22" name="线条"/>
          <p:cNvSpPr/>
          <p:nvPr/>
        </p:nvSpPr>
        <p:spPr>
          <a:xfrm>
            <a:off x="2892423" y="482598"/>
            <a:ext cx="1591" cy="1228728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" name="Algorithm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Algorithm</a:t>
            </a:r>
          </a:p>
        </p:txBody>
      </p:sp>
      <p:pic>
        <p:nvPicPr>
          <p:cNvPr id="24" name="屏幕快照 2018-12-23 下午3.30.10.png" descr="屏幕快照 2018-12-23 下午3.30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92" y="1903895"/>
            <a:ext cx="9156704" cy="43307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338262" y="5883275"/>
            <a:ext cx="10261601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27" name="we can prove the correctness of the algorithm"/>
          <p:cNvSpPr txBox="1"/>
          <p:nvPr/>
        </p:nvSpPr>
        <p:spPr>
          <a:xfrm>
            <a:off x="2965450" y="727075"/>
            <a:ext cx="3067050" cy="497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we can prove the correctness of the algorithm</a:t>
            </a:r>
          </a:p>
        </p:txBody>
      </p:sp>
      <p:sp>
        <p:nvSpPr>
          <p:cNvPr id="28" name="线条"/>
          <p:cNvSpPr/>
          <p:nvPr/>
        </p:nvSpPr>
        <p:spPr>
          <a:xfrm>
            <a:off x="2892423" y="482598"/>
            <a:ext cx="1591" cy="1228728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" name="Lemma"/>
          <p:cNvSpPr txBox="1"/>
          <p:nvPr/>
        </p:nvSpPr>
        <p:spPr>
          <a:xfrm>
            <a:off x="811212" y="663573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Lemma</a:t>
            </a:r>
          </a:p>
        </p:txBody>
      </p:sp>
      <p:sp>
        <p:nvSpPr>
          <p:cNvPr id="30" name="1.There is a polynomial-"/>
          <p:cNvSpPr txBox="1"/>
          <p:nvPr/>
        </p:nvSpPr>
        <p:spPr>
          <a:xfrm>
            <a:off x="4935537" y="8131175"/>
            <a:ext cx="3067053" cy="115061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1300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</a:t>
            </a:r>
            <a:r>
              <a:rPr sz="2400"/>
              <a:t>1.There is a polynomial-</a:t>
            </a:r>
          </a:p>
        </p:txBody>
      </p:sp>
      <p:sp>
        <p:nvSpPr>
          <p:cNvPr id="31" name="1.There is a polynomial-time…"/>
          <p:cNvSpPr txBox="1"/>
          <p:nvPr/>
        </p:nvSpPr>
        <p:spPr>
          <a:xfrm>
            <a:off x="815399" y="1762125"/>
            <a:ext cx="6829684" cy="3291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1.There is a polynomial-time </a:t>
            </a:r>
          </a:p>
          <a:p>
            <a:pPr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(2/3)-approximation algorithm of the longest path problem in solid grid graphs in which the end-vertices are specified and forced to be on the boundary.</a:t>
            </a:r>
          </a:p>
          <a:p>
            <a:pPr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  <a:p>
            <a:pPr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2.There is a polynomial-time </a:t>
            </a:r>
          </a:p>
          <a:p>
            <a:pPr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(2/3)-approximation algorithm for the longest path problem in solid grid graphs.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图片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34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35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36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38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" name="椭圆形"/>
          <p:cNvSpPr/>
          <p:nvPr/>
        </p:nvSpPr>
        <p:spPr>
          <a:xfrm>
            <a:off x="3257548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4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5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6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7" name="椭圆形"/>
          <p:cNvSpPr/>
          <p:nvPr/>
        </p:nvSpPr>
        <p:spPr>
          <a:xfrm>
            <a:off x="3257548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4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5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6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7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8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9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5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6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7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8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9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0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7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8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9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0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1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2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8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9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0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1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2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3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" name="椭圆形"/>
          <p:cNvSpPr/>
          <p:nvPr/>
        </p:nvSpPr>
        <p:spPr>
          <a:xfrm>
            <a:off x="6406389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0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1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2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103" name="v1"/>
          <p:cNvSpPr txBox="1"/>
          <p:nvPr/>
        </p:nvSpPr>
        <p:spPr>
          <a:xfrm>
            <a:off x="3711573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104" name="v4"/>
          <p:cNvSpPr txBox="1"/>
          <p:nvPr/>
        </p:nvSpPr>
        <p:spPr>
          <a:xfrm>
            <a:off x="6414291" y="28689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v4</a:t>
            </a:r>
          </a:p>
        </p:txBody>
      </p:sp>
      <p:sp>
        <p:nvSpPr>
          <p:cNvPr id="105" name="v3"/>
          <p:cNvSpPr txBox="1"/>
          <p:nvPr/>
        </p:nvSpPr>
        <p:spPr>
          <a:xfrm>
            <a:off x="6946320" y="3618705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v3</a:t>
            </a:r>
          </a:p>
        </p:txBody>
      </p:sp>
      <p:sp>
        <p:nvSpPr>
          <p:cNvPr id="106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107" name="v6"/>
          <p:cNvSpPr txBox="1"/>
          <p:nvPr/>
        </p:nvSpPr>
        <p:spPr>
          <a:xfrm>
            <a:off x="7672223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v6</a:t>
            </a:r>
          </a:p>
        </p:txBody>
      </p:sp>
      <p:sp>
        <p:nvSpPr>
          <p:cNvPr id="108" name="v5"/>
          <p:cNvSpPr txBox="1"/>
          <p:nvPr/>
        </p:nvSpPr>
        <p:spPr>
          <a:xfrm>
            <a:off x="7666211" y="251824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v5</a:t>
            </a:r>
          </a:p>
        </p:txBody>
      </p:sp>
      <p:sp>
        <p:nvSpPr>
          <p:cNvPr id="109" name="v8"/>
          <p:cNvSpPr txBox="1"/>
          <p:nvPr/>
        </p:nvSpPr>
        <p:spPr>
          <a:xfrm>
            <a:off x="8249700" y="250570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110" name="v7"/>
          <p:cNvSpPr txBox="1"/>
          <p:nvPr/>
        </p:nvSpPr>
        <p:spPr>
          <a:xfrm>
            <a:off x="8223291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v7</a:t>
            </a:r>
          </a:p>
        </p:txBody>
      </p:sp>
      <p:sp>
        <p:nvSpPr>
          <p:cNvPr id="111" name="t"/>
          <p:cNvSpPr txBox="1"/>
          <p:nvPr/>
        </p:nvSpPr>
        <p:spPr>
          <a:xfrm>
            <a:off x="8714089" y="2505709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3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114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115" name="An example application of Algorithm."/>
          <p:cNvSpPr txBox="1"/>
          <p:nvPr/>
        </p:nvSpPr>
        <p:spPr>
          <a:xfrm>
            <a:off x="3028950" y="949642"/>
            <a:ext cx="3067050" cy="548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An example application of Algorithm. </a:t>
            </a:r>
          </a:p>
          <a:p>
            <a: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第一步分割：找到分割对：（s，v）</a:t>
            </a:r>
          </a:p>
        </p:txBody>
      </p:sp>
      <p:sp>
        <p:nvSpPr>
          <p:cNvPr id="116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7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118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9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" name="椭圆形"/>
          <p:cNvSpPr/>
          <p:nvPr/>
        </p:nvSpPr>
        <p:spPr>
          <a:xfrm>
            <a:off x="3257548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3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4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5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6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7" name="椭圆形"/>
          <p:cNvSpPr/>
          <p:nvPr/>
        </p:nvSpPr>
        <p:spPr>
          <a:xfrm>
            <a:off x="3257548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8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9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0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1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2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3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4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5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6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7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8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9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0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1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2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3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4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5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6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7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8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9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0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1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2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3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4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5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6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7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8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9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0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1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2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3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4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5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6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7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8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9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0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1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2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3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4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5" name="椭圆形"/>
          <p:cNvSpPr/>
          <p:nvPr/>
        </p:nvSpPr>
        <p:spPr>
          <a:xfrm>
            <a:off x="6406389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6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7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8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79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80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81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82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183" name="v1"/>
          <p:cNvSpPr txBox="1"/>
          <p:nvPr/>
        </p:nvSpPr>
        <p:spPr>
          <a:xfrm>
            <a:off x="3711573" y="4138929"/>
            <a:ext cx="274247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w</a:t>
            </a:r>
          </a:p>
        </p:txBody>
      </p:sp>
      <p:sp>
        <p:nvSpPr>
          <p:cNvPr id="184" name="v4"/>
          <p:cNvSpPr txBox="1"/>
          <p:nvPr/>
        </p:nvSpPr>
        <p:spPr>
          <a:xfrm>
            <a:off x="6414291" y="28689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v4</a:t>
            </a:r>
          </a:p>
        </p:txBody>
      </p:sp>
      <p:sp>
        <p:nvSpPr>
          <p:cNvPr id="185" name="v3"/>
          <p:cNvSpPr txBox="1"/>
          <p:nvPr/>
        </p:nvSpPr>
        <p:spPr>
          <a:xfrm>
            <a:off x="6946320" y="3618705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v3</a:t>
            </a:r>
          </a:p>
        </p:txBody>
      </p:sp>
      <p:sp>
        <p:nvSpPr>
          <p:cNvPr id="186" name="v2"/>
          <p:cNvSpPr txBox="1"/>
          <p:nvPr/>
        </p:nvSpPr>
        <p:spPr>
          <a:xfrm>
            <a:off x="4189252" y="4180204"/>
            <a:ext cx="21609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</a:t>
            </a:r>
          </a:p>
        </p:txBody>
      </p:sp>
      <p:sp>
        <p:nvSpPr>
          <p:cNvPr id="187" name="v6"/>
          <p:cNvSpPr txBox="1"/>
          <p:nvPr/>
        </p:nvSpPr>
        <p:spPr>
          <a:xfrm>
            <a:off x="7672223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v6</a:t>
            </a:r>
          </a:p>
        </p:txBody>
      </p:sp>
      <p:sp>
        <p:nvSpPr>
          <p:cNvPr id="188" name="v5"/>
          <p:cNvSpPr txBox="1"/>
          <p:nvPr/>
        </p:nvSpPr>
        <p:spPr>
          <a:xfrm>
            <a:off x="7666211" y="251824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v5</a:t>
            </a:r>
          </a:p>
        </p:txBody>
      </p:sp>
      <p:sp>
        <p:nvSpPr>
          <p:cNvPr id="189" name="v8"/>
          <p:cNvSpPr txBox="1"/>
          <p:nvPr/>
        </p:nvSpPr>
        <p:spPr>
          <a:xfrm>
            <a:off x="8249700" y="250570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190" name="v7"/>
          <p:cNvSpPr txBox="1"/>
          <p:nvPr/>
        </p:nvSpPr>
        <p:spPr>
          <a:xfrm>
            <a:off x="8223291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v7</a:t>
            </a:r>
          </a:p>
        </p:txBody>
      </p:sp>
      <p:sp>
        <p:nvSpPr>
          <p:cNvPr id="191" name="t"/>
          <p:cNvSpPr txBox="1"/>
          <p:nvPr/>
        </p:nvSpPr>
        <p:spPr>
          <a:xfrm>
            <a:off x="8714089" y="2505709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pic>
        <p:nvPicPr>
          <p:cNvPr id="192" name="WechatIMG173.png" descr="WechatIMG17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943" y="554577"/>
            <a:ext cx="2146302" cy="1562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3" name="分割类型type1:分割情况"/>
          <p:cNvSpPr txBox="1"/>
          <p:nvPr/>
        </p:nvSpPr>
        <p:spPr>
          <a:xfrm>
            <a:off x="9523224" y="2237395"/>
            <a:ext cx="2568217" cy="408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分割类型type1:分割情况</a:t>
            </a:r>
          </a:p>
        </p:txBody>
      </p:sp>
      <p:sp>
        <p:nvSpPr>
          <p:cNvPr id="194" name="分割方式：ALP(C2 ∪ {v}, v, t) +ALP(C1 ∪ {s}, s, w) +边（w，v）"/>
          <p:cNvSpPr txBox="1"/>
          <p:nvPr/>
        </p:nvSpPr>
        <p:spPr>
          <a:xfrm>
            <a:off x="10118287" y="2958860"/>
            <a:ext cx="1533904" cy="30484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分割方式：ALP(</a:t>
            </a:r>
            <a:r>
              <a:rPr i="1"/>
              <a:t>C</a:t>
            </a:r>
            <a:r>
              <a:rPr sz="900" baseline="-16000"/>
              <a:t>2 </a:t>
            </a:r>
            <a:r>
              <a:t>∪ {</a:t>
            </a:r>
            <a:r>
              <a:rPr i="1"/>
              <a:t>v</a:t>
            </a:r>
            <a:r>
              <a:t>}, </a:t>
            </a:r>
            <a:r>
              <a:rPr i="1"/>
              <a:t>v</a:t>
            </a:r>
            <a:r>
              <a:t>, </a:t>
            </a:r>
            <a:r>
              <a:rPr i="1"/>
              <a:t>t</a:t>
            </a:r>
            <a:r>
              <a:t>) +ALP(</a:t>
            </a:r>
            <a:r>
              <a:rPr i="1"/>
              <a:t>C</a:t>
            </a:r>
            <a:r>
              <a:rPr sz="900" baseline="-16000"/>
              <a:t>1 </a:t>
            </a:r>
            <a:r>
              <a:t>∪ {</a:t>
            </a:r>
            <a:r>
              <a:rPr i="1"/>
              <a:t>s</a:t>
            </a:r>
            <a:r>
              <a:t>}, </a:t>
            </a:r>
            <a:r>
              <a:rPr i="1"/>
              <a:t>s</a:t>
            </a:r>
            <a:r>
              <a:t>, </a:t>
            </a:r>
            <a:r>
              <a:rPr i="1"/>
              <a:t>w</a:t>
            </a:r>
            <a:r>
              <a:t>) +边（w，v）</a:t>
            </a:r>
            <a:br/>
            <a:endParaRPr/>
          </a:p>
          <a:p>
            <a:br/>
            <a:endParaRPr/>
          </a:p>
          <a:p>
            <a:br/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6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197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198" name="An example application of Algorithm."/>
          <p:cNvSpPr txBox="1"/>
          <p:nvPr/>
        </p:nvSpPr>
        <p:spPr>
          <a:xfrm>
            <a:off x="3028950" y="949642"/>
            <a:ext cx="3067050" cy="548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An example application of Algorithm. </a:t>
            </a:r>
          </a:p>
          <a:p>
            <a: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第一步分割：找到分割对：（s，v）</a:t>
            </a:r>
          </a:p>
        </p:txBody>
      </p:sp>
      <p:sp>
        <p:nvSpPr>
          <p:cNvPr id="199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201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2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03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04" name="椭圆形"/>
          <p:cNvSpPr/>
          <p:nvPr/>
        </p:nvSpPr>
        <p:spPr>
          <a:xfrm>
            <a:off x="3257548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05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06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07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08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09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0" name="椭圆形"/>
          <p:cNvSpPr/>
          <p:nvPr/>
        </p:nvSpPr>
        <p:spPr>
          <a:xfrm>
            <a:off x="3257548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1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2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3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4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5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6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7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8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9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0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1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2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3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4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5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6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7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8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9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0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1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2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3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4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5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6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7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8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9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0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1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2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3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4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5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6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7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8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9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0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1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2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3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4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5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6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7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8" name="椭圆形"/>
          <p:cNvSpPr/>
          <p:nvPr/>
        </p:nvSpPr>
        <p:spPr>
          <a:xfrm>
            <a:off x="6406389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9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60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61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62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63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64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65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266" name="v1"/>
          <p:cNvSpPr txBox="1"/>
          <p:nvPr/>
        </p:nvSpPr>
        <p:spPr>
          <a:xfrm>
            <a:off x="3711573" y="4138929"/>
            <a:ext cx="274247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w</a:t>
            </a:r>
          </a:p>
        </p:txBody>
      </p:sp>
      <p:sp>
        <p:nvSpPr>
          <p:cNvPr id="267" name="v4"/>
          <p:cNvSpPr txBox="1"/>
          <p:nvPr/>
        </p:nvSpPr>
        <p:spPr>
          <a:xfrm>
            <a:off x="6414291" y="28689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v4</a:t>
            </a:r>
          </a:p>
        </p:txBody>
      </p:sp>
      <p:sp>
        <p:nvSpPr>
          <p:cNvPr id="268" name="v3"/>
          <p:cNvSpPr txBox="1"/>
          <p:nvPr/>
        </p:nvSpPr>
        <p:spPr>
          <a:xfrm>
            <a:off x="6946320" y="3618705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v3</a:t>
            </a:r>
          </a:p>
        </p:txBody>
      </p:sp>
      <p:sp>
        <p:nvSpPr>
          <p:cNvPr id="269" name="v2"/>
          <p:cNvSpPr txBox="1"/>
          <p:nvPr/>
        </p:nvSpPr>
        <p:spPr>
          <a:xfrm>
            <a:off x="4189252" y="4180204"/>
            <a:ext cx="21609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</a:t>
            </a:r>
          </a:p>
        </p:txBody>
      </p:sp>
      <p:sp>
        <p:nvSpPr>
          <p:cNvPr id="270" name="v6"/>
          <p:cNvSpPr txBox="1"/>
          <p:nvPr/>
        </p:nvSpPr>
        <p:spPr>
          <a:xfrm>
            <a:off x="7672223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v6</a:t>
            </a:r>
          </a:p>
        </p:txBody>
      </p:sp>
      <p:sp>
        <p:nvSpPr>
          <p:cNvPr id="271" name="v5"/>
          <p:cNvSpPr txBox="1"/>
          <p:nvPr/>
        </p:nvSpPr>
        <p:spPr>
          <a:xfrm>
            <a:off x="7666211" y="251824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v5</a:t>
            </a:r>
          </a:p>
        </p:txBody>
      </p:sp>
      <p:sp>
        <p:nvSpPr>
          <p:cNvPr id="272" name="v8"/>
          <p:cNvSpPr txBox="1"/>
          <p:nvPr/>
        </p:nvSpPr>
        <p:spPr>
          <a:xfrm>
            <a:off x="8249700" y="250570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273" name="v7"/>
          <p:cNvSpPr txBox="1"/>
          <p:nvPr/>
        </p:nvSpPr>
        <p:spPr>
          <a:xfrm>
            <a:off x="8223291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v7</a:t>
            </a:r>
          </a:p>
        </p:txBody>
      </p:sp>
      <p:sp>
        <p:nvSpPr>
          <p:cNvPr id="274" name="t"/>
          <p:cNvSpPr txBox="1"/>
          <p:nvPr/>
        </p:nvSpPr>
        <p:spPr>
          <a:xfrm>
            <a:off x="8714089" y="2505709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pic>
        <p:nvPicPr>
          <p:cNvPr id="275" name="WechatIMG173.png" descr="WechatIMG17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943" y="554577"/>
            <a:ext cx="2146302" cy="1562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6" name="分割类型type1:分割情况"/>
          <p:cNvSpPr txBox="1"/>
          <p:nvPr/>
        </p:nvSpPr>
        <p:spPr>
          <a:xfrm>
            <a:off x="9523224" y="2237395"/>
            <a:ext cx="2568217" cy="408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分割类型type1:分割情况</a:t>
            </a:r>
          </a:p>
        </p:txBody>
      </p:sp>
      <p:sp>
        <p:nvSpPr>
          <p:cNvPr id="277" name="分割之后，左边子问题达到递归边界，得出路径；右边子问题进入递归"/>
          <p:cNvSpPr txBox="1"/>
          <p:nvPr/>
        </p:nvSpPr>
        <p:spPr>
          <a:xfrm>
            <a:off x="10118287" y="2958860"/>
            <a:ext cx="1533904" cy="3393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分割之后，左边子问题达到递归边界，得出路径；右边子问题进入递归</a:t>
            </a:r>
            <a:br/>
            <a:endParaRPr/>
          </a:p>
          <a:p>
            <a:br/>
            <a:endParaRPr/>
          </a:p>
          <a:p>
            <a:br/>
            <a:endParaRPr/>
          </a:p>
        </p:txBody>
      </p:sp>
      <p:sp>
        <p:nvSpPr>
          <p:cNvPr id="278" name="形状"/>
          <p:cNvSpPr/>
          <p:nvPr/>
        </p:nvSpPr>
        <p:spPr>
          <a:xfrm>
            <a:off x="2266195" y="2084727"/>
            <a:ext cx="1737319" cy="2392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3"/>
                </a:moveTo>
                <a:lnTo>
                  <a:pt x="16089" y="0"/>
                </a:lnTo>
                <a:lnTo>
                  <a:pt x="21304" y="12567"/>
                </a:lnTo>
                <a:lnTo>
                  <a:pt x="21600" y="21600"/>
                </a:lnTo>
                <a:lnTo>
                  <a:pt x="1005" y="21401"/>
                </a:lnTo>
                <a:lnTo>
                  <a:pt x="0" y="103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9" name="形状"/>
          <p:cNvSpPr/>
          <p:nvPr/>
        </p:nvSpPr>
        <p:spPr>
          <a:xfrm>
            <a:off x="4118347" y="2039928"/>
            <a:ext cx="5212822" cy="27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136"/>
                </a:moveTo>
                <a:lnTo>
                  <a:pt x="24" y="20566"/>
                </a:lnTo>
                <a:lnTo>
                  <a:pt x="21600" y="21600"/>
                </a:lnTo>
                <a:lnTo>
                  <a:pt x="20815" y="113"/>
                </a:lnTo>
                <a:lnTo>
                  <a:pt x="13854" y="0"/>
                </a:lnTo>
                <a:lnTo>
                  <a:pt x="13929" y="4721"/>
                </a:lnTo>
                <a:lnTo>
                  <a:pt x="8193" y="5184"/>
                </a:lnTo>
                <a:lnTo>
                  <a:pt x="9060" y="7420"/>
                </a:lnTo>
                <a:lnTo>
                  <a:pt x="0" y="8136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0" name="线条"/>
          <p:cNvSpPr/>
          <p:nvPr/>
        </p:nvSpPr>
        <p:spPr>
          <a:xfrm>
            <a:off x="3784958" y="4143374"/>
            <a:ext cx="450929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2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283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284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285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6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287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8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89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0" name="椭圆形"/>
          <p:cNvSpPr/>
          <p:nvPr/>
        </p:nvSpPr>
        <p:spPr>
          <a:xfrm>
            <a:off x="325755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1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2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3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4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5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6" name="椭圆形"/>
          <p:cNvSpPr/>
          <p:nvPr/>
        </p:nvSpPr>
        <p:spPr>
          <a:xfrm>
            <a:off x="3257550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7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8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99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0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1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2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3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4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5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6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7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8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09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0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1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2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3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4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5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6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7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8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9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0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1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2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3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4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5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6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7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8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29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0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1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2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3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4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5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6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7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8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39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0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1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2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3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4" name="椭圆形"/>
          <p:cNvSpPr/>
          <p:nvPr/>
        </p:nvSpPr>
        <p:spPr>
          <a:xfrm>
            <a:off x="6406391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5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6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7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8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49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50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51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352" name="v1"/>
          <p:cNvSpPr txBox="1"/>
          <p:nvPr/>
        </p:nvSpPr>
        <p:spPr>
          <a:xfrm>
            <a:off x="3711575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353" name="v4"/>
          <p:cNvSpPr txBox="1"/>
          <p:nvPr/>
        </p:nvSpPr>
        <p:spPr>
          <a:xfrm>
            <a:off x="6414291" y="2868927"/>
            <a:ext cx="21609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</a:t>
            </a:r>
          </a:p>
        </p:txBody>
      </p:sp>
      <p:sp>
        <p:nvSpPr>
          <p:cNvPr id="354" name="v3"/>
          <p:cNvSpPr txBox="1"/>
          <p:nvPr/>
        </p:nvSpPr>
        <p:spPr>
          <a:xfrm>
            <a:off x="6952729" y="3413287"/>
            <a:ext cx="22904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</a:t>
            </a:r>
          </a:p>
        </p:txBody>
      </p:sp>
      <p:sp>
        <p:nvSpPr>
          <p:cNvPr id="355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356" name="v6"/>
          <p:cNvSpPr txBox="1"/>
          <p:nvPr/>
        </p:nvSpPr>
        <p:spPr>
          <a:xfrm>
            <a:off x="7672223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v6</a:t>
            </a:r>
          </a:p>
        </p:txBody>
      </p:sp>
      <p:sp>
        <p:nvSpPr>
          <p:cNvPr id="357" name="v5"/>
          <p:cNvSpPr txBox="1"/>
          <p:nvPr/>
        </p:nvSpPr>
        <p:spPr>
          <a:xfrm>
            <a:off x="7666211" y="251824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v5</a:t>
            </a:r>
          </a:p>
        </p:txBody>
      </p:sp>
      <p:sp>
        <p:nvSpPr>
          <p:cNvPr id="358" name="v8"/>
          <p:cNvSpPr txBox="1"/>
          <p:nvPr/>
        </p:nvSpPr>
        <p:spPr>
          <a:xfrm>
            <a:off x="8249700" y="2505710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359" name="v7"/>
          <p:cNvSpPr txBox="1"/>
          <p:nvPr/>
        </p:nvSpPr>
        <p:spPr>
          <a:xfrm>
            <a:off x="8223291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v7</a:t>
            </a:r>
          </a:p>
        </p:txBody>
      </p:sp>
      <p:sp>
        <p:nvSpPr>
          <p:cNvPr id="360" name="t"/>
          <p:cNvSpPr txBox="1"/>
          <p:nvPr/>
        </p:nvSpPr>
        <p:spPr>
          <a:xfrm>
            <a:off x="8714089" y="2505710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sp>
        <p:nvSpPr>
          <p:cNvPr id="361" name="线条"/>
          <p:cNvSpPr/>
          <p:nvPr/>
        </p:nvSpPr>
        <p:spPr>
          <a:xfrm flipV="1">
            <a:off x="2461815" y="2327817"/>
            <a:ext cx="2" cy="180231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2" name="线条"/>
          <p:cNvSpPr/>
          <p:nvPr/>
        </p:nvSpPr>
        <p:spPr>
          <a:xfrm>
            <a:off x="2379116" y="4156075"/>
            <a:ext cx="13639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3" name="线条"/>
          <p:cNvSpPr/>
          <p:nvPr/>
        </p:nvSpPr>
        <p:spPr>
          <a:xfrm>
            <a:off x="2482575" y="2312669"/>
            <a:ext cx="8212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4" name="线条"/>
          <p:cNvSpPr/>
          <p:nvPr/>
        </p:nvSpPr>
        <p:spPr>
          <a:xfrm flipV="1">
            <a:off x="3324621" y="2334416"/>
            <a:ext cx="3" cy="126920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5" name="线条"/>
          <p:cNvSpPr/>
          <p:nvPr/>
        </p:nvSpPr>
        <p:spPr>
          <a:xfrm>
            <a:off x="3311921" y="36734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6" name="形状"/>
          <p:cNvSpPr/>
          <p:nvPr/>
        </p:nvSpPr>
        <p:spPr>
          <a:xfrm>
            <a:off x="4118347" y="2039928"/>
            <a:ext cx="5212822" cy="27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136"/>
                </a:moveTo>
                <a:lnTo>
                  <a:pt x="24" y="20566"/>
                </a:lnTo>
                <a:lnTo>
                  <a:pt x="21600" y="21600"/>
                </a:lnTo>
                <a:lnTo>
                  <a:pt x="20815" y="113"/>
                </a:lnTo>
                <a:lnTo>
                  <a:pt x="13854" y="0"/>
                </a:lnTo>
                <a:lnTo>
                  <a:pt x="13929" y="4721"/>
                </a:lnTo>
                <a:lnTo>
                  <a:pt x="8193" y="5184"/>
                </a:lnTo>
                <a:lnTo>
                  <a:pt x="9060" y="7420"/>
                </a:lnTo>
                <a:lnTo>
                  <a:pt x="0" y="8136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67" name="WechatIMG174.png" descr="WechatIMG17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764" y="88828"/>
            <a:ext cx="2173534" cy="24175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8" name="分割类型type2:分割情况f"/>
          <p:cNvSpPr txBox="1"/>
          <p:nvPr/>
        </p:nvSpPr>
        <p:spPr>
          <a:xfrm>
            <a:off x="9433301" y="2492851"/>
            <a:ext cx="2635882" cy="408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分割类型type2:分割情况f</a:t>
            </a:r>
          </a:p>
        </p:txBody>
      </p:sp>
      <p:sp>
        <p:nvSpPr>
          <p:cNvPr id="369" name="分割方式：ALP(C1 ∪ {u}, s, u) +ALP(C2 ∪ {u, v}, u, t)"/>
          <p:cNvSpPr txBox="1"/>
          <p:nvPr/>
        </p:nvSpPr>
        <p:spPr>
          <a:xfrm>
            <a:off x="10118287" y="2958860"/>
            <a:ext cx="1533904" cy="252976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分割方式：ALP(</a:t>
            </a:r>
            <a:r>
              <a:rPr i="1"/>
              <a:t>C</a:t>
            </a:r>
            <a:r>
              <a:rPr sz="900" baseline="-16000"/>
              <a:t>1 </a:t>
            </a:r>
            <a:r>
              <a:t>∪ {</a:t>
            </a:r>
            <a:r>
              <a:rPr i="1"/>
              <a:t>u</a:t>
            </a:r>
            <a:r>
              <a:t>}, </a:t>
            </a:r>
            <a:r>
              <a:rPr i="1"/>
              <a:t>s</a:t>
            </a:r>
            <a:r>
              <a:t>, </a:t>
            </a:r>
            <a:r>
              <a:rPr i="1"/>
              <a:t>u</a:t>
            </a:r>
            <a:r>
              <a:t>) +ALP(</a:t>
            </a:r>
            <a:r>
              <a:rPr i="1"/>
              <a:t>C</a:t>
            </a:r>
            <a:r>
              <a:rPr sz="900" baseline="-16000"/>
              <a:t>2 </a:t>
            </a:r>
            <a:r>
              <a:t>∪ {</a:t>
            </a:r>
            <a:r>
              <a:rPr i="1"/>
              <a:t>u</a:t>
            </a:r>
            <a:r>
              <a:t>, </a:t>
            </a:r>
            <a:r>
              <a:rPr i="1"/>
              <a:t>v</a:t>
            </a:r>
            <a:r>
              <a:t>}, </a:t>
            </a:r>
            <a:r>
              <a:rPr i="1"/>
              <a:t>u</a:t>
            </a:r>
            <a:r>
              <a:t>, </a:t>
            </a:r>
            <a:r>
              <a:rPr i="1"/>
              <a:t>t</a:t>
            </a:r>
            <a:r>
              <a:t>) </a:t>
            </a:r>
            <a:endParaRPr sz="1200"/>
          </a:p>
          <a:p>
            <a:pPr>
              <a:defRPr sz="1200"/>
            </a:pPr>
            <a:endParaRPr sz="1200"/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</p:txBody>
      </p:sp>
      <p:sp>
        <p:nvSpPr>
          <p:cNvPr id="370" name="v4"/>
          <p:cNvSpPr txBox="1"/>
          <p:nvPr/>
        </p:nvSpPr>
        <p:spPr>
          <a:xfrm>
            <a:off x="6888163" y="2868927"/>
            <a:ext cx="192987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r</a:t>
            </a:r>
          </a:p>
        </p:txBody>
      </p:sp>
      <p:sp>
        <p:nvSpPr>
          <p:cNvPr id="371" name="v4"/>
          <p:cNvSpPr txBox="1"/>
          <p:nvPr/>
        </p:nvSpPr>
        <p:spPr>
          <a:xfrm>
            <a:off x="6499159" y="3964306"/>
            <a:ext cx="2168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y</a:t>
            </a:r>
          </a:p>
        </p:txBody>
      </p:sp>
      <p:sp>
        <p:nvSpPr>
          <p:cNvPr id="372" name="v4"/>
          <p:cNvSpPr txBox="1"/>
          <p:nvPr/>
        </p:nvSpPr>
        <p:spPr>
          <a:xfrm>
            <a:off x="6009387" y="3413287"/>
            <a:ext cx="218660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x</a:t>
            </a:r>
          </a:p>
        </p:txBody>
      </p:sp>
      <p:sp>
        <p:nvSpPr>
          <p:cNvPr id="373" name="v4"/>
          <p:cNvSpPr txBox="1"/>
          <p:nvPr/>
        </p:nvSpPr>
        <p:spPr>
          <a:xfrm>
            <a:off x="6485092" y="3413287"/>
            <a:ext cx="274248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w</a:t>
            </a:r>
          </a:p>
        </p:txBody>
      </p:sp>
      <p:sp>
        <p:nvSpPr>
          <p:cNvPr id="374" name="v4"/>
          <p:cNvSpPr txBox="1"/>
          <p:nvPr/>
        </p:nvSpPr>
        <p:spPr>
          <a:xfrm>
            <a:off x="6015637" y="3959861"/>
            <a:ext cx="212632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z</a:t>
            </a:r>
          </a:p>
        </p:txBody>
      </p:sp>
      <p:sp>
        <p:nvSpPr>
          <p:cNvPr id="375" name="线条"/>
          <p:cNvSpPr/>
          <p:nvPr/>
        </p:nvSpPr>
        <p:spPr>
          <a:xfrm>
            <a:off x="3784958" y="4143375"/>
            <a:ext cx="45093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7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378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379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380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1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382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3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84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85" name="椭圆形"/>
          <p:cNvSpPr/>
          <p:nvPr/>
        </p:nvSpPr>
        <p:spPr>
          <a:xfrm>
            <a:off x="325755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86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87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88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89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0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1" name="椭圆形"/>
          <p:cNvSpPr/>
          <p:nvPr/>
        </p:nvSpPr>
        <p:spPr>
          <a:xfrm>
            <a:off x="3257550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2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3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4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5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6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7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8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99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0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1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2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3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4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5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6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7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8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09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0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1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2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3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4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5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6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7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8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19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0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1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2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3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4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5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6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7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8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29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0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1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2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3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4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5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6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7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8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39" name="椭圆形"/>
          <p:cNvSpPr/>
          <p:nvPr/>
        </p:nvSpPr>
        <p:spPr>
          <a:xfrm>
            <a:off x="6406391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40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41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42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43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44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45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46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447" name="v1"/>
          <p:cNvSpPr txBox="1"/>
          <p:nvPr/>
        </p:nvSpPr>
        <p:spPr>
          <a:xfrm>
            <a:off x="3711575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448" name="v4"/>
          <p:cNvSpPr txBox="1"/>
          <p:nvPr/>
        </p:nvSpPr>
        <p:spPr>
          <a:xfrm>
            <a:off x="6414291" y="2868927"/>
            <a:ext cx="21609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</a:t>
            </a:r>
          </a:p>
        </p:txBody>
      </p:sp>
      <p:sp>
        <p:nvSpPr>
          <p:cNvPr id="449" name="v3"/>
          <p:cNvSpPr txBox="1"/>
          <p:nvPr/>
        </p:nvSpPr>
        <p:spPr>
          <a:xfrm>
            <a:off x="6952729" y="3413287"/>
            <a:ext cx="22904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</a:t>
            </a:r>
          </a:p>
        </p:txBody>
      </p:sp>
      <p:sp>
        <p:nvSpPr>
          <p:cNvPr id="450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451" name="v6"/>
          <p:cNvSpPr txBox="1"/>
          <p:nvPr/>
        </p:nvSpPr>
        <p:spPr>
          <a:xfrm>
            <a:off x="7672223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v6</a:t>
            </a:r>
          </a:p>
        </p:txBody>
      </p:sp>
      <p:sp>
        <p:nvSpPr>
          <p:cNvPr id="452" name="v5"/>
          <p:cNvSpPr txBox="1"/>
          <p:nvPr/>
        </p:nvSpPr>
        <p:spPr>
          <a:xfrm>
            <a:off x="7666211" y="251824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v5</a:t>
            </a:r>
          </a:p>
        </p:txBody>
      </p:sp>
      <p:sp>
        <p:nvSpPr>
          <p:cNvPr id="453" name="v8"/>
          <p:cNvSpPr txBox="1"/>
          <p:nvPr/>
        </p:nvSpPr>
        <p:spPr>
          <a:xfrm>
            <a:off x="8249700" y="2505710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454" name="v7"/>
          <p:cNvSpPr txBox="1"/>
          <p:nvPr/>
        </p:nvSpPr>
        <p:spPr>
          <a:xfrm>
            <a:off x="8223291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v7</a:t>
            </a:r>
          </a:p>
        </p:txBody>
      </p:sp>
      <p:sp>
        <p:nvSpPr>
          <p:cNvPr id="455" name="t"/>
          <p:cNvSpPr txBox="1"/>
          <p:nvPr/>
        </p:nvSpPr>
        <p:spPr>
          <a:xfrm>
            <a:off x="8714089" y="2505710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sp>
        <p:nvSpPr>
          <p:cNvPr id="456" name="线条"/>
          <p:cNvSpPr/>
          <p:nvPr/>
        </p:nvSpPr>
        <p:spPr>
          <a:xfrm flipV="1">
            <a:off x="2461815" y="2327817"/>
            <a:ext cx="2" cy="180231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7" name="线条"/>
          <p:cNvSpPr/>
          <p:nvPr/>
        </p:nvSpPr>
        <p:spPr>
          <a:xfrm>
            <a:off x="2379116" y="4156075"/>
            <a:ext cx="13639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8" name="线条"/>
          <p:cNvSpPr/>
          <p:nvPr/>
        </p:nvSpPr>
        <p:spPr>
          <a:xfrm>
            <a:off x="2482575" y="2312669"/>
            <a:ext cx="8212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9" name="线条"/>
          <p:cNvSpPr/>
          <p:nvPr/>
        </p:nvSpPr>
        <p:spPr>
          <a:xfrm flipV="1">
            <a:off x="3324621" y="2334416"/>
            <a:ext cx="3" cy="126920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0" name="线条"/>
          <p:cNvSpPr/>
          <p:nvPr/>
        </p:nvSpPr>
        <p:spPr>
          <a:xfrm>
            <a:off x="3311921" y="36734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61" name="WechatIMG174.png" descr="WechatIMG17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764" y="88828"/>
            <a:ext cx="2173534" cy="24175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2" name="分割类型type2:分割情况f"/>
          <p:cNvSpPr txBox="1"/>
          <p:nvPr/>
        </p:nvSpPr>
        <p:spPr>
          <a:xfrm>
            <a:off x="9433301" y="2492851"/>
            <a:ext cx="2635882" cy="408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分割类型type2:分割情况f</a:t>
            </a:r>
          </a:p>
        </p:txBody>
      </p:sp>
      <p:sp>
        <p:nvSpPr>
          <p:cNvPr id="463" name="分割效果：…"/>
          <p:cNvSpPr txBox="1"/>
          <p:nvPr/>
        </p:nvSpPr>
        <p:spPr>
          <a:xfrm>
            <a:off x="9988094" y="3320998"/>
            <a:ext cx="1533904" cy="19731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分割效果：</a:t>
            </a:r>
          </a:p>
          <a:p>
            <a:r>
              <a:t>如左图 </a:t>
            </a:r>
            <a:endParaRPr sz="1200"/>
          </a:p>
          <a:p>
            <a:pPr>
              <a:defRPr sz="1200"/>
            </a:pPr>
            <a:endParaRPr sz="1200"/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</p:txBody>
      </p:sp>
      <p:sp>
        <p:nvSpPr>
          <p:cNvPr id="464" name="v4"/>
          <p:cNvSpPr txBox="1"/>
          <p:nvPr/>
        </p:nvSpPr>
        <p:spPr>
          <a:xfrm>
            <a:off x="6888163" y="2868927"/>
            <a:ext cx="192987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r</a:t>
            </a:r>
          </a:p>
        </p:txBody>
      </p:sp>
      <p:sp>
        <p:nvSpPr>
          <p:cNvPr id="465" name="v4"/>
          <p:cNvSpPr txBox="1"/>
          <p:nvPr/>
        </p:nvSpPr>
        <p:spPr>
          <a:xfrm>
            <a:off x="6499159" y="3964306"/>
            <a:ext cx="2168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y</a:t>
            </a:r>
          </a:p>
        </p:txBody>
      </p:sp>
      <p:sp>
        <p:nvSpPr>
          <p:cNvPr id="466" name="v4"/>
          <p:cNvSpPr txBox="1"/>
          <p:nvPr/>
        </p:nvSpPr>
        <p:spPr>
          <a:xfrm>
            <a:off x="6009387" y="3413287"/>
            <a:ext cx="218660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x</a:t>
            </a:r>
          </a:p>
        </p:txBody>
      </p:sp>
      <p:sp>
        <p:nvSpPr>
          <p:cNvPr id="467" name="v4"/>
          <p:cNvSpPr txBox="1"/>
          <p:nvPr/>
        </p:nvSpPr>
        <p:spPr>
          <a:xfrm>
            <a:off x="6485092" y="3413287"/>
            <a:ext cx="274248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w</a:t>
            </a:r>
          </a:p>
        </p:txBody>
      </p:sp>
      <p:sp>
        <p:nvSpPr>
          <p:cNvPr id="468" name="v4"/>
          <p:cNvSpPr txBox="1"/>
          <p:nvPr/>
        </p:nvSpPr>
        <p:spPr>
          <a:xfrm>
            <a:off x="6015637" y="3959861"/>
            <a:ext cx="212632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z</a:t>
            </a:r>
          </a:p>
        </p:txBody>
      </p:sp>
      <p:sp>
        <p:nvSpPr>
          <p:cNvPr id="469" name="线条"/>
          <p:cNvSpPr/>
          <p:nvPr/>
        </p:nvSpPr>
        <p:spPr>
          <a:xfrm>
            <a:off x="3784958" y="4143375"/>
            <a:ext cx="45093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0" name="形状"/>
          <p:cNvSpPr/>
          <p:nvPr/>
        </p:nvSpPr>
        <p:spPr>
          <a:xfrm>
            <a:off x="4131102" y="2639926"/>
            <a:ext cx="3127014" cy="216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73" y="425"/>
                </a:moveTo>
                <a:cubicBezTo>
                  <a:pt x="12173" y="3422"/>
                  <a:pt x="13406" y="6072"/>
                  <a:pt x="15254" y="7474"/>
                </a:cubicBezTo>
                <a:cubicBezTo>
                  <a:pt x="17242" y="8982"/>
                  <a:pt x="19638" y="8831"/>
                  <a:pt x="21527" y="7078"/>
                </a:cubicBezTo>
                <a:lnTo>
                  <a:pt x="21600" y="15733"/>
                </a:lnTo>
                <a:lnTo>
                  <a:pt x="20677" y="21600"/>
                </a:lnTo>
                <a:lnTo>
                  <a:pt x="117" y="20736"/>
                </a:lnTo>
                <a:lnTo>
                  <a:pt x="0" y="0"/>
                </a:lnTo>
                <a:lnTo>
                  <a:pt x="11973" y="425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1" name="形状"/>
          <p:cNvSpPr/>
          <p:nvPr/>
        </p:nvSpPr>
        <p:spPr>
          <a:xfrm>
            <a:off x="6270649" y="2000024"/>
            <a:ext cx="2974283" cy="186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263"/>
                </a:moveTo>
                <a:lnTo>
                  <a:pt x="315" y="16361"/>
                </a:lnTo>
                <a:lnTo>
                  <a:pt x="4031" y="16443"/>
                </a:lnTo>
                <a:lnTo>
                  <a:pt x="3916" y="21600"/>
                </a:lnTo>
                <a:lnTo>
                  <a:pt x="21600" y="21267"/>
                </a:lnTo>
                <a:lnTo>
                  <a:pt x="21305" y="169"/>
                </a:lnTo>
                <a:lnTo>
                  <a:pt x="9069" y="0"/>
                </a:lnTo>
                <a:lnTo>
                  <a:pt x="9119" y="5428"/>
                </a:lnTo>
                <a:lnTo>
                  <a:pt x="0" y="7263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3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474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475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476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7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478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9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0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1" name="椭圆形"/>
          <p:cNvSpPr/>
          <p:nvPr/>
        </p:nvSpPr>
        <p:spPr>
          <a:xfrm>
            <a:off x="325755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2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3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4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5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6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7" name="椭圆形"/>
          <p:cNvSpPr/>
          <p:nvPr/>
        </p:nvSpPr>
        <p:spPr>
          <a:xfrm>
            <a:off x="3257550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8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89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0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1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2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3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4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5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6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7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8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99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0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1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2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3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4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5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6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7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8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09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0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1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2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3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4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5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6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7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8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19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0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1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2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3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4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5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6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7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8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29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0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1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2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3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4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5" name="椭圆形"/>
          <p:cNvSpPr/>
          <p:nvPr/>
        </p:nvSpPr>
        <p:spPr>
          <a:xfrm>
            <a:off x="6406391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6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7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8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39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40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41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42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543" name="v1"/>
          <p:cNvSpPr txBox="1"/>
          <p:nvPr/>
        </p:nvSpPr>
        <p:spPr>
          <a:xfrm>
            <a:off x="3711575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544" name="v4"/>
          <p:cNvSpPr txBox="1"/>
          <p:nvPr/>
        </p:nvSpPr>
        <p:spPr>
          <a:xfrm>
            <a:off x="6414291" y="2868927"/>
            <a:ext cx="21609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</a:t>
            </a:r>
          </a:p>
        </p:txBody>
      </p:sp>
      <p:sp>
        <p:nvSpPr>
          <p:cNvPr id="545" name="v3"/>
          <p:cNvSpPr txBox="1"/>
          <p:nvPr/>
        </p:nvSpPr>
        <p:spPr>
          <a:xfrm>
            <a:off x="6952729" y="3413287"/>
            <a:ext cx="22904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</a:t>
            </a:r>
          </a:p>
        </p:txBody>
      </p:sp>
      <p:sp>
        <p:nvSpPr>
          <p:cNvPr id="546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547" name="v6"/>
          <p:cNvSpPr txBox="1"/>
          <p:nvPr/>
        </p:nvSpPr>
        <p:spPr>
          <a:xfrm>
            <a:off x="7672223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v6</a:t>
            </a:r>
          </a:p>
        </p:txBody>
      </p:sp>
      <p:sp>
        <p:nvSpPr>
          <p:cNvPr id="548" name="v5"/>
          <p:cNvSpPr txBox="1"/>
          <p:nvPr/>
        </p:nvSpPr>
        <p:spPr>
          <a:xfrm>
            <a:off x="7666211" y="251824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v5</a:t>
            </a:r>
          </a:p>
        </p:txBody>
      </p:sp>
      <p:sp>
        <p:nvSpPr>
          <p:cNvPr id="549" name="v8"/>
          <p:cNvSpPr txBox="1"/>
          <p:nvPr/>
        </p:nvSpPr>
        <p:spPr>
          <a:xfrm>
            <a:off x="8249700" y="2505710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550" name="v7"/>
          <p:cNvSpPr txBox="1"/>
          <p:nvPr/>
        </p:nvSpPr>
        <p:spPr>
          <a:xfrm>
            <a:off x="8223291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v7</a:t>
            </a:r>
          </a:p>
        </p:txBody>
      </p:sp>
      <p:sp>
        <p:nvSpPr>
          <p:cNvPr id="551" name="t"/>
          <p:cNvSpPr txBox="1"/>
          <p:nvPr/>
        </p:nvSpPr>
        <p:spPr>
          <a:xfrm>
            <a:off x="8714089" y="2505710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sp>
        <p:nvSpPr>
          <p:cNvPr id="552" name="线条"/>
          <p:cNvSpPr/>
          <p:nvPr/>
        </p:nvSpPr>
        <p:spPr>
          <a:xfrm flipV="1">
            <a:off x="2461815" y="2327817"/>
            <a:ext cx="2" cy="180231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3" name="线条"/>
          <p:cNvSpPr/>
          <p:nvPr/>
        </p:nvSpPr>
        <p:spPr>
          <a:xfrm>
            <a:off x="2379116" y="4156075"/>
            <a:ext cx="13639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4" name="线条"/>
          <p:cNvSpPr/>
          <p:nvPr/>
        </p:nvSpPr>
        <p:spPr>
          <a:xfrm>
            <a:off x="2482575" y="2312669"/>
            <a:ext cx="8212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5" name="线条"/>
          <p:cNvSpPr/>
          <p:nvPr/>
        </p:nvSpPr>
        <p:spPr>
          <a:xfrm flipV="1">
            <a:off x="3324621" y="2334416"/>
            <a:ext cx="3" cy="126920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6" name="线条"/>
          <p:cNvSpPr/>
          <p:nvPr/>
        </p:nvSpPr>
        <p:spPr>
          <a:xfrm>
            <a:off x="3311921" y="36734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57" name="WechatIMG174.png" descr="WechatIMG17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764" y="88828"/>
            <a:ext cx="2173534" cy="24175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8" name="分割类型type2:分割情况f"/>
          <p:cNvSpPr txBox="1"/>
          <p:nvPr/>
        </p:nvSpPr>
        <p:spPr>
          <a:xfrm>
            <a:off x="9433301" y="2492851"/>
            <a:ext cx="2635882" cy="408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分割类型type2:分割情况f</a:t>
            </a:r>
          </a:p>
        </p:txBody>
      </p:sp>
      <p:sp>
        <p:nvSpPr>
          <p:cNvPr id="559" name="分割效果：…"/>
          <p:cNvSpPr txBox="1"/>
          <p:nvPr/>
        </p:nvSpPr>
        <p:spPr>
          <a:xfrm>
            <a:off x="10118287" y="2958860"/>
            <a:ext cx="1533904" cy="300410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分割效果：</a:t>
            </a:r>
          </a:p>
          <a:p>
            <a:pPr>
              <a:defRPr sz="1200"/>
            </a:pPr>
            <a:r>
              <a:t>左边子问题即part2达到递归边界（非forbidden、也不可再分割）、找到一条PathB、G\B中的long cycle。怎么进行merge操作？</a:t>
            </a:r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</p:txBody>
      </p:sp>
      <p:sp>
        <p:nvSpPr>
          <p:cNvPr id="560" name="v4"/>
          <p:cNvSpPr txBox="1"/>
          <p:nvPr/>
        </p:nvSpPr>
        <p:spPr>
          <a:xfrm>
            <a:off x="6888163" y="2868927"/>
            <a:ext cx="192987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r</a:t>
            </a:r>
          </a:p>
        </p:txBody>
      </p:sp>
      <p:sp>
        <p:nvSpPr>
          <p:cNvPr id="561" name="v4"/>
          <p:cNvSpPr txBox="1"/>
          <p:nvPr/>
        </p:nvSpPr>
        <p:spPr>
          <a:xfrm>
            <a:off x="6499159" y="3964306"/>
            <a:ext cx="2168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y</a:t>
            </a:r>
          </a:p>
        </p:txBody>
      </p:sp>
      <p:sp>
        <p:nvSpPr>
          <p:cNvPr id="562" name="v4"/>
          <p:cNvSpPr txBox="1"/>
          <p:nvPr/>
        </p:nvSpPr>
        <p:spPr>
          <a:xfrm>
            <a:off x="6009387" y="3413287"/>
            <a:ext cx="218660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x</a:t>
            </a:r>
          </a:p>
        </p:txBody>
      </p:sp>
      <p:sp>
        <p:nvSpPr>
          <p:cNvPr id="563" name="v4"/>
          <p:cNvSpPr txBox="1"/>
          <p:nvPr/>
        </p:nvSpPr>
        <p:spPr>
          <a:xfrm>
            <a:off x="6485092" y="3413287"/>
            <a:ext cx="274248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w</a:t>
            </a:r>
          </a:p>
        </p:txBody>
      </p:sp>
      <p:sp>
        <p:nvSpPr>
          <p:cNvPr id="564" name="v4"/>
          <p:cNvSpPr txBox="1"/>
          <p:nvPr/>
        </p:nvSpPr>
        <p:spPr>
          <a:xfrm>
            <a:off x="6015637" y="3959861"/>
            <a:ext cx="212632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z</a:t>
            </a:r>
          </a:p>
        </p:txBody>
      </p:sp>
      <p:sp>
        <p:nvSpPr>
          <p:cNvPr id="565" name="线条"/>
          <p:cNvSpPr/>
          <p:nvPr/>
        </p:nvSpPr>
        <p:spPr>
          <a:xfrm>
            <a:off x="3784958" y="4143375"/>
            <a:ext cx="45093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6" name="形状"/>
          <p:cNvSpPr/>
          <p:nvPr/>
        </p:nvSpPr>
        <p:spPr>
          <a:xfrm>
            <a:off x="4131102" y="2639926"/>
            <a:ext cx="3127014" cy="216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73" y="425"/>
                </a:moveTo>
                <a:cubicBezTo>
                  <a:pt x="12173" y="3422"/>
                  <a:pt x="13406" y="6072"/>
                  <a:pt x="15254" y="7474"/>
                </a:cubicBezTo>
                <a:cubicBezTo>
                  <a:pt x="17242" y="8982"/>
                  <a:pt x="19638" y="8831"/>
                  <a:pt x="21527" y="7078"/>
                </a:cubicBezTo>
                <a:lnTo>
                  <a:pt x="21600" y="15733"/>
                </a:lnTo>
                <a:lnTo>
                  <a:pt x="20677" y="21600"/>
                </a:lnTo>
                <a:lnTo>
                  <a:pt x="117" y="20736"/>
                </a:lnTo>
                <a:lnTo>
                  <a:pt x="0" y="0"/>
                </a:lnTo>
                <a:lnTo>
                  <a:pt x="11973" y="425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7" name="part1"/>
          <p:cNvSpPr txBox="1"/>
          <p:nvPr/>
        </p:nvSpPr>
        <p:spPr>
          <a:xfrm>
            <a:off x="2776741" y="4559298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part1</a:t>
            </a:r>
          </a:p>
        </p:txBody>
      </p:sp>
      <p:sp>
        <p:nvSpPr>
          <p:cNvPr id="568" name="part3"/>
          <p:cNvSpPr txBox="1"/>
          <p:nvPr/>
        </p:nvSpPr>
        <p:spPr>
          <a:xfrm>
            <a:off x="7905825" y="3942105"/>
            <a:ext cx="637689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part3</a:t>
            </a:r>
          </a:p>
        </p:txBody>
      </p:sp>
      <p:sp>
        <p:nvSpPr>
          <p:cNvPr id="569" name="part2"/>
          <p:cNvSpPr txBox="1"/>
          <p:nvPr/>
        </p:nvSpPr>
        <p:spPr>
          <a:xfrm>
            <a:off x="5244810" y="4843805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part2</a:t>
            </a:r>
          </a:p>
        </p:txBody>
      </p:sp>
      <p:sp>
        <p:nvSpPr>
          <p:cNvPr id="570" name="线条"/>
          <p:cNvSpPr/>
          <p:nvPr/>
        </p:nvSpPr>
        <p:spPr>
          <a:xfrm>
            <a:off x="4269752" y="3254373"/>
            <a:ext cx="1715747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1" name="线条"/>
          <p:cNvSpPr/>
          <p:nvPr/>
        </p:nvSpPr>
        <p:spPr>
          <a:xfrm flipV="1">
            <a:off x="4238625" y="3267619"/>
            <a:ext cx="2" cy="88845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2" name="线条"/>
          <p:cNvSpPr/>
          <p:nvPr/>
        </p:nvSpPr>
        <p:spPr>
          <a:xfrm flipV="1">
            <a:off x="6015737" y="3295886"/>
            <a:ext cx="2" cy="35814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3" name="线条"/>
          <p:cNvSpPr/>
          <p:nvPr/>
        </p:nvSpPr>
        <p:spPr>
          <a:xfrm>
            <a:off x="6006067" y="3698874"/>
            <a:ext cx="926503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4" name="Path B"/>
          <p:cNvSpPr txBox="1"/>
          <p:nvPr/>
        </p:nvSpPr>
        <p:spPr>
          <a:xfrm>
            <a:off x="4940949" y="2843527"/>
            <a:ext cx="79428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Path B</a:t>
            </a:r>
          </a:p>
        </p:txBody>
      </p:sp>
      <p:sp>
        <p:nvSpPr>
          <p:cNvPr id="575" name="线条"/>
          <p:cNvSpPr/>
          <p:nvPr/>
        </p:nvSpPr>
        <p:spPr>
          <a:xfrm flipV="1">
            <a:off x="4671236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线条"/>
          <p:cNvSpPr/>
          <p:nvPr/>
        </p:nvSpPr>
        <p:spPr>
          <a:xfrm flipV="1">
            <a:off x="5584030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7" name="线条"/>
          <p:cNvSpPr/>
          <p:nvPr/>
        </p:nvSpPr>
        <p:spPr>
          <a:xfrm flipV="1">
            <a:off x="6923250" y="4168775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8" name="线条"/>
          <p:cNvSpPr/>
          <p:nvPr/>
        </p:nvSpPr>
        <p:spPr>
          <a:xfrm flipV="1">
            <a:off x="5116116" y="4195111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线条"/>
          <p:cNvSpPr/>
          <p:nvPr/>
        </p:nvSpPr>
        <p:spPr>
          <a:xfrm>
            <a:off x="4652962" y="3711846"/>
            <a:ext cx="926309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0" name="线条"/>
          <p:cNvSpPr/>
          <p:nvPr/>
        </p:nvSpPr>
        <p:spPr>
          <a:xfrm>
            <a:off x="4682792" y="41687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1" name="线条"/>
          <p:cNvSpPr/>
          <p:nvPr/>
        </p:nvSpPr>
        <p:spPr>
          <a:xfrm>
            <a:off x="5578687" y="4167504"/>
            <a:ext cx="1363964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2" name="线条"/>
          <p:cNvSpPr/>
          <p:nvPr/>
        </p:nvSpPr>
        <p:spPr>
          <a:xfrm>
            <a:off x="5098955" y="4613273"/>
            <a:ext cx="1840965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3" name="long cycle"/>
          <p:cNvSpPr txBox="1"/>
          <p:nvPr/>
        </p:nvSpPr>
        <p:spPr>
          <a:xfrm>
            <a:off x="5210161" y="4211584"/>
            <a:ext cx="1141296" cy="3644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long cycle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5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586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587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588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9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590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1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92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93" name="椭圆形"/>
          <p:cNvSpPr/>
          <p:nvPr/>
        </p:nvSpPr>
        <p:spPr>
          <a:xfrm>
            <a:off x="325755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94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95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96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97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98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599" name="椭圆形"/>
          <p:cNvSpPr/>
          <p:nvPr/>
        </p:nvSpPr>
        <p:spPr>
          <a:xfrm>
            <a:off x="3257550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0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1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2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3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4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5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6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7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8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09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0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1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2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3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4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5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6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7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8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19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0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1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2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3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4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5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6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7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8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29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0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1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2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3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4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5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6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7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8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39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0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1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2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3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4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5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6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7" name="椭圆形"/>
          <p:cNvSpPr/>
          <p:nvPr/>
        </p:nvSpPr>
        <p:spPr>
          <a:xfrm>
            <a:off x="6406391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8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49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50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51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52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53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654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655" name="v1"/>
          <p:cNvSpPr txBox="1"/>
          <p:nvPr/>
        </p:nvSpPr>
        <p:spPr>
          <a:xfrm>
            <a:off x="3711575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656" name="v4"/>
          <p:cNvSpPr txBox="1"/>
          <p:nvPr/>
        </p:nvSpPr>
        <p:spPr>
          <a:xfrm>
            <a:off x="6414291" y="2868927"/>
            <a:ext cx="21609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</a:t>
            </a:r>
          </a:p>
        </p:txBody>
      </p:sp>
      <p:sp>
        <p:nvSpPr>
          <p:cNvPr id="657" name="v3"/>
          <p:cNvSpPr txBox="1"/>
          <p:nvPr/>
        </p:nvSpPr>
        <p:spPr>
          <a:xfrm>
            <a:off x="6952729" y="3413287"/>
            <a:ext cx="22904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</a:t>
            </a:r>
          </a:p>
        </p:txBody>
      </p:sp>
      <p:sp>
        <p:nvSpPr>
          <p:cNvPr id="658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659" name="v6"/>
          <p:cNvSpPr txBox="1"/>
          <p:nvPr/>
        </p:nvSpPr>
        <p:spPr>
          <a:xfrm>
            <a:off x="7672223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v6</a:t>
            </a:r>
          </a:p>
        </p:txBody>
      </p:sp>
      <p:sp>
        <p:nvSpPr>
          <p:cNvPr id="660" name="v5"/>
          <p:cNvSpPr txBox="1"/>
          <p:nvPr/>
        </p:nvSpPr>
        <p:spPr>
          <a:xfrm>
            <a:off x="7666211" y="251824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v5</a:t>
            </a:r>
          </a:p>
        </p:txBody>
      </p:sp>
      <p:sp>
        <p:nvSpPr>
          <p:cNvPr id="661" name="v8"/>
          <p:cNvSpPr txBox="1"/>
          <p:nvPr/>
        </p:nvSpPr>
        <p:spPr>
          <a:xfrm>
            <a:off x="8249700" y="2505710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662" name="v7"/>
          <p:cNvSpPr txBox="1"/>
          <p:nvPr/>
        </p:nvSpPr>
        <p:spPr>
          <a:xfrm>
            <a:off x="8223291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v7</a:t>
            </a:r>
          </a:p>
        </p:txBody>
      </p:sp>
      <p:sp>
        <p:nvSpPr>
          <p:cNvPr id="663" name="t"/>
          <p:cNvSpPr txBox="1"/>
          <p:nvPr/>
        </p:nvSpPr>
        <p:spPr>
          <a:xfrm>
            <a:off x="8714089" y="2505710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sp>
        <p:nvSpPr>
          <p:cNvPr id="664" name="线条"/>
          <p:cNvSpPr/>
          <p:nvPr/>
        </p:nvSpPr>
        <p:spPr>
          <a:xfrm flipV="1">
            <a:off x="2461815" y="2327817"/>
            <a:ext cx="2" cy="180231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65" name="线条"/>
          <p:cNvSpPr/>
          <p:nvPr/>
        </p:nvSpPr>
        <p:spPr>
          <a:xfrm>
            <a:off x="2379116" y="4156075"/>
            <a:ext cx="13639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66" name="线条"/>
          <p:cNvSpPr/>
          <p:nvPr/>
        </p:nvSpPr>
        <p:spPr>
          <a:xfrm>
            <a:off x="2482575" y="2312669"/>
            <a:ext cx="8212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67" name="线条"/>
          <p:cNvSpPr/>
          <p:nvPr/>
        </p:nvSpPr>
        <p:spPr>
          <a:xfrm flipV="1">
            <a:off x="3324621" y="2334416"/>
            <a:ext cx="3" cy="126920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68" name="线条"/>
          <p:cNvSpPr/>
          <p:nvPr/>
        </p:nvSpPr>
        <p:spPr>
          <a:xfrm>
            <a:off x="3311921" y="36734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69" name="WechatIMG174.png" descr="WechatIMG17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764" y="88828"/>
            <a:ext cx="2173534" cy="24175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0" name="分割类型type2:分割情况f"/>
          <p:cNvSpPr txBox="1"/>
          <p:nvPr/>
        </p:nvSpPr>
        <p:spPr>
          <a:xfrm>
            <a:off x="9433301" y="2492851"/>
            <a:ext cx="2635882" cy="408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分割类型type2:分割情况f</a:t>
            </a:r>
          </a:p>
        </p:txBody>
      </p:sp>
      <p:sp>
        <p:nvSpPr>
          <p:cNvPr id="671" name="分割效果：…"/>
          <p:cNvSpPr txBox="1"/>
          <p:nvPr/>
        </p:nvSpPr>
        <p:spPr>
          <a:xfrm>
            <a:off x="10118287" y="2958860"/>
            <a:ext cx="1533904" cy="322000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分割效果：</a:t>
            </a:r>
          </a:p>
          <a:p>
            <a:pPr>
              <a:defRPr sz="1200"/>
            </a:pPr>
            <a:r>
              <a:t>左边子问题即part2达到递归边界（非forbidden、也不可再分割）、找到一条PathB、G\B中的long cycle。merge操作完成，该子问题解决。</a:t>
            </a:r>
          </a:p>
          <a:p>
            <a:pPr>
              <a:defRPr sz="1200"/>
            </a:pPr>
            <a:r>
              <a:t>进入part3子问题：</a:t>
            </a:r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</p:txBody>
      </p:sp>
      <p:sp>
        <p:nvSpPr>
          <p:cNvPr id="672" name="v4"/>
          <p:cNvSpPr txBox="1"/>
          <p:nvPr/>
        </p:nvSpPr>
        <p:spPr>
          <a:xfrm>
            <a:off x="6888163" y="2868927"/>
            <a:ext cx="192987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r</a:t>
            </a:r>
          </a:p>
        </p:txBody>
      </p:sp>
      <p:sp>
        <p:nvSpPr>
          <p:cNvPr id="673" name="v4"/>
          <p:cNvSpPr txBox="1"/>
          <p:nvPr/>
        </p:nvSpPr>
        <p:spPr>
          <a:xfrm>
            <a:off x="6499159" y="3964306"/>
            <a:ext cx="2168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y</a:t>
            </a:r>
          </a:p>
        </p:txBody>
      </p:sp>
      <p:sp>
        <p:nvSpPr>
          <p:cNvPr id="674" name="v4"/>
          <p:cNvSpPr txBox="1"/>
          <p:nvPr/>
        </p:nvSpPr>
        <p:spPr>
          <a:xfrm>
            <a:off x="6009387" y="3413287"/>
            <a:ext cx="218660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x</a:t>
            </a:r>
          </a:p>
        </p:txBody>
      </p:sp>
      <p:sp>
        <p:nvSpPr>
          <p:cNvPr id="675" name="v4"/>
          <p:cNvSpPr txBox="1"/>
          <p:nvPr/>
        </p:nvSpPr>
        <p:spPr>
          <a:xfrm>
            <a:off x="6485092" y="3413287"/>
            <a:ext cx="274248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w</a:t>
            </a:r>
          </a:p>
        </p:txBody>
      </p:sp>
      <p:sp>
        <p:nvSpPr>
          <p:cNvPr id="676" name="v4"/>
          <p:cNvSpPr txBox="1"/>
          <p:nvPr/>
        </p:nvSpPr>
        <p:spPr>
          <a:xfrm>
            <a:off x="6015637" y="3959861"/>
            <a:ext cx="212632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z</a:t>
            </a:r>
          </a:p>
        </p:txBody>
      </p:sp>
      <p:sp>
        <p:nvSpPr>
          <p:cNvPr id="677" name="线条"/>
          <p:cNvSpPr/>
          <p:nvPr/>
        </p:nvSpPr>
        <p:spPr>
          <a:xfrm>
            <a:off x="3784958" y="4143375"/>
            <a:ext cx="45093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8" name="形状"/>
          <p:cNvSpPr/>
          <p:nvPr/>
        </p:nvSpPr>
        <p:spPr>
          <a:xfrm>
            <a:off x="4131102" y="2639926"/>
            <a:ext cx="3127014" cy="216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73" y="425"/>
                </a:moveTo>
                <a:cubicBezTo>
                  <a:pt x="12173" y="3422"/>
                  <a:pt x="13406" y="6072"/>
                  <a:pt x="15254" y="7474"/>
                </a:cubicBezTo>
                <a:cubicBezTo>
                  <a:pt x="17242" y="8982"/>
                  <a:pt x="19638" y="8831"/>
                  <a:pt x="21527" y="7078"/>
                </a:cubicBezTo>
                <a:lnTo>
                  <a:pt x="21600" y="15733"/>
                </a:lnTo>
                <a:lnTo>
                  <a:pt x="20677" y="21600"/>
                </a:lnTo>
                <a:lnTo>
                  <a:pt x="117" y="20736"/>
                </a:lnTo>
                <a:lnTo>
                  <a:pt x="0" y="0"/>
                </a:lnTo>
                <a:lnTo>
                  <a:pt x="11973" y="425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9" name="part1"/>
          <p:cNvSpPr txBox="1"/>
          <p:nvPr/>
        </p:nvSpPr>
        <p:spPr>
          <a:xfrm>
            <a:off x="2776741" y="4559298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part1</a:t>
            </a:r>
          </a:p>
        </p:txBody>
      </p:sp>
      <p:sp>
        <p:nvSpPr>
          <p:cNvPr id="680" name="part3"/>
          <p:cNvSpPr txBox="1"/>
          <p:nvPr/>
        </p:nvSpPr>
        <p:spPr>
          <a:xfrm>
            <a:off x="7905825" y="3942105"/>
            <a:ext cx="637689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part3</a:t>
            </a:r>
          </a:p>
        </p:txBody>
      </p:sp>
      <p:sp>
        <p:nvSpPr>
          <p:cNvPr id="681" name="part2"/>
          <p:cNvSpPr txBox="1"/>
          <p:nvPr/>
        </p:nvSpPr>
        <p:spPr>
          <a:xfrm>
            <a:off x="5244810" y="4843805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part2</a:t>
            </a:r>
          </a:p>
        </p:txBody>
      </p:sp>
      <p:sp>
        <p:nvSpPr>
          <p:cNvPr id="682" name="线条"/>
          <p:cNvSpPr/>
          <p:nvPr/>
        </p:nvSpPr>
        <p:spPr>
          <a:xfrm>
            <a:off x="4269752" y="3254375"/>
            <a:ext cx="41418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3" name="线条"/>
          <p:cNvSpPr/>
          <p:nvPr/>
        </p:nvSpPr>
        <p:spPr>
          <a:xfrm flipV="1">
            <a:off x="4238624" y="3267618"/>
            <a:ext cx="2" cy="8884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4" name="线条"/>
          <p:cNvSpPr/>
          <p:nvPr/>
        </p:nvSpPr>
        <p:spPr>
          <a:xfrm flipV="1">
            <a:off x="6015737" y="3295886"/>
            <a:ext cx="2" cy="35814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5" name="线条"/>
          <p:cNvSpPr/>
          <p:nvPr/>
        </p:nvSpPr>
        <p:spPr>
          <a:xfrm>
            <a:off x="6006067" y="3698875"/>
            <a:ext cx="9265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6" name="Path B"/>
          <p:cNvSpPr txBox="1"/>
          <p:nvPr/>
        </p:nvSpPr>
        <p:spPr>
          <a:xfrm>
            <a:off x="4940949" y="2843527"/>
            <a:ext cx="79428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Path B</a:t>
            </a:r>
          </a:p>
        </p:txBody>
      </p:sp>
      <p:sp>
        <p:nvSpPr>
          <p:cNvPr id="687" name="线条"/>
          <p:cNvSpPr/>
          <p:nvPr/>
        </p:nvSpPr>
        <p:spPr>
          <a:xfrm flipV="1">
            <a:off x="4671236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8" name="线条"/>
          <p:cNvSpPr/>
          <p:nvPr/>
        </p:nvSpPr>
        <p:spPr>
          <a:xfrm flipV="1">
            <a:off x="5584030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9" name="线条"/>
          <p:cNvSpPr/>
          <p:nvPr/>
        </p:nvSpPr>
        <p:spPr>
          <a:xfrm flipV="1">
            <a:off x="6923250" y="4168775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0" name="线条"/>
          <p:cNvSpPr/>
          <p:nvPr/>
        </p:nvSpPr>
        <p:spPr>
          <a:xfrm flipV="1">
            <a:off x="5116116" y="4195111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1" name="线条"/>
          <p:cNvSpPr/>
          <p:nvPr/>
        </p:nvSpPr>
        <p:spPr>
          <a:xfrm>
            <a:off x="5153817" y="3711847"/>
            <a:ext cx="42545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2" name="线条"/>
          <p:cNvSpPr/>
          <p:nvPr/>
        </p:nvSpPr>
        <p:spPr>
          <a:xfrm>
            <a:off x="4682792" y="41687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3" name="线条"/>
          <p:cNvSpPr/>
          <p:nvPr/>
        </p:nvSpPr>
        <p:spPr>
          <a:xfrm>
            <a:off x="5578687" y="4167504"/>
            <a:ext cx="1363964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4" name="线条"/>
          <p:cNvSpPr/>
          <p:nvPr/>
        </p:nvSpPr>
        <p:spPr>
          <a:xfrm>
            <a:off x="5098955" y="4613273"/>
            <a:ext cx="1840965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5" name="long cycle"/>
          <p:cNvSpPr txBox="1"/>
          <p:nvPr/>
        </p:nvSpPr>
        <p:spPr>
          <a:xfrm>
            <a:off x="5210161" y="4211584"/>
            <a:ext cx="1141296" cy="3644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long cycle</a:t>
            </a:r>
          </a:p>
        </p:txBody>
      </p:sp>
      <p:sp>
        <p:nvSpPr>
          <p:cNvPr id="696" name="线条"/>
          <p:cNvSpPr/>
          <p:nvPr/>
        </p:nvSpPr>
        <p:spPr>
          <a:xfrm>
            <a:off x="5130998" y="3248025"/>
            <a:ext cx="877090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7" name="线条"/>
          <p:cNvSpPr/>
          <p:nvPr/>
        </p:nvSpPr>
        <p:spPr>
          <a:xfrm flipV="1">
            <a:off x="4681141" y="3266918"/>
            <a:ext cx="2" cy="41608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8" name="线条"/>
          <p:cNvSpPr/>
          <p:nvPr/>
        </p:nvSpPr>
        <p:spPr>
          <a:xfrm flipV="1">
            <a:off x="5140324" y="3235325"/>
            <a:ext cx="2" cy="47926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Second Part</a:t>
            </a:r>
            <a:endParaRPr lang="zh-CN" altLang="en-US" sz="6000" b="1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7" name="文本框 14"/>
          <p:cNvSpPr>
            <a:spLocks noChangeArrowheads="1"/>
          </p:cNvSpPr>
          <p:nvPr/>
        </p:nvSpPr>
        <p:spPr bwMode="auto">
          <a:xfrm>
            <a:off x="4865687" y="3774733"/>
            <a:ext cx="6921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——Prove NP &amp; P</a:t>
            </a:r>
            <a:endParaRPr lang="zh-CN" altLang="en-US" sz="2400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8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4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utoUpdateAnimBg="0"/>
      <p:bldP spid="3077" grpId="0" bldLvl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00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701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702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703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4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705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6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07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08" name="椭圆形"/>
          <p:cNvSpPr/>
          <p:nvPr/>
        </p:nvSpPr>
        <p:spPr>
          <a:xfrm>
            <a:off x="325755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09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0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1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2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3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4" name="椭圆形"/>
          <p:cNvSpPr/>
          <p:nvPr/>
        </p:nvSpPr>
        <p:spPr>
          <a:xfrm>
            <a:off x="3257550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5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6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7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8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19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0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1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2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3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4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5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6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7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8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29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0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1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2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3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4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5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6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7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8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39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0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1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2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3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4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5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6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7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8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49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0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1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2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3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4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5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6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7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8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59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0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1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2" name="椭圆形"/>
          <p:cNvSpPr/>
          <p:nvPr/>
        </p:nvSpPr>
        <p:spPr>
          <a:xfrm>
            <a:off x="6406391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3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4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5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6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7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8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69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770" name="v1"/>
          <p:cNvSpPr txBox="1"/>
          <p:nvPr/>
        </p:nvSpPr>
        <p:spPr>
          <a:xfrm>
            <a:off x="3711575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771" name="v4"/>
          <p:cNvSpPr txBox="1"/>
          <p:nvPr/>
        </p:nvSpPr>
        <p:spPr>
          <a:xfrm>
            <a:off x="6414291" y="28689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v4</a:t>
            </a:r>
          </a:p>
        </p:txBody>
      </p:sp>
      <p:sp>
        <p:nvSpPr>
          <p:cNvPr id="772" name="v3"/>
          <p:cNvSpPr txBox="1"/>
          <p:nvPr/>
        </p:nvSpPr>
        <p:spPr>
          <a:xfrm>
            <a:off x="6965429" y="341328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v3</a:t>
            </a:r>
          </a:p>
        </p:txBody>
      </p:sp>
      <p:sp>
        <p:nvSpPr>
          <p:cNvPr id="773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774" name="v6"/>
          <p:cNvSpPr txBox="1"/>
          <p:nvPr/>
        </p:nvSpPr>
        <p:spPr>
          <a:xfrm>
            <a:off x="7672223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v6</a:t>
            </a:r>
          </a:p>
        </p:txBody>
      </p:sp>
      <p:sp>
        <p:nvSpPr>
          <p:cNvPr id="775" name="v5"/>
          <p:cNvSpPr txBox="1"/>
          <p:nvPr/>
        </p:nvSpPr>
        <p:spPr>
          <a:xfrm>
            <a:off x="7666211" y="251824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v5</a:t>
            </a:r>
          </a:p>
        </p:txBody>
      </p:sp>
      <p:sp>
        <p:nvSpPr>
          <p:cNvPr id="776" name="v8"/>
          <p:cNvSpPr txBox="1"/>
          <p:nvPr/>
        </p:nvSpPr>
        <p:spPr>
          <a:xfrm>
            <a:off x="8249700" y="2505710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777" name="v7"/>
          <p:cNvSpPr txBox="1"/>
          <p:nvPr/>
        </p:nvSpPr>
        <p:spPr>
          <a:xfrm>
            <a:off x="8223291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v7</a:t>
            </a:r>
          </a:p>
        </p:txBody>
      </p:sp>
      <p:sp>
        <p:nvSpPr>
          <p:cNvPr id="778" name="t"/>
          <p:cNvSpPr txBox="1"/>
          <p:nvPr/>
        </p:nvSpPr>
        <p:spPr>
          <a:xfrm>
            <a:off x="8714089" y="2505710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sp>
        <p:nvSpPr>
          <p:cNvPr id="779" name="线条"/>
          <p:cNvSpPr/>
          <p:nvPr/>
        </p:nvSpPr>
        <p:spPr>
          <a:xfrm flipV="1">
            <a:off x="2461815" y="2327817"/>
            <a:ext cx="2" cy="180231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80" name="线条"/>
          <p:cNvSpPr/>
          <p:nvPr/>
        </p:nvSpPr>
        <p:spPr>
          <a:xfrm>
            <a:off x="2379116" y="4156075"/>
            <a:ext cx="13639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81" name="线条"/>
          <p:cNvSpPr/>
          <p:nvPr/>
        </p:nvSpPr>
        <p:spPr>
          <a:xfrm>
            <a:off x="2482575" y="2312669"/>
            <a:ext cx="8212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82" name="线条"/>
          <p:cNvSpPr/>
          <p:nvPr/>
        </p:nvSpPr>
        <p:spPr>
          <a:xfrm flipV="1">
            <a:off x="3324621" y="2334416"/>
            <a:ext cx="3" cy="126920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83" name="线条"/>
          <p:cNvSpPr/>
          <p:nvPr/>
        </p:nvSpPr>
        <p:spPr>
          <a:xfrm>
            <a:off x="3311921" y="36734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84" name="不符合1型和2型分割，…"/>
          <p:cNvSpPr txBox="1"/>
          <p:nvPr/>
        </p:nvSpPr>
        <p:spPr>
          <a:xfrm>
            <a:off x="8975832" y="210133"/>
            <a:ext cx="3203496" cy="165363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endParaRPr/>
          </a:p>
          <a:p>
            <a:r>
              <a:t>不符合1型和2型分割，</a:t>
            </a:r>
          </a:p>
          <a:p>
            <a:r>
              <a:t>但是找到一个三点分割集，</a:t>
            </a:r>
          </a:p>
          <a:p>
            <a:r>
              <a:t>（v5，v7，v8），其中v5和v7</a:t>
            </a:r>
          </a:p>
          <a:p>
            <a:r>
              <a:t>在boundary path B上</a:t>
            </a:r>
          </a:p>
        </p:txBody>
      </p:sp>
      <p:sp>
        <p:nvSpPr>
          <p:cNvPr id="785" name="分割类型type3分割方式：B上最近的分割点是v，v的下一个邻接点是u，u的下一个邻接点是u’。"/>
          <p:cNvSpPr txBox="1"/>
          <p:nvPr/>
        </p:nvSpPr>
        <p:spPr>
          <a:xfrm>
            <a:off x="10118287" y="2137537"/>
            <a:ext cx="1533904" cy="277764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分割类型type3分割方式：</a:t>
            </a:r>
            <a:r>
              <a:rPr sz="1200"/>
              <a:t>B上最近的分割点是v，v的下一个邻接点是u，u的下一个邻接点是u’。</a:t>
            </a:r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  <a:p>
            <a:br>
              <a:rPr sz="1200"/>
            </a:br>
            <a:endParaRPr sz="1200"/>
          </a:p>
        </p:txBody>
      </p:sp>
      <p:sp>
        <p:nvSpPr>
          <p:cNvPr id="786" name="线条"/>
          <p:cNvSpPr/>
          <p:nvPr/>
        </p:nvSpPr>
        <p:spPr>
          <a:xfrm>
            <a:off x="3784958" y="4143375"/>
            <a:ext cx="45093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87" name="part1"/>
          <p:cNvSpPr txBox="1"/>
          <p:nvPr/>
        </p:nvSpPr>
        <p:spPr>
          <a:xfrm>
            <a:off x="2776741" y="4559298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part1</a:t>
            </a:r>
          </a:p>
        </p:txBody>
      </p:sp>
      <p:sp>
        <p:nvSpPr>
          <p:cNvPr id="788" name="part3"/>
          <p:cNvSpPr txBox="1"/>
          <p:nvPr/>
        </p:nvSpPr>
        <p:spPr>
          <a:xfrm>
            <a:off x="7905825" y="3942105"/>
            <a:ext cx="637689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part3</a:t>
            </a:r>
          </a:p>
        </p:txBody>
      </p:sp>
      <p:sp>
        <p:nvSpPr>
          <p:cNvPr id="789" name="part2"/>
          <p:cNvSpPr txBox="1"/>
          <p:nvPr/>
        </p:nvSpPr>
        <p:spPr>
          <a:xfrm>
            <a:off x="5244810" y="4843805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part2</a:t>
            </a:r>
          </a:p>
        </p:txBody>
      </p:sp>
      <p:sp>
        <p:nvSpPr>
          <p:cNvPr id="790" name="线条"/>
          <p:cNvSpPr/>
          <p:nvPr/>
        </p:nvSpPr>
        <p:spPr>
          <a:xfrm>
            <a:off x="4269752" y="3254375"/>
            <a:ext cx="41418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1" name="线条"/>
          <p:cNvSpPr/>
          <p:nvPr/>
        </p:nvSpPr>
        <p:spPr>
          <a:xfrm flipV="1">
            <a:off x="4238624" y="3267618"/>
            <a:ext cx="2" cy="8884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2" name="线条"/>
          <p:cNvSpPr/>
          <p:nvPr/>
        </p:nvSpPr>
        <p:spPr>
          <a:xfrm flipV="1">
            <a:off x="6015737" y="3295886"/>
            <a:ext cx="2" cy="35814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3" name="线条"/>
          <p:cNvSpPr/>
          <p:nvPr/>
        </p:nvSpPr>
        <p:spPr>
          <a:xfrm>
            <a:off x="6006067" y="3698875"/>
            <a:ext cx="9265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4" name="线条"/>
          <p:cNvSpPr/>
          <p:nvPr/>
        </p:nvSpPr>
        <p:spPr>
          <a:xfrm flipV="1">
            <a:off x="4671236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5" name="线条"/>
          <p:cNvSpPr/>
          <p:nvPr/>
        </p:nvSpPr>
        <p:spPr>
          <a:xfrm flipV="1">
            <a:off x="5584030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6" name="线条"/>
          <p:cNvSpPr/>
          <p:nvPr/>
        </p:nvSpPr>
        <p:spPr>
          <a:xfrm flipV="1">
            <a:off x="6923250" y="4168775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7" name="线条"/>
          <p:cNvSpPr/>
          <p:nvPr/>
        </p:nvSpPr>
        <p:spPr>
          <a:xfrm flipV="1">
            <a:off x="5116116" y="4195111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8" name="线条"/>
          <p:cNvSpPr/>
          <p:nvPr/>
        </p:nvSpPr>
        <p:spPr>
          <a:xfrm>
            <a:off x="5153817" y="3711847"/>
            <a:ext cx="42545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9" name="线条"/>
          <p:cNvSpPr/>
          <p:nvPr/>
        </p:nvSpPr>
        <p:spPr>
          <a:xfrm>
            <a:off x="4682792" y="41687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0" name="线条"/>
          <p:cNvSpPr/>
          <p:nvPr/>
        </p:nvSpPr>
        <p:spPr>
          <a:xfrm>
            <a:off x="5578687" y="4167504"/>
            <a:ext cx="1363964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1" name="线条"/>
          <p:cNvSpPr/>
          <p:nvPr/>
        </p:nvSpPr>
        <p:spPr>
          <a:xfrm>
            <a:off x="5098955" y="4613273"/>
            <a:ext cx="1840965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2" name="线条"/>
          <p:cNvSpPr/>
          <p:nvPr/>
        </p:nvSpPr>
        <p:spPr>
          <a:xfrm>
            <a:off x="5130998" y="3248025"/>
            <a:ext cx="8770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3" name="线条"/>
          <p:cNvSpPr/>
          <p:nvPr/>
        </p:nvSpPr>
        <p:spPr>
          <a:xfrm flipV="1">
            <a:off x="4681141" y="3266918"/>
            <a:ext cx="2" cy="41608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4" name="线条"/>
          <p:cNvSpPr/>
          <p:nvPr/>
        </p:nvSpPr>
        <p:spPr>
          <a:xfrm flipV="1">
            <a:off x="5140323" y="3235325"/>
            <a:ext cx="2" cy="47926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5" name="形状"/>
          <p:cNvSpPr/>
          <p:nvPr/>
        </p:nvSpPr>
        <p:spPr>
          <a:xfrm>
            <a:off x="6270649" y="2000024"/>
            <a:ext cx="2974283" cy="186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263"/>
                </a:moveTo>
                <a:lnTo>
                  <a:pt x="315" y="16361"/>
                </a:lnTo>
                <a:lnTo>
                  <a:pt x="4031" y="16443"/>
                </a:lnTo>
                <a:lnTo>
                  <a:pt x="3916" y="21600"/>
                </a:lnTo>
                <a:lnTo>
                  <a:pt x="21600" y="21267"/>
                </a:lnTo>
                <a:lnTo>
                  <a:pt x="21305" y="169"/>
                </a:lnTo>
                <a:lnTo>
                  <a:pt x="9069" y="0"/>
                </a:lnTo>
                <a:lnTo>
                  <a:pt x="9119" y="5428"/>
                </a:lnTo>
                <a:lnTo>
                  <a:pt x="0" y="7263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6" name="线条"/>
          <p:cNvSpPr/>
          <p:nvPr/>
        </p:nvSpPr>
        <p:spPr>
          <a:xfrm flipV="1">
            <a:off x="6935950" y="3232580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7" name="线条"/>
          <p:cNvSpPr/>
          <p:nvPr/>
        </p:nvSpPr>
        <p:spPr>
          <a:xfrm>
            <a:off x="6455602" y="32416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8" name="线条"/>
          <p:cNvSpPr/>
          <p:nvPr/>
        </p:nvSpPr>
        <p:spPr>
          <a:xfrm flipV="1">
            <a:off x="7811012" y="2319592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9" name="线条"/>
          <p:cNvSpPr/>
          <p:nvPr/>
        </p:nvSpPr>
        <p:spPr>
          <a:xfrm flipV="1">
            <a:off x="6469318" y="2762408"/>
            <a:ext cx="2" cy="47926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0" name="线条"/>
          <p:cNvSpPr/>
          <p:nvPr/>
        </p:nvSpPr>
        <p:spPr>
          <a:xfrm>
            <a:off x="6445506" y="2809874"/>
            <a:ext cx="1375827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1" name="线条"/>
          <p:cNvSpPr/>
          <p:nvPr/>
        </p:nvSpPr>
        <p:spPr>
          <a:xfrm>
            <a:off x="7789863" y="2339974"/>
            <a:ext cx="919675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2" name="线条"/>
          <p:cNvSpPr/>
          <p:nvPr/>
        </p:nvSpPr>
        <p:spPr>
          <a:xfrm flipV="1">
            <a:off x="8714091" y="2319592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3" name="Path B"/>
          <p:cNvSpPr txBox="1"/>
          <p:nvPr/>
        </p:nvSpPr>
        <p:spPr>
          <a:xfrm>
            <a:off x="6923250" y="2712242"/>
            <a:ext cx="79428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Path B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5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816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817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818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9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820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21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22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23" name="椭圆形"/>
          <p:cNvSpPr/>
          <p:nvPr/>
        </p:nvSpPr>
        <p:spPr>
          <a:xfrm>
            <a:off x="325755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24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25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26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27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28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29" name="椭圆形"/>
          <p:cNvSpPr/>
          <p:nvPr/>
        </p:nvSpPr>
        <p:spPr>
          <a:xfrm>
            <a:off x="3257550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0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1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2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3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4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5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6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7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8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39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0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1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2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3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4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5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6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7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8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49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0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1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2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3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4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5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6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7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8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59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0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1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2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3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4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5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6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7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8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69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0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1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2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3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4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5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6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7" name="椭圆形"/>
          <p:cNvSpPr/>
          <p:nvPr/>
        </p:nvSpPr>
        <p:spPr>
          <a:xfrm>
            <a:off x="6406391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8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79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80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81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82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83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884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885" name="v1"/>
          <p:cNvSpPr txBox="1"/>
          <p:nvPr/>
        </p:nvSpPr>
        <p:spPr>
          <a:xfrm>
            <a:off x="3711575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886" name="v4"/>
          <p:cNvSpPr txBox="1"/>
          <p:nvPr/>
        </p:nvSpPr>
        <p:spPr>
          <a:xfrm>
            <a:off x="6414291" y="28689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v4</a:t>
            </a:r>
          </a:p>
        </p:txBody>
      </p:sp>
      <p:sp>
        <p:nvSpPr>
          <p:cNvPr id="887" name="v3"/>
          <p:cNvSpPr txBox="1"/>
          <p:nvPr/>
        </p:nvSpPr>
        <p:spPr>
          <a:xfrm>
            <a:off x="6965429" y="341328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v3</a:t>
            </a:r>
          </a:p>
        </p:txBody>
      </p:sp>
      <p:sp>
        <p:nvSpPr>
          <p:cNvPr id="888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889" name="v6"/>
          <p:cNvSpPr txBox="1"/>
          <p:nvPr/>
        </p:nvSpPr>
        <p:spPr>
          <a:xfrm>
            <a:off x="7672223" y="1967227"/>
            <a:ext cx="22904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</a:t>
            </a:r>
          </a:p>
        </p:txBody>
      </p:sp>
      <p:sp>
        <p:nvSpPr>
          <p:cNvPr id="890" name="v5"/>
          <p:cNvSpPr txBox="1"/>
          <p:nvPr/>
        </p:nvSpPr>
        <p:spPr>
          <a:xfrm>
            <a:off x="7666211" y="2518249"/>
            <a:ext cx="21609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</a:t>
            </a:r>
          </a:p>
        </p:txBody>
      </p:sp>
      <p:sp>
        <p:nvSpPr>
          <p:cNvPr id="891" name="v8"/>
          <p:cNvSpPr txBox="1"/>
          <p:nvPr/>
        </p:nvSpPr>
        <p:spPr>
          <a:xfrm>
            <a:off x="8249700" y="2505710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892" name="v7"/>
          <p:cNvSpPr txBox="1"/>
          <p:nvPr/>
        </p:nvSpPr>
        <p:spPr>
          <a:xfrm>
            <a:off x="8223291" y="1967227"/>
            <a:ext cx="312980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u’</a:t>
            </a:r>
          </a:p>
        </p:txBody>
      </p:sp>
      <p:sp>
        <p:nvSpPr>
          <p:cNvPr id="893" name="t"/>
          <p:cNvSpPr txBox="1"/>
          <p:nvPr/>
        </p:nvSpPr>
        <p:spPr>
          <a:xfrm>
            <a:off x="8714089" y="2505710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sp>
        <p:nvSpPr>
          <p:cNvPr id="894" name="线条"/>
          <p:cNvSpPr/>
          <p:nvPr/>
        </p:nvSpPr>
        <p:spPr>
          <a:xfrm flipV="1">
            <a:off x="2461815" y="2327817"/>
            <a:ext cx="2" cy="180231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95" name="线条"/>
          <p:cNvSpPr/>
          <p:nvPr/>
        </p:nvSpPr>
        <p:spPr>
          <a:xfrm>
            <a:off x="2379116" y="4156075"/>
            <a:ext cx="13639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96" name="线条"/>
          <p:cNvSpPr/>
          <p:nvPr/>
        </p:nvSpPr>
        <p:spPr>
          <a:xfrm>
            <a:off x="2482575" y="2312669"/>
            <a:ext cx="8212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97" name="线条"/>
          <p:cNvSpPr/>
          <p:nvPr/>
        </p:nvSpPr>
        <p:spPr>
          <a:xfrm flipV="1">
            <a:off x="3324621" y="2334416"/>
            <a:ext cx="3" cy="126920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98" name="线条"/>
          <p:cNvSpPr/>
          <p:nvPr/>
        </p:nvSpPr>
        <p:spPr>
          <a:xfrm>
            <a:off x="3311921" y="36734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99" name="分割类型type3分割方式：…"/>
          <p:cNvSpPr txBox="1"/>
          <p:nvPr/>
        </p:nvSpPr>
        <p:spPr>
          <a:xfrm>
            <a:off x="10108369" y="810295"/>
            <a:ext cx="1533904" cy="7362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分割类型type3分割方式：</a:t>
            </a:r>
          </a:p>
          <a:p>
            <a:pPr defTabSz="457200">
              <a:lnSpc>
                <a:spcPts val="3000"/>
              </a:lnSpc>
              <a:spcBef>
                <a:spcPts val="1200"/>
              </a:spcBef>
              <a:defRPr sz="1300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Therefore, we can solve the problem by concatenating the solution of ALP(</a:t>
            </a:r>
            <a:r>
              <a:rPr i="1"/>
              <a:t>G </a:t>
            </a:r>
            <a:r>
              <a:t>\ </a:t>
            </a:r>
            <a:r>
              <a:rPr i="1"/>
              <a:t>B</a:t>
            </a:r>
            <a:r>
              <a:rPr sz="900" i="1" baseline="-16000"/>
              <a:t>sv</a:t>
            </a:r>
            <a:r>
              <a:t>, </a:t>
            </a:r>
            <a:r>
              <a:rPr i="1"/>
              <a:t>u</a:t>
            </a:r>
            <a:r>
              <a:t>, </a:t>
            </a:r>
            <a:r>
              <a:rPr i="1"/>
              <a:t>t</a:t>
            </a:r>
            <a:r>
              <a:t>) and </a:t>
            </a:r>
            <a:r>
              <a:rPr i="1"/>
              <a:t>B</a:t>
            </a:r>
            <a:r>
              <a:rPr sz="900" i="1" baseline="-16000"/>
              <a:t>su </a:t>
            </a:r>
            <a:r>
              <a:t>when </a:t>
            </a:r>
            <a:r>
              <a:rPr i="1"/>
              <a:t>G </a:t>
            </a:r>
            <a:r>
              <a:t>\ </a:t>
            </a:r>
            <a:r>
              <a:rPr i="1"/>
              <a:t>B</a:t>
            </a:r>
            <a:r>
              <a:rPr sz="900" i="1" baseline="-16000"/>
              <a:t>sv </a:t>
            </a:r>
            <a:r>
              <a:t>is 2-connected, and the solution of ALP(</a:t>
            </a:r>
            <a:r>
              <a:rPr i="1"/>
              <a:t>G </a:t>
            </a:r>
            <a:r>
              <a:t>\ </a:t>
            </a:r>
            <a:r>
              <a:rPr i="1"/>
              <a:t>B</a:t>
            </a:r>
            <a:r>
              <a:rPr sz="900" i="1" baseline="-16000"/>
              <a:t>su</a:t>
            </a:r>
            <a:r>
              <a:t>, </a:t>
            </a:r>
            <a:r>
              <a:rPr i="1"/>
              <a:t>u</a:t>
            </a:r>
            <a:r>
              <a:rPr sz="900" baseline="54000"/>
              <a:t>′</a:t>
            </a:r>
            <a:r>
              <a:t>, </a:t>
            </a:r>
            <a:r>
              <a:rPr i="1"/>
              <a:t>t</a:t>
            </a:r>
            <a:r>
              <a:t>) and </a:t>
            </a:r>
            <a:r>
              <a:rPr i="1"/>
              <a:t>B</a:t>
            </a:r>
            <a:r>
              <a:rPr sz="900" i="1" baseline="-16000"/>
              <a:t>su</a:t>
            </a:r>
            <a:r>
              <a:rPr sz="600" baseline="15000"/>
              <a:t>′ </a:t>
            </a:r>
            <a:r>
              <a:t>when </a:t>
            </a:r>
            <a:r>
              <a:rPr i="1"/>
              <a:t>G </a:t>
            </a:r>
            <a:r>
              <a:t>\ </a:t>
            </a:r>
            <a:r>
              <a:rPr i="1"/>
              <a:t>B</a:t>
            </a:r>
            <a:r>
              <a:rPr sz="900" i="1" baseline="-16000"/>
              <a:t>su </a:t>
            </a:r>
            <a:r>
              <a:t>is 2-connected, in which </a:t>
            </a:r>
            <a:r>
              <a:rPr i="1"/>
              <a:t>u</a:t>
            </a:r>
            <a:r>
              <a:rPr sz="900" baseline="54000"/>
              <a:t>′ </a:t>
            </a:r>
            <a:r>
              <a:t>is the vertex of </a:t>
            </a:r>
            <a:r>
              <a:rPr i="1"/>
              <a:t>B </a:t>
            </a:r>
            <a:r>
              <a:t>next to </a:t>
            </a:r>
            <a:r>
              <a:rPr i="1"/>
              <a:t>u</a:t>
            </a:r>
            <a:r>
              <a:t>. </a:t>
            </a:r>
            <a:endParaRPr sz="1200"/>
          </a:p>
          <a:p>
            <a:pPr defTabSz="457200">
              <a:lnSpc>
                <a:spcPts val="2900"/>
              </a:lnSpc>
              <a:spcBef>
                <a:spcPts val="1200"/>
              </a:spcBef>
              <a:defRPr sz="1200">
                <a:latin typeface="Times"/>
                <a:ea typeface="Times"/>
                <a:cs typeface="Times"/>
                <a:sym typeface="Times"/>
              </a:defRPr>
            </a:pPr>
            <a:r>
              <a:t>这里，</a:t>
            </a:r>
            <a:r>
              <a:rPr>
                <a:solidFill>
                  <a:srgbClr val="231F20"/>
                </a:solidFill>
              </a:rPr>
              <a:t>找的是Bsu。</a:t>
            </a:r>
          </a:p>
          <a:p>
            <a:br>
              <a:rPr sz="1200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rPr>
            </a:br>
            <a:endParaRPr sz="1200">
              <a:solidFill>
                <a:srgbClr val="231F20"/>
              </a:solidFill>
              <a:latin typeface="Times"/>
              <a:ea typeface="Times"/>
              <a:cs typeface="Times"/>
              <a:sym typeface="Times"/>
            </a:endParaRPr>
          </a:p>
          <a:p>
            <a:br>
              <a:rPr sz="1200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rPr>
            </a:br>
            <a:endParaRPr sz="1200">
              <a:solidFill>
                <a:srgbClr val="231F20"/>
              </a:solidFill>
              <a:latin typeface="Times"/>
              <a:ea typeface="Times"/>
              <a:cs typeface="Times"/>
              <a:sym typeface="Times"/>
            </a:endParaRPr>
          </a:p>
          <a:p>
            <a:br>
              <a:rPr sz="1200">
                <a:solidFill>
                  <a:srgbClr val="231F20"/>
                </a:solidFill>
                <a:latin typeface="Times"/>
                <a:ea typeface="Times"/>
                <a:cs typeface="Times"/>
                <a:sym typeface="Times"/>
              </a:rPr>
            </a:br>
            <a:endParaRPr sz="1200">
              <a:solidFill>
                <a:srgbClr val="231F2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00" name="线条"/>
          <p:cNvSpPr/>
          <p:nvPr/>
        </p:nvSpPr>
        <p:spPr>
          <a:xfrm>
            <a:off x="3784958" y="4143375"/>
            <a:ext cx="45093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1" name="part1"/>
          <p:cNvSpPr txBox="1"/>
          <p:nvPr/>
        </p:nvSpPr>
        <p:spPr>
          <a:xfrm>
            <a:off x="2776741" y="4559298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part1</a:t>
            </a:r>
          </a:p>
        </p:txBody>
      </p:sp>
      <p:sp>
        <p:nvSpPr>
          <p:cNvPr id="902" name="part3"/>
          <p:cNvSpPr txBox="1"/>
          <p:nvPr/>
        </p:nvSpPr>
        <p:spPr>
          <a:xfrm>
            <a:off x="7905825" y="3942105"/>
            <a:ext cx="637689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part3</a:t>
            </a:r>
          </a:p>
        </p:txBody>
      </p:sp>
      <p:sp>
        <p:nvSpPr>
          <p:cNvPr id="903" name="part2"/>
          <p:cNvSpPr txBox="1"/>
          <p:nvPr/>
        </p:nvSpPr>
        <p:spPr>
          <a:xfrm>
            <a:off x="5244810" y="4843805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part2</a:t>
            </a:r>
          </a:p>
        </p:txBody>
      </p:sp>
      <p:sp>
        <p:nvSpPr>
          <p:cNvPr id="904" name="线条"/>
          <p:cNvSpPr/>
          <p:nvPr/>
        </p:nvSpPr>
        <p:spPr>
          <a:xfrm>
            <a:off x="4269752" y="3254375"/>
            <a:ext cx="41418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5" name="线条"/>
          <p:cNvSpPr/>
          <p:nvPr/>
        </p:nvSpPr>
        <p:spPr>
          <a:xfrm flipV="1">
            <a:off x="4238624" y="3267618"/>
            <a:ext cx="2" cy="8884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6" name="线条"/>
          <p:cNvSpPr/>
          <p:nvPr/>
        </p:nvSpPr>
        <p:spPr>
          <a:xfrm flipV="1">
            <a:off x="6015737" y="3295886"/>
            <a:ext cx="2" cy="35814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7" name="线条"/>
          <p:cNvSpPr/>
          <p:nvPr/>
        </p:nvSpPr>
        <p:spPr>
          <a:xfrm>
            <a:off x="6006067" y="3698875"/>
            <a:ext cx="9265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8" name="线条"/>
          <p:cNvSpPr/>
          <p:nvPr/>
        </p:nvSpPr>
        <p:spPr>
          <a:xfrm flipV="1">
            <a:off x="4671236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9" name="线条"/>
          <p:cNvSpPr/>
          <p:nvPr/>
        </p:nvSpPr>
        <p:spPr>
          <a:xfrm flipV="1">
            <a:off x="5584030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0" name="线条"/>
          <p:cNvSpPr/>
          <p:nvPr/>
        </p:nvSpPr>
        <p:spPr>
          <a:xfrm flipV="1">
            <a:off x="6923250" y="4168775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1" name="线条"/>
          <p:cNvSpPr/>
          <p:nvPr/>
        </p:nvSpPr>
        <p:spPr>
          <a:xfrm flipV="1">
            <a:off x="5116116" y="4195111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2" name="线条"/>
          <p:cNvSpPr/>
          <p:nvPr/>
        </p:nvSpPr>
        <p:spPr>
          <a:xfrm>
            <a:off x="5153817" y="3711847"/>
            <a:ext cx="42545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3" name="线条"/>
          <p:cNvSpPr/>
          <p:nvPr/>
        </p:nvSpPr>
        <p:spPr>
          <a:xfrm>
            <a:off x="4682792" y="41687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4" name="线条"/>
          <p:cNvSpPr/>
          <p:nvPr/>
        </p:nvSpPr>
        <p:spPr>
          <a:xfrm>
            <a:off x="5578687" y="4167504"/>
            <a:ext cx="1363964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5" name="线条"/>
          <p:cNvSpPr/>
          <p:nvPr/>
        </p:nvSpPr>
        <p:spPr>
          <a:xfrm>
            <a:off x="5098955" y="4613273"/>
            <a:ext cx="1840965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6" name="线条"/>
          <p:cNvSpPr/>
          <p:nvPr/>
        </p:nvSpPr>
        <p:spPr>
          <a:xfrm>
            <a:off x="5130998" y="3248025"/>
            <a:ext cx="8770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7" name="线条"/>
          <p:cNvSpPr/>
          <p:nvPr/>
        </p:nvSpPr>
        <p:spPr>
          <a:xfrm flipV="1">
            <a:off x="4681141" y="3266918"/>
            <a:ext cx="2" cy="41608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8" name="线条"/>
          <p:cNvSpPr/>
          <p:nvPr/>
        </p:nvSpPr>
        <p:spPr>
          <a:xfrm flipV="1">
            <a:off x="5140323" y="3235325"/>
            <a:ext cx="2" cy="47926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9" name="形状"/>
          <p:cNvSpPr/>
          <p:nvPr/>
        </p:nvSpPr>
        <p:spPr>
          <a:xfrm>
            <a:off x="6270649" y="2000024"/>
            <a:ext cx="2974283" cy="186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263"/>
                </a:moveTo>
                <a:lnTo>
                  <a:pt x="315" y="16361"/>
                </a:lnTo>
                <a:lnTo>
                  <a:pt x="4031" y="16443"/>
                </a:lnTo>
                <a:lnTo>
                  <a:pt x="3916" y="21600"/>
                </a:lnTo>
                <a:lnTo>
                  <a:pt x="21600" y="21267"/>
                </a:lnTo>
                <a:lnTo>
                  <a:pt x="21305" y="169"/>
                </a:lnTo>
                <a:lnTo>
                  <a:pt x="9069" y="0"/>
                </a:lnTo>
                <a:lnTo>
                  <a:pt x="9119" y="5428"/>
                </a:lnTo>
                <a:lnTo>
                  <a:pt x="0" y="7263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0" name="线条"/>
          <p:cNvSpPr/>
          <p:nvPr/>
        </p:nvSpPr>
        <p:spPr>
          <a:xfrm flipV="1">
            <a:off x="6935950" y="3232580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1" name="线条"/>
          <p:cNvSpPr/>
          <p:nvPr/>
        </p:nvSpPr>
        <p:spPr>
          <a:xfrm>
            <a:off x="6455602" y="32416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2" name="线条"/>
          <p:cNvSpPr/>
          <p:nvPr/>
        </p:nvSpPr>
        <p:spPr>
          <a:xfrm flipV="1">
            <a:off x="7811013" y="2319592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3" name="线条"/>
          <p:cNvSpPr/>
          <p:nvPr/>
        </p:nvSpPr>
        <p:spPr>
          <a:xfrm flipV="1">
            <a:off x="6469318" y="2762408"/>
            <a:ext cx="2" cy="47926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4" name="线条"/>
          <p:cNvSpPr/>
          <p:nvPr/>
        </p:nvSpPr>
        <p:spPr>
          <a:xfrm>
            <a:off x="6445506" y="2809875"/>
            <a:ext cx="137582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5" name="线条"/>
          <p:cNvSpPr/>
          <p:nvPr/>
        </p:nvSpPr>
        <p:spPr>
          <a:xfrm>
            <a:off x="7789863" y="2339975"/>
            <a:ext cx="9196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6" name="线条"/>
          <p:cNvSpPr/>
          <p:nvPr/>
        </p:nvSpPr>
        <p:spPr>
          <a:xfrm flipV="1">
            <a:off x="8714091" y="2319592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7" name="Path B"/>
          <p:cNvSpPr txBox="1"/>
          <p:nvPr/>
        </p:nvSpPr>
        <p:spPr>
          <a:xfrm>
            <a:off x="6923250" y="2712242"/>
            <a:ext cx="79428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Path B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29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930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931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932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33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934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35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36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37" name="椭圆形"/>
          <p:cNvSpPr/>
          <p:nvPr/>
        </p:nvSpPr>
        <p:spPr>
          <a:xfrm>
            <a:off x="325755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38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39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0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1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2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3" name="椭圆形"/>
          <p:cNvSpPr/>
          <p:nvPr/>
        </p:nvSpPr>
        <p:spPr>
          <a:xfrm>
            <a:off x="3257550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4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5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6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7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8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49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0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1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2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3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4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5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6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7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8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59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0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1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2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3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4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5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6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7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8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69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0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1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2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3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4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5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6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7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8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79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0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1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2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3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4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5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6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7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8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89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0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1" name="椭圆形"/>
          <p:cNvSpPr/>
          <p:nvPr/>
        </p:nvSpPr>
        <p:spPr>
          <a:xfrm>
            <a:off x="6406391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2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3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4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5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6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7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998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999" name="v1"/>
          <p:cNvSpPr txBox="1"/>
          <p:nvPr/>
        </p:nvSpPr>
        <p:spPr>
          <a:xfrm>
            <a:off x="3711575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1000" name="v4"/>
          <p:cNvSpPr txBox="1"/>
          <p:nvPr/>
        </p:nvSpPr>
        <p:spPr>
          <a:xfrm>
            <a:off x="6414291" y="28689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v4</a:t>
            </a:r>
          </a:p>
        </p:txBody>
      </p:sp>
      <p:sp>
        <p:nvSpPr>
          <p:cNvPr id="1001" name="v3"/>
          <p:cNvSpPr txBox="1"/>
          <p:nvPr/>
        </p:nvSpPr>
        <p:spPr>
          <a:xfrm>
            <a:off x="6965429" y="341328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v3</a:t>
            </a:r>
          </a:p>
        </p:txBody>
      </p:sp>
      <p:sp>
        <p:nvSpPr>
          <p:cNvPr id="1002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1003" name="v6"/>
          <p:cNvSpPr txBox="1"/>
          <p:nvPr/>
        </p:nvSpPr>
        <p:spPr>
          <a:xfrm>
            <a:off x="7672223" y="1967227"/>
            <a:ext cx="22904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</a:t>
            </a:r>
          </a:p>
        </p:txBody>
      </p:sp>
      <p:sp>
        <p:nvSpPr>
          <p:cNvPr id="1004" name="v5"/>
          <p:cNvSpPr txBox="1"/>
          <p:nvPr/>
        </p:nvSpPr>
        <p:spPr>
          <a:xfrm>
            <a:off x="7666211" y="2518249"/>
            <a:ext cx="21609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</a:t>
            </a:r>
          </a:p>
        </p:txBody>
      </p:sp>
      <p:sp>
        <p:nvSpPr>
          <p:cNvPr id="1005" name="v8"/>
          <p:cNvSpPr txBox="1"/>
          <p:nvPr/>
        </p:nvSpPr>
        <p:spPr>
          <a:xfrm>
            <a:off x="8249700" y="2505710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1006" name="v7"/>
          <p:cNvSpPr txBox="1"/>
          <p:nvPr/>
        </p:nvSpPr>
        <p:spPr>
          <a:xfrm>
            <a:off x="8223291" y="1967227"/>
            <a:ext cx="312980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u’</a:t>
            </a:r>
          </a:p>
        </p:txBody>
      </p:sp>
      <p:sp>
        <p:nvSpPr>
          <p:cNvPr id="1007" name="t"/>
          <p:cNvSpPr txBox="1"/>
          <p:nvPr/>
        </p:nvSpPr>
        <p:spPr>
          <a:xfrm>
            <a:off x="8714089" y="2505710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sp>
        <p:nvSpPr>
          <p:cNvPr id="1008" name="线条"/>
          <p:cNvSpPr/>
          <p:nvPr/>
        </p:nvSpPr>
        <p:spPr>
          <a:xfrm flipV="1">
            <a:off x="2461815" y="2327817"/>
            <a:ext cx="2" cy="180231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09" name="线条"/>
          <p:cNvSpPr/>
          <p:nvPr/>
        </p:nvSpPr>
        <p:spPr>
          <a:xfrm>
            <a:off x="2379116" y="4156075"/>
            <a:ext cx="13639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0" name="线条"/>
          <p:cNvSpPr/>
          <p:nvPr/>
        </p:nvSpPr>
        <p:spPr>
          <a:xfrm>
            <a:off x="2482575" y="2312669"/>
            <a:ext cx="8212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1" name="线条"/>
          <p:cNvSpPr/>
          <p:nvPr/>
        </p:nvSpPr>
        <p:spPr>
          <a:xfrm flipV="1">
            <a:off x="3324621" y="2334416"/>
            <a:ext cx="3" cy="126920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2" name="线条"/>
          <p:cNvSpPr/>
          <p:nvPr/>
        </p:nvSpPr>
        <p:spPr>
          <a:xfrm>
            <a:off x="3311921" y="36734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3" name="分割类型type3分割效果：如左图…"/>
          <p:cNvSpPr txBox="1"/>
          <p:nvPr/>
        </p:nvSpPr>
        <p:spPr>
          <a:xfrm>
            <a:off x="10108369" y="810295"/>
            <a:ext cx="1533904" cy="28029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分割类型type3分割效果：如左图</a:t>
            </a:r>
          </a:p>
          <a:p>
            <a:r>
              <a:t>只剩part4的子问题：</a:t>
            </a:r>
          </a:p>
          <a:p>
            <a:br/>
            <a:endParaRPr/>
          </a:p>
          <a:p>
            <a:br/>
            <a:endParaRPr/>
          </a:p>
        </p:txBody>
      </p:sp>
      <p:sp>
        <p:nvSpPr>
          <p:cNvPr id="1014" name="线条"/>
          <p:cNvSpPr/>
          <p:nvPr/>
        </p:nvSpPr>
        <p:spPr>
          <a:xfrm>
            <a:off x="3784958" y="4143375"/>
            <a:ext cx="45093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5" name="part1"/>
          <p:cNvSpPr txBox="1"/>
          <p:nvPr/>
        </p:nvSpPr>
        <p:spPr>
          <a:xfrm>
            <a:off x="2776741" y="4559298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part1</a:t>
            </a:r>
          </a:p>
        </p:txBody>
      </p:sp>
      <p:sp>
        <p:nvSpPr>
          <p:cNvPr id="1016" name="Part4"/>
          <p:cNvSpPr txBox="1"/>
          <p:nvPr/>
        </p:nvSpPr>
        <p:spPr>
          <a:xfrm>
            <a:off x="7973504" y="3815765"/>
            <a:ext cx="650262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Part4</a:t>
            </a:r>
          </a:p>
        </p:txBody>
      </p:sp>
      <p:sp>
        <p:nvSpPr>
          <p:cNvPr id="1017" name="part2"/>
          <p:cNvSpPr txBox="1"/>
          <p:nvPr/>
        </p:nvSpPr>
        <p:spPr>
          <a:xfrm>
            <a:off x="5244810" y="4843805"/>
            <a:ext cx="637690" cy="364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part2</a:t>
            </a:r>
          </a:p>
        </p:txBody>
      </p:sp>
      <p:sp>
        <p:nvSpPr>
          <p:cNvPr id="1018" name="线条"/>
          <p:cNvSpPr/>
          <p:nvPr/>
        </p:nvSpPr>
        <p:spPr>
          <a:xfrm>
            <a:off x="4269752" y="3254375"/>
            <a:ext cx="41418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9" name="线条"/>
          <p:cNvSpPr/>
          <p:nvPr/>
        </p:nvSpPr>
        <p:spPr>
          <a:xfrm flipV="1">
            <a:off x="4238624" y="3267618"/>
            <a:ext cx="2" cy="8884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0" name="线条"/>
          <p:cNvSpPr/>
          <p:nvPr/>
        </p:nvSpPr>
        <p:spPr>
          <a:xfrm flipV="1">
            <a:off x="6015737" y="3295886"/>
            <a:ext cx="2" cy="35814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1" name="线条"/>
          <p:cNvSpPr/>
          <p:nvPr/>
        </p:nvSpPr>
        <p:spPr>
          <a:xfrm>
            <a:off x="6006067" y="3698875"/>
            <a:ext cx="9265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2" name="线条"/>
          <p:cNvSpPr/>
          <p:nvPr/>
        </p:nvSpPr>
        <p:spPr>
          <a:xfrm flipV="1">
            <a:off x="4671236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3" name="线条"/>
          <p:cNvSpPr/>
          <p:nvPr/>
        </p:nvSpPr>
        <p:spPr>
          <a:xfrm flipV="1">
            <a:off x="5584030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4" name="线条"/>
          <p:cNvSpPr/>
          <p:nvPr/>
        </p:nvSpPr>
        <p:spPr>
          <a:xfrm flipV="1">
            <a:off x="6923250" y="4168775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5" name="线条"/>
          <p:cNvSpPr/>
          <p:nvPr/>
        </p:nvSpPr>
        <p:spPr>
          <a:xfrm flipV="1">
            <a:off x="5116116" y="4195111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6" name="线条"/>
          <p:cNvSpPr/>
          <p:nvPr/>
        </p:nvSpPr>
        <p:spPr>
          <a:xfrm>
            <a:off x="5153817" y="3711847"/>
            <a:ext cx="42545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7" name="线条"/>
          <p:cNvSpPr/>
          <p:nvPr/>
        </p:nvSpPr>
        <p:spPr>
          <a:xfrm>
            <a:off x="4682792" y="41687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8" name="线条"/>
          <p:cNvSpPr/>
          <p:nvPr/>
        </p:nvSpPr>
        <p:spPr>
          <a:xfrm>
            <a:off x="5578687" y="4167504"/>
            <a:ext cx="1363964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9" name="线条"/>
          <p:cNvSpPr/>
          <p:nvPr/>
        </p:nvSpPr>
        <p:spPr>
          <a:xfrm>
            <a:off x="5098955" y="4613273"/>
            <a:ext cx="1840965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0" name="线条"/>
          <p:cNvSpPr/>
          <p:nvPr/>
        </p:nvSpPr>
        <p:spPr>
          <a:xfrm>
            <a:off x="5130998" y="3248025"/>
            <a:ext cx="8770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1" name="线条"/>
          <p:cNvSpPr/>
          <p:nvPr/>
        </p:nvSpPr>
        <p:spPr>
          <a:xfrm flipV="1">
            <a:off x="4681141" y="3266918"/>
            <a:ext cx="2" cy="41608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2" name="线条"/>
          <p:cNvSpPr/>
          <p:nvPr/>
        </p:nvSpPr>
        <p:spPr>
          <a:xfrm flipV="1">
            <a:off x="5140323" y="3235325"/>
            <a:ext cx="2" cy="47926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3" name="线条"/>
          <p:cNvSpPr/>
          <p:nvPr/>
        </p:nvSpPr>
        <p:spPr>
          <a:xfrm flipV="1">
            <a:off x="6935950" y="3232580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4" name="线条"/>
          <p:cNvSpPr/>
          <p:nvPr/>
        </p:nvSpPr>
        <p:spPr>
          <a:xfrm>
            <a:off x="6455602" y="32416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5" name="线条"/>
          <p:cNvSpPr/>
          <p:nvPr/>
        </p:nvSpPr>
        <p:spPr>
          <a:xfrm flipV="1">
            <a:off x="7811013" y="2319592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6" name="线条"/>
          <p:cNvSpPr/>
          <p:nvPr/>
        </p:nvSpPr>
        <p:spPr>
          <a:xfrm flipV="1">
            <a:off x="6469318" y="2762408"/>
            <a:ext cx="2" cy="47926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7" name="线条"/>
          <p:cNvSpPr/>
          <p:nvPr/>
        </p:nvSpPr>
        <p:spPr>
          <a:xfrm>
            <a:off x="6445506" y="2809875"/>
            <a:ext cx="137582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8" name="线条"/>
          <p:cNvSpPr/>
          <p:nvPr/>
        </p:nvSpPr>
        <p:spPr>
          <a:xfrm>
            <a:off x="7789863" y="2339975"/>
            <a:ext cx="9196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9" name="线条"/>
          <p:cNvSpPr/>
          <p:nvPr/>
        </p:nvSpPr>
        <p:spPr>
          <a:xfrm flipV="1">
            <a:off x="8714091" y="2319592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0" name="线条"/>
          <p:cNvSpPr/>
          <p:nvPr/>
        </p:nvSpPr>
        <p:spPr>
          <a:xfrm>
            <a:off x="6733682" y="2979419"/>
            <a:ext cx="1275374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1" name="线条"/>
          <p:cNvSpPr/>
          <p:nvPr/>
        </p:nvSpPr>
        <p:spPr>
          <a:xfrm>
            <a:off x="6384771" y="2068446"/>
            <a:ext cx="2120522" cy="1879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41" y="10461"/>
                </a:moveTo>
                <a:lnTo>
                  <a:pt x="16395" y="4114"/>
                </a:lnTo>
                <a:lnTo>
                  <a:pt x="21008" y="4189"/>
                </a:lnTo>
                <a:lnTo>
                  <a:pt x="21600" y="0"/>
                </a:lnTo>
                <a:lnTo>
                  <a:pt x="13954" y="72"/>
                </a:lnTo>
                <a:lnTo>
                  <a:pt x="13419" y="5192"/>
                </a:lnTo>
                <a:lnTo>
                  <a:pt x="12045" y="6496"/>
                </a:lnTo>
                <a:lnTo>
                  <a:pt x="0" y="7326"/>
                </a:lnTo>
                <a:lnTo>
                  <a:pt x="41" y="10299"/>
                </a:lnTo>
                <a:lnTo>
                  <a:pt x="62" y="15614"/>
                </a:lnTo>
                <a:lnTo>
                  <a:pt x="4238" y="14931"/>
                </a:lnTo>
                <a:lnTo>
                  <a:pt x="4370" y="21600"/>
                </a:lnTo>
                <a:lnTo>
                  <a:pt x="8137" y="21308"/>
                </a:lnTo>
                <a:lnTo>
                  <a:pt x="6991" y="12249"/>
                </a:lnTo>
                <a:lnTo>
                  <a:pt x="3918" y="12019"/>
                </a:lnTo>
                <a:lnTo>
                  <a:pt x="3985" y="10314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2" name="形状"/>
          <p:cNvSpPr/>
          <p:nvPr/>
        </p:nvSpPr>
        <p:spPr>
          <a:xfrm>
            <a:off x="7250923" y="1918818"/>
            <a:ext cx="2069329" cy="1895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55" y="0"/>
                </a:moveTo>
                <a:lnTo>
                  <a:pt x="9033" y="13992"/>
                </a:lnTo>
                <a:lnTo>
                  <a:pt x="0" y="13927"/>
                </a:lnTo>
                <a:lnTo>
                  <a:pt x="174" y="21600"/>
                </a:lnTo>
                <a:lnTo>
                  <a:pt x="21532" y="21451"/>
                </a:lnTo>
                <a:lnTo>
                  <a:pt x="21600" y="8408"/>
                </a:lnTo>
                <a:lnTo>
                  <a:pt x="17235" y="8089"/>
                </a:lnTo>
                <a:lnTo>
                  <a:pt x="16922" y="495"/>
                </a:lnTo>
                <a:lnTo>
                  <a:pt x="9655" y="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3" name="part3"/>
          <p:cNvSpPr txBox="1"/>
          <p:nvPr/>
        </p:nvSpPr>
        <p:spPr>
          <a:xfrm>
            <a:off x="6709112" y="3858312"/>
            <a:ext cx="637690" cy="36443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r>
              <a:t>part3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5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1046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1047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1048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9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Example</a:t>
            </a:r>
          </a:p>
        </p:txBody>
      </p:sp>
      <p:pic>
        <p:nvPicPr>
          <p:cNvPr id="1050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51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52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53" name="椭圆形"/>
          <p:cNvSpPr/>
          <p:nvPr/>
        </p:nvSpPr>
        <p:spPr>
          <a:xfrm>
            <a:off x="325755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54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55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56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57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58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59" name="椭圆形"/>
          <p:cNvSpPr/>
          <p:nvPr/>
        </p:nvSpPr>
        <p:spPr>
          <a:xfrm>
            <a:off x="3257550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0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1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2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3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4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5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6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7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8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69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0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1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2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3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4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5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6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7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8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79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0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1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2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3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4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5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6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7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8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89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0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1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2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3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4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5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6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7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8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099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0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1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2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3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4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5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6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7" name="椭圆形"/>
          <p:cNvSpPr/>
          <p:nvPr/>
        </p:nvSpPr>
        <p:spPr>
          <a:xfrm>
            <a:off x="6406391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8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09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10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11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12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13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14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1115" name="v1"/>
          <p:cNvSpPr txBox="1"/>
          <p:nvPr/>
        </p:nvSpPr>
        <p:spPr>
          <a:xfrm>
            <a:off x="3711575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1116" name="v4"/>
          <p:cNvSpPr txBox="1"/>
          <p:nvPr/>
        </p:nvSpPr>
        <p:spPr>
          <a:xfrm>
            <a:off x="6414291" y="28689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v4</a:t>
            </a:r>
          </a:p>
        </p:txBody>
      </p:sp>
      <p:sp>
        <p:nvSpPr>
          <p:cNvPr id="1117" name="v3"/>
          <p:cNvSpPr txBox="1"/>
          <p:nvPr/>
        </p:nvSpPr>
        <p:spPr>
          <a:xfrm>
            <a:off x="6965429" y="341328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v3</a:t>
            </a:r>
          </a:p>
        </p:txBody>
      </p:sp>
      <p:sp>
        <p:nvSpPr>
          <p:cNvPr id="1118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1119" name="v6"/>
          <p:cNvSpPr txBox="1"/>
          <p:nvPr/>
        </p:nvSpPr>
        <p:spPr>
          <a:xfrm>
            <a:off x="7672223" y="1967227"/>
            <a:ext cx="22904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</a:t>
            </a:r>
          </a:p>
        </p:txBody>
      </p:sp>
      <p:sp>
        <p:nvSpPr>
          <p:cNvPr id="1120" name="v5"/>
          <p:cNvSpPr txBox="1"/>
          <p:nvPr/>
        </p:nvSpPr>
        <p:spPr>
          <a:xfrm>
            <a:off x="7666211" y="2518249"/>
            <a:ext cx="21609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</a:t>
            </a:r>
          </a:p>
        </p:txBody>
      </p:sp>
      <p:sp>
        <p:nvSpPr>
          <p:cNvPr id="1121" name="v8"/>
          <p:cNvSpPr txBox="1"/>
          <p:nvPr/>
        </p:nvSpPr>
        <p:spPr>
          <a:xfrm>
            <a:off x="8249700" y="2505710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1122" name="v7"/>
          <p:cNvSpPr txBox="1"/>
          <p:nvPr/>
        </p:nvSpPr>
        <p:spPr>
          <a:xfrm>
            <a:off x="8223291" y="1967227"/>
            <a:ext cx="312980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u’</a:t>
            </a:r>
          </a:p>
        </p:txBody>
      </p:sp>
      <p:sp>
        <p:nvSpPr>
          <p:cNvPr id="1123" name="t"/>
          <p:cNvSpPr txBox="1"/>
          <p:nvPr/>
        </p:nvSpPr>
        <p:spPr>
          <a:xfrm>
            <a:off x="8714089" y="2505710"/>
            <a:ext cx="194773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sp>
        <p:nvSpPr>
          <p:cNvPr id="1124" name="线条"/>
          <p:cNvSpPr/>
          <p:nvPr/>
        </p:nvSpPr>
        <p:spPr>
          <a:xfrm flipV="1">
            <a:off x="2461815" y="2327817"/>
            <a:ext cx="2" cy="180231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5" name="线条"/>
          <p:cNvSpPr/>
          <p:nvPr/>
        </p:nvSpPr>
        <p:spPr>
          <a:xfrm>
            <a:off x="2379116" y="4156075"/>
            <a:ext cx="136396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6" name="线条"/>
          <p:cNvSpPr/>
          <p:nvPr/>
        </p:nvSpPr>
        <p:spPr>
          <a:xfrm>
            <a:off x="2482575" y="2312669"/>
            <a:ext cx="8212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7" name="线条"/>
          <p:cNvSpPr/>
          <p:nvPr/>
        </p:nvSpPr>
        <p:spPr>
          <a:xfrm flipV="1">
            <a:off x="3324621" y="2334416"/>
            <a:ext cx="3" cy="126920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8" name="线条"/>
          <p:cNvSpPr/>
          <p:nvPr/>
        </p:nvSpPr>
        <p:spPr>
          <a:xfrm>
            <a:off x="3311921" y="3673474"/>
            <a:ext cx="454028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9" name="分割类型type3分割效果：如左图…"/>
          <p:cNvSpPr txBox="1"/>
          <p:nvPr/>
        </p:nvSpPr>
        <p:spPr>
          <a:xfrm>
            <a:off x="10108369" y="810294"/>
            <a:ext cx="1533904" cy="554014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r>
              <a:t>分割类型type3分割效果：如左图</a:t>
            </a:r>
          </a:p>
          <a:p>
            <a:r>
              <a:t>只剩part4的子问题：</a:t>
            </a:r>
          </a:p>
          <a:p>
            <a:r>
              <a:t>这个图还是可以分割的，起点u’和终点v是分割对，符合type1，此时w就是u’和t夹着的点，按分割方法我们能找到u’到t的一条路径如左</a:t>
            </a:r>
            <a:br/>
            <a:r>
              <a:t>，满足（2/3）近似度。</a:t>
            </a:r>
          </a:p>
        </p:txBody>
      </p:sp>
      <p:sp>
        <p:nvSpPr>
          <p:cNvPr id="1130" name="线条"/>
          <p:cNvSpPr/>
          <p:nvPr/>
        </p:nvSpPr>
        <p:spPr>
          <a:xfrm>
            <a:off x="3784958" y="4143375"/>
            <a:ext cx="45093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1" name="线条"/>
          <p:cNvSpPr/>
          <p:nvPr/>
        </p:nvSpPr>
        <p:spPr>
          <a:xfrm>
            <a:off x="4269752" y="3254375"/>
            <a:ext cx="41418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2" name="线条"/>
          <p:cNvSpPr/>
          <p:nvPr/>
        </p:nvSpPr>
        <p:spPr>
          <a:xfrm flipV="1">
            <a:off x="4238624" y="3267618"/>
            <a:ext cx="2" cy="8884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3" name="线条"/>
          <p:cNvSpPr/>
          <p:nvPr/>
        </p:nvSpPr>
        <p:spPr>
          <a:xfrm flipV="1">
            <a:off x="6015737" y="3295886"/>
            <a:ext cx="2" cy="35814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4" name="线条"/>
          <p:cNvSpPr/>
          <p:nvPr/>
        </p:nvSpPr>
        <p:spPr>
          <a:xfrm>
            <a:off x="6006067" y="3698875"/>
            <a:ext cx="9265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5" name="线条"/>
          <p:cNvSpPr/>
          <p:nvPr/>
        </p:nvSpPr>
        <p:spPr>
          <a:xfrm flipV="1">
            <a:off x="4671236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6" name="线条"/>
          <p:cNvSpPr/>
          <p:nvPr/>
        </p:nvSpPr>
        <p:spPr>
          <a:xfrm flipV="1">
            <a:off x="5584030" y="3718717"/>
            <a:ext cx="2" cy="45005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7" name="线条"/>
          <p:cNvSpPr/>
          <p:nvPr/>
        </p:nvSpPr>
        <p:spPr>
          <a:xfrm flipV="1">
            <a:off x="6923250" y="4168775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8" name="线条"/>
          <p:cNvSpPr/>
          <p:nvPr/>
        </p:nvSpPr>
        <p:spPr>
          <a:xfrm flipV="1">
            <a:off x="5116116" y="4195111"/>
            <a:ext cx="2" cy="45005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9" name="线条"/>
          <p:cNvSpPr/>
          <p:nvPr/>
        </p:nvSpPr>
        <p:spPr>
          <a:xfrm>
            <a:off x="5153817" y="3711847"/>
            <a:ext cx="425453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0" name="线条"/>
          <p:cNvSpPr/>
          <p:nvPr/>
        </p:nvSpPr>
        <p:spPr>
          <a:xfrm>
            <a:off x="4682792" y="41687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1" name="线条"/>
          <p:cNvSpPr/>
          <p:nvPr/>
        </p:nvSpPr>
        <p:spPr>
          <a:xfrm>
            <a:off x="5578687" y="4167504"/>
            <a:ext cx="1363964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2" name="线条"/>
          <p:cNvSpPr/>
          <p:nvPr/>
        </p:nvSpPr>
        <p:spPr>
          <a:xfrm>
            <a:off x="5098955" y="4613273"/>
            <a:ext cx="1840965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3" name="线条"/>
          <p:cNvSpPr/>
          <p:nvPr/>
        </p:nvSpPr>
        <p:spPr>
          <a:xfrm>
            <a:off x="5130998" y="3248025"/>
            <a:ext cx="8770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4" name="线条"/>
          <p:cNvSpPr/>
          <p:nvPr/>
        </p:nvSpPr>
        <p:spPr>
          <a:xfrm flipV="1">
            <a:off x="4681141" y="3266918"/>
            <a:ext cx="2" cy="41608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5" name="线条"/>
          <p:cNvSpPr/>
          <p:nvPr/>
        </p:nvSpPr>
        <p:spPr>
          <a:xfrm flipV="1">
            <a:off x="5140323" y="3235325"/>
            <a:ext cx="2" cy="47926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6" name="线条"/>
          <p:cNvSpPr/>
          <p:nvPr/>
        </p:nvSpPr>
        <p:spPr>
          <a:xfrm flipV="1">
            <a:off x="6935950" y="3232580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7" name="线条"/>
          <p:cNvSpPr/>
          <p:nvPr/>
        </p:nvSpPr>
        <p:spPr>
          <a:xfrm>
            <a:off x="6455602" y="32416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8" name="线条"/>
          <p:cNvSpPr/>
          <p:nvPr/>
        </p:nvSpPr>
        <p:spPr>
          <a:xfrm flipV="1">
            <a:off x="7811013" y="2319592"/>
            <a:ext cx="2" cy="479268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9" name="线条"/>
          <p:cNvSpPr/>
          <p:nvPr/>
        </p:nvSpPr>
        <p:spPr>
          <a:xfrm flipV="1">
            <a:off x="6469318" y="2762408"/>
            <a:ext cx="2" cy="47926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0" name="线条"/>
          <p:cNvSpPr/>
          <p:nvPr/>
        </p:nvSpPr>
        <p:spPr>
          <a:xfrm>
            <a:off x="6445506" y="2809875"/>
            <a:ext cx="137582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1" name="线条"/>
          <p:cNvSpPr/>
          <p:nvPr/>
        </p:nvSpPr>
        <p:spPr>
          <a:xfrm>
            <a:off x="7789863" y="23399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2" name="形状"/>
          <p:cNvSpPr/>
          <p:nvPr/>
        </p:nvSpPr>
        <p:spPr>
          <a:xfrm>
            <a:off x="7250923" y="1918818"/>
            <a:ext cx="2069329" cy="1895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55" y="0"/>
                </a:moveTo>
                <a:lnTo>
                  <a:pt x="9033" y="13992"/>
                </a:lnTo>
                <a:lnTo>
                  <a:pt x="0" y="13927"/>
                </a:lnTo>
                <a:lnTo>
                  <a:pt x="174" y="21600"/>
                </a:lnTo>
                <a:lnTo>
                  <a:pt x="21532" y="21451"/>
                </a:lnTo>
                <a:lnTo>
                  <a:pt x="21600" y="8408"/>
                </a:lnTo>
                <a:lnTo>
                  <a:pt x="17235" y="8089"/>
                </a:lnTo>
                <a:lnTo>
                  <a:pt x="16922" y="495"/>
                </a:lnTo>
                <a:lnTo>
                  <a:pt x="9655" y="0"/>
                </a:lnTo>
                <a:close/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3" name="线条"/>
          <p:cNvSpPr/>
          <p:nvPr/>
        </p:nvSpPr>
        <p:spPr>
          <a:xfrm flipV="1">
            <a:off x="8253586" y="2385302"/>
            <a:ext cx="2" cy="82374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4" name="线条"/>
          <p:cNvSpPr/>
          <p:nvPr/>
        </p:nvSpPr>
        <p:spPr>
          <a:xfrm flipV="1">
            <a:off x="9110405" y="2829802"/>
            <a:ext cx="2" cy="82374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5" name="线条"/>
          <p:cNvSpPr/>
          <p:nvPr/>
        </p:nvSpPr>
        <p:spPr>
          <a:xfrm>
            <a:off x="7371368" y="3241675"/>
            <a:ext cx="897313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6" name="线条"/>
          <p:cNvSpPr/>
          <p:nvPr/>
        </p:nvSpPr>
        <p:spPr>
          <a:xfrm flipV="1">
            <a:off x="7358459" y="3280044"/>
            <a:ext cx="2" cy="405020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7" name="线条"/>
          <p:cNvSpPr/>
          <p:nvPr/>
        </p:nvSpPr>
        <p:spPr>
          <a:xfrm>
            <a:off x="7371368" y="3673474"/>
            <a:ext cx="1739229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8" name="线条"/>
          <p:cNvSpPr/>
          <p:nvPr/>
        </p:nvSpPr>
        <p:spPr>
          <a:xfrm>
            <a:off x="8721332" y="2784474"/>
            <a:ext cx="414185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9" name="v7"/>
          <p:cNvSpPr txBox="1"/>
          <p:nvPr/>
        </p:nvSpPr>
        <p:spPr>
          <a:xfrm>
            <a:off x="8657311" y="1995172"/>
            <a:ext cx="274248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w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61" name="形状"/>
          <p:cNvSpPr/>
          <p:nvPr/>
        </p:nvSpPr>
        <p:spPr>
          <a:xfrm>
            <a:off x="1737587" y="1675720"/>
            <a:ext cx="8213848" cy="451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4" y="1697"/>
                </a:moveTo>
                <a:lnTo>
                  <a:pt x="774" y="19903"/>
                </a:lnTo>
                <a:lnTo>
                  <a:pt x="19376" y="19903"/>
                </a:lnTo>
                <a:lnTo>
                  <a:pt x="19376" y="1697"/>
                </a:lnTo>
                <a:close/>
                <a:moveTo>
                  <a:pt x="0" y="0"/>
                </a:moveTo>
                <a:lnTo>
                  <a:pt x="20066" y="0"/>
                </a:lnTo>
                <a:lnTo>
                  <a:pt x="20066" y="5797"/>
                </a:lnTo>
                <a:lnTo>
                  <a:pt x="21600" y="5797"/>
                </a:lnTo>
                <a:lnTo>
                  <a:pt x="21600" y="15803"/>
                </a:lnTo>
                <a:lnTo>
                  <a:pt x="20066" y="15803"/>
                </a:lnTo>
                <a:lnTo>
                  <a:pt x="200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BCE4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/>
          </a:p>
        </p:txBody>
      </p:sp>
      <p:sp>
        <p:nvSpPr>
          <p:cNvPr id="1162" name="This is a sample text. Insert your desired text here. Again, this is a dummy text, enter your own text here. This is a sample text. Insert your desired text here."/>
          <p:cNvSpPr txBox="1"/>
          <p:nvPr/>
        </p:nvSpPr>
        <p:spPr>
          <a:xfrm>
            <a:off x="1603374" y="5384800"/>
            <a:ext cx="10263190" cy="4005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just">
              <a:defRPr sz="14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This is a sample text. Insert your desired text here. Again, this is a dummy text, enter your own text here. This is a sample text. Insert your desired text here.</a:t>
            </a:r>
          </a:p>
        </p:txBody>
      </p:sp>
      <p:sp>
        <p:nvSpPr>
          <p:cNvPr id="1163" name="An example application of Algorithm."/>
          <p:cNvSpPr txBox="1"/>
          <p:nvPr/>
        </p:nvSpPr>
        <p:spPr>
          <a:xfrm>
            <a:off x="3028950" y="949642"/>
            <a:ext cx="3067050" cy="2946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An example application of Algorithm. </a:t>
            </a:r>
          </a:p>
        </p:txBody>
      </p:sp>
      <p:sp>
        <p:nvSpPr>
          <p:cNvPr id="1164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5" name="Example"/>
          <p:cNvSpPr txBox="1"/>
          <p:nvPr/>
        </p:nvSpPr>
        <p:spPr>
          <a:xfrm>
            <a:off x="595312" y="774700"/>
            <a:ext cx="2692401" cy="624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rPr dirty="0"/>
              <a:t>Example</a:t>
            </a:r>
          </a:p>
        </p:txBody>
      </p:sp>
      <p:pic>
        <p:nvPicPr>
          <p:cNvPr id="1166" name="timg.jpeg" descr="t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69" y="1938238"/>
            <a:ext cx="7089748" cy="39848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7" name="椭圆形"/>
          <p:cNvSpPr/>
          <p:nvPr/>
        </p:nvSpPr>
        <p:spPr>
          <a:xfrm>
            <a:off x="239236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68" name="椭圆形"/>
          <p:cNvSpPr/>
          <p:nvPr/>
        </p:nvSpPr>
        <p:spPr>
          <a:xfrm>
            <a:off x="2824956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69" name="椭圆形"/>
          <p:cNvSpPr/>
          <p:nvPr/>
        </p:nvSpPr>
        <p:spPr>
          <a:xfrm>
            <a:off x="3257550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0" name="椭圆形"/>
          <p:cNvSpPr/>
          <p:nvPr/>
        </p:nvSpPr>
        <p:spPr>
          <a:xfrm>
            <a:off x="2392360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1" name="椭圆形"/>
          <p:cNvSpPr/>
          <p:nvPr/>
        </p:nvSpPr>
        <p:spPr>
          <a:xfrm>
            <a:off x="3257548" y="27098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2" name="椭圆形"/>
          <p:cNvSpPr/>
          <p:nvPr/>
        </p:nvSpPr>
        <p:spPr>
          <a:xfrm>
            <a:off x="282495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3" name="椭圆形"/>
          <p:cNvSpPr/>
          <p:nvPr/>
        </p:nvSpPr>
        <p:spPr>
          <a:xfrm>
            <a:off x="2824956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4" name="椭圆形"/>
          <p:cNvSpPr/>
          <p:nvPr/>
        </p:nvSpPr>
        <p:spPr>
          <a:xfrm>
            <a:off x="2392360" y="36496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5" name="椭圆形"/>
          <p:cNvSpPr/>
          <p:nvPr/>
        </p:nvSpPr>
        <p:spPr>
          <a:xfrm>
            <a:off x="3257550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6" name="椭圆形"/>
          <p:cNvSpPr/>
          <p:nvPr/>
        </p:nvSpPr>
        <p:spPr>
          <a:xfrm>
            <a:off x="2392360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7" name="椭圆形"/>
          <p:cNvSpPr/>
          <p:nvPr/>
        </p:nvSpPr>
        <p:spPr>
          <a:xfrm>
            <a:off x="282495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8" name="椭圆形"/>
          <p:cNvSpPr/>
          <p:nvPr/>
        </p:nvSpPr>
        <p:spPr>
          <a:xfrm>
            <a:off x="3243658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79" name="椭圆形"/>
          <p:cNvSpPr/>
          <p:nvPr/>
        </p:nvSpPr>
        <p:spPr>
          <a:xfrm>
            <a:off x="2392360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0" name="椭圆形"/>
          <p:cNvSpPr/>
          <p:nvPr/>
        </p:nvSpPr>
        <p:spPr>
          <a:xfrm>
            <a:off x="2824956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1" name="椭圆形"/>
          <p:cNvSpPr/>
          <p:nvPr/>
        </p:nvSpPr>
        <p:spPr>
          <a:xfrm>
            <a:off x="3243658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2" name="椭圆形"/>
          <p:cNvSpPr/>
          <p:nvPr/>
        </p:nvSpPr>
        <p:spPr>
          <a:xfrm>
            <a:off x="4170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3" name="椭圆形"/>
          <p:cNvSpPr/>
          <p:nvPr/>
        </p:nvSpPr>
        <p:spPr>
          <a:xfrm>
            <a:off x="4605337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4" name="椭圆形"/>
          <p:cNvSpPr/>
          <p:nvPr/>
        </p:nvSpPr>
        <p:spPr>
          <a:xfrm>
            <a:off x="4605337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5" name="椭圆形"/>
          <p:cNvSpPr/>
          <p:nvPr/>
        </p:nvSpPr>
        <p:spPr>
          <a:xfrm>
            <a:off x="461124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6" name="椭圆形"/>
          <p:cNvSpPr/>
          <p:nvPr/>
        </p:nvSpPr>
        <p:spPr>
          <a:xfrm>
            <a:off x="5059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7" name="椭圆形"/>
          <p:cNvSpPr/>
          <p:nvPr/>
        </p:nvSpPr>
        <p:spPr>
          <a:xfrm>
            <a:off x="5501294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8" name="椭圆形"/>
          <p:cNvSpPr/>
          <p:nvPr/>
        </p:nvSpPr>
        <p:spPr>
          <a:xfrm>
            <a:off x="5059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89" name="椭圆形"/>
          <p:cNvSpPr/>
          <p:nvPr/>
        </p:nvSpPr>
        <p:spPr>
          <a:xfrm>
            <a:off x="5059362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0" name="椭圆形"/>
          <p:cNvSpPr/>
          <p:nvPr/>
        </p:nvSpPr>
        <p:spPr>
          <a:xfrm>
            <a:off x="5515766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1" name="椭圆形"/>
          <p:cNvSpPr/>
          <p:nvPr/>
        </p:nvSpPr>
        <p:spPr>
          <a:xfrm>
            <a:off x="5501294" y="40941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2" name="椭圆形"/>
          <p:cNvSpPr/>
          <p:nvPr/>
        </p:nvSpPr>
        <p:spPr>
          <a:xfrm>
            <a:off x="4163124" y="317595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3" name="椭圆形"/>
          <p:cNvSpPr/>
          <p:nvPr/>
        </p:nvSpPr>
        <p:spPr>
          <a:xfrm>
            <a:off x="5030692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4" name="椭圆形"/>
          <p:cNvSpPr/>
          <p:nvPr/>
        </p:nvSpPr>
        <p:spPr>
          <a:xfrm>
            <a:off x="549062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5" name="椭圆形"/>
          <p:cNvSpPr/>
          <p:nvPr/>
        </p:nvSpPr>
        <p:spPr>
          <a:xfrm>
            <a:off x="5948362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6" name="椭圆形"/>
          <p:cNvSpPr/>
          <p:nvPr/>
        </p:nvSpPr>
        <p:spPr>
          <a:xfrm>
            <a:off x="5948362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7" name="椭圆形"/>
          <p:cNvSpPr/>
          <p:nvPr/>
        </p:nvSpPr>
        <p:spPr>
          <a:xfrm>
            <a:off x="5941124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8" name="椭圆形"/>
          <p:cNvSpPr/>
          <p:nvPr/>
        </p:nvSpPr>
        <p:spPr>
          <a:xfrm>
            <a:off x="5955319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99" name="椭圆形"/>
          <p:cNvSpPr/>
          <p:nvPr/>
        </p:nvSpPr>
        <p:spPr>
          <a:xfrm>
            <a:off x="64262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0" name="椭圆形"/>
          <p:cNvSpPr/>
          <p:nvPr/>
        </p:nvSpPr>
        <p:spPr>
          <a:xfrm>
            <a:off x="6401056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1" name="椭圆形"/>
          <p:cNvSpPr/>
          <p:nvPr/>
        </p:nvSpPr>
        <p:spPr>
          <a:xfrm>
            <a:off x="6401056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2" name="椭圆形"/>
          <p:cNvSpPr/>
          <p:nvPr/>
        </p:nvSpPr>
        <p:spPr>
          <a:xfrm>
            <a:off x="6401056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3" name="椭圆形"/>
          <p:cNvSpPr/>
          <p:nvPr/>
        </p:nvSpPr>
        <p:spPr>
          <a:xfrm>
            <a:off x="6819900" y="27479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4" name="椭圆形"/>
          <p:cNvSpPr/>
          <p:nvPr/>
        </p:nvSpPr>
        <p:spPr>
          <a:xfrm>
            <a:off x="685498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5" name="椭圆形"/>
          <p:cNvSpPr/>
          <p:nvPr/>
        </p:nvSpPr>
        <p:spPr>
          <a:xfrm>
            <a:off x="6857462" y="40687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6" name="椭圆形"/>
          <p:cNvSpPr/>
          <p:nvPr/>
        </p:nvSpPr>
        <p:spPr>
          <a:xfrm>
            <a:off x="6871654" y="4513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7" name="椭圆形"/>
          <p:cNvSpPr/>
          <p:nvPr/>
        </p:nvSpPr>
        <p:spPr>
          <a:xfrm>
            <a:off x="7270750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8" name="椭圆形"/>
          <p:cNvSpPr/>
          <p:nvPr/>
        </p:nvSpPr>
        <p:spPr>
          <a:xfrm>
            <a:off x="7303106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09" name="椭圆形"/>
          <p:cNvSpPr/>
          <p:nvPr/>
        </p:nvSpPr>
        <p:spPr>
          <a:xfrm>
            <a:off x="7297011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0" name="椭圆形"/>
          <p:cNvSpPr/>
          <p:nvPr/>
        </p:nvSpPr>
        <p:spPr>
          <a:xfrm>
            <a:off x="7742749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1" name="椭圆形"/>
          <p:cNvSpPr/>
          <p:nvPr/>
        </p:nvSpPr>
        <p:spPr>
          <a:xfrm>
            <a:off x="7721600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2" name="椭圆形"/>
          <p:cNvSpPr/>
          <p:nvPr/>
        </p:nvSpPr>
        <p:spPr>
          <a:xfrm>
            <a:off x="9042141" y="27225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3" name="椭圆形"/>
          <p:cNvSpPr/>
          <p:nvPr/>
        </p:nvSpPr>
        <p:spPr>
          <a:xfrm>
            <a:off x="8181437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4" name="椭圆形"/>
          <p:cNvSpPr/>
          <p:nvPr/>
        </p:nvSpPr>
        <p:spPr>
          <a:xfrm>
            <a:off x="8645828" y="31797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5" name="椭圆形"/>
          <p:cNvSpPr/>
          <p:nvPr/>
        </p:nvSpPr>
        <p:spPr>
          <a:xfrm>
            <a:off x="9042141" y="3154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6" name="椭圆形"/>
          <p:cNvSpPr/>
          <p:nvPr/>
        </p:nvSpPr>
        <p:spPr>
          <a:xfrm>
            <a:off x="8181437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7" name="椭圆形"/>
          <p:cNvSpPr/>
          <p:nvPr/>
        </p:nvSpPr>
        <p:spPr>
          <a:xfrm>
            <a:off x="8632031" y="36242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8" name="椭圆形"/>
          <p:cNvSpPr/>
          <p:nvPr/>
        </p:nvSpPr>
        <p:spPr>
          <a:xfrm>
            <a:off x="9032733" y="3598862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19" name="椭圆形"/>
          <p:cNvSpPr/>
          <p:nvPr/>
        </p:nvSpPr>
        <p:spPr>
          <a:xfrm>
            <a:off x="3697682" y="3625055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0" name="椭圆形"/>
          <p:cNvSpPr/>
          <p:nvPr/>
        </p:nvSpPr>
        <p:spPr>
          <a:xfrm>
            <a:off x="8645828" y="2710656"/>
            <a:ext cx="136529" cy="147641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1" name="椭圆形"/>
          <p:cNvSpPr/>
          <p:nvPr/>
        </p:nvSpPr>
        <p:spPr>
          <a:xfrm>
            <a:off x="8632031" y="2265360"/>
            <a:ext cx="136529" cy="149229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2" name="椭圆形"/>
          <p:cNvSpPr/>
          <p:nvPr/>
        </p:nvSpPr>
        <p:spPr>
          <a:xfrm>
            <a:off x="4151510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3" name="椭圆形"/>
          <p:cNvSpPr/>
          <p:nvPr/>
        </p:nvSpPr>
        <p:spPr>
          <a:xfrm>
            <a:off x="6406391" y="318690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4" name="椭圆形"/>
          <p:cNvSpPr/>
          <p:nvPr/>
        </p:nvSpPr>
        <p:spPr>
          <a:xfrm>
            <a:off x="6854987" y="3623466"/>
            <a:ext cx="136529" cy="147643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5" name="椭圆形"/>
          <p:cNvSpPr/>
          <p:nvPr/>
        </p:nvSpPr>
        <p:spPr>
          <a:xfrm>
            <a:off x="7742749" y="27233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6" name="椭圆形"/>
          <p:cNvSpPr/>
          <p:nvPr/>
        </p:nvSpPr>
        <p:spPr>
          <a:xfrm>
            <a:off x="8181437" y="27106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7" name="椭圆形"/>
          <p:cNvSpPr/>
          <p:nvPr/>
        </p:nvSpPr>
        <p:spPr>
          <a:xfrm>
            <a:off x="8181437" y="2266156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8" name="椭圆形"/>
          <p:cNvSpPr/>
          <p:nvPr/>
        </p:nvSpPr>
        <p:spPr>
          <a:xfrm>
            <a:off x="7742749" y="2279491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29" name="椭圆形"/>
          <p:cNvSpPr/>
          <p:nvPr/>
        </p:nvSpPr>
        <p:spPr>
          <a:xfrm>
            <a:off x="3718099" y="4069555"/>
            <a:ext cx="136529" cy="147641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230" name="s"/>
          <p:cNvSpPr txBox="1"/>
          <p:nvPr/>
        </p:nvSpPr>
        <p:spPr>
          <a:xfrm>
            <a:off x="3709916" y="3249927"/>
            <a:ext cx="196671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s</a:t>
            </a:r>
          </a:p>
        </p:txBody>
      </p:sp>
      <p:sp>
        <p:nvSpPr>
          <p:cNvPr id="1231" name="v1"/>
          <p:cNvSpPr txBox="1"/>
          <p:nvPr/>
        </p:nvSpPr>
        <p:spPr>
          <a:xfrm>
            <a:off x="3711575" y="413892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v1</a:t>
            </a:r>
          </a:p>
        </p:txBody>
      </p:sp>
      <p:sp>
        <p:nvSpPr>
          <p:cNvPr id="1232" name="v4"/>
          <p:cNvSpPr txBox="1"/>
          <p:nvPr/>
        </p:nvSpPr>
        <p:spPr>
          <a:xfrm>
            <a:off x="6414291" y="28689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v4</a:t>
            </a:r>
          </a:p>
        </p:txBody>
      </p:sp>
      <p:sp>
        <p:nvSpPr>
          <p:cNvPr id="1233" name="v3"/>
          <p:cNvSpPr txBox="1"/>
          <p:nvPr/>
        </p:nvSpPr>
        <p:spPr>
          <a:xfrm>
            <a:off x="6946320" y="3618705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v3</a:t>
            </a:r>
          </a:p>
        </p:txBody>
      </p:sp>
      <p:sp>
        <p:nvSpPr>
          <p:cNvPr id="1234" name="v2"/>
          <p:cNvSpPr txBox="1"/>
          <p:nvPr/>
        </p:nvSpPr>
        <p:spPr>
          <a:xfrm>
            <a:off x="4189252" y="4180204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v2</a:t>
            </a:r>
          </a:p>
        </p:txBody>
      </p:sp>
      <p:sp>
        <p:nvSpPr>
          <p:cNvPr id="1235" name="v6"/>
          <p:cNvSpPr txBox="1"/>
          <p:nvPr/>
        </p:nvSpPr>
        <p:spPr>
          <a:xfrm>
            <a:off x="7672223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v6</a:t>
            </a:r>
          </a:p>
        </p:txBody>
      </p:sp>
      <p:sp>
        <p:nvSpPr>
          <p:cNvPr id="1236" name="v5"/>
          <p:cNvSpPr txBox="1"/>
          <p:nvPr/>
        </p:nvSpPr>
        <p:spPr>
          <a:xfrm>
            <a:off x="7666211" y="2518249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v5</a:t>
            </a:r>
          </a:p>
        </p:txBody>
      </p:sp>
      <p:sp>
        <p:nvSpPr>
          <p:cNvPr id="1237" name="v8"/>
          <p:cNvSpPr txBox="1"/>
          <p:nvPr/>
        </p:nvSpPr>
        <p:spPr>
          <a:xfrm>
            <a:off x="8249700" y="2505710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v8</a:t>
            </a:r>
          </a:p>
        </p:txBody>
      </p:sp>
      <p:sp>
        <p:nvSpPr>
          <p:cNvPr id="1238" name="v7"/>
          <p:cNvSpPr txBox="1"/>
          <p:nvPr/>
        </p:nvSpPr>
        <p:spPr>
          <a:xfrm>
            <a:off x="8223291" y="1967227"/>
            <a:ext cx="3359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v7</a:t>
            </a:r>
          </a:p>
        </p:txBody>
      </p:sp>
      <p:sp>
        <p:nvSpPr>
          <p:cNvPr id="1239" name="t"/>
          <p:cNvSpPr txBox="1"/>
          <p:nvPr/>
        </p:nvSpPr>
        <p:spPr>
          <a:xfrm>
            <a:off x="8534013" y="2489835"/>
            <a:ext cx="194774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</a:t>
            </a:r>
          </a:p>
        </p:txBody>
      </p:sp>
      <p:sp>
        <p:nvSpPr>
          <p:cNvPr id="1240" name="线条"/>
          <p:cNvSpPr/>
          <p:nvPr/>
        </p:nvSpPr>
        <p:spPr>
          <a:xfrm flipV="1">
            <a:off x="2461815" y="2327817"/>
            <a:ext cx="2" cy="180231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1" name="线条"/>
          <p:cNvSpPr/>
          <p:nvPr/>
        </p:nvSpPr>
        <p:spPr>
          <a:xfrm>
            <a:off x="2379116" y="4156075"/>
            <a:ext cx="1363965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2" name="线条"/>
          <p:cNvSpPr/>
          <p:nvPr/>
        </p:nvSpPr>
        <p:spPr>
          <a:xfrm>
            <a:off x="2482575" y="2312669"/>
            <a:ext cx="8212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3" name="线条"/>
          <p:cNvSpPr/>
          <p:nvPr/>
        </p:nvSpPr>
        <p:spPr>
          <a:xfrm flipV="1">
            <a:off x="3324621" y="2334416"/>
            <a:ext cx="3" cy="126920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4" name="线条"/>
          <p:cNvSpPr/>
          <p:nvPr/>
        </p:nvSpPr>
        <p:spPr>
          <a:xfrm>
            <a:off x="3311921" y="36734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5" name="线条"/>
          <p:cNvSpPr/>
          <p:nvPr/>
        </p:nvSpPr>
        <p:spPr>
          <a:xfrm flipV="1">
            <a:off x="4231386" y="3225800"/>
            <a:ext cx="3" cy="9969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6" name="线条"/>
          <p:cNvSpPr/>
          <p:nvPr/>
        </p:nvSpPr>
        <p:spPr>
          <a:xfrm flipV="1">
            <a:off x="6022086" y="3213100"/>
            <a:ext cx="3" cy="4318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7" name="线条"/>
          <p:cNvSpPr/>
          <p:nvPr/>
        </p:nvSpPr>
        <p:spPr>
          <a:xfrm>
            <a:off x="5997106" y="3673475"/>
            <a:ext cx="909355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8" name="线条"/>
          <p:cNvSpPr/>
          <p:nvPr/>
        </p:nvSpPr>
        <p:spPr>
          <a:xfrm flipV="1">
            <a:off x="4664271" y="3671887"/>
            <a:ext cx="3" cy="49689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9" name="线条"/>
          <p:cNvSpPr/>
          <p:nvPr/>
        </p:nvSpPr>
        <p:spPr>
          <a:xfrm>
            <a:off x="5066412" y="3241674"/>
            <a:ext cx="1006289" cy="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0" name="线条"/>
          <p:cNvSpPr/>
          <p:nvPr/>
        </p:nvSpPr>
        <p:spPr>
          <a:xfrm flipV="1">
            <a:off x="5584030" y="3673473"/>
            <a:ext cx="3" cy="54927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1" name="线条"/>
          <p:cNvSpPr/>
          <p:nvPr/>
        </p:nvSpPr>
        <p:spPr>
          <a:xfrm>
            <a:off x="5511619" y="4156075"/>
            <a:ext cx="1363963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2" name="线条"/>
          <p:cNvSpPr/>
          <p:nvPr/>
        </p:nvSpPr>
        <p:spPr>
          <a:xfrm>
            <a:off x="5132480" y="4606925"/>
            <a:ext cx="1743102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3" name="线条"/>
          <p:cNvSpPr/>
          <p:nvPr/>
        </p:nvSpPr>
        <p:spPr>
          <a:xfrm>
            <a:off x="4606480" y="4156075"/>
            <a:ext cx="527659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4" name="线条"/>
          <p:cNvSpPr/>
          <p:nvPr/>
        </p:nvSpPr>
        <p:spPr>
          <a:xfrm flipV="1">
            <a:off x="6935950" y="4110831"/>
            <a:ext cx="3" cy="49688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5" name="线条"/>
          <p:cNvSpPr/>
          <p:nvPr/>
        </p:nvSpPr>
        <p:spPr>
          <a:xfrm flipV="1">
            <a:off x="5111655" y="4171156"/>
            <a:ext cx="3" cy="49688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6" name="线条"/>
          <p:cNvSpPr/>
          <p:nvPr/>
        </p:nvSpPr>
        <p:spPr>
          <a:xfrm flipV="1">
            <a:off x="7371368" y="3201985"/>
            <a:ext cx="3" cy="49689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7" name="线条"/>
          <p:cNvSpPr/>
          <p:nvPr/>
        </p:nvSpPr>
        <p:spPr>
          <a:xfrm flipV="1">
            <a:off x="6487400" y="2784474"/>
            <a:ext cx="2" cy="49689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8" name="线条"/>
          <p:cNvSpPr/>
          <p:nvPr/>
        </p:nvSpPr>
        <p:spPr>
          <a:xfrm flipV="1">
            <a:off x="6923250" y="3201985"/>
            <a:ext cx="3" cy="49689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9" name="线条"/>
          <p:cNvSpPr/>
          <p:nvPr/>
        </p:nvSpPr>
        <p:spPr>
          <a:xfrm>
            <a:off x="6426822" y="2784475"/>
            <a:ext cx="1436066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0" name="线条"/>
          <p:cNvSpPr/>
          <p:nvPr/>
        </p:nvSpPr>
        <p:spPr>
          <a:xfrm>
            <a:off x="6474652" y="3260725"/>
            <a:ext cx="527660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1" name="线条"/>
          <p:cNvSpPr/>
          <p:nvPr/>
        </p:nvSpPr>
        <p:spPr>
          <a:xfrm>
            <a:off x="7307774" y="3248025"/>
            <a:ext cx="1005509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2" name="线条"/>
          <p:cNvSpPr/>
          <p:nvPr/>
        </p:nvSpPr>
        <p:spPr>
          <a:xfrm>
            <a:off x="7358459" y="3673475"/>
            <a:ext cx="1742510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3" name="线条"/>
          <p:cNvSpPr/>
          <p:nvPr/>
        </p:nvSpPr>
        <p:spPr>
          <a:xfrm flipV="1">
            <a:off x="9110405" y="2759073"/>
            <a:ext cx="3" cy="93980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4" name="线条"/>
          <p:cNvSpPr/>
          <p:nvPr/>
        </p:nvSpPr>
        <p:spPr>
          <a:xfrm flipV="1">
            <a:off x="8271050" y="2314573"/>
            <a:ext cx="3" cy="939804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5" name="线条"/>
          <p:cNvSpPr/>
          <p:nvPr/>
        </p:nvSpPr>
        <p:spPr>
          <a:xfrm flipV="1">
            <a:off x="7820025" y="2300286"/>
            <a:ext cx="3" cy="49689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6" name="线条"/>
          <p:cNvSpPr/>
          <p:nvPr/>
        </p:nvSpPr>
        <p:spPr>
          <a:xfrm>
            <a:off x="8660565" y="2797175"/>
            <a:ext cx="454028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7" name="线条"/>
          <p:cNvSpPr/>
          <p:nvPr/>
        </p:nvSpPr>
        <p:spPr>
          <a:xfrm>
            <a:off x="3755161" y="4168775"/>
            <a:ext cx="527660" cy="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8" name="线条"/>
          <p:cNvSpPr/>
          <p:nvPr/>
        </p:nvSpPr>
        <p:spPr>
          <a:xfrm flipV="1">
            <a:off x="4683936" y="3275012"/>
            <a:ext cx="3" cy="4968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9" name="线条"/>
          <p:cNvSpPr/>
          <p:nvPr/>
        </p:nvSpPr>
        <p:spPr>
          <a:xfrm>
            <a:off x="4171827" y="3241674"/>
            <a:ext cx="527659" cy="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0" name="线条"/>
          <p:cNvSpPr/>
          <p:nvPr/>
        </p:nvSpPr>
        <p:spPr>
          <a:xfrm>
            <a:off x="7766842" y="2351881"/>
            <a:ext cx="527659" cy="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1" name="线条"/>
          <p:cNvSpPr/>
          <p:nvPr/>
        </p:nvSpPr>
        <p:spPr>
          <a:xfrm>
            <a:off x="5076228" y="3711574"/>
            <a:ext cx="527660" cy="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2" name="线条"/>
          <p:cNvSpPr/>
          <p:nvPr/>
        </p:nvSpPr>
        <p:spPr>
          <a:xfrm flipV="1">
            <a:off x="5135048" y="3227385"/>
            <a:ext cx="3" cy="49689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3" name="FINAL！"/>
          <p:cNvSpPr txBox="1"/>
          <p:nvPr/>
        </p:nvSpPr>
        <p:spPr>
          <a:xfrm>
            <a:off x="9761712" y="1794547"/>
            <a:ext cx="1605973" cy="5105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2400" b="1"/>
            </a:lvl1pPr>
          </a:lstStyle>
          <a:p>
            <a:r>
              <a:t>FINAL！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9" name="线条"/>
          <p:cNvSpPr/>
          <p:nvPr/>
        </p:nvSpPr>
        <p:spPr>
          <a:xfrm>
            <a:off x="2892423" y="482599"/>
            <a:ext cx="1592" cy="1228727"/>
          </a:xfrm>
          <a:prstGeom prst="line">
            <a:avLst/>
          </a:prstGeom>
          <a:ln w="6350">
            <a:solidFill>
              <a:srgbClr val="7F7F7F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" name="Example"/>
          <p:cNvSpPr txBox="1"/>
          <p:nvPr/>
        </p:nvSpPr>
        <p:spPr>
          <a:xfrm>
            <a:off x="595312" y="774700"/>
            <a:ext cx="2692401" cy="64632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7F7F7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rPr lang="en-US" dirty="0"/>
              <a:t>R</a:t>
            </a:r>
            <a:r>
              <a:rPr lang="en-US" altLang="zh-CN" dirty="0"/>
              <a:t>eference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134737" y="1850834"/>
            <a:ext cx="9235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A. </a:t>
            </a:r>
            <a:r>
              <a:rPr lang="en-US" altLang="zh-CN" sz="2400" dirty="0" err="1"/>
              <a:t>Asgharian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Sardroud</a:t>
            </a:r>
            <a:r>
              <a:rPr lang="en-US" altLang="zh-CN" sz="2400" dirty="0"/>
              <a:t> and A. Bagheri, An approximation algorithm for the longest cycle problem in solid </a:t>
            </a:r>
            <a:r>
              <a:rPr lang="en-US" altLang="zh-CN" sz="2400" dirty="0" err="1"/>
              <a:t>gridgraphs</a:t>
            </a:r>
            <a:r>
              <a:rPr lang="en-US" altLang="zh-CN" sz="2400" dirty="0"/>
              <a:t>, Discrete Appl. Math. (2014), to appear. doi:10.1016/j.dam.2015.10.022.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Asghar </a:t>
            </a:r>
            <a:r>
              <a:rPr lang="en-US" altLang="zh-CN" sz="2400" dirty="0" err="1"/>
              <a:t>Asgharian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Sardroud</a:t>
            </a:r>
            <a:r>
              <a:rPr lang="en-US" altLang="zh-CN" sz="2400" dirty="0"/>
              <a:t> &amp; Alireza Bagheri (2016) An </a:t>
            </a:r>
            <a:r>
              <a:rPr lang="en-US" altLang="zh-CN" sz="2400" dirty="0" err="1"/>
              <a:t>approximationalgorithm</a:t>
            </a:r>
            <a:r>
              <a:rPr lang="en-US" altLang="zh-CN" sz="2400" dirty="0"/>
              <a:t> for the longest path problem in solid grid graphs, Optimization Methods and Software,31:3, 479-493, DOI: 10.1080/10556788.2015.1130130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59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4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 &amp; A</a:t>
            </a:r>
            <a:endParaRPr lang="zh-CN" altLang="en-US" sz="6000" b="1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062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3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4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5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6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7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8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9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0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1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2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3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4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6"/>
          <p:cNvSpPr>
            <a:spLocks noChangeArrowheads="1"/>
          </p:cNvSpPr>
          <p:nvPr/>
        </p:nvSpPr>
        <p:spPr bwMode="auto">
          <a:xfrm>
            <a:off x="0" y="2571750"/>
            <a:ext cx="1296988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59" name="矩形 7"/>
          <p:cNvSpPr>
            <a:spLocks noChangeArrowheads="1"/>
          </p:cNvSpPr>
          <p:nvPr/>
        </p:nvSpPr>
        <p:spPr bwMode="auto">
          <a:xfrm>
            <a:off x="11023600" y="2571750"/>
            <a:ext cx="1168400" cy="11572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4" name="文本框 13"/>
          <p:cNvSpPr>
            <a:spLocks noChangeArrowheads="1"/>
          </p:cNvSpPr>
          <p:nvPr/>
        </p:nvSpPr>
        <p:spPr bwMode="auto">
          <a:xfrm>
            <a:off x="130175" y="2713038"/>
            <a:ext cx="1219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rgbClr val="87B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rgbClr val="87BB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062" name="矩形 26"/>
          <p:cNvSpPr>
            <a:spLocks noChangeArrowheads="1"/>
          </p:cNvSpPr>
          <p:nvPr/>
        </p:nvSpPr>
        <p:spPr bwMode="auto">
          <a:xfrm>
            <a:off x="1628775" y="5699125"/>
            <a:ext cx="530225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3" name="矩形 27"/>
          <p:cNvSpPr>
            <a:spLocks noChangeArrowheads="1"/>
          </p:cNvSpPr>
          <p:nvPr/>
        </p:nvSpPr>
        <p:spPr bwMode="auto">
          <a:xfrm>
            <a:off x="2325688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4" name="矩形 28"/>
          <p:cNvSpPr>
            <a:spLocks noChangeArrowheads="1"/>
          </p:cNvSpPr>
          <p:nvPr/>
        </p:nvSpPr>
        <p:spPr bwMode="auto">
          <a:xfrm>
            <a:off x="2941638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5" name="等腰三角形 46"/>
          <p:cNvSpPr>
            <a:spLocks noChangeArrowheads="1"/>
          </p:cNvSpPr>
          <p:nvPr/>
        </p:nvSpPr>
        <p:spPr bwMode="auto">
          <a:xfrm>
            <a:off x="3640138" y="5645150"/>
            <a:ext cx="950912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6" name="等腰三角形 47"/>
          <p:cNvSpPr>
            <a:spLocks noChangeArrowheads="1"/>
          </p:cNvSpPr>
          <p:nvPr/>
        </p:nvSpPr>
        <p:spPr bwMode="auto">
          <a:xfrm>
            <a:off x="4759325" y="6118225"/>
            <a:ext cx="739775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7" name="等腰三角形 48"/>
          <p:cNvSpPr>
            <a:spLocks noChangeArrowheads="1"/>
          </p:cNvSpPr>
          <p:nvPr/>
        </p:nvSpPr>
        <p:spPr bwMode="auto">
          <a:xfrm>
            <a:off x="5702300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8" name="矩形 49"/>
          <p:cNvSpPr>
            <a:spLocks noChangeArrowheads="1"/>
          </p:cNvSpPr>
          <p:nvPr/>
        </p:nvSpPr>
        <p:spPr bwMode="auto">
          <a:xfrm>
            <a:off x="6750050" y="5699125"/>
            <a:ext cx="528638" cy="1158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9" name="矩形 50"/>
          <p:cNvSpPr>
            <a:spLocks noChangeArrowheads="1"/>
          </p:cNvSpPr>
          <p:nvPr/>
        </p:nvSpPr>
        <p:spPr bwMode="auto">
          <a:xfrm>
            <a:off x="7445375" y="6118225"/>
            <a:ext cx="447675" cy="739775"/>
          </a:xfrm>
          <a:prstGeom prst="rect">
            <a:avLst/>
          </a:prstGeom>
          <a:solidFill>
            <a:srgbClr val="F4A0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0" name="矩形 51"/>
          <p:cNvSpPr>
            <a:spLocks noChangeArrowheads="1"/>
          </p:cNvSpPr>
          <p:nvPr/>
        </p:nvSpPr>
        <p:spPr bwMode="auto">
          <a:xfrm>
            <a:off x="8061325" y="5851525"/>
            <a:ext cx="530225" cy="1006475"/>
          </a:xfrm>
          <a:prstGeom prst="rect">
            <a:avLst/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1" name="等腰三角形 52"/>
          <p:cNvSpPr>
            <a:spLocks noChangeArrowheads="1"/>
          </p:cNvSpPr>
          <p:nvPr/>
        </p:nvSpPr>
        <p:spPr bwMode="auto">
          <a:xfrm>
            <a:off x="8759825" y="5645150"/>
            <a:ext cx="950913" cy="1212850"/>
          </a:xfrm>
          <a:prstGeom prst="triangle">
            <a:avLst>
              <a:gd name="adj" fmla="val 50000"/>
            </a:avLst>
          </a:prstGeom>
          <a:solidFill>
            <a:srgbClr val="ED7D3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2" name="等腰三角形 53"/>
          <p:cNvSpPr>
            <a:spLocks noChangeArrowheads="1"/>
          </p:cNvSpPr>
          <p:nvPr/>
        </p:nvSpPr>
        <p:spPr bwMode="auto">
          <a:xfrm>
            <a:off x="9879013" y="6118225"/>
            <a:ext cx="741362" cy="739775"/>
          </a:xfrm>
          <a:prstGeom prst="triangle">
            <a:avLst>
              <a:gd name="adj" fmla="val 50000"/>
            </a:avLst>
          </a:prstGeom>
          <a:solidFill>
            <a:srgbClr val="87BB3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3" name="等腰三角形 54"/>
          <p:cNvSpPr>
            <a:spLocks noChangeArrowheads="1"/>
          </p:cNvSpPr>
          <p:nvPr/>
        </p:nvSpPr>
        <p:spPr bwMode="auto">
          <a:xfrm>
            <a:off x="10821988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74" name="等腰三角形 55"/>
          <p:cNvSpPr>
            <a:spLocks noChangeArrowheads="1"/>
          </p:cNvSpPr>
          <p:nvPr/>
        </p:nvSpPr>
        <p:spPr bwMode="auto">
          <a:xfrm>
            <a:off x="650875" y="5645150"/>
            <a:ext cx="746125" cy="1212850"/>
          </a:xfrm>
          <a:prstGeom prst="triangle">
            <a:avLst>
              <a:gd name="adj" fmla="val 50000"/>
            </a:avLst>
          </a:pr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4"/>
          <p:cNvSpPr>
            <a:spLocks noChangeArrowheads="1"/>
          </p:cNvSpPr>
          <p:nvPr/>
        </p:nvSpPr>
        <p:spPr bwMode="auto">
          <a:xfrm rot="16200000">
            <a:off x="2986882" y="2186781"/>
            <a:ext cx="4191000" cy="2106613"/>
          </a:xfrm>
          <a:custGeom>
            <a:avLst/>
            <a:gdLst>
              <a:gd name="T0" fmla="*/ 1591 w 1717"/>
              <a:gd name="T1" fmla="*/ 589 h 887"/>
              <a:gd name="T2" fmla="*/ 1551 w 1717"/>
              <a:gd name="T3" fmla="*/ 480 h 887"/>
              <a:gd name="T4" fmla="*/ 1495 w 1717"/>
              <a:gd name="T5" fmla="*/ 378 h 887"/>
              <a:gd name="T6" fmla="*/ 1426 w 1717"/>
              <a:gd name="T7" fmla="*/ 284 h 887"/>
              <a:gd name="T8" fmla="*/ 1344 w 1717"/>
              <a:gd name="T9" fmla="*/ 201 h 887"/>
              <a:gd name="T10" fmla="*/ 1251 w 1717"/>
              <a:gd name="T11" fmla="*/ 131 h 887"/>
              <a:gd name="T12" fmla="*/ 1149 w 1717"/>
              <a:gd name="T13" fmla="*/ 75 h 887"/>
              <a:gd name="T14" fmla="*/ 1039 w 1717"/>
              <a:gd name="T15" fmla="*/ 34 h 887"/>
              <a:gd name="T16" fmla="*/ 926 w 1717"/>
              <a:gd name="T17" fmla="*/ 9 h 887"/>
              <a:gd name="T18" fmla="*/ 809 w 1717"/>
              <a:gd name="T19" fmla="*/ 0 h 887"/>
              <a:gd name="T20" fmla="*/ 694 w 1717"/>
              <a:gd name="T21" fmla="*/ 9 h 887"/>
              <a:gd name="T22" fmla="*/ 579 w 1717"/>
              <a:gd name="T23" fmla="*/ 33 h 887"/>
              <a:gd name="T24" fmla="*/ 470 w 1717"/>
              <a:gd name="T25" fmla="*/ 74 h 887"/>
              <a:gd name="T26" fmla="*/ 367 w 1717"/>
              <a:gd name="T27" fmla="*/ 130 h 887"/>
              <a:gd name="T28" fmla="*/ 275 w 1717"/>
              <a:gd name="T29" fmla="*/ 199 h 887"/>
              <a:gd name="T30" fmla="*/ 192 w 1717"/>
              <a:gd name="T31" fmla="*/ 282 h 887"/>
              <a:gd name="T32" fmla="*/ 122 w 1717"/>
              <a:gd name="T33" fmla="*/ 374 h 887"/>
              <a:gd name="T34" fmla="*/ 66 w 1717"/>
              <a:gd name="T35" fmla="*/ 477 h 887"/>
              <a:gd name="T36" fmla="*/ 25 w 1717"/>
              <a:gd name="T37" fmla="*/ 586 h 887"/>
              <a:gd name="T38" fmla="*/ 0 w 1717"/>
              <a:gd name="T39" fmla="*/ 699 h 887"/>
              <a:gd name="T40" fmla="*/ 237 w 1717"/>
              <a:gd name="T41" fmla="*/ 543 h 887"/>
              <a:gd name="T42" fmla="*/ 442 w 1717"/>
              <a:gd name="T43" fmla="*/ 660 h 887"/>
              <a:gd name="T44" fmla="*/ 484 w 1717"/>
              <a:gd name="T45" fmla="*/ 591 h 887"/>
              <a:gd name="T46" fmla="*/ 540 w 1717"/>
              <a:gd name="T47" fmla="*/ 531 h 887"/>
              <a:gd name="T48" fmla="*/ 605 w 1717"/>
              <a:gd name="T49" fmla="*/ 485 h 887"/>
              <a:gd name="T50" fmla="*/ 679 w 1717"/>
              <a:gd name="T51" fmla="*/ 451 h 887"/>
              <a:gd name="T52" fmla="*/ 758 w 1717"/>
              <a:gd name="T53" fmla="*/ 432 h 887"/>
              <a:gd name="T54" fmla="*/ 839 w 1717"/>
              <a:gd name="T55" fmla="*/ 430 h 887"/>
              <a:gd name="T56" fmla="*/ 919 w 1717"/>
              <a:gd name="T57" fmla="*/ 444 h 887"/>
              <a:gd name="T58" fmla="*/ 995 w 1717"/>
              <a:gd name="T59" fmla="*/ 473 h 887"/>
              <a:gd name="T60" fmla="*/ 1063 w 1717"/>
              <a:gd name="T61" fmla="*/ 516 h 887"/>
              <a:gd name="T62" fmla="*/ 1121 w 1717"/>
              <a:gd name="T63" fmla="*/ 573 h 887"/>
              <a:gd name="T64" fmla="*/ 1168 w 1717"/>
              <a:gd name="T65" fmla="*/ 640 h 887"/>
              <a:gd name="T66" fmla="*/ 1041 w 1717"/>
              <a:gd name="T67" fmla="*/ 646 h 887"/>
              <a:gd name="T68" fmla="*/ 1716 w 1717"/>
              <a:gd name="T69" fmla="*/ 646 h 8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717"/>
              <a:gd name="T106" fmla="*/ 0 h 887"/>
              <a:gd name="T107" fmla="*/ 1717 w 1717"/>
              <a:gd name="T108" fmla="*/ 887 h 8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717" h="887">
                <a:moveTo>
                  <a:pt x="1606" y="646"/>
                </a:moveTo>
                <a:lnTo>
                  <a:pt x="1591" y="589"/>
                </a:lnTo>
                <a:lnTo>
                  <a:pt x="1573" y="534"/>
                </a:lnTo>
                <a:lnTo>
                  <a:pt x="1551" y="480"/>
                </a:lnTo>
                <a:lnTo>
                  <a:pt x="1525" y="428"/>
                </a:lnTo>
                <a:lnTo>
                  <a:pt x="1495" y="378"/>
                </a:lnTo>
                <a:lnTo>
                  <a:pt x="1463" y="330"/>
                </a:lnTo>
                <a:lnTo>
                  <a:pt x="1426" y="284"/>
                </a:lnTo>
                <a:lnTo>
                  <a:pt x="1386" y="241"/>
                </a:lnTo>
                <a:lnTo>
                  <a:pt x="1344" y="201"/>
                </a:lnTo>
                <a:lnTo>
                  <a:pt x="1298" y="165"/>
                </a:lnTo>
                <a:lnTo>
                  <a:pt x="1251" y="131"/>
                </a:lnTo>
                <a:lnTo>
                  <a:pt x="1201" y="102"/>
                </a:lnTo>
                <a:lnTo>
                  <a:pt x="1149" y="75"/>
                </a:lnTo>
                <a:lnTo>
                  <a:pt x="1095" y="52"/>
                </a:lnTo>
                <a:lnTo>
                  <a:pt x="1039" y="34"/>
                </a:lnTo>
                <a:lnTo>
                  <a:pt x="983" y="20"/>
                </a:lnTo>
                <a:lnTo>
                  <a:pt x="926" y="9"/>
                </a:lnTo>
                <a:lnTo>
                  <a:pt x="867" y="2"/>
                </a:lnTo>
                <a:lnTo>
                  <a:pt x="809" y="0"/>
                </a:lnTo>
                <a:lnTo>
                  <a:pt x="752" y="2"/>
                </a:lnTo>
                <a:lnTo>
                  <a:pt x="694" y="9"/>
                </a:lnTo>
                <a:lnTo>
                  <a:pt x="636" y="19"/>
                </a:lnTo>
                <a:lnTo>
                  <a:pt x="579" y="33"/>
                </a:lnTo>
                <a:lnTo>
                  <a:pt x="523" y="51"/>
                </a:lnTo>
                <a:lnTo>
                  <a:pt x="470" y="74"/>
                </a:lnTo>
                <a:lnTo>
                  <a:pt x="418" y="99"/>
                </a:lnTo>
                <a:lnTo>
                  <a:pt x="367" y="130"/>
                </a:lnTo>
                <a:lnTo>
                  <a:pt x="320" y="163"/>
                </a:lnTo>
                <a:lnTo>
                  <a:pt x="275" y="199"/>
                </a:lnTo>
                <a:lnTo>
                  <a:pt x="231" y="239"/>
                </a:lnTo>
                <a:lnTo>
                  <a:pt x="192" y="282"/>
                </a:lnTo>
                <a:lnTo>
                  <a:pt x="155" y="326"/>
                </a:lnTo>
                <a:lnTo>
                  <a:pt x="122" y="374"/>
                </a:lnTo>
                <a:lnTo>
                  <a:pt x="93" y="425"/>
                </a:lnTo>
                <a:lnTo>
                  <a:pt x="66" y="477"/>
                </a:lnTo>
                <a:lnTo>
                  <a:pt x="44" y="530"/>
                </a:lnTo>
                <a:lnTo>
                  <a:pt x="25" y="586"/>
                </a:lnTo>
                <a:lnTo>
                  <a:pt x="11" y="643"/>
                </a:lnTo>
                <a:lnTo>
                  <a:pt x="0" y="699"/>
                </a:lnTo>
                <a:lnTo>
                  <a:pt x="120" y="623"/>
                </a:lnTo>
                <a:lnTo>
                  <a:pt x="237" y="543"/>
                </a:lnTo>
                <a:lnTo>
                  <a:pt x="426" y="697"/>
                </a:lnTo>
                <a:lnTo>
                  <a:pt x="442" y="660"/>
                </a:lnTo>
                <a:lnTo>
                  <a:pt x="461" y="624"/>
                </a:lnTo>
                <a:lnTo>
                  <a:pt x="484" y="591"/>
                </a:lnTo>
                <a:lnTo>
                  <a:pt x="510" y="560"/>
                </a:lnTo>
                <a:lnTo>
                  <a:pt x="540" y="531"/>
                </a:lnTo>
                <a:lnTo>
                  <a:pt x="572" y="506"/>
                </a:lnTo>
                <a:lnTo>
                  <a:pt x="605" y="485"/>
                </a:lnTo>
                <a:lnTo>
                  <a:pt x="641" y="466"/>
                </a:lnTo>
                <a:lnTo>
                  <a:pt x="679" y="451"/>
                </a:lnTo>
                <a:lnTo>
                  <a:pt x="718" y="440"/>
                </a:lnTo>
                <a:lnTo>
                  <a:pt x="758" y="432"/>
                </a:lnTo>
                <a:lnTo>
                  <a:pt x="798" y="429"/>
                </a:lnTo>
                <a:lnTo>
                  <a:pt x="839" y="430"/>
                </a:lnTo>
                <a:lnTo>
                  <a:pt x="879" y="435"/>
                </a:lnTo>
                <a:lnTo>
                  <a:pt x="919" y="444"/>
                </a:lnTo>
                <a:lnTo>
                  <a:pt x="958" y="456"/>
                </a:lnTo>
                <a:lnTo>
                  <a:pt x="995" y="473"/>
                </a:lnTo>
                <a:lnTo>
                  <a:pt x="1030" y="493"/>
                </a:lnTo>
                <a:lnTo>
                  <a:pt x="1063" y="516"/>
                </a:lnTo>
                <a:lnTo>
                  <a:pt x="1094" y="543"/>
                </a:lnTo>
                <a:lnTo>
                  <a:pt x="1121" y="573"/>
                </a:lnTo>
                <a:lnTo>
                  <a:pt x="1146" y="605"/>
                </a:lnTo>
                <a:lnTo>
                  <a:pt x="1168" y="640"/>
                </a:lnTo>
                <a:lnTo>
                  <a:pt x="1171" y="646"/>
                </a:lnTo>
                <a:lnTo>
                  <a:pt x="1041" y="646"/>
                </a:lnTo>
                <a:lnTo>
                  <a:pt x="1382" y="886"/>
                </a:lnTo>
                <a:lnTo>
                  <a:pt x="1716" y="646"/>
                </a:lnTo>
                <a:lnTo>
                  <a:pt x="1606" y="646"/>
                </a:lnTo>
              </a:path>
            </a:pathLst>
          </a:custGeom>
          <a:solidFill>
            <a:srgbClr val="C3DF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171" name="Freeform 5"/>
          <p:cNvSpPr>
            <a:spLocks noChangeArrowheads="1"/>
          </p:cNvSpPr>
          <p:nvPr/>
        </p:nvSpPr>
        <p:spPr bwMode="auto">
          <a:xfrm rot="16200000">
            <a:off x="4598988" y="2216150"/>
            <a:ext cx="4333875" cy="2600325"/>
          </a:xfrm>
          <a:custGeom>
            <a:avLst/>
            <a:gdLst>
              <a:gd name="T0" fmla="*/ 1365 w 1776"/>
              <a:gd name="T1" fmla="*/ 265 h 1095"/>
              <a:gd name="T2" fmla="*/ 1360 w 1776"/>
              <a:gd name="T3" fmla="*/ 349 h 1095"/>
              <a:gd name="T4" fmla="*/ 1337 w 1776"/>
              <a:gd name="T5" fmla="*/ 429 h 1095"/>
              <a:gd name="T6" fmla="*/ 1299 w 1776"/>
              <a:gd name="T7" fmla="*/ 504 h 1095"/>
              <a:gd name="T8" fmla="*/ 1247 w 1776"/>
              <a:gd name="T9" fmla="*/ 569 h 1095"/>
              <a:gd name="T10" fmla="*/ 1183 w 1776"/>
              <a:gd name="T11" fmla="*/ 624 h 1095"/>
              <a:gd name="T12" fmla="*/ 1108 w 1776"/>
              <a:gd name="T13" fmla="*/ 663 h 1095"/>
              <a:gd name="T14" fmla="*/ 1028 w 1776"/>
              <a:gd name="T15" fmla="*/ 686 h 1095"/>
              <a:gd name="T16" fmla="*/ 945 w 1776"/>
              <a:gd name="T17" fmla="*/ 692 h 1095"/>
              <a:gd name="T18" fmla="*/ 861 w 1776"/>
              <a:gd name="T19" fmla="*/ 682 h 1095"/>
              <a:gd name="T20" fmla="*/ 782 w 1776"/>
              <a:gd name="T21" fmla="*/ 655 h 1095"/>
              <a:gd name="T22" fmla="*/ 709 w 1776"/>
              <a:gd name="T23" fmla="*/ 613 h 1095"/>
              <a:gd name="T24" fmla="*/ 647 w 1776"/>
              <a:gd name="T25" fmla="*/ 556 h 1095"/>
              <a:gd name="T26" fmla="*/ 598 w 1776"/>
              <a:gd name="T27" fmla="*/ 488 h 1095"/>
              <a:gd name="T28" fmla="*/ 563 w 1776"/>
              <a:gd name="T29" fmla="*/ 412 h 1095"/>
              <a:gd name="T30" fmla="*/ 544 w 1776"/>
              <a:gd name="T31" fmla="*/ 330 h 1095"/>
              <a:gd name="T32" fmla="*/ 543 w 1776"/>
              <a:gd name="T33" fmla="*/ 246 h 1095"/>
              <a:gd name="T34" fmla="*/ 379 w 1776"/>
              <a:gd name="T35" fmla="*/ 0 h 1095"/>
              <a:gd name="T36" fmla="*/ 134 w 1776"/>
              <a:gd name="T37" fmla="*/ 238 h 1095"/>
              <a:gd name="T38" fmla="*/ 138 w 1776"/>
              <a:gd name="T39" fmla="*/ 357 h 1095"/>
              <a:gd name="T40" fmla="*/ 158 w 1776"/>
              <a:gd name="T41" fmla="*/ 473 h 1095"/>
              <a:gd name="T42" fmla="*/ 195 w 1776"/>
              <a:gd name="T43" fmla="*/ 585 h 1095"/>
              <a:gd name="T44" fmla="*/ 248 w 1776"/>
              <a:gd name="T45" fmla="*/ 691 h 1095"/>
              <a:gd name="T46" fmla="*/ 315 w 1776"/>
              <a:gd name="T47" fmla="*/ 788 h 1095"/>
              <a:gd name="T48" fmla="*/ 396 w 1776"/>
              <a:gd name="T49" fmla="*/ 875 h 1095"/>
              <a:gd name="T50" fmla="*/ 489 w 1776"/>
              <a:gd name="T51" fmla="*/ 949 h 1095"/>
              <a:gd name="T52" fmla="*/ 590 w 1776"/>
              <a:gd name="T53" fmla="*/ 1009 h 1095"/>
              <a:gd name="T54" fmla="*/ 699 w 1776"/>
              <a:gd name="T55" fmla="*/ 1053 h 1095"/>
              <a:gd name="T56" fmla="*/ 815 w 1776"/>
              <a:gd name="T57" fmla="*/ 1082 h 1095"/>
              <a:gd name="T58" fmla="*/ 932 w 1776"/>
              <a:gd name="T59" fmla="*/ 1094 h 1095"/>
              <a:gd name="T60" fmla="*/ 1051 w 1776"/>
              <a:gd name="T61" fmla="*/ 1088 h 1095"/>
              <a:gd name="T62" fmla="*/ 1166 w 1776"/>
              <a:gd name="T63" fmla="*/ 1067 h 1095"/>
              <a:gd name="T64" fmla="*/ 1279 w 1776"/>
              <a:gd name="T65" fmla="*/ 1027 h 1095"/>
              <a:gd name="T66" fmla="*/ 1383 w 1776"/>
              <a:gd name="T67" fmla="*/ 973 h 1095"/>
              <a:gd name="T68" fmla="*/ 1479 w 1776"/>
              <a:gd name="T69" fmla="*/ 904 h 1095"/>
              <a:gd name="T70" fmla="*/ 1564 w 1776"/>
              <a:gd name="T71" fmla="*/ 822 h 1095"/>
              <a:gd name="T72" fmla="*/ 1636 w 1776"/>
              <a:gd name="T73" fmla="*/ 728 h 1095"/>
              <a:gd name="T74" fmla="*/ 1695 w 1776"/>
              <a:gd name="T75" fmla="*/ 626 h 1095"/>
              <a:gd name="T76" fmla="*/ 1738 w 1776"/>
              <a:gd name="T77" fmla="*/ 516 h 1095"/>
              <a:gd name="T78" fmla="*/ 1765 w 1776"/>
              <a:gd name="T79" fmla="*/ 400 h 1095"/>
              <a:gd name="T80" fmla="*/ 1775 w 1776"/>
              <a:gd name="T81" fmla="*/ 282 h 1095"/>
              <a:gd name="T82" fmla="*/ 1767 w 1776"/>
              <a:gd name="T83" fmla="*/ 164 h 1095"/>
              <a:gd name="T84" fmla="*/ 1361 w 1776"/>
              <a:gd name="T85" fmla="*/ 222 h 109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776"/>
              <a:gd name="T130" fmla="*/ 0 h 1095"/>
              <a:gd name="T131" fmla="*/ 1776 w 1776"/>
              <a:gd name="T132" fmla="*/ 1095 h 109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776" h="1095">
                <a:moveTo>
                  <a:pt x="1361" y="222"/>
                </a:moveTo>
                <a:lnTo>
                  <a:pt x="1365" y="265"/>
                </a:lnTo>
                <a:lnTo>
                  <a:pt x="1365" y="306"/>
                </a:lnTo>
                <a:lnTo>
                  <a:pt x="1360" y="349"/>
                </a:lnTo>
                <a:lnTo>
                  <a:pt x="1351" y="389"/>
                </a:lnTo>
                <a:lnTo>
                  <a:pt x="1337" y="429"/>
                </a:lnTo>
                <a:lnTo>
                  <a:pt x="1321" y="468"/>
                </a:lnTo>
                <a:lnTo>
                  <a:pt x="1299" y="504"/>
                </a:lnTo>
                <a:lnTo>
                  <a:pt x="1275" y="539"/>
                </a:lnTo>
                <a:lnTo>
                  <a:pt x="1247" y="569"/>
                </a:lnTo>
                <a:lnTo>
                  <a:pt x="1216" y="597"/>
                </a:lnTo>
                <a:lnTo>
                  <a:pt x="1183" y="624"/>
                </a:lnTo>
                <a:lnTo>
                  <a:pt x="1146" y="644"/>
                </a:lnTo>
                <a:lnTo>
                  <a:pt x="1108" y="663"/>
                </a:lnTo>
                <a:lnTo>
                  <a:pt x="1069" y="676"/>
                </a:lnTo>
                <a:lnTo>
                  <a:pt x="1028" y="686"/>
                </a:lnTo>
                <a:lnTo>
                  <a:pt x="986" y="691"/>
                </a:lnTo>
                <a:lnTo>
                  <a:pt x="945" y="692"/>
                </a:lnTo>
                <a:lnTo>
                  <a:pt x="902" y="689"/>
                </a:lnTo>
                <a:lnTo>
                  <a:pt x="861" y="682"/>
                </a:lnTo>
                <a:lnTo>
                  <a:pt x="820" y="670"/>
                </a:lnTo>
                <a:lnTo>
                  <a:pt x="782" y="655"/>
                </a:lnTo>
                <a:lnTo>
                  <a:pt x="744" y="636"/>
                </a:lnTo>
                <a:lnTo>
                  <a:pt x="709" y="613"/>
                </a:lnTo>
                <a:lnTo>
                  <a:pt x="676" y="585"/>
                </a:lnTo>
                <a:lnTo>
                  <a:pt x="647" y="556"/>
                </a:lnTo>
                <a:lnTo>
                  <a:pt x="621" y="523"/>
                </a:lnTo>
                <a:lnTo>
                  <a:pt x="598" y="488"/>
                </a:lnTo>
                <a:lnTo>
                  <a:pt x="578" y="451"/>
                </a:lnTo>
                <a:lnTo>
                  <a:pt x="563" y="412"/>
                </a:lnTo>
                <a:lnTo>
                  <a:pt x="552" y="372"/>
                </a:lnTo>
                <a:lnTo>
                  <a:pt x="544" y="330"/>
                </a:lnTo>
                <a:lnTo>
                  <a:pt x="542" y="288"/>
                </a:lnTo>
                <a:lnTo>
                  <a:pt x="543" y="246"/>
                </a:lnTo>
                <a:lnTo>
                  <a:pt x="680" y="246"/>
                </a:lnTo>
                <a:lnTo>
                  <a:pt x="379" y="0"/>
                </a:lnTo>
                <a:lnTo>
                  <a:pt x="0" y="237"/>
                </a:lnTo>
                <a:lnTo>
                  <a:pt x="134" y="238"/>
                </a:lnTo>
                <a:lnTo>
                  <a:pt x="134" y="297"/>
                </a:lnTo>
                <a:lnTo>
                  <a:pt x="138" y="357"/>
                </a:lnTo>
                <a:lnTo>
                  <a:pt x="146" y="415"/>
                </a:lnTo>
                <a:lnTo>
                  <a:pt x="158" y="473"/>
                </a:lnTo>
                <a:lnTo>
                  <a:pt x="175" y="530"/>
                </a:lnTo>
                <a:lnTo>
                  <a:pt x="195" y="585"/>
                </a:lnTo>
                <a:lnTo>
                  <a:pt x="219" y="640"/>
                </a:lnTo>
                <a:lnTo>
                  <a:pt x="248" y="691"/>
                </a:lnTo>
                <a:lnTo>
                  <a:pt x="280" y="741"/>
                </a:lnTo>
                <a:lnTo>
                  <a:pt x="315" y="788"/>
                </a:lnTo>
                <a:lnTo>
                  <a:pt x="355" y="833"/>
                </a:lnTo>
                <a:lnTo>
                  <a:pt x="396" y="875"/>
                </a:lnTo>
                <a:lnTo>
                  <a:pt x="441" y="914"/>
                </a:lnTo>
                <a:lnTo>
                  <a:pt x="489" y="949"/>
                </a:lnTo>
                <a:lnTo>
                  <a:pt x="538" y="980"/>
                </a:lnTo>
                <a:lnTo>
                  <a:pt x="590" y="1009"/>
                </a:lnTo>
                <a:lnTo>
                  <a:pt x="645" y="1033"/>
                </a:lnTo>
                <a:lnTo>
                  <a:pt x="699" y="1053"/>
                </a:lnTo>
                <a:lnTo>
                  <a:pt x="757" y="1070"/>
                </a:lnTo>
                <a:lnTo>
                  <a:pt x="815" y="1082"/>
                </a:lnTo>
                <a:lnTo>
                  <a:pt x="873" y="1089"/>
                </a:lnTo>
                <a:lnTo>
                  <a:pt x="932" y="1094"/>
                </a:lnTo>
                <a:lnTo>
                  <a:pt x="992" y="1093"/>
                </a:lnTo>
                <a:lnTo>
                  <a:pt x="1051" y="1088"/>
                </a:lnTo>
                <a:lnTo>
                  <a:pt x="1108" y="1080"/>
                </a:lnTo>
                <a:lnTo>
                  <a:pt x="1166" y="1067"/>
                </a:lnTo>
                <a:lnTo>
                  <a:pt x="1223" y="1049"/>
                </a:lnTo>
                <a:lnTo>
                  <a:pt x="1279" y="1027"/>
                </a:lnTo>
                <a:lnTo>
                  <a:pt x="1332" y="1002"/>
                </a:lnTo>
                <a:lnTo>
                  <a:pt x="1383" y="973"/>
                </a:lnTo>
                <a:lnTo>
                  <a:pt x="1432" y="940"/>
                </a:lnTo>
                <a:lnTo>
                  <a:pt x="1479" y="904"/>
                </a:lnTo>
                <a:lnTo>
                  <a:pt x="1523" y="865"/>
                </a:lnTo>
                <a:lnTo>
                  <a:pt x="1564" y="822"/>
                </a:lnTo>
                <a:lnTo>
                  <a:pt x="1602" y="776"/>
                </a:lnTo>
                <a:lnTo>
                  <a:pt x="1636" y="728"/>
                </a:lnTo>
                <a:lnTo>
                  <a:pt x="1668" y="678"/>
                </a:lnTo>
                <a:lnTo>
                  <a:pt x="1695" y="626"/>
                </a:lnTo>
                <a:lnTo>
                  <a:pt x="1719" y="571"/>
                </a:lnTo>
                <a:lnTo>
                  <a:pt x="1738" y="516"/>
                </a:lnTo>
                <a:lnTo>
                  <a:pt x="1754" y="459"/>
                </a:lnTo>
                <a:lnTo>
                  <a:pt x="1765" y="400"/>
                </a:lnTo>
                <a:lnTo>
                  <a:pt x="1772" y="342"/>
                </a:lnTo>
                <a:lnTo>
                  <a:pt x="1775" y="282"/>
                </a:lnTo>
                <a:lnTo>
                  <a:pt x="1774" y="223"/>
                </a:lnTo>
                <a:lnTo>
                  <a:pt x="1767" y="164"/>
                </a:lnTo>
                <a:lnTo>
                  <a:pt x="1529" y="342"/>
                </a:lnTo>
                <a:lnTo>
                  <a:pt x="1361" y="222"/>
                </a:lnTo>
              </a:path>
            </a:pathLst>
          </a:custGeom>
          <a:solidFill>
            <a:srgbClr val="FBCE4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172" name="文本框 23"/>
          <p:cNvSpPr>
            <a:spLocks noChangeArrowheads="1"/>
          </p:cNvSpPr>
          <p:nvPr/>
        </p:nvSpPr>
        <p:spPr bwMode="auto">
          <a:xfrm>
            <a:off x="4956175" y="2916238"/>
            <a:ext cx="21732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TEXT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HERE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3" name="矩形 25"/>
          <p:cNvSpPr>
            <a:spLocks noChangeArrowheads="1"/>
          </p:cNvSpPr>
          <p:nvPr/>
        </p:nvSpPr>
        <p:spPr bwMode="auto">
          <a:xfrm>
            <a:off x="8653463" y="3394075"/>
            <a:ext cx="26685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358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358900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Demographic-based data sets could transform search marketing ROI in 2013. 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文本框 29"/>
          <p:cNvSpPr>
            <a:spLocks noChangeArrowheads="1"/>
          </p:cNvSpPr>
          <p:nvPr/>
        </p:nvSpPr>
        <p:spPr bwMode="auto">
          <a:xfrm>
            <a:off x="1268413" y="2701925"/>
            <a:ext cx="269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Hamiltonian Path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177" name="文本框 31"/>
          <p:cNvSpPr>
            <a:spLocks noChangeArrowheads="1"/>
          </p:cNvSpPr>
          <p:nvPr/>
        </p:nvSpPr>
        <p:spPr bwMode="auto">
          <a:xfrm>
            <a:off x="8523288" y="2701925"/>
            <a:ext cx="26939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Longest </a:t>
            </a:r>
            <a:r>
              <a:rPr lang="en-US" altLang="zh-CN" sz="3600" b="1" dirty="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ath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 Problem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179" name="文本框 33"/>
          <p:cNvSpPr>
            <a:spLocks noChangeArrowheads="1"/>
          </p:cNvSpPr>
          <p:nvPr/>
        </p:nvSpPr>
        <p:spPr bwMode="auto">
          <a:xfrm>
            <a:off x="5128420" y="2869981"/>
            <a:ext cx="2047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reduction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>
            <a:spLocks noChangeArrowheads="1"/>
          </p:cNvSpPr>
          <p:nvPr/>
        </p:nvSpPr>
        <p:spPr bwMode="auto">
          <a:xfrm>
            <a:off x="1104900" y="733395"/>
            <a:ext cx="6089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Why Longest Path is NPC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25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nimBg="1" autoUpdateAnimBg="0"/>
      <p:bldP spid="7171" grpId="0" bldLvl="0" animBg="1" autoUpdateAnimBg="0"/>
      <p:bldP spid="7173" grpId="0" bldLvl="0" autoUpdateAnimBg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1"/>
          <p:cNvSpPr>
            <a:spLocks noChangeArrowheads="1"/>
          </p:cNvSpPr>
          <p:nvPr/>
        </p:nvSpPr>
        <p:spPr bwMode="auto">
          <a:xfrm>
            <a:off x="1104900" y="707708"/>
            <a:ext cx="1008507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Decision Problem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Unweighted Longest Path Problem: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Given an undirected graph G = &lt;V,E&gt; and a positive integer K &lt;= |V|, does G have a simple path with K or more edges?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Given a solution path P, we can check the if P consists of at least K edges and these edges form a simple path in polynomial time.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Problem is NP.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Reduction: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Hamiltonian Path &lt;= unweighted Longest Path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0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GB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Given an instance G of Hamiltonian Path, we create an instance (G’ , K) of Longest Path as follows: Take G’ = G and set K = |V | − 1. Then there exists a simple path of length K in G’ if and only if G contains a Hamiltonian path.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Problem is NP-Complete</a:t>
            </a:r>
          </a:p>
        </p:txBody>
      </p:sp>
      <p:sp>
        <p:nvSpPr>
          <p:cNvPr id="19462" name="Rectangle 42"/>
          <p:cNvSpPr>
            <a:spLocks noChangeArrowheads="1"/>
          </p:cNvSpPr>
          <p:nvPr/>
        </p:nvSpPr>
        <p:spPr bwMode="auto">
          <a:xfrm>
            <a:off x="1104900" y="5934075"/>
            <a:ext cx="10263188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tIns="0" bIns="0"/>
          <a:lstStyle/>
          <a:p>
            <a:pPr algn="just">
              <a:spcAft>
                <a:spcPts val="0"/>
              </a:spcAft>
            </a:pPr>
            <a:r>
              <a:rPr lang="en-US" altLang="zh-CN" sz="1400" i="1" dirty="0">
                <a:solidFill>
                  <a:srgbClr val="7F7F7F"/>
                </a:solidFill>
              </a:rPr>
              <a:t>Reference</a:t>
            </a:r>
            <a:r>
              <a:rPr lang="zh-CN" altLang="zh-CN" sz="1400" i="1" dirty="0">
                <a:solidFill>
                  <a:srgbClr val="7F7F7F"/>
                </a:solidFill>
              </a:rPr>
              <a:t>：</a:t>
            </a:r>
            <a:r>
              <a:rPr lang="en-US" altLang="zh-CN" sz="1400" i="1" dirty="0">
                <a:solidFill>
                  <a:srgbClr val="7F7F7F"/>
                </a:solidFill>
              </a:rPr>
              <a:t>Introduction to Algorithms(3rd Edition)</a:t>
            </a:r>
            <a:endParaRPr lang="zh-CN" altLang="zh-CN" sz="1400" i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5706</Words>
  <Application>Microsoft Office PowerPoint</Application>
  <PresentationFormat>宽屏</PresentationFormat>
  <Paragraphs>758</Paragraphs>
  <Slides>77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77</vt:i4>
      </vt:variant>
    </vt:vector>
  </HeadingPairs>
  <TitlesOfParts>
    <vt:vector size="88" baseType="lpstr">
      <vt:lpstr>等线</vt:lpstr>
      <vt:lpstr>宋体</vt:lpstr>
      <vt:lpstr>微软雅黑</vt:lpstr>
      <vt:lpstr>Arial</vt:lpstr>
      <vt:lpstr>Calibri</vt:lpstr>
      <vt:lpstr>Calibri Light</vt:lpstr>
      <vt:lpstr>Times</vt:lpstr>
      <vt:lpstr>Times New Roman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宋 宋</cp:lastModifiedBy>
  <cp:revision>126</cp:revision>
  <dcterms:created xsi:type="dcterms:W3CDTF">2014-03-17T14:50:00Z</dcterms:created>
  <dcterms:modified xsi:type="dcterms:W3CDTF">2018-12-24T05:03:34Z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