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3" r:id="rId4"/>
    <p:sldId id="267" r:id="rId5"/>
    <p:sldId id="266" r:id="rId6"/>
    <p:sldId id="260" r:id="rId7"/>
    <p:sldId id="258" r:id="rId8"/>
    <p:sldId id="262" r:id="rId9"/>
    <p:sldId id="261" r:id="rId10"/>
    <p:sldId id="268" r:id="rId11"/>
    <p:sldId id="264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96" autoAdjust="0"/>
    <p:restoredTop sz="95179" autoAdjust="0"/>
  </p:normalViewPr>
  <p:slideViewPr>
    <p:cSldViewPr snapToGrid="0">
      <p:cViewPr varScale="1">
        <p:scale>
          <a:sx n="82" d="100"/>
          <a:sy n="82" d="100"/>
        </p:scale>
        <p:origin x="346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E789C-E627-CC4F-AFFF-9A849013FA6E}" type="datetimeFigureOut">
              <a:rPr kumimoji="1" lang="zh-CN" altLang="en-US" smtClean="0"/>
              <a:t>2017/9/18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40E81-5C0F-8049-B50A-4A8A9D636C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2369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27B90-CA97-4ED4-BD18-0B2765A1C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5946CE-27D3-4E71-A03E-B99DAAE79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9ABD7E-262B-4CCB-8779-68FBA45D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03C7-D08F-4FEB-8F8C-1677CDBD281A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8CE6B-5E83-4902-856D-2F19DEED5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62F319-8876-4907-9A75-588A710E1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2371-CB1B-4519-9B4D-9FE2919A7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55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38853-39B2-42E6-950A-1CF7A391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5D055B-9ED7-4A74-B6A8-EA94631A2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ADBCB3-E44B-4CF1-B651-4DA9C2A5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03C7-D08F-4FEB-8F8C-1677CDBD281A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DFDC43-3A4E-4C0B-A921-79F34416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57C4AA-9155-46C2-843E-F8FCEA1F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2371-CB1B-4519-9B4D-9FE2919A7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2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419AB1-1CB2-4566-A9DB-B8D4BAF69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719009-088B-4E7B-9389-37E3F68A3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A871BB-A571-4782-A33C-CA45FB010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03C7-D08F-4FEB-8F8C-1677CDBD281A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ABF09-82FB-4DA5-9FE3-5ED55A7B1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C312D5-131E-459A-958E-95137BDD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2371-CB1B-4519-9B4D-9FE2919A7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14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C1B69-B1FA-47B5-8DFF-A8C1CE70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7131F7-B24C-4DA6-938B-3BCCB8B20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FB759C-34B4-4F4E-8CBC-8E722190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03C7-D08F-4FEB-8F8C-1677CDBD281A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4F8B21-9F43-43FF-BEDD-8FC5D6E4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4022D1-A1B4-400D-83D3-9D3DB1B9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2371-CB1B-4519-9B4D-9FE2919A7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43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F171C-EA91-4570-B578-5933E77E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E07002-060A-4417-A0FB-838E4A842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41CAF5-2115-46B6-908B-67BA5C653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03C7-D08F-4FEB-8F8C-1677CDBD281A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599C9-E7D7-4E4A-830D-22DBECBC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386A8D-D7B3-4DBF-8556-0B38F00E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2371-CB1B-4519-9B4D-9FE2919A7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14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AA166-50BD-4B0C-9ACE-C7D1763A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10819-4260-4A49-86D8-F5464B524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8426C0-BC22-4592-9A77-DAC9863B5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2694A6-A479-42F5-84B2-339BEBD92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03C7-D08F-4FEB-8F8C-1677CDBD281A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AE7848-6C6D-4192-A3D2-351F559E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B9F4D3-BACE-4840-BED8-B16D61A4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2371-CB1B-4519-9B4D-9FE2919A7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36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904B6-9F5D-4433-BE26-A6695DE0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C794A1-5199-488C-A3F2-5EE8CC55B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0A1168-3CE4-4BAF-86F3-D2DE9CFEB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4F18B4-A169-4A5F-8267-435E6A2B5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F56ADC-F725-4AF7-856D-EB380A25D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4BF187-2D8C-40BE-8D2D-1DFDEEEE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03C7-D08F-4FEB-8F8C-1677CDBD281A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9FF645-EA3B-403B-9127-A6C7C5A5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585BFF-93DB-414D-9236-EC2F85FE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2371-CB1B-4519-9B4D-9FE2919A7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8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0B724-01BC-4318-8C20-29A6F536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9C0036-18B5-4F03-AA1D-27994B770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03C7-D08F-4FEB-8F8C-1677CDBD281A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BF3BCD-BA4F-437C-AA2A-22355AB8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E8420A-EF4C-429D-A4FE-D6201A03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2371-CB1B-4519-9B4D-9FE2919A7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39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BC55CA-8126-4A09-BBC0-8F04623F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03C7-D08F-4FEB-8F8C-1677CDBD281A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96E5A9-9A57-48A6-9421-9A71AD9C2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7CF9A6-D194-4D08-A829-449FE389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2371-CB1B-4519-9B4D-9FE2919A7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8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B7C52-3E26-4477-ADB6-0B0853936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74C9A-F0E4-4175-973C-AF9836A6D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5EF71B-A4D3-41AF-846A-6CE729EB4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650572-D4E7-4CD5-B4A9-6061F1201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03C7-D08F-4FEB-8F8C-1677CDBD281A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03D673-4346-4094-914B-1F85462B2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760B2A-CCEF-4414-A763-822D7026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2371-CB1B-4519-9B4D-9FE2919A7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71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62FDA-E1E0-4634-B5DA-C84C9AF0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85E5BB-3E89-4F07-981B-DEDDAF74A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8CBC3F-6A50-4F83-A02A-9AFA4EF6D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F64F5C-363C-4DB5-B618-5F85C46DC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03C7-D08F-4FEB-8F8C-1677CDBD281A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F0262E-00FA-451F-A26E-A8A0695D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1E9FF2-4031-44E0-B103-85B04535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2371-CB1B-4519-9B4D-9FE2919A7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3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6C19D1-7A97-4CCF-9F05-5BC0E54EF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D0B458-E361-4BC2-AA92-B29F9836C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20EC6F-F03D-4B92-A10C-993314221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A03C7-D08F-4FEB-8F8C-1677CDBD281A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E6BF1D-F08B-4AC1-B637-F45CDD3EB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6C4ED5-AD6A-4916-84B0-53AAEE01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42371-CB1B-4519-9B4D-9FE2919A7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0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jingyan.baidu.com/article/925f8cb836b26ac0dde0569e.html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3E51A-DEF8-4162-8054-B7B1ADE5C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Lab1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4C895B-8168-41EB-BF2A-28B6278B8F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基本命令行操作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编程环境配置</a:t>
            </a:r>
          </a:p>
        </p:txBody>
      </p:sp>
    </p:spTree>
    <p:extLst>
      <p:ext uri="{BB962C8B-B14F-4D97-AF65-F5344CB8AC3E}">
        <p14:creationId xmlns:p14="http://schemas.microsoft.com/office/powerpoint/2010/main" val="381502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5E5CC-0B15-42C1-8DDC-843173A6A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环境变量</a:t>
            </a:r>
            <a:r>
              <a:rPr lang="en-US" altLang="zh-CN" dirty="0"/>
              <a:t>-CLASSPATH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0EA92B-4A32-44D7-9562-7FBE9E7D192D}"/>
              </a:ext>
            </a:extLst>
          </p:cNvPr>
          <p:cNvSpPr/>
          <p:nvPr/>
        </p:nvSpPr>
        <p:spPr>
          <a:xfrm>
            <a:off x="838200" y="1321356"/>
            <a:ext cx="110956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JVM - Java Virtual Machine</a:t>
            </a:r>
            <a:r>
              <a:rPr lang="zh-CN" altLang="en-US" dirty="0"/>
              <a:t>，即</a:t>
            </a:r>
            <a:r>
              <a:rPr lang="en-US" altLang="zh-CN" dirty="0"/>
              <a:t>java</a:t>
            </a:r>
            <a:r>
              <a:rPr lang="zh-CN" altLang="en-US" dirty="0"/>
              <a:t>虚拟机，是一个基于抽象规格描述的计算机模型（</a:t>
            </a:r>
            <a:r>
              <a:rPr lang="en-US" altLang="zh-CN" dirty="0"/>
              <a:t>JVM</a:t>
            </a:r>
            <a:r>
              <a:rPr lang="zh-CN" altLang="en-US" dirty="0"/>
              <a:t>指令系统、</a:t>
            </a:r>
            <a:r>
              <a:rPr lang="en-US" altLang="zh-CN" dirty="0"/>
              <a:t>JVM</a:t>
            </a:r>
            <a:r>
              <a:rPr lang="zh-CN" altLang="en-US" dirty="0"/>
              <a:t>寄存器、</a:t>
            </a:r>
            <a:r>
              <a:rPr lang="en-US" altLang="zh-CN" dirty="0"/>
              <a:t>JVM </a:t>
            </a:r>
            <a:r>
              <a:rPr lang="zh-CN" altLang="en-US" dirty="0"/>
              <a:t>栈结构、</a:t>
            </a:r>
            <a:r>
              <a:rPr lang="en-US" altLang="zh-CN" dirty="0"/>
              <a:t>JVM </a:t>
            </a:r>
            <a:r>
              <a:rPr lang="zh-CN" altLang="en-US" dirty="0"/>
              <a:t>碎片回收堆、</a:t>
            </a:r>
            <a:r>
              <a:rPr lang="en-US" altLang="zh-CN" dirty="0"/>
              <a:t>JVM </a:t>
            </a:r>
            <a:r>
              <a:rPr lang="zh-CN" altLang="en-US" dirty="0"/>
              <a:t>存储区）。</a:t>
            </a:r>
            <a:r>
              <a:rPr lang="en-US" altLang="zh-CN" dirty="0"/>
              <a:t>JVM</a:t>
            </a:r>
            <a:r>
              <a:rPr lang="zh-CN" altLang="en-US" dirty="0"/>
              <a:t>运行在操作系统</a:t>
            </a:r>
            <a:r>
              <a:rPr lang="en-US" altLang="zh-CN" dirty="0"/>
              <a:t>OS</a:t>
            </a:r>
            <a:r>
              <a:rPr lang="zh-CN" altLang="en-US" dirty="0"/>
              <a:t>之上。对于</a:t>
            </a:r>
            <a:r>
              <a:rPr lang="en-US" altLang="zh-CN" dirty="0"/>
              <a:t>java</a:t>
            </a:r>
            <a:r>
              <a:rPr lang="zh-CN" altLang="en-US" dirty="0"/>
              <a:t>程序，只需要适配</a:t>
            </a:r>
            <a:r>
              <a:rPr lang="en-US" altLang="zh-CN" dirty="0"/>
              <a:t>JVM</a:t>
            </a:r>
            <a:r>
              <a:rPr lang="zh-CN" altLang="en-US" dirty="0"/>
              <a:t>的环境，而不需要适应各类操作系统，这为</a:t>
            </a:r>
            <a:r>
              <a:rPr lang="en-US" altLang="zh-CN" dirty="0"/>
              <a:t>java</a:t>
            </a:r>
            <a:r>
              <a:rPr lang="zh-CN" altLang="en-US" dirty="0"/>
              <a:t>语言提供了“一次编译，到处运行”的能力。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JRE - Java Runtime Environment</a:t>
            </a:r>
            <a:r>
              <a:rPr lang="zh-CN" altLang="en-US" dirty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运行环境包含</a:t>
            </a:r>
            <a:r>
              <a:rPr lang="en-US" altLang="zh-CN" dirty="0"/>
              <a:t>JVM</a:t>
            </a:r>
            <a:r>
              <a:rPr lang="zh-CN" altLang="en-US" dirty="0"/>
              <a:t>标准实现及</a:t>
            </a:r>
            <a:r>
              <a:rPr lang="en-US" altLang="zh-CN" dirty="0"/>
              <a:t>Java</a:t>
            </a:r>
            <a:r>
              <a:rPr lang="zh-CN" altLang="en-US" dirty="0"/>
              <a:t>核心类库。有了</a:t>
            </a:r>
            <a:r>
              <a:rPr lang="en-US" altLang="zh-CN" dirty="0"/>
              <a:t>JRE</a:t>
            </a:r>
            <a:r>
              <a:rPr lang="zh-CN" altLang="en-US" dirty="0"/>
              <a:t>就可以运行</a:t>
            </a:r>
            <a:r>
              <a:rPr lang="en-US" altLang="zh-CN" dirty="0"/>
              <a:t>java</a:t>
            </a:r>
            <a:r>
              <a:rPr lang="zh-CN" altLang="en-US" dirty="0"/>
              <a:t>程序，但不能开发</a:t>
            </a:r>
            <a:r>
              <a:rPr lang="en-US" altLang="zh-CN" dirty="0"/>
              <a:t>java</a:t>
            </a:r>
            <a:r>
              <a:rPr lang="zh-CN" altLang="en-US" dirty="0"/>
              <a:t>程序。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JDK - Java Development Kit</a:t>
            </a:r>
            <a:r>
              <a:rPr lang="zh-CN" altLang="en-US" dirty="0"/>
              <a:t>，是</a:t>
            </a:r>
            <a:r>
              <a:rPr lang="en-US" altLang="zh-CN" dirty="0"/>
              <a:t>java</a:t>
            </a:r>
            <a:r>
              <a:rPr lang="zh-CN" altLang="en-US" dirty="0"/>
              <a:t>语言的软件开发工具包。有了</a:t>
            </a:r>
            <a:r>
              <a:rPr lang="en-US" altLang="zh-CN" dirty="0"/>
              <a:t>JDK</a:t>
            </a:r>
            <a:r>
              <a:rPr lang="zh-CN" altLang="en-US" dirty="0"/>
              <a:t>就可以将写好的</a:t>
            </a:r>
            <a:r>
              <a:rPr lang="en-US" altLang="zh-CN" dirty="0"/>
              <a:t>java</a:t>
            </a:r>
            <a:r>
              <a:rPr lang="zh-CN" altLang="en-US" dirty="0"/>
              <a:t>程序编译（</a:t>
            </a:r>
            <a:r>
              <a:rPr lang="en-US" altLang="zh-CN" dirty="0"/>
              <a:t>compile</a:t>
            </a:r>
            <a:r>
              <a:rPr lang="zh-CN" altLang="en-US" dirty="0"/>
              <a:t>）为</a:t>
            </a:r>
            <a:r>
              <a:rPr lang="en-US" altLang="zh-CN" dirty="0"/>
              <a:t>JRE</a:t>
            </a:r>
            <a:r>
              <a:rPr lang="zh-CN" altLang="en-US" dirty="0"/>
              <a:t>下可运行的</a:t>
            </a:r>
            <a:r>
              <a:rPr lang="en-US" altLang="zh-CN" dirty="0"/>
              <a:t>java</a:t>
            </a:r>
            <a:r>
              <a:rPr lang="zh-CN" altLang="en-US" dirty="0"/>
              <a:t>程序。在下载的</a:t>
            </a:r>
            <a:r>
              <a:rPr lang="en-US" altLang="zh-CN" dirty="0"/>
              <a:t>JDK</a:t>
            </a:r>
            <a:r>
              <a:rPr lang="zh-CN" altLang="en-US" dirty="0"/>
              <a:t>中含有相同版本号的</a:t>
            </a:r>
            <a:r>
              <a:rPr lang="en-US" altLang="zh-CN" dirty="0"/>
              <a:t>JRE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环境变量</a:t>
            </a:r>
            <a:r>
              <a:rPr lang="en-US" altLang="zh-CN" dirty="0"/>
              <a:t>CLASSPATH</a:t>
            </a:r>
            <a:r>
              <a:rPr lang="zh-CN" altLang="en-US" dirty="0"/>
              <a:t>：</a:t>
            </a:r>
            <a:r>
              <a:rPr lang="en-US" altLang="zh-CN" dirty="0"/>
              <a:t>Java</a:t>
            </a:r>
            <a:r>
              <a:rPr lang="zh-CN" altLang="en-US" dirty="0"/>
              <a:t>执行环境</a:t>
            </a:r>
            <a:r>
              <a:rPr lang="en-US" altLang="zh-CN" dirty="0"/>
              <a:t>(JRE)</a:t>
            </a:r>
            <a:r>
              <a:rPr lang="zh-CN" altLang="en-US" dirty="0"/>
              <a:t>本身就是一个平台，执行于这个平台上的程序是已编译完成的</a:t>
            </a:r>
            <a:r>
              <a:rPr lang="en-US" altLang="zh-CN" dirty="0"/>
              <a:t>java</a:t>
            </a:r>
            <a:r>
              <a:rPr lang="zh-CN" altLang="en-US" dirty="0"/>
              <a:t>程序。</a:t>
            </a:r>
            <a:r>
              <a:rPr lang="en-US" altLang="zh-CN" dirty="0"/>
              <a:t>java</a:t>
            </a:r>
            <a:r>
              <a:rPr lang="zh-CN" altLang="en-US" dirty="0"/>
              <a:t>程序编译前为</a:t>
            </a:r>
            <a:r>
              <a:rPr lang="en-US" altLang="zh-CN" dirty="0"/>
              <a:t>.java</a:t>
            </a:r>
            <a:r>
              <a:rPr lang="zh-CN" altLang="en-US" dirty="0"/>
              <a:t>文件，编译完成之后，会以</a:t>
            </a:r>
            <a:r>
              <a:rPr lang="en-US" altLang="zh-CN" dirty="0"/>
              <a:t>.class</a:t>
            </a:r>
            <a:r>
              <a:rPr lang="zh-CN" altLang="en-US" dirty="0"/>
              <a:t>文件存在。如果将</a:t>
            </a:r>
            <a:r>
              <a:rPr lang="en-US" altLang="zh-CN" dirty="0"/>
              <a:t>java</a:t>
            </a:r>
            <a:r>
              <a:rPr lang="zh-CN" altLang="en-US" dirty="0"/>
              <a:t>执行环境比喻为操作系统，类比</a:t>
            </a:r>
            <a:r>
              <a:rPr lang="en-US" altLang="zh-CN" dirty="0"/>
              <a:t>windows</a:t>
            </a:r>
            <a:r>
              <a:rPr lang="zh-CN" altLang="en-US" dirty="0"/>
              <a:t>操作系统，</a:t>
            </a:r>
            <a:r>
              <a:rPr lang="en-US" altLang="zh-CN" dirty="0"/>
              <a:t>windows</a:t>
            </a:r>
            <a:r>
              <a:rPr lang="zh-CN" altLang="en-US" dirty="0"/>
              <a:t>设置环境变量</a:t>
            </a:r>
            <a:r>
              <a:rPr lang="en-US" altLang="zh-CN" dirty="0"/>
              <a:t>Path</a:t>
            </a:r>
            <a:r>
              <a:rPr lang="zh-CN" altLang="en-US" dirty="0"/>
              <a:t>是为了让操作系统找到指定的工具程序（找到</a:t>
            </a:r>
            <a:r>
              <a:rPr lang="en-US" altLang="zh-CN" dirty="0"/>
              <a:t>.exe</a:t>
            </a:r>
            <a:r>
              <a:rPr lang="zh-CN" altLang="en-US" dirty="0"/>
              <a:t>文件），则设置</a:t>
            </a:r>
            <a:r>
              <a:rPr lang="en-US" altLang="zh-CN" dirty="0" err="1"/>
              <a:t>Classpath</a:t>
            </a:r>
            <a:r>
              <a:rPr lang="zh-CN" altLang="en-US" dirty="0"/>
              <a:t>的目的就是让</a:t>
            </a:r>
            <a:r>
              <a:rPr lang="en-US" altLang="zh-CN" dirty="0"/>
              <a:t>Java</a:t>
            </a:r>
            <a:r>
              <a:rPr lang="zh-CN" altLang="en-US" dirty="0"/>
              <a:t>执行环境找到指定的</a:t>
            </a:r>
            <a:r>
              <a:rPr lang="en-US" altLang="zh-CN" dirty="0"/>
              <a:t>java</a:t>
            </a:r>
            <a:r>
              <a:rPr lang="zh-CN" altLang="en-US" dirty="0"/>
              <a:t>程序</a:t>
            </a:r>
            <a:r>
              <a:rPr lang="en-US" altLang="zh-CN" dirty="0"/>
              <a:t>(</a:t>
            </a:r>
            <a:r>
              <a:rPr lang="zh-CN" altLang="en-US" dirty="0"/>
              <a:t>也就是</a:t>
            </a:r>
            <a:r>
              <a:rPr lang="en-US" altLang="zh-CN" dirty="0"/>
              <a:t>.class</a:t>
            </a:r>
            <a:r>
              <a:rPr lang="zh-CN" altLang="en-US" dirty="0"/>
              <a:t>文件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1026" name="Picture 2" descr="https://gss3.bdstatic.com/7Po3dSag_xI4khGkpoWK1HF6hhy/baike/c0%3Dbaike80%2C5%2C5%2C80%2C26/sign=aa660ce6ad86c9171c0e5a6ba8541baa/7af40ad162d9f2d36880ccf1a3ec8a136327cc1f.jpg">
            <a:extLst>
              <a:ext uri="{FF2B5EF4-FFF2-40B4-BE49-F238E27FC236}">
                <a16:creationId xmlns:a16="http://schemas.microsoft.com/office/drawing/2014/main" id="{FDED03A1-A2BF-48A0-853E-FD834E9B8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44" y="4737676"/>
            <a:ext cx="3178629" cy="210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858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配置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编程环境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0607BA0-3DF4-481B-8BFD-330AAE8DFBC0}"/>
              </a:ext>
            </a:extLst>
          </p:cNvPr>
          <p:cNvSpPr/>
          <p:nvPr/>
        </p:nvSpPr>
        <p:spPr>
          <a:xfrm>
            <a:off x="838200" y="1321356"/>
            <a:ext cx="1109565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登录</a:t>
            </a:r>
            <a:r>
              <a:rPr lang="en-US" altLang="zh-CN" dirty="0"/>
              <a:t>ftp classes - 17 - 171 </a:t>
            </a:r>
            <a:r>
              <a:rPr lang="zh-CN" altLang="en-US" dirty="0"/>
              <a:t>程序设计</a:t>
            </a:r>
            <a:r>
              <a:rPr lang="en-US" altLang="zh-CN" dirty="0"/>
              <a:t>A (</a:t>
            </a:r>
            <a:r>
              <a:rPr lang="zh-CN" altLang="en-US" dirty="0"/>
              <a:t>陈荣华</a:t>
            </a:r>
            <a:r>
              <a:rPr lang="en-US" altLang="zh-CN" dirty="0"/>
              <a:t>)- Materials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复制</a:t>
            </a:r>
            <a:r>
              <a:rPr lang="en-US" altLang="zh-CN" dirty="0"/>
              <a:t>jdk-8u144-windows-x64.exe</a:t>
            </a:r>
            <a:r>
              <a:rPr lang="zh-CN" altLang="en-US" dirty="0"/>
              <a:t>到本地电脑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双击安装，按照提示点击“下一步”，不需要额外配置，默认安装在</a:t>
            </a:r>
            <a:r>
              <a:rPr lang="en-US" altLang="zh-CN" dirty="0"/>
              <a:t>C:\Program Files\Java\jdk1.8.0_xx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请记住这个安装路径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打开上述目录，打开其下</a:t>
            </a:r>
            <a:r>
              <a:rPr lang="en-US" altLang="zh-CN" dirty="0"/>
              <a:t>bin</a:t>
            </a:r>
            <a:r>
              <a:rPr lang="zh-CN" altLang="en-US" dirty="0"/>
              <a:t>目录，看到</a:t>
            </a:r>
            <a:r>
              <a:rPr lang="en-US" altLang="zh-CN" dirty="0" err="1"/>
              <a:t>java.exe</a:t>
            </a:r>
            <a:r>
              <a:rPr lang="zh-CN" altLang="en-US" dirty="0"/>
              <a:t>和</a:t>
            </a:r>
            <a:r>
              <a:rPr lang="en-US" altLang="zh-CN" dirty="0" err="1"/>
              <a:t>javac.exe</a:t>
            </a:r>
            <a:r>
              <a:rPr lang="zh-CN" altLang="en-US" dirty="0"/>
              <a:t>。</a:t>
            </a:r>
            <a:r>
              <a:rPr lang="en-US" altLang="zh-CN" dirty="0" err="1"/>
              <a:t>javac.exe</a:t>
            </a:r>
            <a:r>
              <a:rPr lang="zh-CN" altLang="en-US" dirty="0"/>
              <a:t>编译</a:t>
            </a:r>
            <a:r>
              <a:rPr lang="en-US" altLang="zh-CN" dirty="0" err="1"/>
              <a:t>xx.java</a:t>
            </a:r>
            <a:r>
              <a:rPr lang="zh-CN" altLang="en-US" dirty="0"/>
              <a:t>文件，生成对应的</a:t>
            </a:r>
            <a:r>
              <a:rPr lang="en-US" altLang="zh-CN" dirty="0" err="1"/>
              <a:t>xx.class</a:t>
            </a:r>
            <a:r>
              <a:rPr lang="zh-CN" altLang="en-US" dirty="0"/>
              <a:t>文件，该文件使用</a:t>
            </a:r>
            <a:r>
              <a:rPr lang="en-US" altLang="zh-CN" dirty="0" err="1"/>
              <a:t>java.exe</a:t>
            </a:r>
            <a:r>
              <a:rPr lang="zh-CN" altLang="en-US" dirty="0"/>
              <a:t>运行。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*</a:t>
            </a:r>
            <a:r>
              <a:rPr lang="en-US" altLang="zh-CN" dirty="0"/>
              <a:t>exe</a:t>
            </a:r>
            <a:r>
              <a:rPr lang="zh-CN" altLang="en-US" dirty="0"/>
              <a:t>可执行文件：通常在</a:t>
            </a:r>
            <a:r>
              <a:rPr lang="en-US" altLang="zh-CN" dirty="0"/>
              <a:t>Windows</a:t>
            </a:r>
            <a:r>
              <a:rPr lang="zh-CN" altLang="en-US" dirty="0"/>
              <a:t>图形化界面中双击运行该程序，比如安装软件。</a:t>
            </a:r>
            <a:r>
              <a:rPr lang="en-US" altLang="zh-CN" dirty="0" err="1"/>
              <a:t>javac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程序不同于常见的应用程序，无法双击运行，只能使用命令行。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在环境变量中新建以下变量：</a:t>
            </a:r>
            <a:r>
              <a:rPr lang="en-US" altLang="zh-CN" dirty="0"/>
              <a:t>(</a:t>
            </a:r>
            <a:r>
              <a:rPr lang="zh-CN" altLang="en-US" dirty="0"/>
              <a:t>非</a:t>
            </a:r>
            <a:r>
              <a:rPr lang="en-US" altLang="zh-CN" dirty="0"/>
              <a:t>Windows10</a:t>
            </a:r>
            <a:r>
              <a:rPr lang="zh-CN" altLang="en-US" dirty="0"/>
              <a:t>请另外参考</a:t>
            </a:r>
            <a:r>
              <a:rPr lang="en-US" altLang="zh-CN" dirty="0">
                <a:hlinkClick r:id="rId2"/>
              </a:rPr>
              <a:t>http://jingyan.baidu.com/article/925f8cb836b26ac0dde0569e.html</a:t>
            </a:r>
            <a:r>
              <a:rPr lang="zh-CN" altLang="en-US" dirty="0"/>
              <a:t>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PATH:</a:t>
            </a:r>
            <a:r>
              <a:rPr lang="zh-CN" altLang="en-US" dirty="0"/>
              <a:t> </a:t>
            </a:r>
            <a:r>
              <a:rPr lang="en-US" altLang="zh-CN" dirty="0"/>
              <a:t>C:\Program Files\Java\jdk1.8.0_xx\bin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CLASSPATH: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打开</a:t>
            </a:r>
            <a:r>
              <a:rPr lang="en-US" altLang="zh-CN" dirty="0" err="1"/>
              <a:t>cmd</a:t>
            </a:r>
            <a:r>
              <a:rPr lang="zh-CN" altLang="en-US" dirty="0"/>
              <a:t>试运行</a:t>
            </a:r>
            <a:r>
              <a:rPr lang="en-US" altLang="zh-CN" dirty="0" err="1"/>
              <a:t>javac</a:t>
            </a:r>
            <a:r>
              <a:rPr lang="zh-CN" altLang="en-US" dirty="0"/>
              <a:t> </a:t>
            </a:r>
            <a:r>
              <a:rPr lang="mr-IN" altLang="zh-CN" dirty="0"/>
              <a:t>–</a:t>
            </a:r>
            <a:r>
              <a:rPr lang="en-US" altLang="zh-CN" dirty="0"/>
              <a:t>version</a:t>
            </a:r>
            <a:r>
              <a:rPr lang="zh-CN" altLang="en-US" dirty="0"/>
              <a:t>以及</a:t>
            </a:r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mr-IN" altLang="zh-CN" dirty="0"/>
              <a:t>–</a:t>
            </a:r>
            <a:r>
              <a:rPr lang="en-US" altLang="zh-CN" dirty="0"/>
              <a:t>version</a:t>
            </a:r>
            <a:r>
              <a:rPr lang="zh-CN" altLang="en-US" dirty="0"/>
              <a:t>看到以下输出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852" y="5014675"/>
            <a:ext cx="6591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64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编译及运行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程序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0607BA0-3DF4-481B-8BFD-330AAE8DFBC0}"/>
              </a:ext>
            </a:extLst>
          </p:cNvPr>
          <p:cNvSpPr/>
          <p:nvPr/>
        </p:nvSpPr>
        <p:spPr>
          <a:xfrm>
            <a:off x="838200" y="1321356"/>
            <a:ext cx="110956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登录</a:t>
            </a:r>
            <a:r>
              <a:rPr lang="en-US" altLang="zh-CN" dirty="0"/>
              <a:t>ftp</a:t>
            </a:r>
            <a:r>
              <a:rPr lang="zh-CN" altLang="en-US" dirty="0"/>
              <a:t> </a:t>
            </a:r>
            <a:r>
              <a:rPr lang="en-US" altLang="zh-CN" dirty="0"/>
              <a:t>classes - 17 - 171 </a:t>
            </a:r>
            <a:r>
              <a:rPr lang="zh-CN" altLang="en-US" dirty="0"/>
              <a:t>程序设计</a:t>
            </a:r>
            <a:r>
              <a:rPr lang="en-US" altLang="zh-CN" dirty="0"/>
              <a:t>A (</a:t>
            </a:r>
            <a:r>
              <a:rPr lang="zh-CN" altLang="en-US" dirty="0"/>
              <a:t>陈荣华</a:t>
            </a:r>
            <a:r>
              <a:rPr lang="en-US" altLang="zh-CN" dirty="0"/>
              <a:t>)- Lab/lab1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复制</a:t>
            </a:r>
            <a:r>
              <a:rPr lang="en-US" altLang="zh-CN" dirty="0" err="1"/>
              <a:t>HelloWorld.java</a:t>
            </a:r>
            <a:r>
              <a:rPr lang="zh-CN" altLang="en-US" dirty="0"/>
              <a:t>到本地电脑，右击编辑使用记事本打开，请阅读代码，该文件功能为输出</a:t>
            </a:r>
            <a:r>
              <a:rPr lang="en-US" altLang="zh-CN" dirty="0"/>
              <a:t>Hello</a:t>
            </a:r>
            <a:r>
              <a:rPr lang="zh-CN" altLang="en-US" dirty="0"/>
              <a:t> </a:t>
            </a:r>
            <a:r>
              <a:rPr lang="en-US" altLang="zh-CN" dirty="0"/>
              <a:t>World!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运行</a:t>
            </a:r>
            <a:r>
              <a:rPr lang="en-US" altLang="zh-CN" dirty="0" err="1"/>
              <a:t>cmd</a:t>
            </a:r>
            <a:r>
              <a:rPr lang="zh-CN" altLang="en-US" dirty="0"/>
              <a:t>，</a:t>
            </a:r>
            <a:r>
              <a:rPr lang="en-US" altLang="zh-CN" dirty="0"/>
              <a:t>cd</a:t>
            </a:r>
            <a:r>
              <a:rPr lang="zh-CN" altLang="en-US" dirty="0"/>
              <a:t>到当前文件夹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首先输入</a:t>
            </a:r>
            <a:r>
              <a:rPr lang="en-US" altLang="zh-CN" dirty="0" err="1"/>
              <a:t>javac</a:t>
            </a:r>
            <a:r>
              <a:rPr lang="zh-CN" altLang="en-US" dirty="0"/>
              <a:t> </a:t>
            </a:r>
            <a:r>
              <a:rPr lang="en-US" altLang="zh-CN" dirty="0" err="1"/>
              <a:t>HelloWorld.java</a:t>
            </a:r>
            <a:r>
              <a:rPr lang="zh-CN" altLang="en-US" dirty="0"/>
              <a:t>使用</a:t>
            </a:r>
            <a:r>
              <a:rPr lang="en-US" altLang="zh-CN" dirty="0" err="1"/>
              <a:t>javac</a:t>
            </a:r>
            <a:r>
              <a:rPr lang="zh-CN" altLang="en-US" dirty="0"/>
              <a:t>编译代码，生成</a:t>
            </a:r>
            <a:r>
              <a:rPr lang="en-US" altLang="zh-CN" dirty="0" err="1"/>
              <a:t>HelloWorld.class</a:t>
            </a:r>
            <a:r>
              <a:rPr lang="zh-CN" altLang="en-US" dirty="0"/>
              <a:t>的二进制文件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再运行</a:t>
            </a:r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HelloWorld</a:t>
            </a:r>
            <a:r>
              <a:rPr lang="zh-CN" altLang="en-US" dirty="0"/>
              <a:t>运行编译好的</a:t>
            </a:r>
            <a:r>
              <a:rPr lang="en-US" altLang="zh-CN" dirty="0"/>
              <a:t>class</a:t>
            </a:r>
            <a:r>
              <a:rPr lang="zh-CN" altLang="en-US" dirty="0"/>
              <a:t>文件，看到以下输出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750" y="3054350"/>
            <a:ext cx="34925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3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88470A2-F714-441B-A643-15C9A6EB4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认识“命令行”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678440D-D369-427C-A6D3-7D3299295D52}"/>
              </a:ext>
            </a:extLst>
          </p:cNvPr>
          <p:cNvSpPr/>
          <p:nvPr/>
        </p:nvSpPr>
        <p:spPr>
          <a:xfrm>
            <a:off x="838200" y="1321356"/>
            <a:ext cx="1109565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Windows</a:t>
            </a:r>
            <a:r>
              <a:rPr lang="zh-CN" altLang="en-US" dirty="0"/>
              <a:t>系统的用户除了通过图形界面交互</a:t>
            </a:r>
            <a:r>
              <a:rPr lang="en-US" altLang="zh-CN" dirty="0"/>
              <a:t>(</a:t>
            </a:r>
            <a:r>
              <a:rPr lang="zh-CN" altLang="en-US" dirty="0"/>
              <a:t>各种窗口、对话框等</a:t>
            </a:r>
            <a:r>
              <a:rPr lang="en-US" altLang="zh-CN" dirty="0"/>
              <a:t>)</a:t>
            </a:r>
            <a:r>
              <a:rPr lang="zh-CN" altLang="en-US" dirty="0"/>
              <a:t> ，是平日最常见的交互方式，还有“命令行”交互，通过用户输入指令来完成各类任务。许多任务更适合用命令行完成，比如稍后提及的</a:t>
            </a:r>
            <a:r>
              <a:rPr lang="en-US" altLang="zh-CN" dirty="0"/>
              <a:t>java</a:t>
            </a:r>
            <a:r>
              <a:rPr lang="zh-CN" altLang="en-US" dirty="0"/>
              <a:t>程序。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在开始菜单中找到“运行”，或快捷键“</a:t>
            </a:r>
            <a:r>
              <a:rPr lang="en-US" altLang="zh-CN" dirty="0"/>
              <a:t>window</a:t>
            </a:r>
            <a:r>
              <a:rPr lang="zh-CN" altLang="en-US" dirty="0"/>
              <a:t>徽标键</a:t>
            </a:r>
            <a:r>
              <a:rPr lang="en-US" altLang="zh-CN" dirty="0"/>
              <a:t>+R</a:t>
            </a:r>
            <a:r>
              <a:rPr lang="zh-CN" altLang="en-US" dirty="0"/>
              <a:t>”，输入</a:t>
            </a:r>
            <a:r>
              <a:rPr lang="en-US" altLang="zh-CN" dirty="0" err="1"/>
              <a:t>cmd</a:t>
            </a:r>
            <a:r>
              <a:rPr lang="zh-CN" altLang="en-US" dirty="0"/>
              <a:t>，点确定，启动命令行，可以尝试输入命令“</a:t>
            </a:r>
            <a:r>
              <a:rPr lang="en-US" altLang="zh-CN" dirty="0"/>
              <a:t>help</a:t>
            </a:r>
            <a:r>
              <a:rPr lang="zh-CN" altLang="en-US" dirty="0"/>
              <a:t>”，回车，看到常见命令。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使用形如“</a:t>
            </a:r>
            <a:r>
              <a:rPr lang="en-US" altLang="zh-CN" dirty="0"/>
              <a:t>help cd</a:t>
            </a:r>
            <a:r>
              <a:rPr lang="zh-CN" altLang="en-US" dirty="0"/>
              <a:t>”的命令查询具体命令用法（先学会“</a:t>
            </a:r>
            <a:r>
              <a:rPr lang="en-US" altLang="zh-CN" dirty="0"/>
              <a:t>cd</a:t>
            </a:r>
            <a:r>
              <a:rPr lang="zh-CN" altLang="en-US" dirty="0"/>
              <a:t>”，切换目录）。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9200FA-374E-4787-992D-B7739CFE2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24" y="3059594"/>
            <a:ext cx="2079847" cy="37984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0CCAF3-3B51-490E-BC9D-369B14209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5" y="3816111"/>
            <a:ext cx="2903729" cy="15396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5E62B7B-66F3-4226-A9C3-FB87F935CA9A}"/>
              </a:ext>
            </a:extLst>
          </p:cNvPr>
          <p:cNvSpPr/>
          <p:nvPr/>
        </p:nvSpPr>
        <p:spPr>
          <a:xfrm>
            <a:off x="7396263" y="3105626"/>
            <a:ext cx="46682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通常可以先切换盘符</a:t>
            </a:r>
            <a:r>
              <a:rPr lang="en-US" altLang="zh-CN" dirty="0"/>
              <a:t>——</a:t>
            </a:r>
            <a:r>
              <a:rPr lang="zh-CN" altLang="en-US" dirty="0"/>
              <a:t>输入“</a:t>
            </a:r>
            <a:r>
              <a:rPr lang="en-US" altLang="zh-CN" dirty="0"/>
              <a:t>C:</a:t>
            </a:r>
            <a:r>
              <a:rPr lang="zh-CN" altLang="en-US" dirty="0"/>
              <a:t>”回车切换到</a:t>
            </a:r>
            <a:r>
              <a:rPr lang="en-US" altLang="zh-CN" dirty="0"/>
              <a:t>C</a:t>
            </a:r>
            <a:r>
              <a:rPr lang="zh-CN" altLang="en-US" dirty="0"/>
              <a:t>盘，或 “</a:t>
            </a:r>
            <a:r>
              <a:rPr lang="en-US" altLang="zh-CN" dirty="0"/>
              <a:t>D:</a:t>
            </a:r>
            <a:r>
              <a:rPr lang="zh-CN" altLang="en-US" dirty="0"/>
              <a:t>” 切换到</a:t>
            </a:r>
            <a:r>
              <a:rPr lang="en-US" altLang="zh-CN" dirty="0"/>
              <a:t>D</a:t>
            </a:r>
            <a:r>
              <a:rPr lang="zh-CN" altLang="en-US" dirty="0"/>
              <a:t>盘，然后使用</a:t>
            </a:r>
            <a:r>
              <a:rPr lang="en-US" altLang="zh-CN" dirty="0"/>
              <a:t>cd</a:t>
            </a:r>
            <a:r>
              <a:rPr lang="zh-CN" altLang="en-US" dirty="0"/>
              <a:t>指令切换到所在目录（文件夹）。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使用命令行运行一个“</a:t>
            </a:r>
            <a:r>
              <a:rPr lang="en-US" altLang="zh-CN" dirty="0"/>
              <a:t>.exe</a:t>
            </a:r>
            <a:r>
              <a:rPr lang="zh-CN" altLang="en-US" dirty="0"/>
              <a:t>”文件是很常见的事情。并在命令行输入</a:t>
            </a:r>
            <a:r>
              <a:rPr lang="en-US" altLang="zh-CN" dirty="0"/>
              <a:t>.exe</a:t>
            </a:r>
            <a:r>
              <a:rPr lang="zh-CN" altLang="en-US" dirty="0"/>
              <a:t>文件的文件名，回车，即可运行相应文件。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382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8553E-34C3-4654-8A48-EFE76CA71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命令行小结</a:t>
            </a:r>
            <a:r>
              <a:rPr lang="en-US" altLang="zh-CN" dirty="0"/>
              <a:t> (windows </a:t>
            </a:r>
            <a:r>
              <a:rPr lang="zh-CN" altLang="en-US" dirty="0"/>
              <a:t>系统使用常识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607BA0-3DF4-481B-8BFD-330AAE8DFBC0}"/>
              </a:ext>
            </a:extLst>
          </p:cNvPr>
          <p:cNvSpPr/>
          <p:nvPr/>
        </p:nvSpPr>
        <p:spPr>
          <a:xfrm>
            <a:off x="838200" y="1321356"/>
            <a:ext cx="1109565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使用技巧：在输入文件夹名或文件名时，可以连续敲</a:t>
            </a:r>
            <a:r>
              <a:rPr lang="en-US" altLang="zh-CN" dirty="0"/>
              <a:t>”tab”</a:t>
            </a:r>
            <a:r>
              <a:rPr lang="zh-CN" altLang="en-US" dirty="0"/>
              <a:t>键尝试名称补全。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    敲“上箭头”“下箭头”键，可以浏览本次“会话” 中历史执行过的命令。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一条命令由“命令”</a:t>
            </a:r>
            <a:r>
              <a:rPr lang="en-US" altLang="zh-CN" dirty="0"/>
              <a:t>+</a:t>
            </a:r>
            <a:r>
              <a:rPr lang="zh-CN" altLang="en-US" dirty="0"/>
              <a:t>“参数”组成，首个单词为命令，后面附加的词组称为参数。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help</a:t>
            </a:r>
            <a:r>
              <a:rPr lang="zh-CN" altLang="en-US" dirty="0"/>
              <a:t>命令用来查询常用命令帮助信息，用法例如“</a:t>
            </a:r>
            <a:r>
              <a:rPr lang="en-US" altLang="zh-CN" dirty="0"/>
              <a:t>help</a:t>
            </a:r>
            <a:r>
              <a:rPr lang="zh-CN" altLang="en-US" dirty="0"/>
              <a:t>，“</a:t>
            </a:r>
            <a:r>
              <a:rPr lang="en-US" altLang="zh-CN" dirty="0"/>
              <a:t>help copy</a:t>
            </a:r>
            <a:r>
              <a:rPr lang="zh-CN" altLang="en-US" dirty="0"/>
              <a:t>”（</a:t>
            </a:r>
            <a:r>
              <a:rPr lang="en-US" altLang="zh-CN" dirty="0"/>
              <a:t>copy</a:t>
            </a:r>
            <a:r>
              <a:rPr lang="zh-CN" altLang="en-US" dirty="0"/>
              <a:t>为一条命令）。帮助信息中，中括号“</a:t>
            </a:r>
            <a:r>
              <a:rPr lang="en-US" altLang="zh-CN" dirty="0"/>
              <a:t>[</a:t>
            </a:r>
            <a:r>
              <a:rPr lang="zh-CN" altLang="en-US" dirty="0"/>
              <a:t>”，“</a:t>
            </a:r>
            <a:r>
              <a:rPr lang="en-US" altLang="zh-CN" dirty="0"/>
              <a:t>]</a:t>
            </a:r>
            <a:r>
              <a:rPr lang="zh-CN" altLang="en-US" dirty="0"/>
              <a:t>”内为可选参数，竖线“</a:t>
            </a:r>
            <a:r>
              <a:rPr lang="en-US" altLang="zh-CN" dirty="0"/>
              <a:t>|</a:t>
            </a:r>
            <a:r>
              <a:rPr lang="zh-CN" altLang="en-US" dirty="0"/>
              <a:t>”表示选择其一，反斜杠“</a:t>
            </a:r>
            <a:r>
              <a:rPr lang="en-US" altLang="zh-CN" dirty="0"/>
              <a:t>\</a:t>
            </a:r>
            <a:r>
              <a:rPr lang="zh-CN" altLang="en-US" dirty="0"/>
              <a:t>”参数使用时照抄，参数对应到名称，配有每个参数的详细说明列表，需要时需要在使用时替换参数名。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E7719A-2652-4B15-9C3C-584EA0CC0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966" y="3023118"/>
            <a:ext cx="7116557" cy="371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39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常见命令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0607BA0-3DF4-481B-8BFD-330AAE8DFBC0}"/>
              </a:ext>
            </a:extLst>
          </p:cNvPr>
          <p:cNvSpPr/>
          <p:nvPr/>
        </p:nvSpPr>
        <p:spPr>
          <a:xfrm>
            <a:off x="838200" y="1321356"/>
            <a:ext cx="110956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dir</a:t>
            </a:r>
            <a:r>
              <a:rPr lang="zh-CN" altLang="en-US" dirty="0"/>
              <a:t> 查看当前目录下所有文件；</a:t>
            </a:r>
            <a:r>
              <a:rPr lang="en-US" altLang="zh-CN" dirty="0" err="1"/>
              <a:t>dir</a:t>
            </a:r>
            <a:r>
              <a:rPr lang="zh-CN" altLang="en-US" dirty="0"/>
              <a:t> </a:t>
            </a:r>
            <a:r>
              <a:rPr lang="en-US" altLang="zh-CN" dirty="0"/>
              <a:t>xx/xx</a:t>
            </a:r>
            <a:r>
              <a:rPr lang="zh-CN" altLang="en-US" dirty="0"/>
              <a:t>查看指定路径的目录下所有文件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mkdir</a:t>
            </a:r>
            <a:r>
              <a:rPr lang="zh-CN" altLang="en-US" dirty="0"/>
              <a:t> </a:t>
            </a:r>
            <a:r>
              <a:rPr lang="en-US" altLang="zh-CN" dirty="0"/>
              <a:t>d:\demo</a:t>
            </a:r>
            <a:r>
              <a:rPr lang="zh-CN" altLang="en-US" dirty="0"/>
              <a:t> 在</a:t>
            </a:r>
            <a:r>
              <a:rPr lang="en-US" altLang="zh-CN" dirty="0"/>
              <a:t>D</a:t>
            </a:r>
            <a:r>
              <a:rPr lang="zh-CN" altLang="en-US" dirty="0"/>
              <a:t>盘根目录下新建一个叫做</a:t>
            </a:r>
            <a:r>
              <a:rPr lang="en-US" altLang="zh-CN" dirty="0"/>
              <a:t>demo</a:t>
            </a:r>
            <a:r>
              <a:rPr lang="zh-CN" altLang="en-US" dirty="0"/>
              <a:t>的文件夹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rd</a:t>
            </a:r>
            <a:r>
              <a:rPr lang="zh-CN" altLang="en-US" dirty="0"/>
              <a:t> </a:t>
            </a:r>
            <a:r>
              <a:rPr lang="en-US" altLang="zh-CN" dirty="0"/>
              <a:t>d:\demo</a:t>
            </a:r>
            <a:r>
              <a:rPr lang="zh-CN" altLang="en-US" dirty="0"/>
              <a:t> 删除在</a:t>
            </a:r>
            <a:r>
              <a:rPr lang="en-US" altLang="zh-CN" dirty="0"/>
              <a:t>D</a:t>
            </a:r>
            <a:r>
              <a:rPr lang="zh-CN" altLang="en-US" dirty="0"/>
              <a:t>盘根目录下的</a:t>
            </a:r>
            <a:r>
              <a:rPr lang="en-US" altLang="zh-CN" dirty="0"/>
              <a:t>demo</a:t>
            </a:r>
            <a:r>
              <a:rPr lang="zh-CN" altLang="en-US" dirty="0"/>
              <a:t>文件夹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del</a:t>
            </a:r>
            <a:r>
              <a:rPr lang="zh-CN" altLang="en-US" dirty="0"/>
              <a:t> </a:t>
            </a:r>
            <a:r>
              <a:rPr lang="en-US" altLang="zh-CN" dirty="0"/>
              <a:t>d:\demo\</a:t>
            </a:r>
            <a:r>
              <a:rPr lang="en-US" altLang="zh-CN" dirty="0" err="1"/>
              <a:t>demo.txt</a:t>
            </a:r>
            <a:r>
              <a:rPr lang="zh-CN" altLang="en-US" dirty="0"/>
              <a:t> 删除</a:t>
            </a:r>
            <a:r>
              <a:rPr lang="en-US" altLang="zh-CN" dirty="0"/>
              <a:t>D</a:t>
            </a:r>
            <a:r>
              <a:rPr lang="zh-CN" altLang="en-US" dirty="0"/>
              <a:t>盘</a:t>
            </a:r>
            <a:r>
              <a:rPr lang="en-US" altLang="zh-CN" dirty="0"/>
              <a:t>demo</a:t>
            </a:r>
            <a:r>
              <a:rPr lang="zh-CN" altLang="en-US" dirty="0"/>
              <a:t>目录下的</a:t>
            </a:r>
            <a:r>
              <a:rPr lang="en-US" altLang="zh-CN" dirty="0" err="1"/>
              <a:t>demo.txt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ping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www.baidu.com</a:t>
            </a:r>
            <a:r>
              <a:rPr lang="zh-CN" altLang="en-US" dirty="0"/>
              <a:t>给百度发送数据包，获知网络连接情况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8120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6312" y="2373807"/>
            <a:ext cx="4543269" cy="1403714"/>
          </a:xfrm>
        </p:spPr>
        <p:txBody>
          <a:bodyPr/>
          <a:lstStyle/>
          <a:p>
            <a:r>
              <a:rPr kumimoji="1" lang="zh-CN" altLang="en-US" dirty="0"/>
              <a:t>环境变量？？？</a:t>
            </a:r>
          </a:p>
        </p:txBody>
      </p:sp>
    </p:spTree>
    <p:extLst>
      <p:ext uri="{BB962C8B-B14F-4D97-AF65-F5344CB8AC3E}">
        <p14:creationId xmlns:p14="http://schemas.microsoft.com/office/powerpoint/2010/main" val="80944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8B7FF-D4A1-4C18-AA86-29C469A8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r>
              <a:rPr lang="en-US" altLang="zh-CN" dirty="0"/>
              <a:t>——</a:t>
            </a:r>
            <a:r>
              <a:rPr lang="zh-CN" altLang="en-US" dirty="0"/>
              <a:t>环境变量</a:t>
            </a:r>
            <a:r>
              <a:rPr lang="en-US" altLang="zh-CN" dirty="0"/>
              <a:t>-Path</a:t>
            </a:r>
            <a:r>
              <a:rPr lang="zh-CN" altLang="en-US" dirty="0"/>
              <a:t>的作用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2371FC-60C3-4BC2-B9E3-E70D6AD57EB7}"/>
              </a:ext>
            </a:extLst>
          </p:cNvPr>
          <p:cNvSpPr/>
          <p:nvPr/>
        </p:nvSpPr>
        <p:spPr>
          <a:xfrm>
            <a:off x="838200" y="1321356"/>
            <a:ext cx="110956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例子：如图，已知在</a:t>
            </a:r>
            <a:r>
              <a:rPr lang="en-US" altLang="zh-CN" dirty="0"/>
              <a:t>E</a:t>
            </a:r>
            <a:r>
              <a:rPr lang="zh-CN" altLang="en-US" dirty="0"/>
              <a:t>盘下的</a:t>
            </a:r>
            <a:r>
              <a:rPr lang="en-US" altLang="zh-CN" dirty="0"/>
              <a:t>steam</a:t>
            </a:r>
            <a:r>
              <a:rPr lang="zh-CN" altLang="en-US" dirty="0"/>
              <a:t>文件夹，有一个叫“</a:t>
            </a:r>
            <a:r>
              <a:rPr lang="en-US" altLang="zh-CN" dirty="0"/>
              <a:t>steam.exe</a:t>
            </a:r>
            <a:r>
              <a:rPr lang="zh-CN" altLang="en-US" dirty="0"/>
              <a:t>”的可执行文件。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则如图，只能在相应目录下执行</a:t>
            </a:r>
            <a:r>
              <a:rPr lang="en-US" altLang="zh-CN" dirty="0"/>
              <a:t>”steam”</a:t>
            </a:r>
            <a:r>
              <a:rPr lang="zh-CN" altLang="en-US" dirty="0"/>
              <a:t>指令来启动</a:t>
            </a:r>
            <a:r>
              <a:rPr lang="en-US" altLang="zh-CN" dirty="0"/>
              <a:t>steam.exe</a:t>
            </a:r>
            <a:r>
              <a:rPr lang="zh-CN" altLang="en-US" dirty="0"/>
              <a:t>，否则将出现如图所示的错误。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Path</a:t>
            </a:r>
            <a:r>
              <a:rPr lang="zh-CN" altLang="en-US" dirty="0"/>
              <a:t> （命令搜索路径）的作用：命令行执行命令时，将在</a:t>
            </a:r>
            <a:r>
              <a:rPr lang="en-US" altLang="zh-CN" dirty="0"/>
              <a:t>Path</a:t>
            </a:r>
            <a:r>
              <a:rPr lang="zh-CN" altLang="en-US" dirty="0"/>
              <a:t>中写明的所有“路径”下进行搜索，并直接执行匹配到的例如</a:t>
            </a:r>
            <a:r>
              <a:rPr lang="en-US" altLang="zh-CN" dirty="0"/>
              <a:t>.exe</a:t>
            </a:r>
            <a:r>
              <a:rPr lang="zh-CN" altLang="en-US" dirty="0"/>
              <a:t>文件。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556E17-EB67-4663-9429-445F9150A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274" y="2903010"/>
            <a:ext cx="6783550" cy="10657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32365DD-E349-499F-A0EC-F85C8EC6C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512" y="4073081"/>
            <a:ext cx="7331075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7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8553E-34C3-4654-8A48-EFE76CA71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环境变量</a:t>
            </a:r>
            <a:r>
              <a:rPr lang="en-US" altLang="zh-CN" dirty="0"/>
              <a:t>-Path(windows </a:t>
            </a:r>
            <a:r>
              <a:rPr lang="zh-CN" altLang="en-US" dirty="0"/>
              <a:t>系统使用常识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607BA0-3DF4-481B-8BFD-330AAE8DFBC0}"/>
              </a:ext>
            </a:extLst>
          </p:cNvPr>
          <p:cNvSpPr/>
          <p:nvPr/>
        </p:nvSpPr>
        <p:spPr>
          <a:xfrm>
            <a:off x="838200" y="1321356"/>
            <a:ext cx="110956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Path</a:t>
            </a:r>
            <a:r>
              <a:rPr lang="zh-CN" altLang="en-US" dirty="0"/>
              <a:t>环境变量：作用是指定“命令搜索路径”，与“命令行”直接有关。接下来将学习如何配置环境变量，并通过实例理解环境变量作用与含义。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如何修改配置：</a:t>
            </a:r>
            <a:r>
              <a:rPr lang="en-US" altLang="zh-CN" dirty="0"/>
              <a:t>Win 10</a:t>
            </a:r>
            <a:r>
              <a:rPr lang="zh-CN" altLang="en-US" dirty="0"/>
              <a:t>下，右键“此电脑”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“属性”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“高级系统设置”</a:t>
            </a:r>
            <a:r>
              <a:rPr lang="en-US" altLang="zh-CN" dirty="0">
                <a:sym typeface="Wingdings" panose="05000000000000000000" pitchFamily="2" charset="2"/>
              </a:rPr>
              <a:t> </a:t>
            </a:r>
            <a:r>
              <a:rPr lang="zh-CN" altLang="en-US" dirty="0">
                <a:sym typeface="Wingdings" panose="05000000000000000000" pitchFamily="2" charset="2"/>
              </a:rPr>
              <a:t>“高级”分栏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“环境变量”（推荐对下方的“系统变量”进行修改）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1B386F-0A7A-498C-BB04-C426FC9B5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935" y="2451360"/>
            <a:ext cx="7899918" cy="43833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F8CFF9C-C272-430B-BC7C-FA7ABEABD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4" y="2927221"/>
            <a:ext cx="3139712" cy="2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05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8553E-34C3-4654-8A48-EFE76CA71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环境变量小结</a:t>
            </a:r>
            <a:r>
              <a:rPr lang="en-US" altLang="zh-CN" dirty="0"/>
              <a:t> (windows </a:t>
            </a:r>
            <a:r>
              <a:rPr lang="zh-CN" altLang="en-US" dirty="0"/>
              <a:t>系统使用常识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607BA0-3DF4-481B-8BFD-330AAE8DFBC0}"/>
              </a:ext>
            </a:extLst>
          </p:cNvPr>
          <p:cNvSpPr/>
          <p:nvPr/>
        </p:nvSpPr>
        <p:spPr>
          <a:xfrm>
            <a:off x="838200" y="1321356"/>
            <a:ext cx="1109565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作用：不同的“环境变量”均为特定的应用提供“参数”</a:t>
            </a:r>
            <a:r>
              <a:rPr lang="en-US" altLang="zh-CN" dirty="0"/>
              <a:t>(parameters)</a:t>
            </a:r>
            <a:r>
              <a:rPr lang="zh-CN" altLang="en-US" dirty="0"/>
              <a:t>，即配置信息。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如何修改：</a:t>
            </a:r>
            <a:r>
              <a:rPr lang="en-US" altLang="zh-CN" dirty="0"/>
              <a:t>Win 10</a:t>
            </a:r>
            <a:r>
              <a:rPr lang="zh-CN" altLang="en-US" dirty="0"/>
              <a:t>下，右键“此电脑”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“属性”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“高级系统设置”</a:t>
            </a:r>
            <a:r>
              <a:rPr lang="en-US" altLang="zh-CN" dirty="0">
                <a:sym typeface="Wingdings" panose="05000000000000000000" pitchFamily="2" charset="2"/>
              </a:rPr>
              <a:t> </a:t>
            </a:r>
            <a:r>
              <a:rPr lang="zh-CN" altLang="en-US" dirty="0">
                <a:sym typeface="Wingdings" panose="05000000000000000000" pitchFamily="2" charset="2"/>
              </a:rPr>
              <a:t>“高级”分栏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“环境变量”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Wingdings" panose="05000000000000000000" pitchFamily="2" charset="2"/>
              </a:rPr>
              <a:t>本质：所有环境变量只是计算机存储的一些“键值对”（</a:t>
            </a:r>
            <a:r>
              <a:rPr lang="en-US" altLang="zh-CN" dirty="0">
                <a:sym typeface="Wingdings" panose="05000000000000000000" pitchFamily="2" charset="2"/>
              </a:rPr>
              <a:t>key-value pair</a:t>
            </a:r>
            <a:r>
              <a:rPr lang="zh-CN" altLang="en-US" dirty="0">
                <a:sym typeface="Wingdings" panose="05000000000000000000" pitchFamily="2" charset="2"/>
              </a:rPr>
              <a:t>），被特定的应用引用作为“参数”，对于特定的应用生效。例如对于</a:t>
            </a:r>
            <a:r>
              <a:rPr lang="en-US" altLang="zh-CN" dirty="0">
                <a:sym typeface="Wingdings" panose="05000000000000000000" pitchFamily="2" charset="2"/>
              </a:rPr>
              <a:t>Path</a:t>
            </a:r>
            <a:r>
              <a:rPr lang="zh-CN" altLang="en-US" dirty="0">
                <a:sym typeface="Wingdings" panose="05000000000000000000" pitchFamily="2" charset="2"/>
              </a:rPr>
              <a:t>环境变量，键</a:t>
            </a:r>
            <a:r>
              <a:rPr lang="en-US" altLang="zh-CN" dirty="0">
                <a:sym typeface="Wingdings" panose="05000000000000000000" pitchFamily="2" charset="2"/>
              </a:rPr>
              <a:t>(key)=’Path’</a:t>
            </a:r>
            <a:r>
              <a:rPr lang="zh-CN" altLang="en-US" dirty="0">
                <a:sym typeface="Wingdings" panose="05000000000000000000" pitchFamily="2" charset="2"/>
              </a:rPr>
              <a:t>，值</a:t>
            </a:r>
            <a:r>
              <a:rPr lang="en-US" altLang="zh-CN" dirty="0">
                <a:sym typeface="Wingdings" panose="05000000000000000000" pitchFamily="2" charset="2"/>
              </a:rPr>
              <a:t>(value)=</a:t>
            </a:r>
            <a:r>
              <a:rPr lang="zh-CN" altLang="en-US" dirty="0">
                <a:sym typeface="Wingdings" panose="05000000000000000000" pitchFamily="2" charset="2"/>
              </a:rPr>
              <a:t>‘</a:t>
            </a:r>
            <a:r>
              <a:rPr lang="en-US" altLang="zh-CN" dirty="0">
                <a:sym typeface="Wingdings" panose="05000000000000000000" pitchFamily="2" charset="2"/>
              </a:rPr>
              <a:t>path_1; path_2;...;</a:t>
            </a:r>
            <a:r>
              <a:rPr lang="en-US" altLang="zh-CN" dirty="0" err="1">
                <a:sym typeface="Wingdings" panose="05000000000000000000" pitchFamily="2" charset="2"/>
              </a:rPr>
              <a:t>path_n</a:t>
            </a:r>
            <a:r>
              <a:rPr lang="en-US" altLang="zh-CN" dirty="0">
                <a:sym typeface="Wingdings" panose="05000000000000000000" pitchFamily="2" charset="2"/>
              </a:rPr>
              <a:t>;</a:t>
            </a:r>
            <a:r>
              <a:rPr lang="zh-CN" altLang="en-US" dirty="0">
                <a:sym typeface="Wingdings" panose="05000000000000000000" pitchFamily="2" charset="2"/>
              </a:rPr>
              <a:t>’。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Wingdings" panose="05000000000000000000" pitchFamily="2" charset="2"/>
              </a:rPr>
              <a:t>推广：所以</a:t>
            </a:r>
            <a:r>
              <a:rPr lang="en-US" altLang="zh-CN" dirty="0">
                <a:sym typeface="Wingdings" panose="05000000000000000000" pitchFamily="2" charset="2"/>
              </a:rPr>
              <a:t>CLASSPATH</a:t>
            </a:r>
            <a:r>
              <a:rPr lang="zh-CN" altLang="en-US" dirty="0">
                <a:sym typeface="Wingdings" panose="05000000000000000000" pitchFamily="2" charset="2"/>
              </a:rPr>
              <a:t>与</a:t>
            </a:r>
            <a:r>
              <a:rPr lang="en-US" altLang="zh-CN" dirty="0"/>
              <a:t>JAVA_HOME</a:t>
            </a:r>
            <a:r>
              <a:rPr lang="zh-CN" altLang="en-US" dirty="0"/>
              <a:t>也不过只是两组键值对，为不同的应用提供参数（配置信息）。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额外：可以通过形如“</a:t>
            </a:r>
            <a:r>
              <a:rPr lang="en-US" altLang="zh-CN" u="sng" dirty="0"/>
              <a:t>%Key%</a:t>
            </a:r>
            <a:r>
              <a:rPr lang="zh-CN" altLang="en-US" dirty="0"/>
              <a:t>”的用法，在键两边加两个百分号，来引用键对应的值。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    例如“</a:t>
            </a:r>
            <a:r>
              <a:rPr lang="en-US" altLang="zh-CN" dirty="0"/>
              <a:t>C:\Program Files\Java\jdk1.8.0_131\lib\dt.jar;</a:t>
            </a:r>
            <a:r>
              <a:rPr lang="zh-CN" altLang="en-US" dirty="0"/>
              <a:t>”，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   </a:t>
            </a:r>
            <a:r>
              <a:rPr lang="zh-CN" altLang="en-US" dirty="0"/>
              <a:t>最好写为</a:t>
            </a:r>
            <a:r>
              <a:rPr lang="en-US" altLang="zh-CN" dirty="0"/>
              <a:t>”%JAVA_HOME%\lib\dt.jar”</a:t>
            </a:r>
            <a:r>
              <a:rPr lang="zh-CN" altLang="en-US" dirty="0"/>
              <a:t>，前提是</a:t>
            </a:r>
            <a:r>
              <a:rPr lang="en-US" altLang="zh-CN" dirty="0"/>
              <a:t>JAVA_HOME</a:t>
            </a:r>
            <a:r>
              <a:rPr lang="zh-CN" altLang="en-US" dirty="0"/>
              <a:t>为“</a:t>
            </a:r>
            <a:r>
              <a:rPr lang="en-US" altLang="zh-CN" dirty="0"/>
              <a:t>C:\Program Files\Java\jdk1.8.0_131</a:t>
            </a:r>
            <a:r>
              <a:rPr lang="zh-CN" altLang="en-US" dirty="0"/>
              <a:t>”结尾无分号</a:t>
            </a:r>
            <a:endParaRPr lang="en-US" altLang="zh-CN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CC28AB3-0CDB-4E07-AB29-FFF52973D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083034"/>
              </p:ext>
            </p:extLst>
          </p:nvPr>
        </p:nvGraphicFramePr>
        <p:xfrm>
          <a:off x="838200" y="3861043"/>
          <a:ext cx="10654005" cy="24007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0932">
                  <a:extLst>
                    <a:ext uri="{9D8B030D-6E8A-4147-A177-3AD203B41FA5}">
                      <a16:colId xmlns:a16="http://schemas.microsoft.com/office/drawing/2014/main" val="3594635257"/>
                    </a:ext>
                  </a:extLst>
                </a:gridCol>
                <a:gridCol w="6844674">
                  <a:extLst>
                    <a:ext uri="{9D8B030D-6E8A-4147-A177-3AD203B41FA5}">
                      <a16:colId xmlns:a16="http://schemas.microsoft.com/office/drawing/2014/main" val="599515287"/>
                    </a:ext>
                  </a:extLst>
                </a:gridCol>
                <a:gridCol w="2428399">
                  <a:extLst>
                    <a:ext uri="{9D8B030D-6E8A-4147-A177-3AD203B41FA5}">
                      <a16:colId xmlns:a16="http://schemas.microsoft.com/office/drawing/2014/main" val="934857255"/>
                    </a:ext>
                  </a:extLst>
                </a:gridCol>
              </a:tblGrid>
              <a:tr h="33820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环境变量名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环境变量值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作用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500865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Path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一组分号隔开的路径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命令行的命令搜索路径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55117436"/>
                  </a:ext>
                </a:extLst>
              </a:tr>
              <a:tr h="6617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CLASSPATH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一组分号隔开的路径：当前目录“</a:t>
                      </a:r>
                      <a:r>
                        <a:rPr lang="en-US" altLang="zh-CN" sz="1600" u="none" strike="noStrike" dirty="0">
                          <a:effectLst/>
                        </a:rPr>
                        <a:t>.”+</a:t>
                      </a:r>
                      <a:r>
                        <a:rPr lang="zh-CN" altLang="en-US" sz="1600" u="none" strike="noStrike" dirty="0">
                          <a:effectLst/>
                        </a:rPr>
                        <a:t>其他路径 </a:t>
                      </a:r>
                      <a:endParaRPr lang="en-US" altLang="zh-CN" sz="16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</a:rPr>
                        <a:t>(.;%JAVA_HOME%\lib;%JAVA_HOME%\lib\dt.jar;%JAVA_HOME%\lib\tools.jar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</a:rPr>
                        <a:t>java</a:t>
                      </a:r>
                      <a:r>
                        <a:rPr lang="zh-CN" altLang="en-US" sz="1600" u="none" strike="noStrike" dirty="0">
                          <a:effectLst/>
                        </a:rPr>
                        <a:t>的类搜索路径。</a:t>
                      </a:r>
                      <a:r>
                        <a:rPr lang="en-US" altLang="zh-CN" sz="1600" u="none" strike="noStrike" dirty="0">
                          <a:effectLst/>
                        </a:rPr>
                        <a:t>JVM</a:t>
                      </a:r>
                      <a:r>
                        <a:rPr lang="zh-CN" altLang="en-US" sz="1600" u="none" strike="noStrike" dirty="0">
                          <a:effectLst/>
                        </a:rPr>
                        <a:t>通过</a:t>
                      </a:r>
                      <a:r>
                        <a:rPr lang="en-US" altLang="zh-CN" sz="1600" u="none" strike="noStrike" dirty="0">
                          <a:effectLst/>
                        </a:rPr>
                        <a:t>CLASSPATH</a:t>
                      </a:r>
                      <a:r>
                        <a:rPr lang="zh-CN" altLang="en-US" sz="1600" u="none" strike="noStrike" dirty="0">
                          <a:effectLst/>
                        </a:rPr>
                        <a:t>来寻找类，即编译运行</a:t>
                      </a:r>
                      <a:r>
                        <a:rPr lang="en-US" altLang="zh-CN" sz="1600" u="none" strike="noStrike" dirty="0">
                          <a:effectLst/>
                        </a:rPr>
                        <a:t>java</a:t>
                      </a:r>
                      <a:r>
                        <a:rPr lang="zh-CN" altLang="en-US" sz="1600" u="none" strike="noStrike" dirty="0">
                          <a:effectLst/>
                        </a:rPr>
                        <a:t>程序所必须。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40457000"/>
                  </a:ext>
                </a:extLst>
              </a:tr>
              <a:tr h="985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JAVA_HOME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一个路径：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jdk</a:t>
                      </a:r>
                      <a:r>
                        <a:rPr lang="zh-CN" altLang="en-US" sz="1600" u="none" strike="noStrike" dirty="0">
                          <a:effectLst/>
                        </a:rPr>
                        <a:t>安装路径</a:t>
                      </a:r>
                      <a:endParaRPr lang="en-US" altLang="zh-CN" sz="1600" u="none" strike="noStrike" dirty="0">
                        <a:effectLst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none" strike="noStrike" dirty="0">
                          <a:effectLst/>
                        </a:rPr>
                        <a:t>（不加分号。若没有依赖于</a:t>
                      </a:r>
                      <a:r>
                        <a:rPr lang="en-US" altLang="zh-CN" sz="1600" u="none" strike="noStrike" dirty="0">
                          <a:effectLst/>
                        </a:rPr>
                        <a:t>JAVA_HOME</a:t>
                      </a:r>
                      <a:r>
                        <a:rPr lang="zh-CN" altLang="en-US" sz="1600" u="none" strike="noStrike" dirty="0">
                          <a:effectLst/>
                        </a:rPr>
                        <a:t>的软件，及没有其他环境变量引用</a:t>
                      </a:r>
                      <a:r>
                        <a:rPr lang="en-US" altLang="zh-CN" sz="1600" u="none" strike="noStrike" dirty="0">
                          <a:effectLst/>
                        </a:rPr>
                        <a:t>%JAVA_HOME%</a:t>
                      </a:r>
                      <a:r>
                        <a:rPr lang="zh-CN" altLang="en-US" sz="1600" u="none" strike="noStrike" dirty="0">
                          <a:effectLst/>
                        </a:rPr>
                        <a:t>，可以不设置该环境变量）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Eclipse/NetBeans/Tomcat</a:t>
                      </a:r>
                      <a:r>
                        <a:rPr lang="zh-CN" altLang="en-US" sz="1600" u="none" strike="noStrike" dirty="0">
                          <a:effectLst/>
                        </a:rPr>
                        <a:t>等软件通过搜索</a:t>
                      </a:r>
                      <a:r>
                        <a:rPr lang="en-US" sz="1600" u="none" strike="noStrike" dirty="0">
                          <a:effectLst/>
                        </a:rPr>
                        <a:t>JAVA_HOME</a:t>
                      </a:r>
                      <a:r>
                        <a:rPr lang="zh-CN" altLang="en-US" sz="1600" u="none" strike="noStrike" dirty="0">
                          <a:effectLst/>
                        </a:rPr>
                        <a:t>变量来找到并使用安装好的</a:t>
                      </a:r>
                      <a:r>
                        <a:rPr lang="en-US" sz="1600" u="none" strike="noStrike" dirty="0" err="1">
                          <a:effectLst/>
                        </a:rPr>
                        <a:t>jdk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7197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844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8B7FF-D4A1-4C18-AA86-29C469A8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r>
              <a:rPr lang="en-US" altLang="zh-CN" dirty="0"/>
              <a:t>2——</a:t>
            </a:r>
            <a:r>
              <a:rPr lang="zh-CN" altLang="en-US" dirty="0"/>
              <a:t>环境变量</a:t>
            </a:r>
            <a:r>
              <a:rPr lang="en-US" altLang="zh-CN" dirty="0"/>
              <a:t>-Path</a:t>
            </a:r>
            <a:r>
              <a:rPr lang="zh-CN" altLang="en-US" dirty="0"/>
              <a:t>的作用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2371FC-60C3-4BC2-B9E3-E70D6AD57EB7}"/>
              </a:ext>
            </a:extLst>
          </p:cNvPr>
          <p:cNvSpPr/>
          <p:nvPr/>
        </p:nvSpPr>
        <p:spPr>
          <a:xfrm>
            <a:off x="838200" y="1321356"/>
            <a:ext cx="110956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例子：如图，首先“编辑”</a:t>
            </a:r>
            <a:r>
              <a:rPr lang="en-US" altLang="zh-CN" dirty="0"/>
              <a:t>path</a:t>
            </a:r>
            <a:r>
              <a:rPr lang="zh-CN" altLang="en-US" dirty="0"/>
              <a:t>环境变量，在“变量值”的尾部加上路径“</a:t>
            </a:r>
            <a:r>
              <a:rPr lang="en-US" altLang="zh-CN" dirty="0"/>
              <a:t>E:\steam</a:t>
            </a:r>
            <a:r>
              <a:rPr lang="zh-CN" altLang="en-US" dirty="0"/>
              <a:t>”，并使用分号与之前的路径隔开（</a:t>
            </a:r>
            <a:r>
              <a:rPr lang="en-US" altLang="zh-CN" dirty="0"/>
              <a:t>win10</a:t>
            </a:r>
            <a:r>
              <a:rPr lang="zh-CN" altLang="en-US" dirty="0"/>
              <a:t>需要点击“编辑文本”或直接“新增” ）。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之后，在任何目录下，都可以执行“</a:t>
            </a:r>
            <a:r>
              <a:rPr lang="en-US" altLang="zh-CN" dirty="0"/>
              <a:t>E:\steam</a:t>
            </a:r>
            <a:r>
              <a:rPr lang="zh-CN" altLang="en-US" dirty="0"/>
              <a:t>”下的“</a:t>
            </a:r>
            <a:r>
              <a:rPr lang="en-US" altLang="zh-CN" dirty="0"/>
              <a:t>steam.exe</a:t>
            </a:r>
            <a:r>
              <a:rPr lang="zh-CN" altLang="en-US" dirty="0"/>
              <a:t>”。甚至可以在开始菜单的“运行”中输入“</a:t>
            </a:r>
            <a:r>
              <a:rPr lang="en-US" altLang="zh-CN" dirty="0"/>
              <a:t>steam</a:t>
            </a:r>
            <a:r>
              <a:rPr lang="zh-CN" altLang="en-US" dirty="0"/>
              <a:t>”直接运行。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407F48-C51B-41FD-82FF-DBDBCA608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21" y="4641840"/>
            <a:ext cx="4746465" cy="12276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832A87E-5F83-4076-8281-70401C65D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478" y="3001835"/>
            <a:ext cx="3013924" cy="295604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5EE46DF-23EF-4152-A4BA-F380ED76D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480" y="2870253"/>
            <a:ext cx="3632827" cy="14230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0570F8C-867A-40D8-98DC-9B3B346F44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857" y="3581762"/>
            <a:ext cx="2812024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37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1629</Words>
  <Application>Microsoft Office PowerPoint</Application>
  <PresentationFormat>宽屏</PresentationFormat>
  <Paragraphs>80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DengXian</vt:lpstr>
      <vt:lpstr>DengXian</vt:lpstr>
      <vt:lpstr>等线 Light</vt:lpstr>
      <vt:lpstr>Arial</vt:lpstr>
      <vt:lpstr>Mangal</vt:lpstr>
      <vt:lpstr>Wingdings</vt:lpstr>
      <vt:lpstr>Office 主题​​</vt:lpstr>
      <vt:lpstr>Lab1</vt:lpstr>
      <vt:lpstr>认识“命令行”</vt:lpstr>
      <vt:lpstr>命令行小结 (windows 系统使用常识)</vt:lpstr>
      <vt:lpstr>常见命令</vt:lpstr>
      <vt:lpstr>环境变量？？？</vt:lpstr>
      <vt:lpstr>例子——环境变量-Path的作用</vt:lpstr>
      <vt:lpstr>环境变量-Path(windows 系统使用常识)</vt:lpstr>
      <vt:lpstr>环境变量小结 (windows 系统使用常识)</vt:lpstr>
      <vt:lpstr>例子2——环境变量-Path的作用</vt:lpstr>
      <vt:lpstr>环境变量-CLASSPATH</vt:lpstr>
      <vt:lpstr>配置JAVA编程环境</vt:lpstr>
      <vt:lpstr>编译及运行Java程序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刘石坚</dc:creator>
  <cp:lastModifiedBy>刘石坚</cp:lastModifiedBy>
  <cp:revision>31</cp:revision>
  <dcterms:created xsi:type="dcterms:W3CDTF">2017-09-18T08:17:04Z</dcterms:created>
  <dcterms:modified xsi:type="dcterms:W3CDTF">2017-09-18T14:15:49Z</dcterms:modified>
</cp:coreProperties>
</file>