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2" r:id="rId5"/>
    <p:sldId id="275" r:id="rId6"/>
    <p:sldId id="294" r:id="rId7"/>
    <p:sldId id="264" r:id="rId8"/>
    <p:sldId id="263" r:id="rId9"/>
    <p:sldId id="265" r:id="rId10"/>
    <p:sldId id="276" r:id="rId11"/>
    <p:sldId id="277" r:id="rId12"/>
    <p:sldId id="267" r:id="rId13"/>
    <p:sldId id="268" r:id="rId14"/>
    <p:sldId id="269" r:id="rId15"/>
    <p:sldId id="271" r:id="rId16"/>
    <p:sldId id="272" r:id="rId17"/>
    <p:sldId id="295" r:id="rId18"/>
    <p:sldId id="296" r:id="rId19"/>
    <p:sldId id="297" r:id="rId20"/>
    <p:sldId id="278" r:id="rId21"/>
    <p:sldId id="273" r:id="rId22"/>
    <p:sldId id="279" r:id="rId23"/>
    <p:sldId id="281" r:id="rId24"/>
    <p:sldId id="282" r:id="rId25"/>
    <p:sldId id="284" r:id="rId26"/>
    <p:sldId id="283" r:id="rId27"/>
    <p:sldId id="285" r:id="rId28"/>
    <p:sldId id="286" r:id="rId29"/>
    <p:sldId id="287" r:id="rId30"/>
    <p:sldId id="288" r:id="rId31"/>
    <p:sldId id="289" r:id="rId32"/>
    <p:sldId id="290" r:id="rId33"/>
    <p:sldId id="291" r:id="rId34"/>
    <p:sldId id="292" r:id="rId35"/>
    <p:sldId id="29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1" d="100"/>
          <a:sy n="91" d="100"/>
        </p:scale>
        <p:origin x="6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ABA8-B606-9D8E-B9AE-B643E08DB15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03EF61D-E908-8036-D64F-70079E1AA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ECA2B93-D97B-A5B3-9244-2D294B230F20}"/>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5" name="Footer Placeholder 4">
            <a:extLst>
              <a:ext uri="{FF2B5EF4-FFF2-40B4-BE49-F238E27FC236}">
                <a16:creationId xmlns:a16="http://schemas.microsoft.com/office/drawing/2014/main" id="{469FB2DA-4112-C1CF-AA20-66A22353D23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6203A5A-25F2-22E5-F0D7-60B09F2293EE}"/>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210268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06BD-F816-3506-A2C9-7482B34F1D6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78739F-CFE0-4163-770F-65FFCAACCFB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96ECAA-8985-7363-1B36-14503802AD5E}"/>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5" name="Footer Placeholder 4">
            <a:extLst>
              <a:ext uri="{FF2B5EF4-FFF2-40B4-BE49-F238E27FC236}">
                <a16:creationId xmlns:a16="http://schemas.microsoft.com/office/drawing/2014/main" id="{4ABC640B-1ECE-6964-53BE-90148E5CAB3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338B39-12F5-3684-0040-A708B3F64DEE}"/>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361482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E8679-9D66-FC0E-63F0-0C3A90D8C75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30D20BD-0001-F279-2DD7-75FC14813AB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8326B5F-4E86-DE0B-D42B-F65B60432BA5}"/>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5" name="Footer Placeholder 4">
            <a:extLst>
              <a:ext uri="{FF2B5EF4-FFF2-40B4-BE49-F238E27FC236}">
                <a16:creationId xmlns:a16="http://schemas.microsoft.com/office/drawing/2014/main" id="{EA96674D-18E5-6224-D4CF-6CB81FD83B8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A3F46CA-FE12-67A3-E189-5986DC4E839D}"/>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114215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8268-FE03-2E35-4CC8-454F356C519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5EBF732-F5AA-253F-4F32-0D3F9DB5FB24}"/>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FC9CBF4-D9FB-A565-69D3-F8807ABEBFFA}"/>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5" name="Footer Placeholder 4">
            <a:extLst>
              <a:ext uri="{FF2B5EF4-FFF2-40B4-BE49-F238E27FC236}">
                <a16:creationId xmlns:a16="http://schemas.microsoft.com/office/drawing/2014/main" id="{3B0712F9-C3A7-CB38-1C2B-448381EFEEE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5DC586-394C-DEB5-415D-1976BE822E7A}"/>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232864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2287-74A2-4967-3AC4-CC2020AFB0F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0532691-28E9-3459-2638-ADECD4C3F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77FEACF-C38B-4A30-4FE4-042153B01EB4}"/>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5" name="Footer Placeholder 4">
            <a:extLst>
              <a:ext uri="{FF2B5EF4-FFF2-40B4-BE49-F238E27FC236}">
                <a16:creationId xmlns:a16="http://schemas.microsoft.com/office/drawing/2014/main" id="{A8657287-432B-EFF7-A1E6-C02D24FE375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B7F80C7-67B9-3667-A607-BDB429F90B64}"/>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127698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1145-301C-E64F-5068-34CF1A70700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2A5FB68-BE7E-FACE-9A2C-24FD1AE7B6CC}"/>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4B2489A-2055-F863-8F8E-6FB314B0676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C724471-761C-2CFB-BAE1-6643E0AF133A}"/>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6" name="Footer Placeholder 5">
            <a:extLst>
              <a:ext uri="{FF2B5EF4-FFF2-40B4-BE49-F238E27FC236}">
                <a16:creationId xmlns:a16="http://schemas.microsoft.com/office/drawing/2014/main" id="{8430C294-5AA5-6D6F-27A2-43F46FDB2D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5547E8D-7885-BF3A-023D-319AB6C4A8D9}"/>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350018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0C8D-5CDA-DA75-119B-01184A9FE22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7A0B351-97B8-B391-715C-532EFA6FAC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CF66301F-FA9F-F118-0096-2F68607188E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627CC7B-B041-ADB3-496E-2D8763D8B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1D8FDC5-3123-E0D6-6467-10B22C834E37}"/>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F3AF264-BD1F-3CCE-FA0B-E7FE6479370A}"/>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8" name="Footer Placeholder 7">
            <a:extLst>
              <a:ext uri="{FF2B5EF4-FFF2-40B4-BE49-F238E27FC236}">
                <a16:creationId xmlns:a16="http://schemas.microsoft.com/office/drawing/2014/main" id="{1F87BEBC-EA15-20D6-9B3A-8C46DABC6A4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9B75760-83FF-C1A3-651D-B09D0E78A913}"/>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240058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E7C2-E4AE-B312-3139-9FF620D5BF2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DD206171-5139-DE27-4673-202C9B68354B}"/>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4" name="Footer Placeholder 3">
            <a:extLst>
              <a:ext uri="{FF2B5EF4-FFF2-40B4-BE49-F238E27FC236}">
                <a16:creationId xmlns:a16="http://schemas.microsoft.com/office/drawing/2014/main" id="{E00CEE9E-D72D-2AD6-F665-FBA9E479B69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B74532E-0E38-5017-0A01-7DC66777D0AF}"/>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98635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87ACC-5B84-FCE6-4FEA-46F9FEACA42F}"/>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3" name="Footer Placeholder 2">
            <a:extLst>
              <a:ext uri="{FF2B5EF4-FFF2-40B4-BE49-F238E27FC236}">
                <a16:creationId xmlns:a16="http://schemas.microsoft.com/office/drawing/2014/main" id="{F0F858FB-E9A0-0499-B6DF-9DEAE7303B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E18F266-8E55-E874-681B-EA96D6769616}"/>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59085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C509-70B4-42BD-8FF6-B0F4BAA9009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1F6B158-B194-E65F-3A89-C0C07E8F0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86DB1F7-042E-C24D-34DC-EEB01CDFB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F85F993-0803-BA07-0E22-2EB8D23C6589}"/>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6" name="Footer Placeholder 5">
            <a:extLst>
              <a:ext uri="{FF2B5EF4-FFF2-40B4-BE49-F238E27FC236}">
                <a16:creationId xmlns:a16="http://schemas.microsoft.com/office/drawing/2014/main" id="{6B584E89-D824-2E68-7675-7FB55E03C7B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EBCC76F-E80E-5074-CB5A-6C7F613BE427}"/>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336742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4BB4-9380-7DC7-2EA5-294B9786BF0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BACB56C-9751-CCA2-8125-8B4B838A5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8D72990-DD16-9BFC-54FC-76AB383CE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3534876-514D-96DD-C8FE-77D5596689EF}"/>
              </a:ext>
            </a:extLst>
          </p:cNvPr>
          <p:cNvSpPr>
            <a:spLocks noGrp="1"/>
          </p:cNvSpPr>
          <p:nvPr>
            <p:ph type="dt" sz="half" idx="10"/>
          </p:nvPr>
        </p:nvSpPr>
        <p:spPr/>
        <p:txBody>
          <a:bodyPr/>
          <a:lstStyle/>
          <a:p>
            <a:fld id="{305E06B6-1D30-4405-B4CB-D9040841865E}" type="datetimeFigureOut">
              <a:rPr lang="zh-CN" altLang="en-US" smtClean="0"/>
              <a:t>2023/5/5</a:t>
            </a:fld>
            <a:endParaRPr lang="zh-CN" altLang="en-US"/>
          </a:p>
        </p:txBody>
      </p:sp>
      <p:sp>
        <p:nvSpPr>
          <p:cNvPr id="6" name="Footer Placeholder 5">
            <a:extLst>
              <a:ext uri="{FF2B5EF4-FFF2-40B4-BE49-F238E27FC236}">
                <a16:creationId xmlns:a16="http://schemas.microsoft.com/office/drawing/2014/main" id="{8AC899F0-613C-B03F-E255-D4AB4A91B76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D915A24-A82A-AE1E-5BA1-1E781FB88105}"/>
              </a:ext>
            </a:extLst>
          </p:cNvPr>
          <p:cNvSpPr>
            <a:spLocks noGrp="1"/>
          </p:cNvSpPr>
          <p:nvPr>
            <p:ph type="sldNum" sz="quarter" idx="12"/>
          </p:nvPr>
        </p:nvSpPr>
        <p:spPr/>
        <p:txBody>
          <a:body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39361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BFF45-584C-5104-1AB3-D0DFD689C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5A52EA4-FA15-9AC3-C3D9-CAC0FB7E9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A4D7F2-20EA-61FD-8100-DDE5EEFBB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E06B6-1D30-4405-B4CB-D9040841865E}" type="datetimeFigureOut">
              <a:rPr lang="zh-CN" altLang="en-US" smtClean="0"/>
              <a:t>2023/5/5</a:t>
            </a:fld>
            <a:endParaRPr lang="zh-CN" altLang="en-US"/>
          </a:p>
        </p:txBody>
      </p:sp>
      <p:sp>
        <p:nvSpPr>
          <p:cNvPr id="5" name="Footer Placeholder 4">
            <a:extLst>
              <a:ext uri="{FF2B5EF4-FFF2-40B4-BE49-F238E27FC236}">
                <a16:creationId xmlns:a16="http://schemas.microsoft.com/office/drawing/2014/main" id="{7130CDE1-597A-3C64-E0E1-E3C3212A6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FCF7F40-2CA9-6801-46F7-7029CDB00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ACB21-7BE3-4501-B352-22C9357A3645}" type="slidenum">
              <a:rPr lang="zh-CN" altLang="en-US" smtClean="0"/>
              <a:t>‹#›</a:t>
            </a:fld>
            <a:endParaRPr lang="zh-CN" altLang="en-US"/>
          </a:p>
        </p:txBody>
      </p:sp>
    </p:spTree>
    <p:extLst>
      <p:ext uri="{BB962C8B-B14F-4D97-AF65-F5344CB8AC3E}">
        <p14:creationId xmlns:p14="http://schemas.microsoft.com/office/powerpoint/2010/main" val="33418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6.png"/><Relationship Id="rId7" Type="http://schemas.openxmlformats.org/officeDocument/2006/relationships/image" Target="../media/image3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7.png"/><Relationship Id="rId10" Type="http://schemas.openxmlformats.org/officeDocument/2006/relationships/image" Target="../media/image370.png"/><Relationship Id="rId4" Type="http://schemas.openxmlformats.org/officeDocument/2006/relationships/image" Target="../media/image35.png"/><Relationship Id="rId9" Type="http://schemas.openxmlformats.org/officeDocument/2006/relationships/image" Target="../media/image360.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1.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45.png"/><Relationship Id="rId7" Type="http://schemas.openxmlformats.org/officeDocument/2006/relationships/image" Target="../media/image47.wmf"/><Relationship Id="rId12"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8.wmf"/></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D2E2-74A7-018B-2B87-49305F221E5E}"/>
              </a:ext>
            </a:extLst>
          </p:cNvPr>
          <p:cNvSpPr>
            <a:spLocks noGrp="1"/>
          </p:cNvSpPr>
          <p:nvPr>
            <p:ph type="ctrTitle"/>
          </p:nvPr>
        </p:nvSpPr>
        <p:spPr/>
        <p:txBody>
          <a:bodyPr>
            <a:normAutofit/>
          </a:bodyPr>
          <a:lstStyle/>
          <a:p>
            <a:r>
              <a:rPr lang="en-US" altLang="zh-CN" sz="5400" dirty="0">
                <a:latin typeface="Times New Roman" panose="02020603050405020304" pitchFamily="18" charset="0"/>
                <a:cs typeface="Times New Roman" panose="02020603050405020304" pitchFamily="18" charset="0"/>
              </a:rPr>
              <a:t>Swarm Behavior Classification</a:t>
            </a:r>
            <a:endParaRPr lang="zh-CN" alt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FA66D4F-0D14-9AD2-4524-9F97DB86B762}"/>
              </a:ext>
            </a:extLst>
          </p:cNvPr>
          <p:cNvSpPr>
            <a:spLocks noGrp="1"/>
          </p:cNvSpPr>
          <p:nvPr>
            <p:ph type="subTitle" idx="1"/>
          </p:nvPr>
        </p:nvSpPr>
        <p:spPr>
          <a:xfrm>
            <a:off x="1524000" y="3602038"/>
            <a:ext cx="9180786" cy="2020996"/>
          </a:xfrm>
        </p:spPr>
        <p:txBody>
          <a:bodyPr>
            <a:noAutofit/>
          </a:bodyPr>
          <a:lstStyle/>
          <a:p>
            <a:r>
              <a:rPr lang="en-US" altLang="zh-CN" sz="3600" dirty="0">
                <a:latin typeface="Times New Roman" panose="02020603050405020304" pitchFamily="18" charset="0"/>
                <a:cs typeface="Times New Roman" panose="02020603050405020304" pitchFamily="18" charset="0"/>
              </a:rPr>
              <a:t>Student: </a:t>
            </a:r>
            <a:r>
              <a:rPr lang="zh-CN" altLang="en-US" sz="3600" dirty="0">
                <a:latin typeface="Times New Roman" panose="02020603050405020304" pitchFamily="18" charset="0"/>
                <a:cs typeface="Times New Roman" panose="02020603050405020304" pitchFamily="18" charset="0"/>
              </a:rPr>
              <a:t>曾德懿</a:t>
            </a:r>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Student ID: 2019051712</a:t>
            </a:r>
          </a:p>
          <a:p>
            <a:r>
              <a:rPr lang="en-US" altLang="zh-CN" sz="3600" dirty="0">
                <a:latin typeface="Times New Roman" panose="02020603050405020304" pitchFamily="18" charset="0"/>
                <a:cs typeface="Times New Roman" panose="02020603050405020304" pitchFamily="18" charset="0"/>
              </a:rPr>
              <a:t>Supervisor:</a:t>
            </a:r>
            <a:r>
              <a:rPr lang="zh-CN" altLang="en-US" sz="3600" dirty="0">
                <a:latin typeface="Times New Roman" panose="02020603050405020304" pitchFamily="18" charset="0"/>
                <a:cs typeface="Times New Roman" panose="02020603050405020304" pitchFamily="18" charset="0"/>
              </a:rPr>
              <a:t> 朱小红</a:t>
            </a:r>
          </a:p>
        </p:txBody>
      </p:sp>
      <p:pic>
        <p:nvPicPr>
          <p:cNvPr id="5" name="Picture 4">
            <a:extLst>
              <a:ext uri="{FF2B5EF4-FFF2-40B4-BE49-F238E27FC236}">
                <a16:creationId xmlns:a16="http://schemas.microsoft.com/office/drawing/2014/main" id="{7E4E602C-FB2E-DAD5-5430-20976D64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130" y="66052"/>
            <a:ext cx="4790153" cy="900900"/>
          </a:xfrm>
          <a:prstGeom prst="rect">
            <a:avLst/>
          </a:prstGeom>
        </p:spPr>
      </p:pic>
    </p:spTree>
    <p:extLst>
      <p:ext uri="{BB962C8B-B14F-4D97-AF65-F5344CB8AC3E}">
        <p14:creationId xmlns:p14="http://schemas.microsoft.com/office/powerpoint/2010/main" val="3205522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4E816A-B376-D79F-354D-96690B71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785" y="87073"/>
            <a:ext cx="4790153" cy="900900"/>
          </a:xfrm>
          <a:prstGeom prst="rect">
            <a:avLst/>
          </a:prstGeom>
        </p:spPr>
      </p:pic>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a:xfrm>
            <a:off x="4374933" y="2766218"/>
            <a:ext cx="10515600" cy="1325563"/>
          </a:xfrm>
        </p:spPr>
        <p:txBody>
          <a:bodyPr/>
          <a:lstStyle/>
          <a:p>
            <a:r>
              <a:rPr lang="en-US" altLang="zh-CN" dirty="0">
                <a:latin typeface="Times New Roman" panose="02020603050405020304" pitchFamily="18" charset="0"/>
                <a:cs typeface="Times New Roman" panose="02020603050405020304" pitchFamily="18" charset="0"/>
              </a:rPr>
              <a:t>3. Procedures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83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356907A-A840-1612-B688-5F6453F4CA5A}"/>
              </a:ext>
            </a:extLst>
          </p:cNvPr>
          <p:cNvSpPr/>
          <p:nvPr/>
        </p:nvSpPr>
        <p:spPr>
          <a:xfrm>
            <a:off x="646324" y="259173"/>
            <a:ext cx="10652234" cy="719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dirty="0">
                <a:latin typeface="Times New Roman" panose="02020603050405020304" pitchFamily="18" charset="0"/>
                <a:cs typeface="Times New Roman" panose="02020603050405020304" pitchFamily="18" charset="0"/>
              </a:rPr>
              <a:t>Binary Classification of Swarm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on Coordinate and Velocity</a:t>
            </a:r>
            <a:endParaRPr lang="zh-CN" alt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263CBEF-B7E7-93EE-2034-A46D09000CAB}"/>
              </a:ext>
            </a:extLst>
          </p:cNvPr>
          <p:cNvSpPr/>
          <p:nvPr/>
        </p:nvSpPr>
        <p:spPr>
          <a:xfrm>
            <a:off x="4608270" y="1521726"/>
            <a:ext cx="2243955" cy="6568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Centroid Method</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1ACCD3F-A607-D01D-6D43-C6B008675A7A}"/>
              </a:ext>
            </a:extLst>
          </p:cNvPr>
          <p:cNvSpPr/>
          <p:nvPr/>
        </p:nvSpPr>
        <p:spPr>
          <a:xfrm>
            <a:off x="8408213" y="1494138"/>
            <a:ext cx="2527739" cy="6568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2D Mapping Method</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7B49CA6F-2392-728E-B016-EC2199123077}"/>
              </a:ext>
            </a:extLst>
          </p:cNvPr>
          <p:cNvSpPr/>
          <p:nvPr/>
        </p:nvSpPr>
        <p:spPr>
          <a:xfrm>
            <a:off x="430858" y="2721220"/>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K-nearest </a:t>
            </a:r>
            <a:r>
              <a:rPr lang="en-GB" altLang="zh-CN"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Neighbor</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F7198E54-289C-DB73-FD68-878E5B308A91}"/>
              </a:ext>
            </a:extLst>
          </p:cNvPr>
          <p:cNvSpPr/>
          <p:nvPr/>
        </p:nvSpPr>
        <p:spPr>
          <a:xfrm>
            <a:off x="2401547" y="2721219"/>
            <a:ext cx="1755230"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3AB00D4-8FBE-558D-4B61-1EE8A8509C7C}"/>
              </a:ext>
            </a:extLst>
          </p:cNvPr>
          <p:cNvSpPr/>
          <p:nvPr/>
        </p:nvSpPr>
        <p:spPr>
          <a:xfrm>
            <a:off x="4424789" y="2721219"/>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5B4BBB8-5DCC-3CD0-E2A8-4807A971D6D3}"/>
              </a:ext>
            </a:extLst>
          </p:cNvPr>
          <p:cNvSpPr/>
          <p:nvPr/>
        </p:nvSpPr>
        <p:spPr>
          <a:xfrm>
            <a:off x="6356069" y="2721219"/>
            <a:ext cx="1756801"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Multilayer Perceptron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A07CD904-15E4-69D5-49A2-E41E974F34CF}"/>
              </a:ext>
            </a:extLst>
          </p:cNvPr>
          <p:cNvSpPr/>
          <p:nvPr/>
        </p:nvSpPr>
        <p:spPr>
          <a:xfrm>
            <a:off x="8793681" y="2721219"/>
            <a:ext cx="1756800" cy="65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Convolutional Neural Network</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095B335B-C85F-8587-7275-6CC7E0C51A11}"/>
              </a:ext>
            </a:extLst>
          </p:cNvPr>
          <p:cNvCxnSpPr>
            <a:cxnSpLocks/>
            <a:stCxn id="3" idx="2"/>
            <a:endCxn id="4" idx="0"/>
          </p:cNvCxnSpPr>
          <p:nvPr/>
        </p:nvCxnSpPr>
        <p:spPr>
          <a:xfrm flipH="1">
            <a:off x="5730248" y="979131"/>
            <a:ext cx="242193" cy="542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63B2632-E9BB-18B9-9103-3C9BE37445C2}"/>
              </a:ext>
            </a:extLst>
          </p:cNvPr>
          <p:cNvCxnSpPr>
            <a:stCxn id="3" idx="2"/>
            <a:endCxn id="5" idx="0"/>
          </p:cNvCxnSpPr>
          <p:nvPr/>
        </p:nvCxnSpPr>
        <p:spPr>
          <a:xfrm>
            <a:off x="5972441" y="979131"/>
            <a:ext cx="3699642" cy="515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8AC3FD4-DED3-FEF0-A03B-30B130717CC7}"/>
              </a:ext>
            </a:extLst>
          </p:cNvPr>
          <p:cNvCxnSpPr>
            <a:cxnSpLocks/>
            <a:stCxn id="4" idx="2"/>
            <a:endCxn id="7" idx="0"/>
          </p:cNvCxnSpPr>
          <p:nvPr/>
        </p:nvCxnSpPr>
        <p:spPr>
          <a:xfrm flipH="1">
            <a:off x="1308473" y="2178623"/>
            <a:ext cx="4421775" cy="542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9D09073-C310-AB96-BAEC-50C18E59090B}"/>
              </a:ext>
            </a:extLst>
          </p:cNvPr>
          <p:cNvCxnSpPr>
            <a:cxnSpLocks/>
            <a:stCxn id="4" idx="2"/>
            <a:endCxn id="8" idx="0"/>
          </p:cNvCxnSpPr>
          <p:nvPr/>
        </p:nvCxnSpPr>
        <p:spPr>
          <a:xfrm flipH="1">
            <a:off x="3279162" y="2178623"/>
            <a:ext cx="2451086" cy="542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3262862-32E6-5E13-58D5-F8A73914BC38}"/>
              </a:ext>
            </a:extLst>
          </p:cNvPr>
          <p:cNvCxnSpPr>
            <a:cxnSpLocks/>
            <a:stCxn id="4" idx="2"/>
            <a:endCxn id="9" idx="0"/>
          </p:cNvCxnSpPr>
          <p:nvPr/>
        </p:nvCxnSpPr>
        <p:spPr>
          <a:xfrm flipH="1">
            <a:off x="5302404" y="2178623"/>
            <a:ext cx="427844" cy="542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56B5611-4B91-3891-A097-8981292D96E8}"/>
              </a:ext>
            </a:extLst>
          </p:cNvPr>
          <p:cNvCxnSpPr>
            <a:cxnSpLocks/>
            <a:stCxn id="4" idx="2"/>
            <a:endCxn id="10" idx="0"/>
          </p:cNvCxnSpPr>
          <p:nvPr/>
        </p:nvCxnSpPr>
        <p:spPr>
          <a:xfrm>
            <a:off x="5730248" y="2178623"/>
            <a:ext cx="1504222" cy="542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FB4A886-F8AE-3219-C450-3DE0CA523A89}"/>
              </a:ext>
            </a:extLst>
          </p:cNvPr>
          <p:cNvCxnSpPr>
            <a:cxnSpLocks/>
            <a:stCxn id="5" idx="2"/>
            <a:endCxn id="12" idx="0"/>
          </p:cNvCxnSpPr>
          <p:nvPr/>
        </p:nvCxnSpPr>
        <p:spPr>
          <a:xfrm flipH="1">
            <a:off x="9672081" y="2151035"/>
            <a:ext cx="2" cy="570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F1919B4B-4155-49A0-A4A9-77066C732D5B}"/>
              </a:ext>
            </a:extLst>
          </p:cNvPr>
          <p:cNvSpPr/>
          <p:nvPr/>
        </p:nvSpPr>
        <p:spPr>
          <a:xfrm>
            <a:off x="344798" y="4546999"/>
            <a:ext cx="625365" cy="3693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sp>
        <p:nvSpPr>
          <p:cNvPr id="36" name="TextBox 35">
            <a:extLst>
              <a:ext uri="{FF2B5EF4-FFF2-40B4-BE49-F238E27FC236}">
                <a16:creationId xmlns:a16="http://schemas.microsoft.com/office/drawing/2014/main" id="{18BE24F2-B8C4-AA10-8A8C-1CFC1D388861}"/>
              </a:ext>
            </a:extLst>
          </p:cNvPr>
          <p:cNvSpPr txBox="1"/>
          <p:nvPr/>
        </p:nvSpPr>
        <p:spPr>
          <a:xfrm>
            <a:off x="1004319" y="4352392"/>
            <a:ext cx="3420470" cy="1669944"/>
          </a:xfrm>
          <a:prstGeom prst="rect">
            <a:avLst/>
          </a:prstGeom>
          <a:noFill/>
        </p:spPr>
        <p:txBody>
          <a:bodyPr wrap="square" rtlCol="0">
            <a:spAutoFit/>
          </a:bodyPr>
          <a:lstStyle/>
          <a:p>
            <a:pPr>
              <a:lnSpc>
                <a:spcPct val="200000"/>
              </a:lnSpc>
            </a:pPr>
            <a:r>
              <a:rPr lang="en-GB" altLang="zh-CN" dirty="0">
                <a:latin typeface="Times New Roman" panose="02020603050405020304" pitchFamily="18" charset="0"/>
                <a:cs typeface="Times New Roman" panose="02020603050405020304" pitchFamily="18" charset="0"/>
              </a:rPr>
              <a:t>Feature Processing Method</a:t>
            </a:r>
          </a:p>
          <a:p>
            <a:pPr>
              <a:lnSpc>
                <a:spcPct val="200000"/>
              </a:lnSpc>
            </a:pPr>
            <a:r>
              <a:rPr lang="en-GB" altLang="zh-CN" dirty="0">
                <a:latin typeface="Times New Roman" panose="02020603050405020304" pitchFamily="18" charset="0"/>
                <a:cs typeface="Times New Roman" panose="02020603050405020304" pitchFamily="18" charset="0"/>
              </a:rPr>
              <a:t>Classification Method</a:t>
            </a:r>
            <a:endParaRPr lang="zh-CN" altLang="en-US" dirty="0">
              <a:latin typeface="Times New Roman" panose="02020603050405020304" pitchFamily="18" charset="0"/>
              <a:cs typeface="Times New Roman" panose="02020603050405020304" pitchFamily="18" charset="0"/>
            </a:endParaRPr>
          </a:p>
          <a:p>
            <a:pPr>
              <a:lnSpc>
                <a:spcPct val="200000"/>
              </a:lnSpc>
            </a:pPr>
            <a:r>
              <a:rPr lang="en-GB" altLang="zh-CN" dirty="0">
                <a:latin typeface="Times New Roman" panose="02020603050405020304" pitchFamily="18" charset="0"/>
                <a:cs typeface="Times New Roman" panose="02020603050405020304" pitchFamily="18" charset="0"/>
              </a:rPr>
              <a:t>Analysis of Features Importance</a:t>
            </a:r>
            <a:endParaRPr lang="zh-CN" altLang="en-US" dirty="0">
              <a:latin typeface="Times New Roman" panose="02020603050405020304" pitchFamily="18"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E129E634-A436-B8B7-CF00-27306776D886}"/>
              </a:ext>
            </a:extLst>
          </p:cNvPr>
          <p:cNvSpPr/>
          <p:nvPr/>
        </p:nvSpPr>
        <p:spPr>
          <a:xfrm>
            <a:off x="344798" y="5111930"/>
            <a:ext cx="625365" cy="369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sp>
        <p:nvSpPr>
          <p:cNvPr id="40" name="Rectangle: Rounded Corners 39">
            <a:extLst>
              <a:ext uri="{FF2B5EF4-FFF2-40B4-BE49-F238E27FC236}">
                <a16:creationId xmlns:a16="http://schemas.microsoft.com/office/drawing/2014/main" id="{BB594FEA-F3D7-8D95-0E5F-468B27F7E8D9}"/>
              </a:ext>
            </a:extLst>
          </p:cNvPr>
          <p:cNvSpPr/>
          <p:nvPr/>
        </p:nvSpPr>
        <p:spPr>
          <a:xfrm>
            <a:off x="3799424" y="4516033"/>
            <a:ext cx="625365" cy="3693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sp>
        <p:nvSpPr>
          <p:cNvPr id="41" name="TextBox 40">
            <a:extLst>
              <a:ext uri="{FF2B5EF4-FFF2-40B4-BE49-F238E27FC236}">
                <a16:creationId xmlns:a16="http://schemas.microsoft.com/office/drawing/2014/main" id="{05485D0F-05F7-829B-D45E-227C3DC8C57C}"/>
              </a:ext>
            </a:extLst>
          </p:cNvPr>
          <p:cNvSpPr txBox="1"/>
          <p:nvPr/>
        </p:nvSpPr>
        <p:spPr>
          <a:xfrm>
            <a:off x="4551046" y="4391748"/>
            <a:ext cx="7409796" cy="1704569"/>
          </a:xfrm>
          <a:prstGeom prst="rect">
            <a:avLst/>
          </a:prstGeom>
          <a:noFill/>
        </p:spPr>
        <p:txBody>
          <a:bodyPr wrap="square" rtlCol="0">
            <a:spAutoFit/>
          </a:bodyPr>
          <a:lstStyle/>
          <a:p>
            <a:pPr>
              <a:lnSpc>
                <a:spcPct val="150000"/>
              </a:lnSpc>
            </a:pPr>
            <a:r>
              <a:rPr lang="en-GB" altLang="zh-CN" dirty="0">
                <a:latin typeface="Times New Roman" panose="02020603050405020304" pitchFamily="18" charset="0"/>
                <a:cs typeface="Times New Roman" panose="02020603050405020304" pitchFamily="18" charset="0"/>
              </a:rPr>
              <a:t>There are 3 sub-tasks: </a:t>
            </a:r>
          </a:p>
          <a:p>
            <a:pPr>
              <a:lnSpc>
                <a:spcPct val="150000"/>
              </a:lnSpc>
            </a:pPr>
            <a:r>
              <a:rPr lang="en-GB" altLang="zh-CN" dirty="0">
                <a:latin typeface="Times New Roman" panose="02020603050405020304" pitchFamily="18" charset="0"/>
                <a:cs typeface="Times New Roman" panose="02020603050405020304" pitchFamily="18" charset="0"/>
              </a:rPr>
              <a:t>1. Binary Classification of flocking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on coordinate and velocity</a:t>
            </a:r>
          </a:p>
          <a:p>
            <a:pPr>
              <a:lnSpc>
                <a:spcPct val="150000"/>
              </a:lnSpc>
            </a:pPr>
            <a:r>
              <a:rPr lang="en-GB" altLang="zh-CN" dirty="0">
                <a:latin typeface="Times New Roman" panose="02020603050405020304" pitchFamily="18" charset="0"/>
                <a:cs typeface="Times New Roman" panose="02020603050405020304" pitchFamily="18" charset="0"/>
              </a:rPr>
              <a:t>2. Binary Classification of grouping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on coordinate and velocity </a:t>
            </a:r>
            <a:endParaRPr lang="zh-CN" altLang="en-US" dirty="0">
              <a:latin typeface="Times New Roman" panose="02020603050405020304" pitchFamily="18" charset="0"/>
              <a:cs typeface="Times New Roman" panose="02020603050405020304" pitchFamily="18" charset="0"/>
            </a:endParaRPr>
          </a:p>
          <a:p>
            <a:pPr>
              <a:lnSpc>
                <a:spcPct val="150000"/>
              </a:lnSpc>
            </a:pPr>
            <a:r>
              <a:rPr lang="en-GB" altLang="zh-CN" dirty="0">
                <a:latin typeface="Times New Roman" panose="02020603050405020304" pitchFamily="18" charset="0"/>
                <a:cs typeface="Times New Roman" panose="02020603050405020304" pitchFamily="18" charset="0"/>
              </a:rPr>
              <a:t>3. Binary Classification of aligning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on coordinate and velocity </a:t>
            </a:r>
          </a:p>
        </p:txBody>
      </p:sp>
      <p:sp>
        <p:nvSpPr>
          <p:cNvPr id="13" name="Rectangle: Rounded Corners 12">
            <a:extLst>
              <a:ext uri="{FF2B5EF4-FFF2-40B4-BE49-F238E27FC236}">
                <a16:creationId xmlns:a16="http://schemas.microsoft.com/office/drawing/2014/main" id="{C68BDC00-30A1-2F2A-3F60-190352C85EEC}"/>
              </a:ext>
            </a:extLst>
          </p:cNvPr>
          <p:cNvSpPr/>
          <p:nvPr/>
        </p:nvSpPr>
        <p:spPr>
          <a:xfrm>
            <a:off x="8826081" y="3732948"/>
            <a:ext cx="1692000" cy="5755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Permutation Importance</a:t>
            </a:r>
            <a:endParaRPr lang="zh-CN" altLang="en-US"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00DD471F-BB0E-F3AA-50FC-01AD093AAE07}"/>
              </a:ext>
            </a:extLst>
          </p:cNvPr>
          <p:cNvCxnSpPr>
            <a:stCxn id="12" idx="2"/>
            <a:endCxn id="13" idx="0"/>
          </p:cNvCxnSpPr>
          <p:nvPr/>
        </p:nvCxnSpPr>
        <p:spPr>
          <a:xfrm>
            <a:off x="9672081" y="3380019"/>
            <a:ext cx="0" cy="35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Rounded Corners 45">
            <a:extLst>
              <a:ext uri="{FF2B5EF4-FFF2-40B4-BE49-F238E27FC236}">
                <a16:creationId xmlns:a16="http://schemas.microsoft.com/office/drawing/2014/main" id="{C6494390-85A8-A7A9-FEB5-44F332B159CA}"/>
              </a:ext>
            </a:extLst>
          </p:cNvPr>
          <p:cNvSpPr/>
          <p:nvPr/>
        </p:nvSpPr>
        <p:spPr>
          <a:xfrm>
            <a:off x="333641" y="5679854"/>
            <a:ext cx="625365" cy="369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sp>
        <p:nvSpPr>
          <p:cNvPr id="18" name="Rectangle: Rounded Corners 17">
            <a:extLst>
              <a:ext uri="{FF2B5EF4-FFF2-40B4-BE49-F238E27FC236}">
                <a16:creationId xmlns:a16="http://schemas.microsoft.com/office/drawing/2014/main" id="{31A76B63-845D-8002-940B-2CA6A5FCA512}"/>
              </a:ext>
            </a:extLst>
          </p:cNvPr>
          <p:cNvSpPr/>
          <p:nvPr/>
        </p:nvSpPr>
        <p:spPr>
          <a:xfrm>
            <a:off x="1550277" y="1521725"/>
            <a:ext cx="2044262" cy="6568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 Processing</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3EA1FF70-1BFB-E31B-A068-A9ED6E73B289}"/>
              </a:ext>
            </a:extLst>
          </p:cNvPr>
          <p:cNvCxnSpPr>
            <a:cxnSpLocks/>
            <a:stCxn id="18" idx="2"/>
            <a:endCxn id="10" idx="0"/>
          </p:cNvCxnSpPr>
          <p:nvPr/>
        </p:nvCxnSpPr>
        <p:spPr>
          <a:xfrm>
            <a:off x="2572408" y="2178622"/>
            <a:ext cx="4662062" cy="542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DAAFCE2-85A3-4F5D-D021-C3A6F46EB7B2}"/>
              </a:ext>
            </a:extLst>
          </p:cNvPr>
          <p:cNvCxnSpPr>
            <a:cxnSpLocks/>
            <a:stCxn id="18" idx="2"/>
            <a:endCxn id="9" idx="0"/>
          </p:cNvCxnSpPr>
          <p:nvPr/>
        </p:nvCxnSpPr>
        <p:spPr>
          <a:xfrm>
            <a:off x="2572408" y="2178622"/>
            <a:ext cx="2729996" cy="542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3EF26F1-1365-B7A1-7823-3213E21DED5E}"/>
              </a:ext>
            </a:extLst>
          </p:cNvPr>
          <p:cNvCxnSpPr>
            <a:cxnSpLocks/>
            <a:stCxn id="18" idx="2"/>
            <a:endCxn id="8" idx="0"/>
          </p:cNvCxnSpPr>
          <p:nvPr/>
        </p:nvCxnSpPr>
        <p:spPr>
          <a:xfrm>
            <a:off x="2572408" y="2178622"/>
            <a:ext cx="706754" cy="542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1C68922-B2EA-A8B3-2E0B-236B387546DF}"/>
              </a:ext>
            </a:extLst>
          </p:cNvPr>
          <p:cNvCxnSpPr>
            <a:cxnSpLocks/>
            <a:stCxn id="18" idx="2"/>
          </p:cNvCxnSpPr>
          <p:nvPr/>
        </p:nvCxnSpPr>
        <p:spPr>
          <a:xfrm flipH="1">
            <a:off x="1434662" y="2178622"/>
            <a:ext cx="1137746" cy="4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84BA4E1-79A6-C761-46BD-882E908E6CF9}"/>
              </a:ext>
            </a:extLst>
          </p:cNvPr>
          <p:cNvCxnSpPr>
            <a:stCxn id="3" idx="2"/>
            <a:endCxn id="18" idx="0"/>
          </p:cNvCxnSpPr>
          <p:nvPr/>
        </p:nvCxnSpPr>
        <p:spPr>
          <a:xfrm flipH="1">
            <a:off x="2572408" y="979131"/>
            <a:ext cx="3400033" cy="542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474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2E891C-09B3-3E0B-4F8A-177F486105BB}"/>
              </a:ext>
            </a:extLst>
          </p:cNvPr>
          <p:cNvSpPr/>
          <p:nvPr/>
        </p:nvSpPr>
        <p:spPr>
          <a:xfrm>
            <a:off x="646324" y="259173"/>
            <a:ext cx="10652234" cy="719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dirty="0">
                <a:latin typeface="Times New Roman" panose="02020603050405020304" pitchFamily="18" charset="0"/>
                <a:cs typeface="Times New Roman" panose="02020603050405020304" pitchFamily="18" charset="0"/>
              </a:rPr>
              <a:t>Binary Classification of Swarm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on Three Forces</a:t>
            </a:r>
            <a:endParaRPr lang="zh-CN" altLang="en-US"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AF0EE083-DEC9-D6EC-0F83-C9337E49A397}"/>
              </a:ext>
            </a:extLst>
          </p:cNvPr>
          <p:cNvSpPr/>
          <p:nvPr/>
        </p:nvSpPr>
        <p:spPr>
          <a:xfrm>
            <a:off x="4946372" y="1494137"/>
            <a:ext cx="2243955" cy="6568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Centroid Method</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A234573-6C44-B7B7-6313-32F8583E7FEF}"/>
              </a:ext>
            </a:extLst>
          </p:cNvPr>
          <p:cNvSpPr/>
          <p:nvPr/>
        </p:nvSpPr>
        <p:spPr>
          <a:xfrm>
            <a:off x="8408213" y="1494138"/>
            <a:ext cx="2527739" cy="6568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2D Mapping Method</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830FF00-11EC-6016-9F30-4D382B24C618}"/>
              </a:ext>
            </a:extLst>
          </p:cNvPr>
          <p:cNvSpPr/>
          <p:nvPr/>
        </p:nvSpPr>
        <p:spPr>
          <a:xfrm>
            <a:off x="430858" y="2721220"/>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K-nearest </a:t>
            </a:r>
            <a:r>
              <a:rPr lang="en-GB" altLang="zh-CN"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Neighbor</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178B9DD-297C-70B3-30C5-472435E829B3}"/>
              </a:ext>
            </a:extLst>
          </p:cNvPr>
          <p:cNvSpPr/>
          <p:nvPr/>
        </p:nvSpPr>
        <p:spPr>
          <a:xfrm>
            <a:off x="2401547" y="2721219"/>
            <a:ext cx="1755230"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60BB3D20-C457-E8AA-36C8-72442EF29AED}"/>
              </a:ext>
            </a:extLst>
          </p:cNvPr>
          <p:cNvSpPr/>
          <p:nvPr/>
        </p:nvSpPr>
        <p:spPr>
          <a:xfrm>
            <a:off x="4424789" y="2721219"/>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EB1D8EB-6D41-EF96-ACE9-CD145B2F8373}"/>
              </a:ext>
            </a:extLst>
          </p:cNvPr>
          <p:cNvSpPr/>
          <p:nvPr/>
        </p:nvSpPr>
        <p:spPr>
          <a:xfrm>
            <a:off x="6356069" y="2721219"/>
            <a:ext cx="1756801"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Multilayer Perceptron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04E92065-65EC-643D-B5BB-921D30809871}"/>
              </a:ext>
            </a:extLst>
          </p:cNvPr>
          <p:cNvSpPr/>
          <p:nvPr/>
        </p:nvSpPr>
        <p:spPr>
          <a:xfrm>
            <a:off x="8793681" y="2721219"/>
            <a:ext cx="1756800" cy="658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Convolutional Neural Network</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57012348-0E75-FC35-8951-EDCA7E5419A1}"/>
              </a:ext>
            </a:extLst>
          </p:cNvPr>
          <p:cNvCxnSpPr>
            <a:cxnSpLocks/>
            <a:stCxn id="2" idx="2"/>
            <a:endCxn id="3" idx="0"/>
          </p:cNvCxnSpPr>
          <p:nvPr/>
        </p:nvCxnSpPr>
        <p:spPr>
          <a:xfrm>
            <a:off x="5972441" y="979131"/>
            <a:ext cx="95909" cy="515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E9A0624-D6A9-3681-285C-AC99D3F9F20F}"/>
              </a:ext>
            </a:extLst>
          </p:cNvPr>
          <p:cNvCxnSpPr>
            <a:stCxn id="2" idx="2"/>
            <a:endCxn id="4" idx="0"/>
          </p:cNvCxnSpPr>
          <p:nvPr/>
        </p:nvCxnSpPr>
        <p:spPr>
          <a:xfrm>
            <a:off x="5972441" y="979131"/>
            <a:ext cx="3699642" cy="515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0DE12A8-C2E2-2D20-9A5F-3EA4FC4B5FDD}"/>
              </a:ext>
            </a:extLst>
          </p:cNvPr>
          <p:cNvCxnSpPr>
            <a:cxnSpLocks/>
            <a:stCxn id="3" idx="2"/>
            <a:endCxn id="5" idx="0"/>
          </p:cNvCxnSpPr>
          <p:nvPr/>
        </p:nvCxnSpPr>
        <p:spPr>
          <a:xfrm flipH="1">
            <a:off x="1308473" y="2151034"/>
            <a:ext cx="4759877" cy="570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54C352E-1EB7-DE0F-0ACB-975238D432B6}"/>
              </a:ext>
            </a:extLst>
          </p:cNvPr>
          <p:cNvCxnSpPr>
            <a:cxnSpLocks/>
            <a:stCxn id="3" idx="2"/>
            <a:endCxn id="7" idx="0"/>
          </p:cNvCxnSpPr>
          <p:nvPr/>
        </p:nvCxnSpPr>
        <p:spPr>
          <a:xfrm flipH="1">
            <a:off x="3279162" y="2151034"/>
            <a:ext cx="2789188" cy="57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C6711E-7C7A-77A3-AAA1-C3B023866A9F}"/>
              </a:ext>
            </a:extLst>
          </p:cNvPr>
          <p:cNvCxnSpPr>
            <a:cxnSpLocks/>
            <a:stCxn id="3" idx="2"/>
            <a:endCxn id="8" idx="0"/>
          </p:cNvCxnSpPr>
          <p:nvPr/>
        </p:nvCxnSpPr>
        <p:spPr>
          <a:xfrm flipH="1">
            <a:off x="5302404" y="2151034"/>
            <a:ext cx="765946" cy="57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6A047A8-EB28-7A78-14BB-51B66A9080D4}"/>
              </a:ext>
            </a:extLst>
          </p:cNvPr>
          <p:cNvCxnSpPr>
            <a:cxnSpLocks/>
            <a:stCxn id="3" idx="2"/>
            <a:endCxn id="9" idx="0"/>
          </p:cNvCxnSpPr>
          <p:nvPr/>
        </p:nvCxnSpPr>
        <p:spPr>
          <a:xfrm>
            <a:off x="6068350" y="2151034"/>
            <a:ext cx="1166120" cy="57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0C6FAE6-7C3D-76AD-F0CD-165978ECE196}"/>
              </a:ext>
            </a:extLst>
          </p:cNvPr>
          <p:cNvCxnSpPr>
            <a:cxnSpLocks/>
            <a:stCxn id="4" idx="2"/>
            <a:endCxn id="10" idx="0"/>
          </p:cNvCxnSpPr>
          <p:nvPr/>
        </p:nvCxnSpPr>
        <p:spPr>
          <a:xfrm flipH="1">
            <a:off x="9672081" y="2151035"/>
            <a:ext cx="2" cy="570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DA9938ED-D32E-6509-1711-4A32B46632A4}"/>
              </a:ext>
            </a:extLst>
          </p:cNvPr>
          <p:cNvSpPr/>
          <p:nvPr/>
        </p:nvSpPr>
        <p:spPr>
          <a:xfrm>
            <a:off x="344798" y="4546999"/>
            <a:ext cx="625365" cy="3693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sp>
        <p:nvSpPr>
          <p:cNvPr id="20" name="TextBox 19">
            <a:extLst>
              <a:ext uri="{FF2B5EF4-FFF2-40B4-BE49-F238E27FC236}">
                <a16:creationId xmlns:a16="http://schemas.microsoft.com/office/drawing/2014/main" id="{395955ED-B1C7-1490-0D9A-3CC38A9FD232}"/>
              </a:ext>
            </a:extLst>
          </p:cNvPr>
          <p:cNvSpPr txBox="1"/>
          <p:nvPr/>
        </p:nvSpPr>
        <p:spPr>
          <a:xfrm>
            <a:off x="1004319" y="4352392"/>
            <a:ext cx="3420470" cy="1669944"/>
          </a:xfrm>
          <a:prstGeom prst="rect">
            <a:avLst/>
          </a:prstGeom>
          <a:noFill/>
        </p:spPr>
        <p:txBody>
          <a:bodyPr wrap="square" rtlCol="0">
            <a:spAutoFit/>
          </a:bodyPr>
          <a:lstStyle/>
          <a:p>
            <a:pPr>
              <a:lnSpc>
                <a:spcPct val="200000"/>
              </a:lnSpc>
            </a:pPr>
            <a:r>
              <a:rPr lang="en-GB" altLang="zh-CN" dirty="0">
                <a:latin typeface="Times New Roman" panose="02020603050405020304" pitchFamily="18" charset="0"/>
                <a:cs typeface="Times New Roman" panose="02020603050405020304" pitchFamily="18" charset="0"/>
              </a:rPr>
              <a:t>Feature Processing Method</a:t>
            </a:r>
          </a:p>
          <a:p>
            <a:pPr>
              <a:lnSpc>
                <a:spcPct val="200000"/>
              </a:lnSpc>
            </a:pPr>
            <a:r>
              <a:rPr lang="en-GB" altLang="zh-CN" dirty="0">
                <a:latin typeface="Times New Roman" panose="02020603050405020304" pitchFamily="18" charset="0"/>
                <a:cs typeface="Times New Roman" panose="02020603050405020304" pitchFamily="18" charset="0"/>
              </a:rPr>
              <a:t>Classification Method</a:t>
            </a:r>
            <a:endParaRPr lang="zh-CN" altLang="en-US" dirty="0">
              <a:latin typeface="Times New Roman" panose="02020603050405020304" pitchFamily="18" charset="0"/>
              <a:cs typeface="Times New Roman" panose="02020603050405020304" pitchFamily="18" charset="0"/>
            </a:endParaRPr>
          </a:p>
          <a:p>
            <a:pPr>
              <a:lnSpc>
                <a:spcPct val="200000"/>
              </a:lnSpc>
            </a:pPr>
            <a:r>
              <a:rPr lang="en-GB" altLang="zh-CN" dirty="0">
                <a:latin typeface="Times New Roman" panose="02020603050405020304" pitchFamily="18" charset="0"/>
                <a:cs typeface="Times New Roman" panose="02020603050405020304" pitchFamily="18" charset="0"/>
              </a:rPr>
              <a:t>Analysis of Features Importance</a:t>
            </a:r>
            <a:endParaRPr lang="zh-CN" altLang="en-US"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F49493A8-341C-11CC-AE25-C24B2554FDF6}"/>
              </a:ext>
            </a:extLst>
          </p:cNvPr>
          <p:cNvSpPr/>
          <p:nvPr/>
        </p:nvSpPr>
        <p:spPr>
          <a:xfrm>
            <a:off x="344798" y="5111930"/>
            <a:ext cx="625365" cy="369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sp>
        <p:nvSpPr>
          <p:cNvPr id="22" name="Rectangle: Rounded Corners 21">
            <a:extLst>
              <a:ext uri="{FF2B5EF4-FFF2-40B4-BE49-F238E27FC236}">
                <a16:creationId xmlns:a16="http://schemas.microsoft.com/office/drawing/2014/main" id="{DDBB1188-247D-B487-F066-684962F865DB}"/>
              </a:ext>
            </a:extLst>
          </p:cNvPr>
          <p:cNvSpPr/>
          <p:nvPr/>
        </p:nvSpPr>
        <p:spPr>
          <a:xfrm>
            <a:off x="3799424" y="4516033"/>
            <a:ext cx="625365" cy="3693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C4039CD8-A0FC-229E-6891-A35319CD3072}"/>
              </a:ext>
            </a:extLst>
          </p:cNvPr>
          <p:cNvSpPr txBox="1"/>
          <p:nvPr/>
        </p:nvSpPr>
        <p:spPr>
          <a:xfrm>
            <a:off x="4551046" y="4391748"/>
            <a:ext cx="7409796" cy="1704569"/>
          </a:xfrm>
          <a:prstGeom prst="rect">
            <a:avLst/>
          </a:prstGeom>
          <a:noFill/>
        </p:spPr>
        <p:txBody>
          <a:bodyPr wrap="square" rtlCol="0">
            <a:spAutoFit/>
          </a:bodyPr>
          <a:lstStyle/>
          <a:p>
            <a:pPr>
              <a:lnSpc>
                <a:spcPct val="150000"/>
              </a:lnSpc>
            </a:pPr>
            <a:r>
              <a:rPr lang="en-GB" altLang="zh-CN" dirty="0">
                <a:latin typeface="Times New Roman" panose="02020603050405020304" pitchFamily="18" charset="0"/>
                <a:cs typeface="Times New Roman" panose="02020603050405020304" pitchFamily="18" charset="0"/>
              </a:rPr>
              <a:t>There are 3 sub-tasks: </a:t>
            </a:r>
          </a:p>
          <a:p>
            <a:pPr>
              <a:lnSpc>
                <a:spcPct val="150000"/>
              </a:lnSpc>
            </a:pPr>
            <a:r>
              <a:rPr lang="en-GB" altLang="zh-CN" dirty="0">
                <a:latin typeface="Times New Roman" panose="02020603050405020304" pitchFamily="18" charset="0"/>
                <a:cs typeface="Times New Roman" panose="02020603050405020304" pitchFamily="18" charset="0"/>
              </a:rPr>
              <a:t>1. Binary Classification of flocking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on three forces</a:t>
            </a:r>
          </a:p>
          <a:p>
            <a:pPr>
              <a:lnSpc>
                <a:spcPct val="150000"/>
              </a:lnSpc>
            </a:pPr>
            <a:r>
              <a:rPr lang="en-GB" altLang="zh-CN" dirty="0">
                <a:latin typeface="Times New Roman" panose="02020603050405020304" pitchFamily="18" charset="0"/>
                <a:cs typeface="Times New Roman" panose="02020603050405020304" pitchFamily="18" charset="0"/>
              </a:rPr>
              <a:t>2. Binary Classification of grouping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on three forces</a:t>
            </a:r>
            <a:endParaRPr lang="zh-CN" altLang="en-US" dirty="0">
              <a:latin typeface="Times New Roman" panose="02020603050405020304" pitchFamily="18" charset="0"/>
              <a:cs typeface="Times New Roman" panose="02020603050405020304" pitchFamily="18" charset="0"/>
            </a:endParaRPr>
          </a:p>
          <a:p>
            <a:pPr>
              <a:lnSpc>
                <a:spcPct val="150000"/>
              </a:lnSpc>
            </a:pPr>
            <a:r>
              <a:rPr lang="en-GB" altLang="zh-CN" dirty="0">
                <a:latin typeface="Times New Roman" panose="02020603050405020304" pitchFamily="18" charset="0"/>
                <a:cs typeface="Times New Roman" panose="02020603050405020304" pitchFamily="18" charset="0"/>
              </a:rPr>
              <a:t>3. Binary Classification of aligning </a:t>
            </a:r>
            <a:r>
              <a:rPr lang="en-GB" altLang="zh-CN" dirty="0" err="1">
                <a:latin typeface="Times New Roman" panose="02020603050405020304" pitchFamily="18" charset="0"/>
                <a:cs typeface="Times New Roman" panose="02020603050405020304" pitchFamily="18" charset="0"/>
              </a:rPr>
              <a:t>behavior</a:t>
            </a:r>
            <a:r>
              <a:rPr lang="en-GB" altLang="zh-CN" dirty="0">
                <a:latin typeface="Times New Roman" panose="02020603050405020304" pitchFamily="18" charset="0"/>
                <a:cs typeface="Times New Roman" panose="02020603050405020304" pitchFamily="18" charset="0"/>
              </a:rPr>
              <a:t> based </a:t>
            </a:r>
            <a:r>
              <a:rPr lang="en-GB" altLang="zh-CN">
                <a:latin typeface="Times New Roman" panose="02020603050405020304" pitchFamily="18" charset="0"/>
                <a:cs typeface="Times New Roman" panose="02020603050405020304" pitchFamily="18" charset="0"/>
              </a:rPr>
              <a:t>on three forces</a:t>
            </a:r>
          </a:p>
        </p:txBody>
      </p:sp>
      <p:sp>
        <p:nvSpPr>
          <p:cNvPr id="24" name="Rectangle: Rounded Corners 23">
            <a:extLst>
              <a:ext uri="{FF2B5EF4-FFF2-40B4-BE49-F238E27FC236}">
                <a16:creationId xmlns:a16="http://schemas.microsoft.com/office/drawing/2014/main" id="{66FCEDF4-4256-D696-139B-9C09041A77F9}"/>
              </a:ext>
            </a:extLst>
          </p:cNvPr>
          <p:cNvSpPr/>
          <p:nvPr/>
        </p:nvSpPr>
        <p:spPr>
          <a:xfrm>
            <a:off x="2433162" y="3776858"/>
            <a:ext cx="1692000" cy="5755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Gini Importance</a:t>
            </a:r>
            <a:endParaRPr lang="zh-CN" altLang="en-US" dirty="0">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6D9FD8A1-1D57-06DD-E423-DCECADE6A4E1}"/>
              </a:ext>
            </a:extLst>
          </p:cNvPr>
          <p:cNvSpPr/>
          <p:nvPr/>
        </p:nvSpPr>
        <p:spPr>
          <a:xfrm>
            <a:off x="333641" y="5679854"/>
            <a:ext cx="625365" cy="3693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ln w="0"/>
              <a:solidFill>
                <a:schemeClr val="bg1"/>
              </a:solidFill>
              <a:effectLst>
                <a:outerShdw blurRad="38100" dist="19050" dir="2700000" algn="tl" rotWithShape="0">
                  <a:schemeClr val="dk1">
                    <a:alpha val="40000"/>
                  </a:schemeClr>
                </a:outerShdw>
              </a:effectLst>
            </a:endParaRPr>
          </a:p>
        </p:txBody>
      </p:sp>
      <p:cxnSp>
        <p:nvCxnSpPr>
          <p:cNvPr id="29" name="Straight Arrow Connector 28">
            <a:extLst>
              <a:ext uri="{FF2B5EF4-FFF2-40B4-BE49-F238E27FC236}">
                <a16:creationId xmlns:a16="http://schemas.microsoft.com/office/drawing/2014/main" id="{9753055D-BC31-5278-9CC6-4CEC82E011ED}"/>
              </a:ext>
            </a:extLst>
          </p:cNvPr>
          <p:cNvCxnSpPr>
            <a:stCxn id="7" idx="2"/>
            <a:endCxn id="24" idx="0"/>
          </p:cNvCxnSpPr>
          <p:nvPr/>
        </p:nvCxnSpPr>
        <p:spPr>
          <a:xfrm>
            <a:off x="3279162" y="3378116"/>
            <a:ext cx="0" cy="398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9B16CE86-3C2C-8750-465E-120B3DBDADDB}"/>
              </a:ext>
            </a:extLst>
          </p:cNvPr>
          <p:cNvSpPr/>
          <p:nvPr/>
        </p:nvSpPr>
        <p:spPr>
          <a:xfrm>
            <a:off x="1438548" y="1494137"/>
            <a:ext cx="2243955" cy="6568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 Processing</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044A3BCD-E490-3685-905E-8184D7E41631}"/>
              </a:ext>
            </a:extLst>
          </p:cNvPr>
          <p:cNvCxnSpPr>
            <a:stCxn id="30" idx="2"/>
            <a:endCxn id="9" idx="0"/>
          </p:cNvCxnSpPr>
          <p:nvPr/>
        </p:nvCxnSpPr>
        <p:spPr>
          <a:xfrm>
            <a:off x="2560526" y="2151034"/>
            <a:ext cx="4673944" cy="57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FA78261-3C2A-567F-B002-67908D0A86FB}"/>
              </a:ext>
            </a:extLst>
          </p:cNvPr>
          <p:cNvCxnSpPr>
            <a:stCxn id="30" idx="2"/>
            <a:endCxn id="8" idx="0"/>
          </p:cNvCxnSpPr>
          <p:nvPr/>
        </p:nvCxnSpPr>
        <p:spPr>
          <a:xfrm>
            <a:off x="2560526" y="2151034"/>
            <a:ext cx="2741878" cy="57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DA56F68-3ECB-E23F-7E56-B3E2DC349FC2}"/>
              </a:ext>
            </a:extLst>
          </p:cNvPr>
          <p:cNvCxnSpPr>
            <a:stCxn id="30" idx="2"/>
            <a:endCxn id="7" idx="0"/>
          </p:cNvCxnSpPr>
          <p:nvPr/>
        </p:nvCxnSpPr>
        <p:spPr>
          <a:xfrm>
            <a:off x="2560526" y="2151034"/>
            <a:ext cx="718636" cy="57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2B58628-F390-9BA6-FDD2-2E0D694FBB3F}"/>
              </a:ext>
            </a:extLst>
          </p:cNvPr>
          <p:cNvCxnSpPr>
            <a:stCxn id="30" idx="2"/>
            <a:endCxn id="5" idx="0"/>
          </p:cNvCxnSpPr>
          <p:nvPr/>
        </p:nvCxnSpPr>
        <p:spPr>
          <a:xfrm flipH="1">
            <a:off x="1308473" y="2151034"/>
            <a:ext cx="1252053" cy="570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72169AA-BD94-F338-7BCE-38880992508A}"/>
              </a:ext>
            </a:extLst>
          </p:cNvPr>
          <p:cNvCxnSpPr>
            <a:stCxn id="2" idx="2"/>
            <a:endCxn id="30" idx="0"/>
          </p:cNvCxnSpPr>
          <p:nvPr/>
        </p:nvCxnSpPr>
        <p:spPr>
          <a:xfrm flipH="1">
            <a:off x="2560526" y="979131"/>
            <a:ext cx="3411915" cy="515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712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4E816A-B376-D79F-354D-96690B71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785" y="87073"/>
            <a:ext cx="4790153" cy="900900"/>
          </a:xfrm>
          <a:prstGeom prst="rect">
            <a:avLst/>
          </a:prstGeom>
        </p:spPr>
      </p:pic>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a:xfrm>
            <a:off x="3581400" y="2588063"/>
            <a:ext cx="10515600" cy="1325563"/>
          </a:xfrm>
        </p:spPr>
        <p:txBody>
          <a:bodyPr/>
          <a:lstStyle/>
          <a:p>
            <a:r>
              <a:rPr lang="en-US" altLang="zh-CN" dirty="0">
                <a:latin typeface="Times New Roman" panose="02020603050405020304" pitchFamily="18" charset="0"/>
                <a:cs typeface="Times New Roman" panose="02020603050405020304" pitchFamily="18" charset="0"/>
              </a:rPr>
              <a:t>4. Feature Processing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23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a:xfrm>
            <a:off x="244366" y="87073"/>
            <a:ext cx="10515600" cy="1325563"/>
          </a:xfrm>
        </p:spPr>
        <p:txBody>
          <a:bodyPr>
            <a:normAutofit/>
          </a:bodyPr>
          <a:lstStyle/>
          <a:p>
            <a:r>
              <a:rPr lang="en-GB" altLang="zh-CN" dirty="0">
                <a:latin typeface="Times New Roman" panose="02020603050405020304" pitchFamily="18" charset="0"/>
                <a:cs typeface="Times New Roman" panose="02020603050405020304" pitchFamily="18" charset="0"/>
              </a:rPr>
              <a:t>(1) No Processing</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45EFF5-A815-CEE4-CF28-93CF9F81412A}"/>
                  </a:ext>
                </a:extLst>
              </p:cNvPr>
              <p:cNvSpPr txBox="1"/>
              <p:nvPr/>
            </p:nvSpPr>
            <p:spPr>
              <a:xfrm>
                <a:off x="1615862" y="1331356"/>
                <a:ext cx="910731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𝑥𝑉𝑒𝑙</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𝑦𝑉𝑒𝑙</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𝑥𝑉𝑒𝑙</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𝑦𝑉𝑒𝑙</m:t>
                          </m:r>
                        </m:e>
                        <m:sub>
                          <m:r>
                            <a:rPr lang="en-GB" altLang="zh-CN" sz="3200" b="0" i="1" smtClean="0">
                              <a:latin typeface="Cambria Math" panose="02040503050406030204" pitchFamily="18" charset="0"/>
                            </a:rPr>
                            <m:t>200</m:t>
                          </m:r>
                        </m:sub>
                      </m:sSub>
                    </m:oMath>
                  </m:oMathPara>
                </a14:m>
                <a:endParaRPr lang="zh-CN" altLang="en-US" sz="3200" dirty="0"/>
              </a:p>
            </p:txBody>
          </p:sp>
        </mc:Choice>
        <mc:Fallback xmlns="">
          <p:sp>
            <p:nvSpPr>
              <p:cNvPr id="3" name="TextBox 2">
                <a:extLst>
                  <a:ext uri="{FF2B5EF4-FFF2-40B4-BE49-F238E27FC236}">
                    <a16:creationId xmlns:a16="http://schemas.microsoft.com/office/drawing/2014/main" id="{B345EFF5-A815-CEE4-CF28-93CF9F81412A}"/>
                  </a:ext>
                </a:extLst>
              </p:cNvPr>
              <p:cNvSpPr txBox="1">
                <a:spLocks noRot="1" noChangeAspect="1" noMove="1" noResize="1" noEditPoints="1" noAdjustHandles="1" noChangeArrowheads="1" noChangeShapeType="1" noTextEdit="1"/>
              </p:cNvSpPr>
              <p:nvPr/>
            </p:nvSpPr>
            <p:spPr>
              <a:xfrm>
                <a:off x="1615862" y="1331356"/>
                <a:ext cx="9107317" cy="492443"/>
              </a:xfrm>
              <a:prstGeom prst="rect">
                <a:avLst/>
              </a:prstGeom>
              <a:blipFill>
                <a:blip r:embed="rId3"/>
                <a:stretch>
                  <a:fillRect/>
                </a:stretch>
              </a:blipFill>
            </p:spPr>
            <p:txBody>
              <a:bodyPr/>
              <a:lstStyle/>
              <a:p>
                <a:r>
                  <a:rPr lang="zh-CN" altLang="en-US">
                    <a:noFill/>
                  </a:rPr>
                  <a:t> </a:t>
                </a:r>
              </a:p>
            </p:txBody>
          </p:sp>
        </mc:Fallback>
      </mc:AlternateContent>
      <p:sp>
        <p:nvSpPr>
          <p:cNvPr id="4" name="Arrow: Down 3">
            <a:extLst>
              <a:ext uri="{FF2B5EF4-FFF2-40B4-BE49-F238E27FC236}">
                <a16:creationId xmlns:a16="http://schemas.microsoft.com/office/drawing/2014/main" id="{5A6750C9-2E3E-C3A7-B22C-B6B44BF524C2}"/>
              </a:ext>
            </a:extLst>
          </p:cNvPr>
          <p:cNvSpPr/>
          <p:nvPr/>
        </p:nvSpPr>
        <p:spPr>
          <a:xfrm>
            <a:off x="5278767" y="2091205"/>
            <a:ext cx="486000" cy="101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Rounded Corners 4">
            <a:extLst>
              <a:ext uri="{FF2B5EF4-FFF2-40B4-BE49-F238E27FC236}">
                <a16:creationId xmlns:a16="http://schemas.microsoft.com/office/drawing/2014/main" id="{77955BC0-75A2-8B2C-0B97-4A077EA11B91}"/>
              </a:ext>
            </a:extLst>
          </p:cNvPr>
          <p:cNvSpPr/>
          <p:nvPr/>
        </p:nvSpPr>
        <p:spPr>
          <a:xfrm>
            <a:off x="882803" y="3178419"/>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KNN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8836178-1077-A72D-3472-64980C1135CD}"/>
              </a:ext>
            </a:extLst>
          </p:cNvPr>
          <p:cNvSpPr/>
          <p:nvPr/>
        </p:nvSpPr>
        <p:spPr>
          <a:xfrm>
            <a:off x="3381702" y="3178418"/>
            <a:ext cx="1755230"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FAB7CFCB-F97F-A768-F020-76EBCC69BF00}"/>
              </a:ext>
            </a:extLst>
          </p:cNvPr>
          <p:cNvSpPr/>
          <p:nvPr/>
        </p:nvSpPr>
        <p:spPr>
          <a:xfrm>
            <a:off x="6048638" y="3178418"/>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457932B-3DB7-44DD-C53C-BFEA0E9A6FB4}"/>
              </a:ext>
            </a:extLst>
          </p:cNvPr>
          <p:cNvSpPr/>
          <p:nvPr/>
        </p:nvSpPr>
        <p:spPr>
          <a:xfrm>
            <a:off x="8384566" y="3178418"/>
            <a:ext cx="1756801"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Multilayer Perceptron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DB5894-61B2-B5C4-4BE5-D463D0FEF5F5}"/>
                  </a:ext>
                </a:extLst>
              </p:cNvPr>
              <p:cNvSpPr txBox="1"/>
              <p:nvPr/>
            </p:nvSpPr>
            <p:spPr>
              <a:xfrm>
                <a:off x="338854" y="5280422"/>
                <a:ext cx="10959767"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r>
                            <a:rPr lang="en-GB" altLang="zh-CN" sz="3200" b="0" i="1" smtClean="0">
                              <a:latin typeface="Cambria Math" panose="02040503050406030204" pitchFamily="18" charset="0"/>
                            </a:rPr>
                            <m:t>𝐴</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r>
                            <a:rPr lang="en-GB" altLang="zh-CN" sz="3200" b="0" i="1" smtClean="0">
                              <a:latin typeface="Cambria Math" panose="02040503050406030204" pitchFamily="18" charset="0"/>
                            </a:rPr>
                            <m:t>𝐴</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r>
                            <a:rPr lang="en-GB" altLang="zh-CN" sz="3200" b="0" i="1" smtClean="0">
                              <a:latin typeface="Cambria Math" panose="02040503050406030204" pitchFamily="18" charset="0"/>
                            </a:rPr>
                            <m:t>𝑆</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r>
                            <a:rPr lang="en-GB" altLang="zh-CN" sz="3200" b="0" i="1" smtClean="0">
                              <a:latin typeface="Cambria Math" panose="02040503050406030204" pitchFamily="18" charset="0"/>
                            </a:rPr>
                            <m:t>𝑆</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r>
                            <a:rPr lang="en-GB" altLang="zh-CN" sz="3200" b="0" i="1" smtClean="0">
                              <a:latin typeface="Cambria Math" panose="02040503050406030204" pitchFamily="18" charset="0"/>
                            </a:rPr>
                            <m:t>𝐶</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r>
                            <a:rPr lang="en-GB" altLang="zh-CN" sz="3200" b="0" i="1" smtClean="0">
                              <a:latin typeface="Cambria Math" panose="02040503050406030204" pitchFamily="18" charset="0"/>
                            </a:rPr>
                            <m:t>𝐶</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b="0" i="1" smtClean="0">
                              <a:latin typeface="Cambria Math" panose="02040503050406030204" pitchFamily="18" charset="0"/>
                            </a:rPr>
                            <m:t>𝑛𝐴𝐶</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b="0" i="1" smtClean="0">
                              <a:latin typeface="Cambria Math" panose="02040503050406030204" pitchFamily="18" charset="0"/>
                            </a:rPr>
                            <m:t>𝑛</m:t>
                          </m:r>
                          <m:r>
                            <a:rPr lang="en-GB" altLang="zh-CN" sz="3200" i="1">
                              <a:latin typeface="Cambria Math" panose="02040503050406030204" pitchFamily="18" charset="0"/>
                            </a:rPr>
                            <m:t>𝑆</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oMath>
                  </m:oMathPara>
                </a14:m>
                <a:endParaRPr lang="en-GB"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𝑥𝐴</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𝑦𝐴</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𝑥𝑆</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𝑦𝑆</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𝑥𝐶</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𝑦𝐶</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𝑛𝐴𝐶</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𝑛𝑆</m:t>
                          </m:r>
                        </m:e>
                        <m:sub>
                          <m:r>
                            <a:rPr lang="en-GB" altLang="zh-CN" sz="3200" b="0" i="1" smtClean="0">
                              <a:latin typeface="Cambria Math" panose="02040503050406030204" pitchFamily="18" charset="0"/>
                            </a:rPr>
                            <m:t>200</m:t>
                          </m:r>
                        </m:sub>
                      </m:sSub>
                    </m:oMath>
                  </m:oMathPara>
                </a14:m>
                <a:endParaRPr lang="zh-CN" altLang="en-US" sz="3200" dirty="0"/>
              </a:p>
            </p:txBody>
          </p:sp>
        </mc:Choice>
        <mc:Fallback xmlns="">
          <p:sp>
            <p:nvSpPr>
              <p:cNvPr id="12" name="TextBox 11">
                <a:extLst>
                  <a:ext uri="{FF2B5EF4-FFF2-40B4-BE49-F238E27FC236}">
                    <a16:creationId xmlns:a16="http://schemas.microsoft.com/office/drawing/2014/main" id="{60DB5894-61B2-B5C4-4BE5-D463D0FEF5F5}"/>
                  </a:ext>
                </a:extLst>
              </p:cNvPr>
              <p:cNvSpPr txBox="1">
                <a:spLocks noRot="1" noChangeAspect="1" noMove="1" noResize="1" noEditPoints="1" noAdjustHandles="1" noChangeArrowheads="1" noChangeShapeType="1" noTextEdit="1"/>
              </p:cNvSpPr>
              <p:nvPr/>
            </p:nvSpPr>
            <p:spPr>
              <a:xfrm>
                <a:off x="338854" y="5280422"/>
                <a:ext cx="10959767" cy="984885"/>
              </a:xfrm>
              <a:prstGeom prst="rect">
                <a:avLst/>
              </a:prstGeom>
              <a:blipFill>
                <a:blip r:embed="rId4"/>
                <a:stretch>
                  <a:fillRect/>
                </a:stretch>
              </a:blipFill>
            </p:spPr>
            <p:txBody>
              <a:bodyPr/>
              <a:lstStyle/>
              <a:p>
                <a:r>
                  <a:rPr lang="zh-CN" altLang="en-US">
                    <a:noFill/>
                  </a:rPr>
                  <a:t> </a:t>
                </a:r>
              </a:p>
            </p:txBody>
          </p:sp>
        </mc:Fallback>
      </mc:AlternateContent>
      <p:sp>
        <p:nvSpPr>
          <p:cNvPr id="13" name="Arrow: Down 12">
            <a:extLst>
              <a:ext uri="{FF2B5EF4-FFF2-40B4-BE49-F238E27FC236}">
                <a16:creationId xmlns:a16="http://schemas.microsoft.com/office/drawing/2014/main" id="{E45850DE-DBCB-D827-D029-E83F851DA3EF}"/>
              </a:ext>
            </a:extLst>
          </p:cNvPr>
          <p:cNvSpPr/>
          <p:nvPr/>
        </p:nvSpPr>
        <p:spPr>
          <a:xfrm rot="10800000">
            <a:off x="5322858" y="403790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9807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0E9A2AB-9A7A-28E3-CAA7-62905F282AF9}"/>
                  </a:ext>
                </a:extLst>
              </p:cNvPr>
              <p:cNvSpPr txBox="1"/>
              <p:nvPr/>
            </p:nvSpPr>
            <p:spPr>
              <a:xfrm>
                <a:off x="1432448" y="1550525"/>
                <a:ext cx="910731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𝑥𝑉𝑒𝑙</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𝑦𝑉𝑒𝑙</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𝑥𝑉𝑒𝑙</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𝑦𝑉𝑒𝑙</m:t>
                          </m:r>
                        </m:e>
                        <m:sub>
                          <m:r>
                            <a:rPr lang="en-GB" altLang="zh-CN" sz="3200" b="0" i="1" smtClean="0">
                              <a:latin typeface="Cambria Math" panose="02040503050406030204" pitchFamily="18" charset="0"/>
                            </a:rPr>
                            <m:t>200</m:t>
                          </m:r>
                        </m:sub>
                      </m:sSub>
                    </m:oMath>
                  </m:oMathPara>
                </a14:m>
                <a:endParaRPr lang="zh-CN" altLang="en-US" sz="3200" dirty="0"/>
              </a:p>
            </p:txBody>
          </p:sp>
        </mc:Choice>
        <mc:Fallback xmlns="">
          <p:sp>
            <p:nvSpPr>
              <p:cNvPr id="2" name="TextBox 1">
                <a:extLst>
                  <a:ext uri="{FF2B5EF4-FFF2-40B4-BE49-F238E27FC236}">
                    <a16:creationId xmlns:a16="http://schemas.microsoft.com/office/drawing/2014/main" id="{B0E9A2AB-9A7A-28E3-CAA7-62905F282AF9}"/>
                  </a:ext>
                </a:extLst>
              </p:cNvPr>
              <p:cNvSpPr txBox="1">
                <a:spLocks noRot="1" noChangeAspect="1" noMove="1" noResize="1" noEditPoints="1" noAdjustHandles="1" noChangeArrowheads="1" noChangeShapeType="1" noTextEdit="1"/>
              </p:cNvSpPr>
              <p:nvPr/>
            </p:nvSpPr>
            <p:spPr>
              <a:xfrm>
                <a:off x="1432448" y="1550525"/>
                <a:ext cx="9107317" cy="49244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2768A81-8F89-81BE-F334-40683DDE9199}"/>
                  </a:ext>
                </a:extLst>
              </p:cNvPr>
              <p:cNvSpPr txBox="1"/>
              <p:nvPr/>
            </p:nvSpPr>
            <p:spPr>
              <a:xfrm>
                <a:off x="2542132" y="2229827"/>
                <a:ext cx="1481957" cy="784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rgbClr val="836967"/>
                              </a:solidFill>
                              <a:latin typeface="Cambria Math" panose="02040503050406030204" pitchFamily="18" charset="0"/>
                            </a:rPr>
                          </m:ctrlPr>
                        </m:accPr>
                        <m:e>
                          <m:r>
                            <a:rPr lang="zh-CN" altLang="en-US" sz="1600" i="1">
                              <a:latin typeface="Cambria Math" panose="02040503050406030204" pitchFamily="18" charset="0"/>
                            </a:rPr>
                            <m:t>𝑥</m:t>
                          </m:r>
                        </m:e>
                      </m:acc>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0">
                              <a:latin typeface="Cambria Math" panose="02040503050406030204" pitchFamily="18" charset="0"/>
                            </a:rPr>
                            <m:t>200</m:t>
                          </m:r>
                        </m:den>
                      </m:f>
                      <m:nary>
                        <m:naryPr>
                          <m:chr m:val="∑"/>
                          <m:limLoc m:val="undOvr"/>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0">
                              <a:latin typeface="Cambria Math" panose="02040503050406030204" pitchFamily="18" charset="0"/>
                            </a:rPr>
                            <m:t>200</m:t>
                          </m:r>
                        </m:sup>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𝑥</m:t>
                              </m:r>
                            </m:e>
                            <m:sub>
                              <m:r>
                                <a:rPr lang="zh-CN" altLang="en-US" sz="1600" i="1">
                                  <a:latin typeface="Cambria Math" panose="02040503050406030204" pitchFamily="18" charset="0"/>
                                </a:rPr>
                                <m:t>𝑖</m:t>
                              </m:r>
                            </m:sub>
                          </m:sSub>
                        </m:e>
                      </m:nary>
                    </m:oMath>
                  </m:oMathPara>
                </a14:m>
                <a:endParaRPr lang="zh-CN" altLang="en-US" sz="1600" dirty="0"/>
              </a:p>
            </p:txBody>
          </p:sp>
        </mc:Choice>
        <mc:Fallback xmlns="">
          <p:sp>
            <p:nvSpPr>
              <p:cNvPr id="4" name="TextBox 3">
                <a:extLst>
                  <a:ext uri="{FF2B5EF4-FFF2-40B4-BE49-F238E27FC236}">
                    <a16:creationId xmlns:a16="http://schemas.microsoft.com/office/drawing/2014/main" id="{72768A81-8F89-81BE-F334-40683DDE9199}"/>
                  </a:ext>
                </a:extLst>
              </p:cNvPr>
              <p:cNvSpPr txBox="1">
                <a:spLocks noRot="1" noChangeAspect="1" noMove="1" noResize="1" noEditPoints="1" noAdjustHandles="1" noChangeArrowheads="1" noChangeShapeType="1" noTextEdit="1"/>
              </p:cNvSpPr>
              <p:nvPr/>
            </p:nvSpPr>
            <p:spPr>
              <a:xfrm>
                <a:off x="2542132" y="2229827"/>
                <a:ext cx="1481957" cy="7845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CE060E-9BA7-0134-1B95-5E480CD6E91B}"/>
                  </a:ext>
                </a:extLst>
              </p:cNvPr>
              <p:cNvSpPr txBox="1"/>
              <p:nvPr/>
            </p:nvSpPr>
            <p:spPr>
              <a:xfrm>
                <a:off x="3868850" y="2239282"/>
                <a:ext cx="1602827" cy="784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rgbClr val="836967"/>
                              </a:solidFill>
                              <a:latin typeface="Cambria Math" panose="02040503050406030204" pitchFamily="18" charset="0"/>
                            </a:rPr>
                          </m:ctrlPr>
                        </m:accPr>
                        <m:e>
                          <m:r>
                            <a:rPr lang="zh-CN" altLang="en-US" sz="1600" i="1">
                              <a:latin typeface="Cambria Math" panose="02040503050406030204" pitchFamily="18" charset="0"/>
                            </a:rPr>
                            <m:t>𝑦</m:t>
                          </m:r>
                        </m:e>
                      </m:acc>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0">
                              <a:latin typeface="Cambria Math" panose="02040503050406030204" pitchFamily="18" charset="0"/>
                            </a:rPr>
                            <m:t>200</m:t>
                          </m:r>
                        </m:den>
                      </m:f>
                      <m:nary>
                        <m:naryPr>
                          <m:chr m:val="∑"/>
                          <m:limLoc m:val="undOvr"/>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0">
                              <a:latin typeface="Cambria Math" panose="02040503050406030204" pitchFamily="18" charset="0"/>
                            </a:rPr>
                            <m:t>200</m:t>
                          </m:r>
                        </m:sup>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𝑦</m:t>
                              </m:r>
                            </m:e>
                            <m:sub>
                              <m:r>
                                <a:rPr lang="zh-CN" altLang="en-US" sz="1600" i="1">
                                  <a:latin typeface="Cambria Math" panose="02040503050406030204" pitchFamily="18" charset="0"/>
                                </a:rPr>
                                <m:t>𝑖</m:t>
                              </m:r>
                            </m:sub>
                          </m:sSub>
                        </m:e>
                      </m:nary>
                    </m:oMath>
                  </m:oMathPara>
                </a14:m>
                <a:endParaRPr lang="zh-CN" altLang="en-US" sz="1600" dirty="0"/>
              </a:p>
            </p:txBody>
          </p:sp>
        </mc:Choice>
        <mc:Fallback xmlns="">
          <p:sp>
            <p:nvSpPr>
              <p:cNvPr id="5" name="TextBox 4">
                <a:extLst>
                  <a:ext uri="{FF2B5EF4-FFF2-40B4-BE49-F238E27FC236}">
                    <a16:creationId xmlns:a16="http://schemas.microsoft.com/office/drawing/2014/main" id="{20CE060E-9BA7-0134-1B95-5E480CD6E91B}"/>
                  </a:ext>
                </a:extLst>
              </p:cNvPr>
              <p:cNvSpPr txBox="1">
                <a:spLocks noRot="1" noChangeAspect="1" noMove="1" noResize="1" noEditPoints="1" noAdjustHandles="1" noChangeArrowheads="1" noChangeShapeType="1" noTextEdit="1"/>
              </p:cNvSpPr>
              <p:nvPr/>
            </p:nvSpPr>
            <p:spPr>
              <a:xfrm>
                <a:off x="3868850" y="2239282"/>
                <a:ext cx="1602827" cy="7845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DC4392-44AD-25DA-C152-F2244F62BD7D}"/>
                  </a:ext>
                </a:extLst>
              </p:cNvPr>
              <p:cNvSpPr txBox="1"/>
              <p:nvPr/>
            </p:nvSpPr>
            <p:spPr>
              <a:xfrm>
                <a:off x="5802911" y="2229827"/>
                <a:ext cx="2343807" cy="784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rgbClr val="836967"/>
                              </a:solidFill>
                              <a:latin typeface="Cambria Math" panose="02040503050406030204" pitchFamily="18" charset="0"/>
                            </a:rPr>
                          </m:ctrlPr>
                        </m:accPr>
                        <m:e>
                          <m:r>
                            <a:rPr lang="zh-CN" altLang="en-US" sz="1600" i="1">
                              <a:latin typeface="Cambria Math" panose="02040503050406030204" pitchFamily="18" charset="0"/>
                            </a:rPr>
                            <m:t>𝑥𝑉𝑒𝑙</m:t>
                          </m:r>
                        </m:e>
                      </m:acc>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0">
                              <a:latin typeface="Cambria Math" panose="02040503050406030204" pitchFamily="18" charset="0"/>
                            </a:rPr>
                            <m:t>200</m:t>
                          </m:r>
                        </m:den>
                      </m:f>
                      <m:nary>
                        <m:naryPr>
                          <m:chr m:val="∑"/>
                          <m:limLoc m:val="undOvr"/>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0">
                              <a:latin typeface="Cambria Math" panose="02040503050406030204" pitchFamily="18" charset="0"/>
                            </a:rPr>
                            <m:t>200</m:t>
                          </m:r>
                        </m:sup>
                        <m:e>
                          <m:r>
                            <a:rPr lang="zh-CN" altLang="en-US" sz="1600" i="1">
                              <a:latin typeface="Cambria Math" panose="02040503050406030204" pitchFamily="18" charset="0"/>
                            </a:rPr>
                            <m:t>𝑥𝑉𝑒</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𝑙</m:t>
                              </m:r>
                            </m:e>
                            <m:sub>
                              <m:r>
                                <a:rPr lang="zh-CN" altLang="en-US" sz="1600" i="1">
                                  <a:latin typeface="Cambria Math" panose="02040503050406030204" pitchFamily="18" charset="0"/>
                                </a:rPr>
                                <m:t>𝑖</m:t>
                              </m:r>
                            </m:sub>
                          </m:sSub>
                        </m:e>
                      </m:nary>
                    </m:oMath>
                  </m:oMathPara>
                </a14:m>
                <a:endParaRPr lang="zh-CN" altLang="en-US" sz="1600" dirty="0"/>
              </a:p>
            </p:txBody>
          </p:sp>
        </mc:Choice>
        <mc:Fallback xmlns="">
          <p:sp>
            <p:nvSpPr>
              <p:cNvPr id="7" name="TextBox 6">
                <a:extLst>
                  <a:ext uri="{FF2B5EF4-FFF2-40B4-BE49-F238E27FC236}">
                    <a16:creationId xmlns:a16="http://schemas.microsoft.com/office/drawing/2014/main" id="{D0DC4392-44AD-25DA-C152-F2244F62BD7D}"/>
                  </a:ext>
                </a:extLst>
              </p:cNvPr>
              <p:cNvSpPr txBox="1">
                <a:spLocks noRot="1" noChangeAspect="1" noMove="1" noResize="1" noEditPoints="1" noAdjustHandles="1" noChangeArrowheads="1" noChangeShapeType="1" noTextEdit="1"/>
              </p:cNvSpPr>
              <p:nvPr/>
            </p:nvSpPr>
            <p:spPr>
              <a:xfrm>
                <a:off x="5802911" y="2229827"/>
                <a:ext cx="2343807" cy="784510"/>
              </a:xfrm>
              <a:prstGeom prst="rect">
                <a:avLst/>
              </a:prstGeom>
              <a:blipFill>
                <a:blip r:embed="rId5"/>
                <a:stretch>
                  <a:fillRect/>
                </a:stretch>
              </a:blipFill>
            </p:spPr>
            <p:txBody>
              <a:bodyPr/>
              <a:lstStyle/>
              <a:p>
                <a:r>
                  <a:rPr lang="zh-CN" altLang="en-US">
                    <a:noFill/>
                  </a:rPr>
                  <a:t> </a:t>
                </a:r>
              </a:p>
            </p:txBody>
          </p:sp>
        </mc:Fallback>
      </mc:AlternateContent>
      <p:sp>
        <p:nvSpPr>
          <p:cNvPr id="8" name="Arrow: Down 7">
            <a:extLst>
              <a:ext uri="{FF2B5EF4-FFF2-40B4-BE49-F238E27FC236}">
                <a16:creationId xmlns:a16="http://schemas.microsoft.com/office/drawing/2014/main" id="{8568AFF7-0159-41DD-2880-17F3E8AA5E08}"/>
              </a:ext>
            </a:extLst>
          </p:cNvPr>
          <p:cNvSpPr/>
          <p:nvPr/>
        </p:nvSpPr>
        <p:spPr>
          <a:xfrm>
            <a:off x="5371988" y="2298593"/>
            <a:ext cx="486000" cy="646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60FE72-4384-2623-FF85-E9F54C736CBE}"/>
                  </a:ext>
                </a:extLst>
              </p:cNvPr>
              <p:cNvSpPr txBox="1"/>
              <p:nvPr/>
            </p:nvSpPr>
            <p:spPr>
              <a:xfrm>
                <a:off x="7792049" y="2229827"/>
                <a:ext cx="2338550" cy="784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solidFill>
                                <a:srgbClr val="836967"/>
                              </a:solidFill>
                              <a:latin typeface="Cambria Math" panose="02040503050406030204" pitchFamily="18" charset="0"/>
                            </a:rPr>
                          </m:ctrlPr>
                        </m:accPr>
                        <m:e>
                          <m:r>
                            <a:rPr lang="zh-CN" altLang="en-US" sz="1600" i="1">
                              <a:latin typeface="Cambria Math" panose="02040503050406030204" pitchFamily="18" charset="0"/>
                            </a:rPr>
                            <m:t>𝑦𝑉𝑒𝑙</m:t>
                          </m:r>
                        </m:e>
                      </m:acc>
                      <m:r>
                        <a:rPr lang="zh-CN" altLang="en-US" sz="1600" i="0">
                          <a:latin typeface="Cambria Math" panose="02040503050406030204" pitchFamily="18" charset="0"/>
                        </a:rPr>
                        <m:t>=</m:t>
                      </m:r>
                      <m:f>
                        <m:fPr>
                          <m:ctrlPr>
                            <a:rPr lang="zh-CN" altLang="en-US" sz="1600" i="1">
                              <a:solidFill>
                                <a:srgbClr val="836967"/>
                              </a:solidFill>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0">
                              <a:latin typeface="Cambria Math" panose="02040503050406030204" pitchFamily="18" charset="0"/>
                            </a:rPr>
                            <m:t>200</m:t>
                          </m:r>
                        </m:den>
                      </m:f>
                      <m:nary>
                        <m:naryPr>
                          <m:chr m:val="∑"/>
                          <m:limLoc m:val="undOvr"/>
                          <m:grow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0">
                              <a:latin typeface="Cambria Math" panose="02040503050406030204" pitchFamily="18" charset="0"/>
                            </a:rPr>
                            <m:t>200</m:t>
                          </m:r>
                        </m:sup>
                        <m:e>
                          <m:r>
                            <a:rPr lang="zh-CN" altLang="en-US" sz="1600" i="1">
                              <a:latin typeface="Cambria Math" panose="02040503050406030204" pitchFamily="18" charset="0"/>
                            </a:rPr>
                            <m:t>𝑦𝑉𝑒</m:t>
                          </m:r>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𝑙</m:t>
                              </m:r>
                            </m:e>
                            <m:sub>
                              <m:r>
                                <a:rPr lang="zh-CN" altLang="en-US" sz="1600" i="1">
                                  <a:latin typeface="Cambria Math" panose="02040503050406030204" pitchFamily="18" charset="0"/>
                                </a:rPr>
                                <m:t>𝑖</m:t>
                              </m:r>
                            </m:sub>
                          </m:sSub>
                        </m:e>
                      </m:nary>
                    </m:oMath>
                  </m:oMathPara>
                </a14:m>
                <a:endParaRPr lang="zh-CN" altLang="en-US" sz="1600" dirty="0"/>
              </a:p>
            </p:txBody>
          </p:sp>
        </mc:Choice>
        <mc:Fallback xmlns="">
          <p:sp>
            <p:nvSpPr>
              <p:cNvPr id="9" name="TextBox 8">
                <a:extLst>
                  <a:ext uri="{FF2B5EF4-FFF2-40B4-BE49-F238E27FC236}">
                    <a16:creationId xmlns:a16="http://schemas.microsoft.com/office/drawing/2014/main" id="{8160FE72-4384-2623-FF85-E9F54C736CBE}"/>
                  </a:ext>
                </a:extLst>
              </p:cNvPr>
              <p:cNvSpPr txBox="1">
                <a:spLocks noRot="1" noChangeAspect="1" noMove="1" noResize="1" noEditPoints="1" noAdjustHandles="1" noChangeArrowheads="1" noChangeShapeType="1" noTextEdit="1"/>
              </p:cNvSpPr>
              <p:nvPr/>
            </p:nvSpPr>
            <p:spPr>
              <a:xfrm>
                <a:off x="7792049" y="2229827"/>
                <a:ext cx="2338550" cy="784510"/>
              </a:xfrm>
              <a:prstGeom prst="rect">
                <a:avLst/>
              </a:prstGeom>
              <a:blipFill>
                <a:blip r:embed="rId6"/>
                <a:stretch>
                  <a:fillRect/>
                </a:stretch>
              </a:blipFill>
            </p:spPr>
            <p:txBody>
              <a:bodyPr/>
              <a:lstStyle/>
              <a:p>
                <a:r>
                  <a:rPr lang="zh-CN" altLang="en-US">
                    <a:noFill/>
                  </a:rPr>
                  <a:t> </a:t>
                </a:r>
              </a:p>
            </p:txBody>
          </p:sp>
        </mc:Fallback>
      </mc:AlternateContent>
      <p:sp>
        <p:nvSpPr>
          <p:cNvPr id="10" name="Arrow: Down 9">
            <a:extLst>
              <a:ext uri="{FF2B5EF4-FFF2-40B4-BE49-F238E27FC236}">
                <a16:creationId xmlns:a16="http://schemas.microsoft.com/office/drawing/2014/main" id="{0DDFD684-C638-47E6-A20E-F67FD9A2F38B}"/>
              </a:ext>
            </a:extLst>
          </p:cNvPr>
          <p:cNvSpPr/>
          <p:nvPr/>
        </p:nvSpPr>
        <p:spPr>
          <a:xfrm>
            <a:off x="5371988" y="4130690"/>
            <a:ext cx="486000" cy="615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C4CA567-DED1-A888-D5AB-4002BEECE947}"/>
                  </a:ext>
                </a:extLst>
              </p:cNvPr>
              <p:cNvSpPr txBox="1"/>
              <p:nvPr/>
            </p:nvSpPr>
            <p:spPr>
              <a:xfrm>
                <a:off x="1249252" y="3371506"/>
                <a:ext cx="9107317" cy="5034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altLang="zh-CN" sz="3200" i="1" smtClean="0">
                              <a:latin typeface="Cambria Math" panose="02040503050406030204" pitchFamily="18" charset="0"/>
                            </a:rPr>
                          </m:ctrlPr>
                        </m:accPr>
                        <m:e>
                          <m:r>
                            <a:rPr lang="en-US" altLang="zh-CN" sz="3200" b="0" i="1" smtClean="0">
                              <a:latin typeface="Cambria Math" panose="02040503050406030204" pitchFamily="18" charset="0"/>
                            </a:rPr>
                            <m:t>𝑥</m:t>
                          </m:r>
                        </m:e>
                      </m:acc>
                      <m:r>
                        <a:rPr lang="en-GB" altLang="zh-CN" sz="3200" i="1">
                          <a:latin typeface="Cambria Math" panose="02040503050406030204" pitchFamily="18" charset="0"/>
                        </a:rPr>
                        <m:t>,</m:t>
                      </m:r>
                      <m:acc>
                        <m:accPr>
                          <m:chr m:val="̅"/>
                          <m:ctrlPr>
                            <a:rPr lang="en-GB" altLang="zh-CN" sz="3200" i="1">
                              <a:latin typeface="Cambria Math" panose="02040503050406030204" pitchFamily="18" charset="0"/>
                            </a:rPr>
                          </m:ctrlPr>
                        </m:accPr>
                        <m:e>
                          <m:r>
                            <a:rPr lang="en-US" altLang="zh-CN" sz="3200" b="0" i="1" smtClean="0">
                              <a:latin typeface="Cambria Math" panose="02040503050406030204" pitchFamily="18" charset="0"/>
                            </a:rPr>
                            <m:t>𝑦</m:t>
                          </m:r>
                        </m:e>
                      </m:acc>
                      <m:r>
                        <a:rPr lang="en-GB" altLang="zh-CN" sz="3200" i="1">
                          <a:latin typeface="Cambria Math" panose="02040503050406030204" pitchFamily="18" charset="0"/>
                        </a:rPr>
                        <m:t>,</m:t>
                      </m:r>
                      <m:acc>
                        <m:accPr>
                          <m:chr m:val="̅"/>
                          <m:ctrlPr>
                            <a:rPr lang="en-GB" altLang="zh-CN" sz="3200" i="1" smtClean="0">
                              <a:latin typeface="Cambria Math" panose="02040503050406030204" pitchFamily="18" charset="0"/>
                            </a:rPr>
                          </m:ctrlPr>
                        </m:accPr>
                        <m:e>
                          <m:r>
                            <a:rPr lang="en-US" altLang="zh-CN" sz="3200" i="1">
                              <a:latin typeface="Cambria Math" panose="02040503050406030204" pitchFamily="18" charset="0"/>
                            </a:rPr>
                            <m:t>𝑥𝑉𝑒𝑙</m:t>
                          </m:r>
                        </m:e>
                      </m:acc>
                      <m:r>
                        <a:rPr lang="en-GB" altLang="zh-CN" sz="3200" i="1">
                          <a:latin typeface="Cambria Math" panose="02040503050406030204" pitchFamily="18" charset="0"/>
                        </a:rPr>
                        <m:t>,</m:t>
                      </m:r>
                      <m:acc>
                        <m:accPr>
                          <m:chr m:val="̅"/>
                          <m:ctrlPr>
                            <a:rPr lang="en-GB" altLang="zh-CN" sz="3200" i="1" smtClean="0">
                              <a:latin typeface="Cambria Math" panose="02040503050406030204" pitchFamily="18" charset="0"/>
                            </a:rPr>
                          </m:ctrlPr>
                        </m:accPr>
                        <m:e>
                          <m:r>
                            <a:rPr lang="en-US" altLang="zh-CN" sz="3200" b="0" i="1" smtClean="0">
                              <a:latin typeface="Cambria Math" panose="02040503050406030204" pitchFamily="18" charset="0"/>
                            </a:rPr>
                            <m:t>𝑦𝑉𝑒𝑙</m:t>
                          </m:r>
                        </m:e>
                      </m:acc>
                    </m:oMath>
                  </m:oMathPara>
                </a14:m>
                <a:endParaRPr lang="zh-CN" altLang="en-US" sz="3200" dirty="0"/>
              </a:p>
            </p:txBody>
          </p:sp>
        </mc:Choice>
        <mc:Fallback xmlns="">
          <p:sp>
            <p:nvSpPr>
              <p:cNvPr id="12" name="TextBox 11">
                <a:extLst>
                  <a:ext uri="{FF2B5EF4-FFF2-40B4-BE49-F238E27FC236}">
                    <a16:creationId xmlns:a16="http://schemas.microsoft.com/office/drawing/2014/main" id="{BC4CA567-DED1-A888-D5AB-4002BEECE947}"/>
                  </a:ext>
                </a:extLst>
              </p:cNvPr>
              <p:cNvSpPr txBox="1">
                <a:spLocks noRot="1" noChangeAspect="1" noMove="1" noResize="1" noEditPoints="1" noAdjustHandles="1" noChangeArrowheads="1" noChangeShapeType="1" noTextEdit="1"/>
              </p:cNvSpPr>
              <p:nvPr/>
            </p:nvSpPr>
            <p:spPr>
              <a:xfrm>
                <a:off x="1249252" y="3371506"/>
                <a:ext cx="9107317" cy="503408"/>
              </a:xfrm>
              <a:prstGeom prst="rect">
                <a:avLst/>
              </a:prstGeom>
              <a:blipFill>
                <a:blip r:embed="rId7"/>
                <a:stretch>
                  <a:fillRect/>
                </a:stretch>
              </a:blipFill>
            </p:spPr>
            <p:txBody>
              <a:bodyPr/>
              <a:lstStyle/>
              <a:p>
                <a:r>
                  <a:rPr lang="zh-CN" altLang="en-US">
                    <a:noFill/>
                  </a:rPr>
                  <a:t> </a:t>
                </a:r>
              </a:p>
            </p:txBody>
          </p:sp>
        </mc:Fallback>
      </mc:AlternateContent>
      <p:sp>
        <p:nvSpPr>
          <p:cNvPr id="14" name="Rectangle: Rounded Corners 13">
            <a:extLst>
              <a:ext uri="{FF2B5EF4-FFF2-40B4-BE49-F238E27FC236}">
                <a16:creationId xmlns:a16="http://schemas.microsoft.com/office/drawing/2014/main" id="{F68FE407-9FE1-0EF6-4E85-A7458B3A87C1}"/>
              </a:ext>
            </a:extLst>
          </p:cNvPr>
          <p:cNvSpPr/>
          <p:nvPr/>
        </p:nvSpPr>
        <p:spPr>
          <a:xfrm>
            <a:off x="939311" y="5002082"/>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KNN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960571FE-7E2A-18FD-F3A2-CA44A21F6B81}"/>
              </a:ext>
            </a:extLst>
          </p:cNvPr>
          <p:cNvSpPr/>
          <p:nvPr/>
        </p:nvSpPr>
        <p:spPr>
          <a:xfrm>
            <a:off x="3438210" y="5002081"/>
            <a:ext cx="1755230"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25808FE5-38F4-206F-A23A-63374C6E0F83}"/>
              </a:ext>
            </a:extLst>
          </p:cNvPr>
          <p:cNvSpPr/>
          <p:nvPr/>
        </p:nvSpPr>
        <p:spPr>
          <a:xfrm>
            <a:off x="6105146" y="5002081"/>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C9B3C6A0-2CFE-CDB7-74A9-770F7B6EEC9E}"/>
              </a:ext>
            </a:extLst>
          </p:cNvPr>
          <p:cNvSpPr/>
          <p:nvPr/>
        </p:nvSpPr>
        <p:spPr>
          <a:xfrm>
            <a:off x="8441074" y="5002081"/>
            <a:ext cx="1756801"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Multilayer Perceptron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540D6A6-1366-12B1-040D-AA8920B94C3D}"/>
              </a:ext>
            </a:extLst>
          </p:cNvPr>
          <p:cNvSpPr txBox="1"/>
          <p:nvPr/>
        </p:nvSpPr>
        <p:spPr>
          <a:xfrm>
            <a:off x="210489" y="244104"/>
            <a:ext cx="3557810" cy="584775"/>
          </a:xfrm>
          <a:prstGeom prst="rect">
            <a:avLst/>
          </a:prstGeom>
          <a:noFill/>
        </p:spPr>
        <p:txBody>
          <a:bodyPr wrap="square">
            <a:spAutoFit/>
          </a:bodyPr>
          <a:lstStyle/>
          <a:p>
            <a:r>
              <a:rPr lang="en-GB" altLang="zh-CN" sz="3200" dirty="0">
                <a:latin typeface="Times New Roman" panose="02020603050405020304" pitchFamily="18" charset="0"/>
                <a:cs typeface="Times New Roman" panose="02020603050405020304" pitchFamily="18" charset="0"/>
              </a:rPr>
              <a:t>(2) Centroid Method</a:t>
            </a:r>
            <a:endParaRPr lang="zh-CN" altLang="en-US" sz="3200" dirty="0"/>
          </a:p>
        </p:txBody>
      </p:sp>
    </p:spTree>
    <p:extLst>
      <p:ext uri="{BB962C8B-B14F-4D97-AF65-F5344CB8AC3E}">
        <p14:creationId xmlns:p14="http://schemas.microsoft.com/office/powerpoint/2010/main" val="15140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F0EF8B-E83F-8161-9D11-6F5C74D6EC91}"/>
                  </a:ext>
                </a:extLst>
              </p:cNvPr>
              <p:cNvSpPr txBox="1"/>
              <p:nvPr/>
            </p:nvSpPr>
            <p:spPr>
              <a:xfrm>
                <a:off x="1207133" y="832410"/>
                <a:ext cx="9974489" cy="14773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r>
                            <a:rPr lang="en-US" altLang="zh-CN" sz="3200" b="0" i="1" smtClean="0">
                              <a:latin typeface="Cambria Math" panose="02040503050406030204" pitchFamily="18" charset="0"/>
                            </a:rPr>
                            <m:t>𝐴</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r>
                            <a:rPr lang="en-US" altLang="zh-CN" sz="3200" b="0" i="1" smtClean="0">
                              <a:latin typeface="Cambria Math" panose="02040503050406030204" pitchFamily="18" charset="0"/>
                            </a:rPr>
                            <m:t>𝐴</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r>
                            <a:rPr lang="en-US" altLang="zh-CN" sz="3200" b="0" i="1" smtClean="0">
                              <a:latin typeface="Cambria Math" panose="02040503050406030204" pitchFamily="18" charset="0"/>
                            </a:rPr>
                            <m:t>𝑆</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r>
                            <a:rPr lang="en-US" altLang="zh-CN" sz="3200" b="0" i="1" smtClean="0">
                              <a:latin typeface="Cambria Math" panose="02040503050406030204" pitchFamily="18" charset="0"/>
                            </a:rPr>
                            <m:t>𝑆</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sSub>
                        <m:sSubPr>
                          <m:ctrlPr>
                            <a:rPr lang="en-GB" altLang="zh-CN" sz="3200" b="0" i="1" smtClean="0">
                              <a:latin typeface="Cambria Math" panose="02040503050406030204" pitchFamily="18" charset="0"/>
                            </a:rPr>
                          </m:ctrlPr>
                        </m:sSubPr>
                        <m:e>
                          <m:r>
                            <a:rPr lang="en-US" altLang="zh-CN" sz="3200" b="0" i="1" smtClean="0">
                              <a:latin typeface="Cambria Math" panose="02040503050406030204" pitchFamily="18" charset="0"/>
                            </a:rPr>
                            <m:t>𝑥𝐶</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𝑦𝐶</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GB" altLang="zh-CN" sz="3200" i="1">
                              <a:latin typeface="Cambria Math" panose="02040503050406030204" pitchFamily="18" charset="0"/>
                            </a:rPr>
                          </m:ctrlPr>
                        </m:sSubPr>
                        <m:e>
                          <m:r>
                            <a:rPr lang="en-US" altLang="zh-CN" sz="3200" b="0" i="1" smtClean="0">
                              <a:latin typeface="Cambria Math" panose="02040503050406030204" pitchFamily="18" charset="0"/>
                            </a:rPr>
                            <m:t>𝑛𝐴</m:t>
                          </m:r>
                          <m:r>
                            <a:rPr lang="en-US" altLang="zh-CN" sz="3200" i="1">
                              <a:latin typeface="Cambria Math" panose="02040503050406030204" pitchFamily="18" charset="0"/>
                            </a:rPr>
                            <m:t>𝐶</m:t>
                          </m:r>
                        </m:e>
                        <m:sub>
                          <m:r>
                            <a:rPr lang="en-US" altLang="zh-CN" sz="3200" i="1">
                              <a:latin typeface="Cambria Math" panose="02040503050406030204" pitchFamily="18" charset="0"/>
                            </a:rPr>
                            <m:t>1</m:t>
                          </m:r>
                        </m:sub>
                      </m:sSub>
                      <m:r>
                        <a:rPr lang="en-US" altLang="zh-CN" sz="3200" i="1">
                          <a:latin typeface="Cambria Math" panose="02040503050406030204" pitchFamily="18" charset="0"/>
                        </a:rPr>
                        <m:t>,</m:t>
                      </m:r>
                      <m:sSub>
                        <m:sSubPr>
                          <m:ctrlPr>
                            <a:rPr lang="en-GB" altLang="zh-CN" sz="3200" i="1">
                              <a:latin typeface="Cambria Math" panose="02040503050406030204" pitchFamily="18" charset="0"/>
                            </a:rPr>
                          </m:ctrlPr>
                        </m:sSubPr>
                        <m:e>
                          <m:r>
                            <a:rPr lang="en-US" altLang="zh-CN" sz="3200" b="0" i="1" smtClean="0">
                              <a:latin typeface="Cambria Math" panose="02040503050406030204" pitchFamily="18" charset="0"/>
                            </a:rPr>
                            <m:t>𝑛𝑆</m:t>
                          </m:r>
                        </m:e>
                        <m:sub>
                          <m:r>
                            <a:rPr lang="en-US" altLang="zh-CN" sz="3200" i="1">
                              <a:latin typeface="Cambria Math" panose="02040503050406030204" pitchFamily="18" charset="0"/>
                            </a:rPr>
                            <m:t>1</m:t>
                          </m:r>
                        </m:sub>
                      </m:sSub>
                      <m:r>
                        <a:rPr lang="en-US" altLang="zh-CN" sz="3200" i="1">
                          <a:latin typeface="Cambria Math" panose="02040503050406030204" pitchFamily="18" charset="0"/>
                        </a:rPr>
                        <m:t>,</m:t>
                      </m:r>
                      <m:r>
                        <a:rPr lang="en-GB" altLang="zh-CN" sz="3200" b="0" i="1" smtClean="0">
                          <a:latin typeface="Cambria Math" panose="02040503050406030204" pitchFamily="18" charset="0"/>
                        </a:rPr>
                        <m:t>……,</m:t>
                      </m:r>
                      <m:r>
                        <a:rPr lang="en-GB" altLang="zh-CN" sz="3200" i="1" smtClean="0">
                          <a:latin typeface="Cambria Math" panose="02040503050406030204" pitchFamily="18" charset="0"/>
                        </a:rPr>
                        <m:t> </m:t>
                      </m:r>
                    </m:oMath>
                  </m:oMathPara>
                </a14:m>
                <a:endParaRPr lang="en-US" altLang="zh-CN" sz="3200" i="1" dirty="0">
                  <a:latin typeface="Cambria Math" panose="02040503050406030204" pitchFamily="18" charset="0"/>
                </a:endParaRPr>
              </a:p>
              <a:p>
                <a14:m>
                  <m:oMath xmlns:m="http://schemas.openxmlformats.org/officeDocument/2006/math">
                    <m:r>
                      <a:rPr lang="en-US" altLang="zh-CN" sz="3200" b="0" i="1" smtClean="0">
                        <a:latin typeface="Cambria Math" panose="02040503050406030204" pitchFamily="18" charset="0"/>
                      </a:rPr>
                      <m:t> </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r>
                          <a:rPr lang="en-US" altLang="zh-CN" sz="3200" i="1">
                            <a:latin typeface="Cambria Math" panose="02040503050406030204" pitchFamily="18" charset="0"/>
                          </a:rPr>
                          <m:t>𝐴</m:t>
                        </m:r>
                      </m:e>
                      <m:sub>
                        <m:r>
                          <a:rPr lang="en-US" altLang="zh-CN" sz="3200" i="1">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𝑦𝐴</m:t>
                        </m:r>
                      </m:e>
                      <m:sub>
                        <m:r>
                          <a:rPr lang="en-US" altLang="zh-CN" sz="3200" i="1">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r>
                          <a:rPr lang="en-US" altLang="zh-CN" sz="3200" i="1">
                            <a:latin typeface="Cambria Math" panose="02040503050406030204" pitchFamily="18" charset="0"/>
                          </a:rPr>
                          <m:t>𝑆</m:t>
                        </m:r>
                      </m:e>
                      <m:sub>
                        <m:r>
                          <a:rPr lang="en-US" altLang="zh-CN" sz="3200" i="1">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r>
                          <a:rPr lang="en-US" altLang="zh-CN" sz="3200" i="1">
                            <a:latin typeface="Cambria Math" panose="02040503050406030204" pitchFamily="18" charset="0"/>
                          </a:rPr>
                          <m:t>𝑆</m:t>
                        </m:r>
                      </m:e>
                      <m:sub>
                        <m:r>
                          <a:rPr lang="en-GB" altLang="zh-CN" sz="3200" i="1">
                            <a:latin typeface="Cambria Math" panose="02040503050406030204" pitchFamily="18" charset="0"/>
                          </a:rPr>
                          <m:t>200</m:t>
                        </m:r>
                      </m:sub>
                    </m:sSub>
                    <m:r>
                      <a:rPr lang="en-US"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𝑥𝐶</m:t>
                        </m:r>
                      </m:e>
                      <m:sub>
                        <m:r>
                          <a:rPr lang="en-US" altLang="zh-CN" sz="3200" i="1">
                            <a:latin typeface="Cambria Math" panose="02040503050406030204" pitchFamily="18" charset="0"/>
                          </a:rPr>
                          <m:t>200</m:t>
                        </m:r>
                      </m:sub>
                    </m:sSub>
                    <m:r>
                      <a:rPr lang="en-US" altLang="zh-CN" sz="3200" i="1">
                        <a:latin typeface="Cambria Math" panose="02040503050406030204" pitchFamily="18" charset="0"/>
                      </a:rPr>
                      <m:t>,</m:t>
                    </m:r>
                  </m:oMath>
                </a14:m>
                <a:r>
                  <a:rPr lang="en-US" altLang="zh-CN" sz="3200" dirty="0"/>
                  <a:t>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𝑥𝐶</m:t>
                        </m:r>
                      </m:e>
                      <m:sub>
                        <m:r>
                          <a:rPr lang="en-US" altLang="zh-CN" sz="3200" i="1">
                            <a:latin typeface="Cambria Math" panose="02040503050406030204" pitchFamily="18" charset="0"/>
                          </a:rPr>
                          <m:t>200</m:t>
                        </m:r>
                      </m:sub>
                    </m:sSub>
                    <m:r>
                      <a:rPr lang="en-US" altLang="zh-CN" sz="3200" b="0" i="0" smtClean="0">
                        <a:latin typeface="Cambria Math" panose="02040503050406030204" pitchFamily="18" charset="0"/>
                      </a:rPr>
                      <m:t>,</m:t>
                    </m:r>
                    <m:sSub>
                      <m:sSubPr>
                        <m:ctrlPr>
                          <a:rPr lang="en-GB" altLang="zh-CN" sz="3200" i="1">
                            <a:latin typeface="Cambria Math" panose="02040503050406030204" pitchFamily="18" charset="0"/>
                          </a:rPr>
                        </m:ctrlPr>
                      </m:sSubPr>
                      <m:e>
                        <m:r>
                          <a:rPr lang="en-US" altLang="zh-CN" sz="3200" i="1">
                            <a:latin typeface="Cambria Math" panose="02040503050406030204" pitchFamily="18" charset="0"/>
                          </a:rPr>
                          <m:t>𝑛𝐴𝐶</m:t>
                        </m:r>
                      </m:e>
                      <m:sub>
                        <m:r>
                          <a:rPr lang="en-US" altLang="zh-CN" sz="3200" b="0" i="1" smtClean="0">
                            <a:latin typeface="Cambria Math" panose="02040503050406030204" pitchFamily="18" charset="0"/>
                          </a:rPr>
                          <m:t>200</m:t>
                        </m:r>
                      </m:sub>
                    </m:sSub>
                    <m:r>
                      <a:rPr lang="en-US" altLang="zh-CN" sz="3200" i="1">
                        <a:latin typeface="Cambria Math" panose="02040503050406030204" pitchFamily="18" charset="0"/>
                      </a:rPr>
                      <m:t>,</m:t>
                    </m:r>
                    <m:sSub>
                      <m:sSubPr>
                        <m:ctrlPr>
                          <a:rPr lang="en-GB" altLang="zh-CN" sz="3200" i="1">
                            <a:latin typeface="Cambria Math" panose="02040503050406030204" pitchFamily="18" charset="0"/>
                          </a:rPr>
                        </m:ctrlPr>
                      </m:sSubPr>
                      <m:e>
                        <m:r>
                          <a:rPr lang="en-US" altLang="zh-CN" sz="3200" i="1">
                            <a:latin typeface="Cambria Math" panose="02040503050406030204" pitchFamily="18" charset="0"/>
                          </a:rPr>
                          <m:t>𝑛𝑆</m:t>
                        </m:r>
                      </m:e>
                      <m:sub>
                        <m:r>
                          <a:rPr lang="en-US" altLang="zh-CN" sz="3200" b="0" i="1" smtClean="0">
                            <a:latin typeface="Cambria Math" panose="02040503050406030204" pitchFamily="18" charset="0"/>
                          </a:rPr>
                          <m:t>200</m:t>
                        </m:r>
                      </m:sub>
                    </m:sSub>
                  </m:oMath>
                </a14:m>
                <a:endParaRPr lang="zh-CN" altLang="en-US" sz="3200" dirty="0"/>
              </a:p>
              <a:p>
                <a:endParaRPr lang="en-US" altLang="zh-CN" sz="3200" b="0" i="1" dirty="0">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AF0EF8B-E83F-8161-9D11-6F5C74D6EC91}"/>
                  </a:ext>
                </a:extLst>
              </p:cNvPr>
              <p:cNvSpPr txBox="1">
                <a:spLocks noRot="1" noChangeAspect="1" noMove="1" noResize="1" noEditPoints="1" noAdjustHandles="1" noChangeArrowheads="1" noChangeShapeType="1" noTextEdit="1"/>
              </p:cNvSpPr>
              <p:nvPr/>
            </p:nvSpPr>
            <p:spPr>
              <a:xfrm>
                <a:off x="1207133" y="832410"/>
                <a:ext cx="9974489" cy="1477328"/>
              </a:xfrm>
              <a:prstGeom prst="rect">
                <a:avLst/>
              </a:prstGeom>
              <a:blipFill>
                <a:blip r:embed="rId3"/>
                <a:stretch>
                  <a:fillRect/>
                </a:stretch>
              </a:blipFill>
            </p:spPr>
            <p:txBody>
              <a:bodyPr/>
              <a:lstStyle/>
              <a:p>
                <a:r>
                  <a:rPr lang="zh-CN" altLang="en-US">
                    <a:noFill/>
                  </a:rPr>
                  <a:t> </a:t>
                </a:r>
              </a:p>
            </p:txBody>
          </p:sp>
        </mc:Fallback>
      </mc:AlternateContent>
      <p:sp>
        <p:nvSpPr>
          <p:cNvPr id="8" name="Arrow: Down 7">
            <a:extLst>
              <a:ext uri="{FF2B5EF4-FFF2-40B4-BE49-F238E27FC236}">
                <a16:creationId xmlns:a16="http://schemas.microsoft.com/office/drawing/2014/main" id="{E0DBD2A4-8B80-E3E4-3B5C-84FFC7BE9E59}"/>
              </a:ext>
            </a:extLst>
          </p:cNvPr>
          <p:cNvSpPr/>
          <p:nvPr/>
        </p:nvSpPr>
        <p:spPr>
          <a:xfrm>
            <a:off x="5377125" y="1930501"/>
            <a:ext cx="486000" cy="646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83C2141C-B008-41BF-A2E6-6804D1E53F59}"/>
              </a:ext>
            </a:extLst>
          </p:cNvPr>
          <p:cNvSpPr/>
          <p:nvPr/>
        </p:nvSpPr>
        <p:spPr>
          <a:xfrm>
            <a:off x="5377125" y="3799594"/>
            <a:ext cx="486000" cy="615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86F603-618C-F929-2A02-183C43AE559E}"/>
                  </a:ext>
                </a:extLst>
              </p:cNvPr>
              <p:cNvSpPr txBox="1"/>
              <p:nvPr/>
            </p:nvSpPr>
            <p:spPr>
              <a:xfrm>
                <a:off x="3170519" y="2845220"/>
                <a:ext cx="9107317" cy="503408"/>
              </a:xfrm>
              <a:prstGeom prst="rect">
                <a:avLst/>
              </a:prstGeom>
              <a:noFill/>
            </p:spPr>
            <p:txBody>
              <a:bodyPr wrap="square" lIns="0" tIns="0" rIns="0" bIns="0" rtlCol="0">
                <a:spAutoFit/>
              </a:bodyPr>
              <a:lstStyle/>
              <a:p>
                <a14:m>
                  <m:oMath xmlns:m="http://schemas.openxmlformats.org/officeDocument/2006/math">
                    <m:acc>
                      <m:accPr>
                        <m:chr m:val="̅"/>
                        <m:ctrlPr>
                          <a:rPr lang="en-GB" altLang="zh-CN" sz="3200" i="1" smtClean="0">
                            <a:latin typeface="Cambria Math" panose="02040503050406030204" pitchFamily="18" charset="0"/>
                          </a:rPr>
                        </m:ctrlPr>
                      </m:accPr>
                      <m:e>
                        <m:r>
                          <a:rPr lang="en-US" altLang="zh-CN" sz="3200" b="0" i="1" smtClean="0">
                            <a:latin typeface="Cambria Math" panose="02040503050406030204" pitchFamily="18" charset="0"/>
                          </a:rPr>
                          <m:t>𝑥𝐴</m:t>
                        </m:r>
                      </m:e>
                    </m:acc>
                    <m:r>
                      <a:rPr lang="en-GB" altLang="zh-CN" sz="3200" i="1">
                        <a:latin typeface="Cambria Math" panose="02040503050406030204" pitchFamily="18" charset="0"/>
                      </a:rPr>
                      <m:t>,</m:t>
                    </m:r>
                    <m:acc>
                      <m:accPr>
                        <m:chr m:val="̅"/>
                        <m:ctrlPr>
                          <a:rPr lang="en-GB" altLang="zh-CN" sz="3200" i="1">
                            <a:latin typeface="Cambria Math" panose="02040503050406030204" pitchFamily="18" charset="0"/>
                          </a:rPr>
                        </m:ctrlPr>
                      </m:accPr>
                      <m:e>
                        <m:r>
                          <a:rPr lang="en-US" altLang="zh-CN" sz="3200" b="0" i="1" smtClean="0">
                            <a:latin typeface="Cambria Math" panose="02040503050406030204" pitchFamily="18" charset="0"/>
                          </a:rPr>
                          <m:t>𝑦𝐴</m:t>
                        </m:r>
                      </m:e>
                    </m:acc>
                    <m:r>
                      <a:rPr lang="en-GB" altLang="zh-CN" sz="3200" i="1">
                        <a:latin typeface="Cambria Math" panose="02040503050406030204" pitchFamily="18" charset="0"/>
                      </a:rPr>
                      <m:t>,</m:t>
                    </m:r>
                    <m:acc>
                      <m:accPr>
                        <m:chr m:val="̅"/>
                        <m:ctrlPr>
                          <a:rPr lang="en-GB" altLang="zh-CN" sz="3200" i="1" smtClean="0">
                            <a:latin typeface="Cambria Math" panose="02040503050406030204" pitchFamily="18" charset="0"/>
                          </a:rPr>
                        </m:ctrlPr>
                      </m:accPr>
                      <m:e>
                        <m:r>
                          <a:rPr lang="en-US" altLang="zh-CN" sz="3200" i="1">
                            <a:latin typeface="Cambria Math" panose="02040503050406030204" pitchFamily="18" charset="0"/>
                          </a:rPr>
                          <m:t>𝑥</m:t>
                        </m:r>
                        <m:r>
                          <a:rPr lang="en-US" altLang="zh-CN" sz="3200" b="0" i="1" smtClean="0">
                            <a:latin typeface="Cambria Math" panose="02040503050406030204" pitchFamily="18" charset="0"/>
                          </a:rPr>
                          <m:t>𝑆</m:t>
                        </m:r>
                      </m:e>
                    </m:acc>
                    <m:r>
                      <a:rPr lang="en-GB" altLang="zh-CN" sz="3200" i="1">
                        <a:latin typeface="Cambria Math" panose="02040503050406030204" pitchFamily="18" charset="0"/>
                      </a:rPr>
                      <m:t>,</m:t>
                    </m:r>
                    <m:acc>
                      <m:accPr>
                        <m:chr m:val="̅"/>
                        <m:ctrlPr>
                          <a:rPr lang="en-GB" altLang="zh-CN" sz="3200" i="1" smtClean="0">
                            <a:latin typeface="Cambria Math" panose="02040503050406030204" pitchFamily="18" charset="0"/>
                          </a:rPr>
                        </m:ctrlPr>
                      </m:accPr>
                      <m:e>
                        <m:r>
                          <a:rPr lang="en-US" altLang="zh-CN" sz="3200" b="0" i="1" smtClean="0">
                            <a:latin typeface="Cambria Math" panose="02040503050406030204" pitchFamily="18" charset="0"/>
                          </a:rPr>
                          <m:t>𝑦𝑆</m:t>
                        </m:r>
                      </m:e>
                    </m:acc>
                    <m:r>
                      <a:rPr lang="en-US" altLang="zh-CN" sz="3200" b="0" i="1" smtClean="0">
                        <a:latin typeface="Cambria Math" panose="02040503050406030204" pitchFamily="18" charset="0"/>
                      </a:rPr>
                      <m:t>,</m:t>
                    </m:r>
                  </m:oMath>
                </a14:m>
                <a:r>
                  <a:rPr lang="en-GB" altLang="zh-CN" sz="3200" dirty="0"/>
                  <a:t> </a:t>
                </a:r>
                <a14:m>
                  <m:oMath xmlns:m="http://schemas.openxmlformats.org/officeDocument/2006/math">
                    <m:acc>
                      <m:accPr>
                        <m:chr m:val="̅"/>
                        <m:ctrlPr>
                          <a:rPr lang="en-GB" altLang="zh-CN" sz="3200" i="1">
                            <a:latin typeface="Cambria Math" panose="02040503050406030204" pitchFamily="18" charset="0"/>
                          </a:rPr>
                        </m:ctrlPr>
                      </m:accPr>
                      <m:e>
                        <m:r>
                          <a:rPr lang="en-US" altLang="zh-CN" sz="3200" i="1">
                            <a:latin typeface="Cambria Math" panose="02040503050406030204" pitchFamily="18" charset="0"/>
                          </a:rPr>
                          <m:t>𝑥</m:t>
                        </m:r>
                        <m:r>
                          <a:rPr lang="en-US" altLang="zh-CN" sz="3200" b="0" i="1" smtClean="0">
                            <a:latin typeface="Cambria Math" panose="02040503050406030204" pitchFamily="18" charset="0"/>
                          </a:rPr>
                          <m:t>𝐶</m:t>
                        </m:r>
                      </m:e>
                    </m:acc>
                    <m:r>
                      <a:rPr lang="en-GB" altLang="zh-CN" sz="3200" i="1">
                        <a:latin typeface="Cambria Math" panose="02040503050406030204" pitchFamily="18" charset="0"/>
                      </a:rPr>
                      <m:t>,</m:t>
                    </m:r>
                    <m:acc>
                      <m:accPr>
                        <m:chr m:val="̅"/>
                        <m:ctrlPr>
                          <a:rPr lang="en-GB" altLang="zh-CN" sz="3200" i="1">
                            <a:latin typeface="Cambria Math" panose="02040503050406030204" pitchFamily="18" charset="0"/>
                          </a:rPr>
                        </m:ctrlPr>
                      </m:accPr>
                      <m:e>
                        <m:r>
                          <a:rPr lang="en-US" altLang="zh-CN" sz="3200" i="1">
                            <a:latin typeface="Cambria Math" panose="02040503050406030204" pitchFamily="18" charset="0"/>
                          </a:rPr>
                          <m:t>𝑦𝐶</m:t>
                        </m:r>
                      </m:e>
                    </m:acc>
                    <m:r>
                      <a:rPr lang="en-US" altLang="zh-CN" sz="3200" i="1">
                        <a:latin typeface="Cambria Math" panose="02040503050406030204" pitchFamily="18" charset="0"/>
                      </a:rPr>
                      <m:t>,</m:t>
                    </m:r>
                  </m:oMath>
                </a14:m>
                <a:r>
                  <a:rPr lang="en-GB" altLang="zh-CN" sz="3200" dirty="0"/>
                  <a:t> </a:t>
                </a:r>
                <a14:m>
                  <m:oMath xmlns:m="http://schemas.openxmlformats.org/officeDocument/2006/math">
                    <m:acc>
                      <m:accPr>
                        <m:chr m:val="̅"/>
                        <m:ctrlPr>
                          <a:rPr lang="en-GB" altLang="zh-CN" sz="3200" i="1">
                            <a:latin typeface="Cambria Math" panose="02040503050406030204" pitchFamily="18" charset="0"/>
                          </a:rPr>
                        </m:ctrlPr>
                      </m:accPr>
                      <m:e>
                        <m:r>
                          <a:rPr lang="en-US" altLang="zh-CN" sz="3200" b="0" i="1" smtClean="0">
                            <a:latin typeface="Cambria Math" panose="02040503050406030204" pitchFamily="18" charset="0"/>
                          </a:rPr>
                          <m:t>𝑛𝐴</m:t>
                        </m:r>
                        <m:r>
                          <a:rPr lang="en-US" altLang="zh-CN" sz="3200" i="1">
                            <a:latin typeface="Cambria Math" panose="02040503050406030204" pitchFamily="18" charset="0"/>
                          </a:rPr>
                          <m:t>𝐶</m:t>
                        </m:r>
                      </m:e>
                    </m:acc>
                    <m:r>
                      <a:rPr lang="en-GB" altLang="zh-CN" sz="3200" i="1">
                        <a:latin typeface="Cambria Math" panose="02040503050406030204" pitchFamily="18" charset="0"/>
                      </a:rPr>
                      <m:t>,</m:t>
                    </m:r>
                    <m:acc>
                      <m:accPr>
                        <m:chr m:val="̅"/>
                        <m:ctrlPr>
                          <a:rPr lang="en-GB" altLang="zh-CN" sz="3200" i="1">
                            <a:latin typeface="Cambria Math" panose="02040503050406030204" pitchFamily="18" charset="0"/>
                          </a:rPr>
                        </m:ctrlPr>
                      </m:accPr>
                      <m:e>
                        <m:r>
                          <a:rPr lang="en-US" altLang="zh-CN" sz="3200" b="0" i="1" smtClean="0">
                            <a:latin typeface="Cambria Math" panose="02040503050406030204" pitchFamily="18" charset="0"/>
                          </a:rPr>
                          <m:t>𝑛𝑆</m:t>
                        </m:r>
                      </m:e>
                    </m:acc>
                  </m:oMath>
                </a14:m>
                <a:endParaRPr lang="zh-CN" altLang="en-US" sz="3200" dirty="0"/>
              </a:p>
            </p:txBody>
          </p:sp>
        </mc:Choice>
        <mc:Fallback xmlns="">
          <p:sp>
            <p:nvSpPr>
              <p:cNvPr id="12" name="TextBox 11">
                <a:extLst>
                  <a:ext uri="{FF2B5EF4-FFF2-40B4-BE49-F238E27FC236}">
                    <a16:creationId xmlns:a16="http://schemas.microsoft.com/office/drawing/2014/main" id="{B886F603-618C-F929-2A02-183C43AE559E}"/>
                  </a:ext>
                </a:extLst>
              </p:cNvPr>
              <p:cNvSpPr txBox="1">
                <a:spLocks noRot="1" noChangeAspect="1" noMove="1" noResize="1" noEditPoints="1" noAdjustHandles="1" noChangeArrowheads="1" noChangeShapeType="1" noTextEdit="1"/>
              </p:cNvSpPr>
              <p:nvPr/>
            </p:nvSpPr>
            <p:spPr>
              <a:xfrm>
                <a:off x="3170519" y="2845220"/>
                <a:ext cx="9107317" cy="503408"/>
              </a:xfrm>
              <a:prstGeom prst="rect">
                <a:avLst/>
              </a:prstGeom>
              <a:blipFill>
                <a:blip r:embed="rId4"/>
                <a:stretch>
                  <a:fillRect/>
                </a:stretch>
              </a:blipFill>
            </p:spPr>
            <p:txBody>
              <a:bodyPr/>
              <a:lstStyle/>
              <a:p>
                <a:r>
                  <a:rPr lang="zh-CN" altLang="en-US">
                    <a:noFill/>
                  </a:rPr>
                  <a:t> </a:t>
                </a:r>
              </a:p>
            </p:txBody>
          </p:sp>
        </mc:Fallback>
      </mc:AlternateContent>
      <p:sp>
        <p:nvSpPr>
          <p:cNvPr id="13" name="Rectangle: Rounded Corners 12">
            <a:extLst>
              <a:ext uri="{FF2B5EF4-FFF2-40B4-BE49-F238E27FC236}">
                <a16:creationId xmlns:a16="http://schemas.microsoft.com/office/drawing/2014/main" id="{BA0F7C93-D8A9-4DA6-677E-DA9A39699ADE}"/>
              </a:ext>
            </a:extLst>
          </p:cNvPr>
          <p:cNvSpPr/>
          <p:nvPr/>
        </p:nvSpPr>
        <p:spPr>
          <a:xfrm>
            <a:off x="944448" y="4755503"/>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KNN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7F1A6FB-D7CC-ADA9-1670-0A8B8E4B7F1F}"/>
              </a:ext>
            </a:extLst>
          </p:cNvPr>
          <p:cNvSpPr/>
          <p:nvPr/>
        </p:nvSpPr>
        <p:spPr>
          <a:xfrm>
            <a:off x="3443347" y="4755502"/>
            <a:ext cx="1755230"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DCB07157-4FE1-763B-EE50-2E6D5657DF62}"/>
              </a:ext>
            </a:extLst>
          </p:cNvPr>
          <p:cNvSpPr/>
          <p:nvPr/>
        </p:nvSpPr>
        <p:spPr>
          <a:xfrm>
            <a:off x="6110283" y="4755502"/>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070B5CAD-BDBB-D1B0-8D4C-FA2AB87DA602}"/>
              </a:ext>
            </a:extLst>
          </p:cNvPr>
          <p:cNvSpPr/>
          <p:nvPr/>
        </p:nvSpPr>
        <p:spPr>
          <a:xfrm>
            <a:off x="8446211" y="4755502"/>
            <a:ext cx="1756801"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Multilayer Perceptron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4CD9423-B681-8045-31ED-44F573021A0F}"/>
              </a:ext>
            </a:extLst>
          </p:cNvPr>
          <p:cNvSpPr txBox="1"/>
          <p:nvPr/>
        </p:nvSpPr>
        <p:spPr>
          <a:xfrm>
            <a:off x="166098" y="106590"/>
            <a:ext cx="3557810" cy="584775"/>
          </a:xfrm>
          <a:prstGeom prst="rect">
            <a:avLst/>
          </a:prstGeom>
          <a:noFill/>
        </p:spPr>
        <p:txBody>
          <a:bodyPr wrap="square">
            <a:spAutoFit/>
          </a:bodyPr>
          <a:lstStyle/>
          <a:p>
            <a:r>
              <a:rPr lang="en-GB" altLang="zh-CN" sz="3200" dirty="0">
                <a:latin typeface="Times New Roman" panose="02020603050405020304" pitchFamily="18" charset="0"/>
                <a:cs typeface="Times New Roman" panose="02020603050405020304" pitchFamily="18" charset="0"/>
              </a:rPr>
              <a:t>(2) Centroid Method</a:t>
            </a:r>
            <a:endParaRPr lang="zh-CN" altLang="en-US" sz="3200" dirty="0"/>
          </a:p>
        </p:txBody>
      </p:sp>
    </p:spTree>
    <p:extLst>
      <p:ext uri="{BB962C8B-B14F-4D97-AF65-F5344CB8AC3E}">
        <p14:creationId xmlns:p14="http://schemas.microsoft.com/office/powerpoint/2010/main" val="356553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266427-E4F0-33E3-A761-939E564C95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84" y="302134"/>
            <a:ext cx="3960000" cy="2640000"/>
          </a:xfrm>
          <a:prstGeom prst="rect">
            <a:avLst/>
          </a:prstGeom>
          <a:noFill/>
          <a:ln>
            <a:noFill/>
          </a:ln>
        </p:spPr>
      </p:pic>
      <p:pic>
        <p:nvPicPr>
          <p:cNvPr id="13" name="Picture 12">
            <a:extLst>
              <a:ext uri="{FF2B5EF4-FFF2-40B4-BE49-F238E27FC236}">
                <a16:creationId xmlns:a16="http://schemas.microsoft.com/office/drawing/2014/main" id="{ABA90147-0A02-CE63-4255-A49DE1C93FE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5539" y="338563"/>
            <a:ext cx="3960000" cy="2640000"/>
          </a:xfrm>
          <a:prstGeom prst="rect">
            <a:avLst/>
          </a:prstGeom>
          <a:noFill/>
          <a:ln>
            <a:noFill/>
          </a:ln>
        </p:spPr>
      </p:pic>
      <p:pic>
        <p:nvPicPr>
          <p:cNvPr id="14" name="Picture 13">
            <a:extLst>
              <a:ext uri="{FF2B5EF4-FFF2-40B4-BE49-F238E27FC236}">
                <a16:creationId xmlns:a16="http://schemas.microsoft.com/office/drawing/2014/main" id="{F8A376BA-27D0-7910-3F21-C758A623017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0512" y="311643"/>
            <a:ext cx="3960000" cy="2640000"/>
          </a:xfrm>
          <a:prstGeom prst="rect">
            <a:avLst/>
          </a:prstGeom>
          <a:noFill/>
          <a:ln>
            <a:noFill/>
          </a:ln>
        </p:spPr>
      </p:pic>
      <p:pic>
        <p:nvPicPr>
          <p:cNvPr id="15" name="Picture 14">
            <a:extLst>
              <a:ext uri="{FF2B5EF4-FFF2-40B4-BE49-F238E27FC236}">
                <a16:creationId xmlns:a16="http://schemas.microsoft.com/office/drawing/2014/main" id="{7D85A642-A7B0-2171-F350-849E64A1BF7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198" y="3271398"/>
            <a:ext cx="3960000" cy="2640000"/>
          </a:xfrm>
          <a:prstGeom prst="rect">
            <a:avLst/>
          </a:prstGeom>
          <a:noFill/>
          <a:ln>
            <a:noFill/>
          </a:ln>
        </p:spPr>
      </p:pic>
      <p:pic>
        <p:nvPicPr>
          <p:cNvPr id="16" name="Picture 15">
            <a:extLst>
              <a:ext uri="{FF2B5EF4-FFF2-40B4-BE49-F238E27FC236}">
                <a16:creationId xmlns:a16="http://schemas.microsoft.com/office/drawing/2014/main" id="{2B7B83CB-4B9E-F37F-3785-16A14939B59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1489" y="3271398"/>
            <a:ext cx="3960000" cy="2640000"/>
          </a:xfrm>
          <a:prstGeom prst="rect">
            <a:avLst/>
          </a:prstGeom>
          <a:noFill/>
          <a:ln>
            <a:noFill/>
          </a:ln>
        </p:spPr>
      </p:pic>
      <p:pic>
        <p:nvPicPr>
          <p:cNvPr id="17" name="Picture 16">
            <a:extLst>
              <a:ext uri="{FF2B5EF4-FFF2-40B4-BE49-F238E27FC236}">
                <a16:creationId xmlns:a16="http://schemas.microsoft.com/office/drawing/2014/main" id="{22784EE1-BC92-BCF2-4FF4-48CEE084535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0512" y="3271398"/>
            <a:ext cx="3960000" cy="2640000"/>
          </a:xfrm>
          <a:prstGeom prst="rect">
            <a:avLst/>
          </a:prstGeom>
          <a:noFill/>
          <a:ln>
            <a:noFill/>
          </a:ln>
        </p:spPr>
      </p:pic>
      <p:sp>
        <p:nvSpPr>
          <p:cNvPr id="18" name="TextBox 17">
            <a:extLst>
              <a:ext uri="{FF2B5EF4-FFF2-40B4-BE49-F238E27FC236}">
                <a16:creationId xmlns:a16="http://schemas.microsoft.com/office/drawing/2014/main" id="{6A65E094-4BB9-50B9-CBC4-4C31EFF783FA}"/>
              </a:ext>
            </a:extLst>
          </p:cNvPr>
          <p:cNvSpPr txBox="1"/>
          <p:nvPr/>
        </p:nvSpPr>
        <p:spPr>
          <a:xfrm>
            <a:off x="4725257" y="2903903"/>
            <a:ext cx="3684355" cy="458074"/>
          </a:xfrm>
          <a:prstGeom prst="rect">
            <a:avLst/>
          </a:prstGeom>
          <a:noFill/>
        </p:spPr>
        <p:txBody>
          <a:bodyPr wrap="square" rtlCol="0">
            <a:spAutoFit/>
          </a:bodyPr>
          <a:lstStyle/>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rPr>
              <a:t> (b) Velocity of Centroids</a:t>
            </a:r>
            <a:endParaRPr lang="zh-CN" altLang="zh-CN" sz="1800" kern="100" dirty="0">
              <a:effectLst/>
              <a:latin typeface="Times New Roman" panose="02020603050405020304" pitchFamily="18" charset="0"/>
              <a:ea typeface="宋体" panose="02010600030101010101" pitchFamily="2" charset="-122"/>
            </a:endParaRPr>
          </a:p>
        </p:txBody>
      </p:sp>
      <p:sp>
        <p:nvSpPr>
          <p:cNvPr id="20" name="TextBox 19">
            <a:extLst>
              <a:ext uri="{FF2B5EF4-FFF2-40B4-BE49-F238E27FC236}">
                <a16:creationId xmlns:a16="http://schemas.microsoft.com/office/drawing/2014/main" id="{951DEC6E-3D60-F2CA-1D6C-9B37FE9D41EA}"/>
              </a:ext>
            </a:extLst>
          </p:cNvPr>
          <p:cNvSpPr txBox="1"/>
          <p:nvPr/>
        </p:nvSpPr>
        <p:spPr>
          <a:xfrm>
            <a:off x="765257" y="3014992"/>
            <a:ext cx="609514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Positional </a:t>
            </a:r>
            <a:r>
              <a:rPr lang="en-US" altLang="zh-CN" sz="1800" kern="100" dirty="0" err="1">
                <a:effectLst/>
                <a:latin typeface="Times New Roman" panose="02020603050405020304" pitchFamily="18" charset="0"/>
                <a:ea typeface="宋体" panose="02010600030101010101" pitchFamily="2" charset="-122"/>
              </a:rPr>
              <a:t>Coordiante</a:t>
            </a:r>
            <a:r>
              <a:rPr lang="en-US" altLang="zh-CN" sz="1800" kern="100" dirty="0">
                <a:effectLst/>
                <a:latin typeface="Times New Roman" panose="02020603050405020304" pitchFamily="18" charset="0"/>
                <a:ea typeface="宋体" panose="02010600030101010101" pitchFamily="2" charset="-122"/>
              </a:rPr>
              <a:t> of Centroids </a:t>
            </a:r>
            <a:endParaRPr lang="zh-CN" altLang="en-US" dirty="0"/>
          </a:p>
        </p:txBody>
      </p:sp>
      <p:sp>
        <p:nvSpPr>
          <p:cNvPr id="22" name="TextBox 21">
            <a:extLst>
              <a:ext uri="{FF2B5EF4-FFF2-40B4-BE49-F238E27FC236}">
                <a16:creationId xmlns:a16="http://schemas.microsoft.com/office/drawing/2014/main" id="{3D826EAA-46CE-EAE3-0768-CA35CC660C27}"/>
              </a:ext>
            </a:extLst>
          </p:cNvPr>
          <p:cNvSpPr txBox="1"/>
          <p:nvPr/>
        </p:nvSpPr>
        <p:spPr>
          <a:xfrm>
            <a:off x="8342598" y="2982779"/>
            <a:ext cx="609514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 Alignment Force of Centroids </a:t>
            </a:r>
            <a:endParaRPr lang="zh-CN" altLang="en-US" dirty="0"/>
          </a:p>
        </p:txBody>
      </p:sp>
      <p:sp>
        <p:nvSpPr>
          <p:cNvPr id="24" name="TextBox 23">
            <a:extLst>
              <a:ext uri="{FF2B5EF4-FFF2-40B4-BE49-F238E27FC236}">
                <a16:creationId xmlns:a16="http://schemas.microsoft.com/office/drawing/2014/main" id="{F19EB28E-2F66-49DC-D97E-84D4EB2F208C}"/>
              </a:ext>
            </a:extLst>
          </p:cNvPr>
          <p:cNvSpPr txBox="1"/>
          <p:nvPr/>
        </p:nvSpPr>
        <p:spPr>
          <a:xfrm>
            <a:off x="881937" y="5911398"/>
            <a:ext cx="721759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(d) Separation Force of Centroids</a:t>
            </a:r>
            <a:endParaRPr lang="zh-CN" altLang="en-US" dirty="0"/>
          </a:p>
        </p:txBody>
      </p:sp>
      <p:sp>
        <p:nvSpPr>
          <p:cNvPr id="26" name="TextBox 25">
            <a:extLst>
              <a:ext uri="{FF2B5EF4-FFF2-40B4-BE49-F238E27FC236}">
                <a16:creationId xmlns:a16="http://schemas.microsoft.com/office/drawing/2014/main" id="{9BF5FEED-CA59-0E6C-6847-8B123C4A7309}"/>
              </a:ext>
            </a:extLst>
          </p:cNvPr>
          <p:cNvSpPr txBox="1"/>
          <p:nvPr/>
        </p:nvSpPr>
        <p:spPr>
          <a:xfrm>
            <a:off x="4733801" y="5933745"/>
            <a:ext cx="721759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(e) Cohesion Force of Centroids </a:t>
            </a:r>
            <a:endParaRPr lang="zh-CN" altLang="en-US" dirty="0"/>
          </a:p>
        </p:txBody>
      </p:sp>
      <p:sp>
        <p:nvSpPr>
          <p:cNvPr id="28" name="TextBox 27">
            <a:extLst>
              <a:ext uri="{FF2B5EF4-FFF2-40B4-BE49-F238E27FC236}">
                <a16:creationId xmlns:a16="http://schemas.microsoft.com/office/drawing/2014/main" id="{1D33EF9E-0151-AD31-EF55-373818E099AC}"/>
              </a:ext>
            </a:extLst>
          </p:cNvPr>
          <p:cNvSpPr txBox="1"/>
          <p:nvPr/>
        </p:nvSpPr>
        <p:spPr>
          <a:xfrm>
            <a:off x="7389687" y="5822656"/>
            <a:ext cx="7217594" cy="458074"/>
          </a:xfrm>
          <a:prstGeom prst="rect">
            <a:avLst/>
          </a:prstGeom>
          <a:noFill/>
        </p:spPr>
        <p:txBody>
          <a:bodyPr wrap="square">
            <a:spAutoFit/>
          </a:bodyPr>
          <a:lstStyle/>
          <a:p>
            <a:pPr indent="457200" algn="just">
              <a:lnSpc>
                <a:spcPct val="150000"/>
              </a:lnSpc>
            </a:pPr>
            <a:r>
              <a:rPr lang="en-US" altLang="zh-CN" sz="1800" kern="100" dirty="0">
                <a:effectLst/>
                <a:latin typeface="Times New Roman" panose="02020603050405020304" pitchFamily="18" charset="0"/>
                <a:ea typeface="宋体" panose="02010600030101010101" pitchFamily="2" charset="-122"/>
              </a:rPr>
              <a:t>(f) Number of </a:t>
            </a:r>
            <a:r>
              <a:rPr lang="en-US" altLang="zh-CN" sz="1800" kern="100" dirty="0" err="1">
                <a:effectLst/>
                <a:latin typeface="Times New Roman" panose="02020603050405020304" pitchFamily="18" charset="0"/>
                <a:ea typeface="宋体" panose="02010600030101010101" pitchFamily="2" charset="-122"/>
              </a:rPr>
              <a:t>Boids</a:t>
            </a:r>
            <a:r>
              <a:rPr lang="en-US" altLang="zh-CN" sz="1800" kern="100" dirty="0">
                <a:effectLst/>
                <a:latin typeface="Times New Roman" panose="02020603050405020304" pitchFamily="18" charset="0"/>
                <a:ea typeface="宋体" panose="02010600030101010101" pitchFamily="2" charset="-122"/>
              </a:rPr>
              <a:t> in Radius of Centroids</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4882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65E094-4BB9-50B9-CBC4-4C31EFF783FA}"/>
              </a:ext>
            </a:extLst>
          </p:cNvPr>
          <p:cNvSpPr txBox="1"/>
          <p:nvPr/>
        </p:nvSpPr>
        <p:spPr>
          <a:xfrm>
            <a:off x="4827326" y="2925737"/>
            <a:ext cx="3684355" cy="458074"/>
          </a:xfrm>
          <a:prstGeom prst="rect">
            <a:avLst/>
          </a:prstGeom>
          <a:noFill/>
        </p:spPr>
        <p:txBody>
          <a:bodyPr wrap="square" rtlCol="0">
            <a:spAutoFit/>
          </a:bodyPr>
          <a:lstStyle/>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rPr>
              <a:t> (b) Velocity of Centroids</a:t>
            </a:r>
            <a:endParaRPr lang="zh-CN" altLang="zh-CN" sz="1800" kern="100" dirty="0">
              <a:effectLst/>
              <a:latin typeface="Times New Roman" panose="02020603050405020304" pitchFamily="18" charset="0"/>
              <a:ea typeface="宋体" panose="02010600030101010101" pitchFamily="2" charset="-122"/>
            </a:endParaRPr>
          </a:p>
        </p:txBody>
      </p:sp>
      <p:sp>
        <p:nvSpPr>
          <p:cNvPr id="20" name="TextBox 19">
            <a:extLst>
              <a:ext uri="{FF2B5EF4-FFF2-40B4-BE49-F238E27FC236}">
                <a16:creationId xmlns:a16="http://schemas.microsoft.com/office/drawing/2014/main" id="{951DEC6E-3D60-F2CA-1D6C-9B37FE9D41EA}"/>
              </a:ext>
            </a:extLst>
          </p:cNvPr>
          <p:cNvSpPr txBox="1"/>
          <p:nvPr/>
        </p:nvSpPr>
        <p:spPr>
          <a:xfrm>
            <a:off x="731785" y="3014992"/>
            <a:ext cx="609514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Positional </a:t>
            </a:r>
            <a:r>
              <a:rPr lang="en-US" altLang="zh-CN" sz="1800" kern="100" dirty="0" err="1">
                <a:effectLst/>
                <a:latin typeface="Times New Roman" panose="02020603050405020304" pitchFamily="18" charset="0"/>
                <a:ea typeface="宋体" panose="02010600030101010101" pitchFamily="2" charset="-122"/>
              </a:rPr>
              <a:t>Coordiante</a:t>
            </a:r>
            <a:r>
              <a:rPr lang="en-US" altLang="zh-CN" sz="1800" kern="100" dirty="0">
                <a:effectLst/>
                <a:latin typeface="Times New Roman" panose="02020603050405020304" pitchFamily="18" charset="0"/>
                <a:ea typeface="宋体" panose="02010600030101010101" pitchFamily="2" charset="-122"/>
              </a:rPr>
              <a:t> of Centroids </a:t>
            </a:r>
            <a:endParaRPr lang="zh-CN" altLang="en-US" dirty="0"/>
          </a:p>
        </p:txBody>
      </p:sp>
      <p:sp>
        <p:nvSpPr>
          <p:cNvPr id="22" name="TextBox 21">
            <a:extLst>
              <a:ext uri="{FF2B5EF4-FFF2-40B4-BE49-F238E27FC236}">
                <a16:creationId xmlns:a16="http://schemas.microsoft.com/office/drawing/2014/main" id="{3D826EAA-46CE-EAE3-0768-CA35CC660C27}"/>
              </a:ext>
            </a:extLst>
          </p:cNvPr>
          <p:cNvSpPr txBox="1"/>
          <p:nvPr/>
        </p:nvSpPr>
        <p:spPr>
          <a:xfrm>
            <a:off x="8342598" y="2982779"/>
            <a:ext cx="609514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 Alignment Force of Centroids </a:t>
            </a:r>
            <a:endParaRPr lang="zh-CN" altLang="en-US" dirty="0"/>
          </a:p>
        </p:txBody>
      </p:sp>
      <p:sp>
        <p:nvSpPr>
          <p:cNvPr id="24" name="TextBox 23">
            <a:extLst>
              <a:ext uri="{FF2B5EF4-FFF2-40B4-BE49-F238E27FC236}">
                <a16:creationId xmlns:a16="http://schemas.microsoft.com/office/drawing/2014/main" id="{F19EB28E-2F66-49DC-D97E-84D4EB2F208C}"/>
              </a:ext>
            </a:extLst>
          </p:cNvPr>
          <p:cNvSpPr txBox="1"/>
          <p:nvPr/>
        </p:nvSpPr>
        <p:spPr>
          <a:xfrm>
            <a:off x="881937" y="5911398"/>
            <a:ext cx="721759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(d) Separation Force of Centroids</a:t>
            </a:r>
            <a:endParaRPr lang="zh-CN" altLang="en-US" dirty="0"/>
          </a:p>
        </p:txBody>
      </p:sp>
      <p:sp>
        <p:nvSpPr>
          <p:cNvPr id="26" name="TextBox 25">
            <a:extLst>
              <a:ext uri="{FF2B5EF4-FFF2-40B4-BE49-F238E27FC236}">
                <a16:creationId xmlns:a16="http://schemas.microsoft.com/office/drawing/2014/main" id="{9BF5FEED-CA59-0E6C-6847-8B123C4A7309}"/>
              </a:ext>
            </a:extLst>
          </p:cNvPr>
          <p:cNvSpPr txBox="1"/>
          <p:nvPr/>
        </p:nvSpPr>
        <p:spPr>
          <a:xfrm>
            <a:off x="4733801" y="5933745"/>
            <a:ext cx="721759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(e) Cohesion Force of Centroids </a:t>
            </a:r>
            <a:endParaRPr lang="zh-CN" altLang="en-US" dirty="0"/>
          </a:p>
        </p:txBody>
      </p:sp>
      <p:sp>
        <p:nvSpPr>
          <p:cNvPr id="28" name="TextBox 27">
            <a:extLst>
              <a:ext uri="{FF2B5EF4-FFF2-40B4-BE49-F238E27FC236}">
                <a16:creationId xmlns:a16="http://schemas.microsoft.com/office/drawing/2014/main" id="{1D33EF9E-0151-AD31-EF55-373818E099AC}"/>
              </a:ext>
            </a:extLst>
          </p:cNvPr>
          <p:cNvSpPr txBox="1"/>
          <p:nvPr/>
        </p:nvSpPr>
        <p:spPr>
          <a:xfrm>
            <a:off x="7389687" y="5822656"/>
            <a:ext cx="7217594" cy="458074"/>
          </a:xfrm>
          <a:prstGeom prst="rect">
            <a:avLst/>
          </a:prstGeom>
          <a:noFill/>
        </p:spPr>
        <p:txBody>
          <a:bodyPr wrap="square">
            <a:spAutoFit/>
          </a:bodyPr>
          <a:lstStyle/>
          <a:p>
            <a:pPr indent="457200" algn="just">
              <a:lnSpc>
                <a:spcPct val="150000"/>
              </a:lnSpc>
            </a:pPr>
            <a:r>
              <a:rPr lang="en-US" altLang="zh-CN" sz="1800" kern="100" dirty="0">
                <a:effectLst/>
                <a:latin typeface="Times New Roman" panose="02020603050405020304" pitchFamily="18" charset="0"/>
                <a:ea typeface="宋体" panose="02010600030101010101" pitchFamily="2" charset="-122"/>
              </a:rPr>
              <a:t>(f) Number of </a:t>
            </a:r>
            <a:r>
              <a:rPr lang="en-US" altLang="zh-CN" sz="1800" kern="100" dirty="0" err="1">
                <a:effectLst/>
                <a:latin typeface="Times New Roman" panose="02020603050405020304" pitchFamily="18" charset="0"/>
                <a:ea typeface="宋体" panose="02010600030101010101" pitchFamily="2" charset="-122"/>
              </a:rPr>
              <a:t>Boids</a:t>
            </a:r>
            <a:r>
              <a:rPr lang="en-US" altLang="zh-CN" sz="1800" kern="100" dirty="0">
                <a:effectLst/>
                <a:latin typeface="Times New Roman" panose="02020603050405020304" pitchFamily="18" charset="0"/>
                <a:ea typeface="宋体" panose="02010600030101010101" pitchFamily="2" charset="-122"/>
              </a:rPr>
              <a:t> in Radius of Centroids</a:t>
            </a:r>
            <a:endParaRPr lang="zh-CN" altLang="zh-CN" sz="1400" kern="100" dirty="0">
              <a:effectLst/>
              <a:latin typeface="Times New Roman" panose="02020603050405020304" pitchFamily="18" charset="0"/>
              <a:ea typeface="宋体" panose="02010600030101010101" pitchFamily="2" charset="-122"/>
            </a:endParaRPr>
          </a:p>
        </p:txBody>
      </p:sp>
      <p:pic>
        <p:nvPicPr>
          <p:cNvPr id="2" name="Picture 1">
            <a:extLst>
              <a:ext uri="{FF2B5EF4-FFF2-40B4-BE49-F238E27FC236}">
                <a16:creationId xmlns:a16="http://schemas.microsoft.com/office/drawing/2014/main" id="{CF373D2E-F836-8AE1-A4F8-EC7F4D8D9F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538" y="374992"/>
            <a:ext cx="3960000" cy="2640000"/>
          </a:xfrm>
          <a:prstGeom prst="rect">
            <a:avLst/>
          </a:prstGeom>
          <a:noFill/>
          <a:ln>
            <a:noFill/>
          </a:ln>
        </p:spPr>
      </p:pic>
      <p:pic>
        <p:nvPicPr>
          <p:cNvPr id="3" name="Picture 2">
            <a:extLst>
              <a:ext uri="{FF2B5EF4-FFF2-40B4-BE49-F238E27FC236}">
                <a16:creationId xmlns:a16="http://schemas.microsoft.com/office/drawing/2014/main" id="{87C48E45-3D17-F882-B6EF-929A40B3E8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3928" y="415886"/>
            <a:ext cx="3960000" cy="2640000"/>
          </a:xfrm>
          <a:prstGeom prst="rect">
            <a:avLst/>
          </a:prstGeom>
          <a:noFill/>
          <a:ln>
            <a:noFill/>
          </a:ln>
        </p:spPr>
      </p:pic>
      <p:pic>
        <p:nvPicPr>
          <p:cNvPr id="4" name="Picture 3">
            <a:extLst>
              <a:ext uri="{FF2B5EF4-FFF2-40B4-BE49-F238E27FC236}">
                <a16:creationId xmlns:a16="http://schemas.microsoft.com/office/drawing/2014/main" id="{77DD3D74-DE6C-3688-AE1F-605A457351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361" y="3343430"/>
            <a:ext cx="3960000" cy="2640000"/>
          </a:xfrm>
          <a:prstGeom prst="rect">
            <a:avLst/>
          </a:prstGeom>
          <a:noFill/>
          <a:ln>
            <a:noFill/>
          </a:ln>
        </p:spPr>
      </p:pic>
      <p:pic>
        <p:nvPicPr>
          <p:cNvPr id="5" name="Picture 4">
            <a:extLst>
              <a:ext uri="{FF2B5EF4-FFF2-40B4-BE49-F238E27FC236}">
                <a16:creationId xmlns:a16="http://schemas.microsoft.com/office/drawing/2014/main" id="{C254640D-700F-B138-28C4-20EFC100AAC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810" y="370465"/>
            <a:ext cx="3960000" cy="2640000"/>
          </a:xfrm>
          <a:prstGeom prst="rect">
            <a:avLst/>
          </a:prstGeom>
          <a:noFill/>
          <a:ln>
            <a:noFill/>
          </a:ln>
        </p:spPr>
      </p:pic>
      <p:pic>
        <p:nvPicPr>
          <p:cNvPr id="6" name="Picture 5">
            <a:extLst>
              <a:ext uri="{FF2B5EF4-FFF2-40B4-BE49-F238E27FC236}">
                <a16:creationId xmlns:a16="http://schemas.microsoft.com/office/drawing/2014/main" id="{C65562ED-DE1F-92C0-6D31-9375A22BA77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32225" y="3371976"/>
            <a:ext cx="3960000" cy="2640000"/>
          </a:xfrm>
          <a:prstGeom prst="rect">
            <a:avLst/>
          </a:prstGeom>
          <a:noFill/>
          <a:ln>
            <a:noFill/>
          </a:ln>
        </p:spPr>
      </p:pic>
      <p:pic>
        <p:nvPicPr>
          <p:cNvPr id="7" name="Picture 6">
            <a:extLst>
              <a:ext uri="{FF2B5EF4-FFF2-40B4-BE49-F238E27FC236}">
                <a16:creationId xmlns:a16="http://schemas.microsoft.com/office/drawing/2014/main" id="{A5D9F78F-BFE3-D3D7-3ACB-56D91DB883F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29183" y="3343430"/>
            <a:ext cx="3960000" cy="2640000"/>
          </a:xfrm>
          <a:prstGeom prst="rect">
            <a:avLst/>
          </a:prstGeom>
          <a:noFill/>
          <a:ln>
            <a:noFill/>
          </a:ln>
        </p:spPr>
      </p:pic>
    </p:spTree>
    <p:extLst>
      <p:ext uri="{BB962C8B-B14F-4D97-AF65-F5344CB8AC3E}">
        <p14:creationId xmlns:p14="http://schemas.microsoft.com/office/powerpoint/2010/main" val="123716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65E094-4BB9-50B9-CBC4-4C31EFF783FA}"/>
              </a:ext>
            </a:extLst>
          </p:cNvPr>
          <p:cNvSpPr txBox="1"/>
          <p:nvPr/>
        </p:nvSpPr>
        <p:spPr>
          <a:xfrm>
            <a:off x="4827326" y="2925737"/>
            <a:ext cx="3684355" cy="458074"/>
          </a:xfrm>
          <a:prstGeom prst="rect">
            <a:avLst/>
          </a:prstGeom>
          <a:noFill/>
        </p:spPr>
        <p:txBody>
          <a:bodyPr wrap="square" rtlCol="0">
            <a:spAutoFit/>
          </a:bodyPr>
          <a:lstStyle/>
          <a:p>
            <a:pPr indent="304800" algn="just">
              <a:lnSpc>
                <a:spcPct val="150000"/>
              </a:lnSpc>
            </a:pPr>
            <a:r>
              <a:rPr lang="en-US" altLang="zh-CN" sz="1800" kern="100" dirty="0">
                <a:effectLst/>
                <a:latin typeface="Times New Roman" panose="02020603050405020304" pitchFamily="18" charset="0"/>
                <a:ea typeface="宋体" panose="02010600030101010101" pitchFamily="2" charset="-122"/>
              </a:rPr>
              <a:t> (b) Velocity of Centroids</a:t>
            </a:r>
            <a:endParaRPr lang="zh-CN" altLang="zh-CN" sz="1800" kern="100" dirty="0">
              <a:effectLst/>
              <a:latin typeface="Times New Roman" panose="02020603050405020304" pitchFamily="18" charset="0"/>
              <a:ea typeface="宋体" panose="02010600030101010101" pitchFamily="2" charset="-122"/>
            </a:endParaRPr>
          </a:p>
        </p:txBody>
      </p:sp>
      <p:sp>
        <p:nvSpPr>
          <p:cNvPr id="20" name="TextBox 19">
            <a:extLst>
              <a:ext uri="{FF2B5EF4-FFF2-40B4-BE49-F238E27FC236}">
                <a16:creationId xmlns:a16="http://schemas.microsoft.com/office/drawing/2014/main" id="{951DEC6E-3D60-F2CA-1D6C-9B37FE9D41EA}"/>
              </a:ext>
            </a:extLst>
          </p:cNvPr>
          <p:cNvSpPr txBox="1"/>
          <p:nvPr/>
        </p:nvSpPr>
        <p:spPr>
          <a:xfrm>
            <a:off x="731785" y="3014992"/>
            <a:ext cx="609514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Positional </a:t>
            </a:r>
            <a:r>
              <a:rPr lang="en-US" altLang="zh-CN" sz="1800" kern="100" dirty="0" err="1">
                <a:effectLst/>
                <a:latin typeface="Times New Roman" panose="02020603050405020304" pitchFamily="18" charset="0"/>
                <a:ea typeface="宋体" panose="02010600030101010101" pitchFamily="2" charset="-122"/>
              </a:rPr>
              <a:t>Coordiante</a:t>
            </a:r>
            <a:r>
              <a:rPr lang="en-US" altLang="zh-CN" sz="1800" kern="100" dirty="0">
                <a:effectLst/>
                <a:latin typeface="Times New Roman" panose="02020603050405020304" pitchFamily="18" charset="0"/>
                <a:ea typeface="宋体" panose="02010600030101010101" pitchFamily="2" charset="-122"/>
              </a:rPr>
              <a:t> of Centroids </a:t>
            </a:r>
            <a:endParaRPr lang="zh-CN" altLang="en-US" dirty="0"/>
          </a:p>
        </p:txBody>
      </p:sp>
      <p:sp>
        <p:nvSpPr>
          <p:cNvPr id="22" name="TextBox 21">
            <a:extLst>
              <a:ext uri="{FF2B5EF4-FFF2-40B4-BE49-F238E27FC236}">
                <a16:creationId xmlns:a16="http://schemas.microsoft.com/office/drawing/2014/main" id="{3D826EAA-46CE-EAE3-0768-CA35CC660C27}"/>
              </a:ext>
            </a:extLst>
          </p:cNvPr>
          <p:cNvSpPr txBox="1"/>
          <p:nvPr/>
        </p:nvSpPr>
        <p:spPr>
          <a:xfrm>
            <a:off x="8342598" y="2982779"/>
            <a:ext cx="609514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 Alignment Force of Centroids </a:t>
            </a:r>
            <a:endParaRPr lang="zh-CN" altLang="en-US" dirty="0"/>
          </a:p>
        </p:txBody>
      </p:sp>
      <p:sp>
        <p:nvSpPr>
          <p:cNvPr id="24" name="TextBox 23">
            <a:extLst>
              <a:ext uri="{FF2B5EF4-FFF2-40B4-BE49-F238E27FC236}">
                <a16:creationId xmlns:a16="http://schemas.microsoft.com/office/drawing/2014/main" id="{F19EB28E-2F66-49DC-D97E-84D4EB2F208C}"/>
              </a:ext>
            </a:extLst>
          </p:cNvPr>
          <p:cNvSpPr txBox="1"/>
          <p:nvPr/>
        </p:nvSpPr>
        <p:spPr>
          <a:xfrm>
            <a:off x="881937" y="5911398"/>
            <a:ext cx="721759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(d) Separation Force of Centroids</a:t>
            </a:r>
            <a:endParaRPr lang="zh-CN" altLang="en-US" dirty="0"/>
          </a:p>
        </p:txBody>
      </p:sp>
      <p:sp>
        <p:nvSpPr>
          <p:cNvPr id="26" name="TextBox 25">
            <a:extLst>
              <a:ext uri="{FF2B5EF4-FFF2-40B4-BE49-F238E27FC236}">
                <a16:creationId xmlns:a16="http://schemas.microsoft.com/office/drawing/2014/main" id="{9BF5FEED-CA59-0E6C-6847-8B123C4A7309}"/>
              </a:ext>
            </a:extLst>
          </p:cNvPr>
          <p:cNvSpPr txBox="1"/>
          <p:nvPr/>
        </p:nvSpPr>
        <p:spPr>
          <a:xfrm>
            <a:off x="4733801" y="5933745"/>
            <a:ext cx="721759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(e) Cohesion Force of Centroids </a:t>
            </a:r>
            <a:endParaRPr lang="zh-CN" altLang="en-US" dirty="0"/>
          </a:p>
        </p:txBody>
      </p:sp>
      <p:sp>
        <p:nvSpPr>
          <p:cNvPr id="28" name="TextBox 27">
            <a:extLst>
              <a:ext uri="{FF2B5EF4-FFF2-40B4-BE49-F238E27FC236}">
                <a16:creationId xmlns:a16="http://schemas.microsoft.com/office/drawing/2014/main" id="{1D33EF9E-0151-AD31-EF55-373818E099AC}"/>
              </a:ext>
            </a:extLst>
          </p:cNvPr>
          <p:cNvSpPr txBox="1"/>
          <p:nvPr/>
        </p:nvSpPr>
        <p:spPr>
          <a:xfrm>
            <a:off x="7389687" y="5822656"/>
            <a:ext cx="7217594" cy="458074"/>
          </a:xfrm>
          <a:prstGeom prst="rect">
            <a:avLst/>
          </a:prstGeom>
          <a:noFill/>
        </p:spPr>
        <p:txBody>
          <a:bodyPr wrap="square">
            <a:spAutoFit/>
          </a:bodyPr>
          <a:lstStyle/>
          <a:p>
            <a:pPr indent="457200" algn="just">
              <a:lnSpc>
                <a:spcPct val="150000"/>
              </a:lnSpc>
            </a:pPr>
            <a:r>
              <a:rPr lang="en-US" altLang="zh-CN" sz="1800" kern="100" dirty="0">
                <a:effectLst/>
                <a:latin typeface="Times New Roman" panose="02020603050405020304" pitchFamily="18" charset="0"/>
                <a:ea typeface="宋体" panose="02010600030101010101" pitchFamily="2" charset="-122"/>
              </a:rPr>
              <a:t>(f) Number of </a:t>
            </a:r>
            <a:r>
              <a:rPr lang="en-US" altLang="zh-CN" sz="1800" kern="100" dirty="0" err="1">
                <a:effectLst/>
                <a:latin typeface="Times New Roman" panose="02020603050405020304" pitchFamily="18" charset="0"/>
                <a:ea typeface="宋体" panose="02010600030101010101" pitchFamily="2" charset="-122"/>
              </a:rPr>
              <a:t>Boids</a:t>
            </a:r>
            <a:r>
              <a:rPr lang="en-US" altLang="zh-CN" sz="1800" kern="100" dirty="0">
                <a:effectLst/>
                <a:latin typeface="Times New Roman" panose="02020603050405020304" pitchFamily="18" charset="0"/>
                <a:ea typeface="宋体" panose="02010600030101010101" pitchFamily="2" charset="-122"/>
              </a:rPr>
              <a:t> in Radius of Centroids</a:t>
            </a:r>
            <a:endParaRPr lang="zh-CN" altLang="zh-CN" sz="1400" kern="100" dirty="0">
              <a:effectLst/>
              <a:latin typeface="Times New Roman" panose="02020603050405020304" pitchFamily="18" charset="0"/>
              <a:ea typeface="宋体" panose="02010600030101010101" pitchFamily="2" charset="-122"/>
            </a:endParaRPr>
          </a:p>
        </p:txBody>
      </p:sp>
      <p:pic>
        <p:nvPicPr>
          <p:cNvPr id="8" name="Picture 7">
            <a:extLst>
              <a:ext uri="{FF2B5EF4-FFF2-40B4-BE49-F238E27FC236}">
                <a16:creationId xmlns:a16="http://schemas.microsoft.com/office/drawing/2014/main" id="{20801DD8-59D6-DEA1-FAC3-7C64E6474E3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693" y="374992"/>
            <a:ext cx="3960000" cy="2640000"/>
          </a:xfrm>
          <a:prstGeom prst="rect">
            <a:avLst/>
          </a:prstGeom>
          <a:noFill/>
          <a:ln>
            <a:noFill/>
          </a:ln>
        </p:spPr>
      </p:pic>
      <p:pic>
        <p:nvPicPr>
          <p:cNvPr id="9" name="Picture 8">
            <a:extLst>
              <a:ext uri="{FF2B5EF4-FFF2-40B4-BE49-F238E27FC236}">
                <a16:creationId xmlns:a16="http://schemas.microsoft.com/office/drawing/2014/main" id="{9BEE67CA-3C6A-F4FA-1C02-229F6D0984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3910" y="405484"/>
            <a:ext cx="3960000" cy="2640000"/>
          </a:xfrm>
          <a:prstGeom prst="rect">
            <a:avLst/>
          </a:prstGeom>
          <a:noFill/>
          <a:ln>
            <a:noFill/>
          </a:ln>
        </p:spPr>
      </p:pic>
      <p:pic>
        <p:nvPicPr>
          <p:cNvPr id="10" name="Picture 9">
            <a:extLst>
              <a:ext uri="{FF2B5EF4-FFF2-40B4-BE49-F238E27FC236}">
                <a16:creationId xmlns:a16="http://schemas.microsoft.com/office/drawing/2014/main" id="{0A42D6BE-2B08-9324-84A4-02754063C89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000" y="435976"/>
            <a:ext cx="3960000" cy="2640000"/>
          </a:xfrm>
          <a:prstGeom prst="rect">
            <a:avLst/>
          </a:prstGeom>
          <a:noFill/>
          <a:ln>
            <a:noFill/>
          </a:ln>
        </p:spPr>
      </p:pic>
      <p:pic>
        <p:nvPicPr>
          <p:cNvPr id="11" name="Picture 10">
            <a:extLst>
              <a:ext uri="{FF2B5EF4-FFF2-40B4-BE49-F238E27FC236}">
                <a16:creationId xmlns:a16="http://schemas.microsoft.com/office/drawing/2014/main" id="{29120184-DDCC-AC90-EA1C-EE1E7A62B05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485" y="3343104"/>
            <a:ext cx="3960000" cy="2640000"/>
          </a:xfrm>
          <a:prstGeom prst="rect">
            <a:avLst/>
          </a:prstGeom>
          <a:noFill/>
          <a:ln>
            <a:noFill/>
          </a:ln>
        </p:spPr>
      </p:pic>
      <p:pic>
        <p:nvPicPr>
          <p:cNvPr id="12" name="Picture 11">
            <a:extLst>
              <a:ext uri="{FF2B5EF4-FFF2-40B4-BE49-F238E27FC236}">
                <a16:creationId xmlns:a16="http://schemas.microsoft.com/office/drawing/2014/main" id="{8F1F8A6D-1EB6-E848-DA09-CC8E7C38BD7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20984" y="3365451"/>
            <a:ext cx="3960000" cy="2640000"/>
          </a:xfrm>
          <a:prstGeom prst="rect">
            <a:avLst/>
          </a:prstGeom>
          <a:noFill/>
          <a:ln>
            <a:noFill/>
          </a:ln>
        </p:spPr>
      </p:pic>
      <p:pic>
        <p:nvPicPr>
          <p:cNvPr id="13" name="Picture 12">
            <a:extLst>
              <a:ext uri="{FF2B5EF4-FFF2-40B4-BE49-F238E27FC236}">
                <a16:creationId xmlns:a16="http://schemas.microsoft.com/office/drawing/2014/main" id="{FBEF4EC5-E0CB-C55F-819E-3B0E345AEFD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28028" y="3299084"/>
            <a:ext cx="3960000" cy="2640000"/>
          </a:xfrm>
          <a:prstGeom prst="rect">
            <a:avLst/>
          </a:prstGeom>
          <a:noFill/>
          <a:ln>
            <a:noFill/>
          </a:ln>
        </p:spPr>
      </p:pic>
    </p:spTree>
    <p:extLst>
      <p:ext uri="{BB962C8B-B14F-4D97-AF65-F5344CB8AC3E}">
        <p14:creationId xmlns:p14="http://schemas.microsoft.com/office/powerpoint/2010/main" val="420888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4E816A-B376-D79F-354D-96690B71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785" y="87073"/>
            <a:ext cx="4790153" cy="900900"/>
          </a:xfrm>
          <a:prstGeom prst="rect">
            <a:avLst/>
          </a:prstGeom>
        </p:spPr>
      </p:pic>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a:xfrm>
            <a:off x="4033346" y="2919138"/>
            <a:ext cx="10515600" cy="1325563"/>
          </a:xfrm>
        </p:spPr>
        <p:txBody>
          <a:bodyPr/>
          <a:lstStyle/>
          <a:p>
            <a:r>
              <a:rPr lang="en-US" altLang="zh-CN" dirty="0">
                <a:latin typeface="Times New Roman" panose="02020603050405020304" pitchFamily="18" charset="0"/>
                <a:cs typeface="Times New Roman" panose="02020603050405020304" pitchFamily="18" charset="0"/>
              </a:rPr>
              <a:t>1. Introduction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486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1433-5C2A-F88B-2387-D603B9F49F0C}"/>
              </a:ext>
            </a:extLst>
          </p:cNvPr>
          <p:cNvSpPr txBox="1"/>
          <p:nvPr/>
        </p:nvSpPr>
        <p:spPr>
          <a:xfrm>
            <a:off x="68492" y="46924"/>
            <a:ext cx="5510375" cy="584775"/>
          </a:xfrm>
          <a:prstGeom prst="rect">
            <a:avLst/>
          </a:prstGeom>
          <a:noFill/>
        </p:spPr>
        <p:txBody>
          <a:bodyPr wrap="square">
            <a:spAutoFit/>
          </a:bodyPr>
          <a:lstStyle/>
          <a:p>
            <a:r>
              <a:rPr lang="en-GB" altLang="zh-CN" sz="3200" dirty="0">
                <a:latin typeface="Times New Roman" panose="02020603050405020304" pitchFamily="18" charset="0"/>
                <a:cs typeface="Times New Roman" panose="02020603050405020304" pitchFamily="18" charset="0"/>
              </a:rPr>
              <a:t>(3) 2D Mapping Method: Step 1</a:t>
            </a:r>
            <a:endParaRPr lang="zh-CN" altLang="en-US" sz="3200" dirty="0"/>
          </a:p>
        </p:txBody>
      </p:sp>
      <p:pic>
        <p:nvPicPr>
          <p:cNvPr id="3" name="Picture 2">
            <a:extLst>
              <a:ext uri="{FF2B5EF4-FFF2-40B4-BE49-F238E27FC236}">
                <a16:creationId xmlns:a16="http://schemas.microsoft.com/office/drawing/2014/main" id="{66CF299E-6848-9CDE-C666-048B4603323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0085" y="741777"/>
            <a:ext cx="3542876" cy="2200181"/>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B5A039-930D-C84E-BCBA-87BCF7FE9BF5}"/>
                  </a:ext>
                </a:extLst>
              </p:cNvPr>
              <p:cNvSpPr txBox="1"/>
              <p:nvPr/>
            </p:nvSpPr>
            <p:spPr>
              <a:xfrm>
                <a:off x="-1815576" y="1106396"/>
                <a:ext cx="6095144" cy="10772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oMath>
                  </m:oMathPara>
                </a14:m>
                <a:endParaRPr lang="en-GB"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b="0" i="1" smtClean="0">
                              <a:latin typeface="Cambria Math" panose="02040503050406030204" pitchFamily="18" charset="0"/>
                            </a:rPr>
                            <m:t>200</m:t>
                          </m:r>
                        </m:sub>
                      </m:sSub>
                    </m:oMath>
                  </m:oMathPara>
                </a14:m>
                <a:endParaRPr lang="zh-CN" altLang="en-US" sz="3200" dirty="0"/>
              </a:p>
            </p:txBody>
          </p:sp>
        </mc:Choice>
        <mc:Fallback xmlns="">
          <p:sp>
            <p:nvSpPr>
              <p:cNvPr id="7" name="TextBox 6">
                <a:extLst>
                  <a:ext uri="{FF2B5EF4-FFF2-40B4-BE49-F238E27FC236}">
                    <a16:creationId xmlns:a16="http://schemas.microsoft.com/office/drawing/2014/main" id="{57B5A039-930D-C84E-BCBA-87BCF7FE9BF5}"/>
                  </a:ext>
                </a:extLst>
              </p:cNvPr>
              <p:cNvSpPr txBox="1">
                <a:spLocks noRot="1" noChangeAspect="1" noMove="1" noResize="1" noEditPoints="1" noAdjustHandles="1" noChangeArrowheads="1" noChangeShapeType="1" noTextEdit="1"/>
              </p:cNvSpPr>
              <p:nvPr/>
            </p:nvSpPr>
            <p:spPr>
              <a:xfrm>
                <a:off x="-1815576" y="1106396"/>
                <a:ext cx="6095144" cy="1077218"/>
              </a:xfrm>
              <a:prstGeom prst="rect">
                <a:avLst/>
              </a:prstGeom>
              <a:blipFill>
                <a:blip r:embed="rId3"/>
                <a:stretch>
                  <a:fillRect/>
                </a:stretch>
              </a:blipFill>
            </p:spPr>
            <p:txBody>
              <a:bodyPr/>
              <a:lstStyle/>
              <a:p>
                <a:r>
                  <a:rPr lang="zh-CN" altLang="en-US">
                    <a:noFill/>
                  </a:rPr>
                  <a:t> </a:t>
                </a:r>
              </a:p>
            </p:txBody>
          </p:sp>
        </mc:Fallback>
      </mc:AlternateContent>
      <p:sp>
        <p:nvSpPr>
          <p:cNvPr id="9" name="Arrow: Right 8">
            <a:extLst>
              <a:ext uri="{FF2B5EF4-FFF2-40B4-BE49-F238E27FC236}">
                <a16:creationId xmlns:a16="http://schemas.microsoft.com/office/drawing/2014/main" id="{2005225D-FA1E-9466-8A3A-8CCA4CB78985}"/>
              </a:ext>
            </a:extLst>
          </p:cNvPr>
          <p:cNvSpPr/>
          <p:nvPr/>
        </p:nvSpPr>
        <p:spPr>
          <a:xfrm>
            <a:off x="2379321" y="1657202"/>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rrow: Right 9">
            <a:extLst>
              <a:ext uri="{FF2B5EF4-FFF2-40B4-BE49-F238E27FC236}">
                <a16:creationId xmlns:a16="http://schemas.microsoft.com/office/drawing/2014/main" id="{7CAA33DB-64AC-E345-501D-E54E5839E64A}"/>
              </a:ext>
            </a:extLst>
          </p:cNvPr>
          <p:cNvSpPr/>
          <p:nvPr/>
        </p:nvSpPr>
        <p:spPr>
          <a:xfrm>
            <a:off x="6644557" y="1657202"/>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a:extLst>
              <a:ext uri="{FF2B5EF4-FFF2-40B4-BE49-F238E27FC236}">
                <a16:creationId xmlns:a16="http://schemas.microsoft.com/office/drawing/2014/main" id="{18826F11-6EB3-C4BC-40A9-8221870214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2602" y="741777"/>
            <a:ext cx="3464659" cy="2330580"/>
          </a:xfrm>
          <a:prstGeom prst="rect">
            <a:avLst/>
          </a:prstGeom>
          <a:noFill/>
          <a:ln>
            <a:noFill/>
          </a:ln>
        </p:spPr>
      </p:pic>
      <p:sp>
        <p:nvSpPr>
          <p:cNvPr id="13" name="Arrow: Right 12">
            <a:extLst>
              <a:ext uri="{FF2B5EF4-FFF2-40B4-BE49-F238E27FC236}">
                <a16:creationId xmlns:a16="http://schemas.microsoft.com/office/drawing/2014/main" id="{38D7D784-3C06-CD0F-9F3D-4A0DA78D4EC0}"/>
              </a:ext>
            </a:extLst>
          </p:cNvPr>
          <p:cNvSpPr/>
          <p:nvPr/>
        </p:nvSpPr>
        <p:spPr>
          <a:xfrm>
            <a:off x="10959892" y="1657201"/>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a:extLst>
              <a:ext uri="{FF2B5EF4-FFF2-40B4-BE49-F238E27FC236}">
                <a16:creationId xmlns:a16="http://schemas.microsoft.com/office/drawing/2014/main" id="{E32C0A72-3059-9ADB-08B2-632DCBA55290}"/>
              </a:ext>
            </a:extLst>
          </p:cNvPr>
          <p:cNvSpPr txBox="1"/>
          <p:nvPr/>
        </p:nvSpPr>
        <p:spPr>
          <a:xfrm>
            <a:off x="611968" y="3042246"/>
            <a:ext cx="4375726" cy="369332"/>
          </a:xfrm>
          <a:prstGeom prst="rect">
            <a:avLst/>
          </a:prstGeom>
          <a:noFill/>
        </p:spPr>
        <p:txBody>
          <a:bodyPr wrap="square">
            <a:spAutoFit/>
          </a:bodyPr>
          <a:lstStyle/>
          <a:p>
            <a:r>
              <a:rPr lang="en-US" altLang="zh-CN" b="1" dirty="0"/>
              <a:t>Map the coordinate onto the 2D plane</a:t>
            </a:r>
            <a:endParaRPr lang="zh-CN" altLang="en-US" b="1" dirty="0"/>
          </a:p>
        </p:txBody>
      </p:sp>
      <p:sp>
        <p:nvSpPr>
          <p:cNvPr id="17" name="TextBox 16">
            <a:extLst>
              <a:ext uri="{FF2B5EF4-FFF2-40B4-BE49-F238E27FC236}">
                <a16:creationId xmlns:a16="http://schemas.microsoft.com/office/drawing/2014/main" id="{A9E502CE-8759-47BF-A6BF-F1DAFD35A37F}"/>
              </a:ext>
            </a:extLst>
          </p:cNvPr>
          <p:cNvSpPr txBox="1"/>
          <p:nvPr/>
        </p:nvSpPr>
        <p:spPr>
          <a:xfrm>
            <a:off x="5789330" y="3072357"/>
            <a:ext cx="3206544" cy="369332"/>
          </a:xfrm>
          <a:prstGeom prst="rect">
            <a:avLst/>
          </a:prstGeom>
          <a:noFill/>
        </p:spPr>
        <p:txBody>
          <a:bodyPr wrap="square">
            <a:spAutoFit/>
          </a:bodyPr>
          <a:lstStyle/>
          <a:p>
            <a:r>
              <a:rPr lang="en-US" altLang="zh-CN" b="1" dirty="0"/>
              <a:t>Rescale the plane</a:t>
            </a:r>
            <a:endParaRPr lang="zh-CN" altLang="en-US" b="1" dirty="0"/>
          </a:p>
        </p:txBody>
      </p:sp>
      <p:pic>
        <p:nvPicPr>
          <p:cNvPr id="18" name="Picture 17">
            <a:extLst>
              <a:ext uri="{FF2B5EF4-FFF2-40B4-BE49-F238E27FC236}">
                <a16:creationId xmlns:a16="http://schemas.microsoft.com/office/drawing/2014/main" id="{07FA48CC-8E2A-8A96-3D61-D6A75C6C1AB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193" y="3492764"/>
            <a:ext cx="3206545" cy="2156146"/>
          </a:xfrm>
          <a:prstGeom prst="rect">
            <a:avLst/>
          </a:prstGeom>
          <a:noFill/>
          <a:ln>
            <a:noFill/>
          </a:ln>
        </p:spPr>
      </p:pic>
      <p:sp>
        <p:nvSpPr>
          <p:cNvPr id="19" name="TextBox 18">
            <a:extLst>
              <a:ext uri="{FF2B5EF4-FFF2-40B4-BE49-F238E27FC236}">
                <a16:creationId xmlns:a16="http://schemas.microsoft.com/office/drawing/2014/main" id="{3A9F8DF0-B336-233C-14AB-4D2EAEA00721}"/>
              </a:ext>
            </a:extLst>
          </p:cNvPr>
          <p:cNvSpPr txBox="1"/>
          <p:nvPr/>
        </p:nvSpPr>
        <p:spPr>
          <a:xfrm>
            <a:off x="10236327" y="3072357"/>
            <a:ext cx="3206544" cy="369332"/>
          </a:xfrm>
          <a:prstGeom prst="rect">
            <a:avLst/>
          </a:prstGeom>
          <a:noFill/>
        </p:spPr>
        <p:txBody>
          <a:bodyPr wrap="square">
            <a:spAutoFit/>
          </a:bodyPr>
          <a:lstStyle/>
          <a:p>
            <a:r>
              <a:rPr lang="en-US" altLang="zh-CN" b="1" dirty="0"/>
              <a:t>Mesh the plane</a:t>
            </a:r>
            <a:endParaRPr lang="zh-CN" altLang="en-US" b="1" dirty="0"/>
          </a:p>
        </p:txBody>
      </p:sp>
      <p:sp>
        <p:nvSpPr>
          <p:cNvPr id="20" name="TextBox 19">
            <a:extLst>
              <a:ext uri="{FF2B5EF4-FFF2-40B4-BE49-F238E27FC236}">
                <a16:creationId xmlns:a16="http://schemas.microsoft.com/office/drawing/2014/main" id="{9936B722-324C-09DF-C027-B6E6C1E29B71}"/>
              </a:ext>
            </a:extLst>
          </p:cNvPr>
          <p:cNvSpPr txBox="1"/>
          <p:nvPr/>
        </p:nvSpPr>
        <p:spPr>
          <a:xfrm>
            <a:off x="1713147" y="5772269"/>
            <a:ext cx="4838943" cy="369332"/>
          </a:xfrm>
          <a:prstGeom prst="rect">
            <a:avLst/>
          </a:prstGeom>
          <a:noFill/>
        </p:spPr>
        <p:txBody>
          <a:bodyPr wrap="square">
            <a:spAutoFit/>
          </a:bodyPr>
          <a:lstStyle/>
          <a:p>
            <a:r>
              <a:rPr lang="en-US" altLang="zh-CN" b="1" dirty="0"/>
              <a:t>Detect the existence of </a:t>
            </a:r>
            <a:r>
              <a:rPr lang="en-US" altLang="zh-CN" b="1" dirty="0" err="1"/>
              <a:t>boids</a:t>
            </a:r>
            <a:r>
              <a:rPr lang="en-US" altLang="zh-CN" b="1" dirty="0"/>
              <a:t> on each pixel </a:t>
            </a:r>
            <a:endParaRPr lang="zh-CN" altLang="en-US" b="1" dirty="0"/>
          </a:p>
        </p:txBody>
      </p:sp>
      <p:sp>
        <p:nvSpPr>
          <p:cNvPr id="21" name="Arrow: Right 20">
            <a:extLst>
              <a:ext uri="{FF2B5EF4-FFF2-40B4-BE49-F238E27FC236}">
                <a16:creationId xmlns:a16="http://schemas.microsoft.com/office/drawing/2014/main" id="{29F8BF3C-6683-66EC-7546-BDFC04796CA8}"/>
              </a:ext>
            </a:extLst>
          </p:cNvPr>
          <p:cNvSpPr/>
          <p:nvPr/>
        </p:nvSpPr>
        <p:spPr>
          <a:xfrm>
            <a:off x="3663119" y="4514194"/>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Arrow: Right 22">
            <a:extLst>
              <a:ext uri="{FF2B5EF4-FFF2-40B4-BE49-F238E27FC236}">
                <a16:creationId xmlns:a16="http://schemas.microsoft.com/office/drawing/2014/main" id="{37160804-C580-86F2-1A65-611A06129048}"/>
              </a:ext>
            </a:extLst>
          </p:cNvPr>
          <p:cNvSpPr/>
          <p:nvPr/>
        </p:nvSpPr>
        <p:spPr>
          <a:xfrm>
            <a:off x="7659558" y="4514194"/>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4CB5410-E50C-118D-F5E8-940B7960EFEB}"/>
                  </a:ext>
                </a:extLst>
              </p:cNvPr>
              <p:cNvSpPr txBox="1"/>
              <p:nvPr/>
            </p:nvSpPr>
            <p:spPr>
              <a:xfrm>
                <a:off x="8542963" y="4452638"/>
                <a:ext cx="18733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𝐼𝑛𝑑𝑖𝑐𝑎𝑡𝑜𝑟</m:t>
                      </m:r>
                    </m:oMath>
                  </m:oMathPara>
                </a14:m>
                <a:endParaRPr lang="zh-CN" altLang="en-US" sz="3200" dirty="0"/>
              </a:p>
            </p:txBody>
          </p:sp>
        </mc:Choice>
        <mc:Fallback xmlns="">
          <p:sp>
            <p:nvSpPr>
              <p:cNvPr id="24" name="TextBox 23">
                <a:extLst>
                  <a:ext uri="{FF2B5EF4-FFF2-40B4-BE49-F238E27FC236}">
                    <a16:creationId xmlns:a16="http://schemas.microsoft.com/office/drawing/2014/main" id="{74CB5410-E50C-118D-F5E8-940B7960EFEB}"/>
                  </a:ext>
                </a:extLst>
              </p:cNvPr>
              <p:cNvSpPr txBox="1">
                <a:spLocks noRot="1" noChangeAspect="1" noMove="1" noResize="1" noEditPoints="1" noAdjustHandles="1" noChangeArrowheads="1" noChangeShapeType="1" noTextEdit="1"/>
              </p:cNvSpPr>
              <p:nvPr/>
            </p:nvSpPr>
            <p:spPr>
              <a:xfrm>
                <a:off x="8542963" y="4452638"/>
                <a:ext cx="1873333" cy="492443"/>
              </a:xfrm>
              <a:prstGeom prst="rect">
                <a:avLst/>
              </a:prstGeom>
              <a:blipFill>
                <a:blip r:embed="rId6"/>
                <a:stretch>
                  <a:fillRect/>
                </a:stretch>
              </a:blipFill>
            </p:spPr>
            <p:txBody>
              <a:bodyPr/>
              <a:lstStyle/>
              <a:p>
                <a:r>
                  <a:rPr lang="zh-CN" altLang="en-US">
                    <a:noFill/>
                  </a:rPr>
                  <a:t> </a:t>
                </a:r>
              </a:p>
            </p:txBody>
          </p:sp>
        </mc:Fallback>
      </mc:AlternateContent>
      <p:sp>
        <p:nvSpPr>
          <p:cNvPr id="25" name="TextBox 24">
            <a:extLst>
              <a:ext uri="{FF2B5EF4-FFF2-40B4-BE49-F238E27FC236}">
                <a16:creationId xmlns:a16="http://schemas.microsoft.com/office/drawing/2014/main" id="{3DCB5B56-A051-EC0B-01D7-A362079759A7}"/>
              </a:ext>
            </a:extLst>
          </p:cNvPr>
          <p:cNvSpPr txBox="1"/>
          <p:nvPr/>
        </p:nvSpPr>
        <p:spPr>
          <a:xfrm>
            <a:off x="7002779" y="5802380"/>
            <a:ext cx="2916919" cy="369332"/>
          </a:xfrm>
          <a:prstGeom prst="rect">
            <a:avLst/>
          </a:prstGeom>
          <a:noFill/>
        </p:spPr>
        <p:txBody>
          <a:bodyPr wrap="square">
            <a:spAutoFit/>
          </a:bodyPr>
          <a:lstStyle/>
          <a:p>
            <a:r>
              <a:rPr lang="en-US" altLang="zh-CN" b="1" dirty="0"/>
              <a:t>This image is an indicator</a:t>
            </a:r>
            <a:endParaRPr lang="zh-CN" altLang="en-US" b="1" dirty="0"/>
          </a:p>
        </p:txBody>
      </p:sp>
      <p:pic>
        <p:nvPicPr>
          <p:cNvPr id="4" name="Picture 4">
            <a:extLst>
              <a:ext uri="{FF2B5EF4-FFF2-40B4-BE49-F238E27FC236}">
                <a16:creationId xmlns:a16="http://schemas.microsoft.com/office/drawing/2014/main" id="{8C35F643-3A8A-59E9-ED87-DD228DEE7E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4702212" y="2821988"/>
            <a:ext cx="2465957" cy="331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00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21433-5C2A-F88B-2387-D603B9F49F0C}"/>
              </a:ext>
            </a:extLst>
          </p:cNvPr>
          <p:cNvSpPr txBox="1"/>
          <p:nvPr/>
        </p:nvSpPr>
        <p:spPr>
          <a:xfrm>
            <a:off x="83903" y="7175"/>
            <a:ext cx="5664488" cy="584775"/>
          </a:xfrm>
          <a:prstGeom prst="rect">
            <a:avLst/>
          </a:prstGeom>
          <a:noFill/>
        </p:spPr>
        <p:txBody>
          <a:bodyPr wrap="square">
            <a:spAutoFit/>
          </a:bodyPr>
          <a:lstStyle/>
          <a:p>
            <a:r>
              <a:rPr lang="en-GB" altLang="zh-CN" sz="3200" dirty="0">
                <a:latin typeface="Times New Roman" panose="02020603050405020304" pitchFamily="18" charset="0"/>
                <a:cs typeface="Times New Roman" panose="02020603050405020304" pitchFamily="18" charset="0"/>
              </a:rPr>
              <a:t>(3) 2D Mapping Method: Step 2</a:t>
            </a:r>
            <a:endParaRPr lang="zh-CN" altLang="en-US" sz="3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B5A039-930D-C84E-BCBA-87BCF7FE9BF5}"/>
                  </a:ext>
                </a:extLst>
              </p:cNvPr>
              <p:cNvSpPr txBox="1"/>
              <p:nvPr/>
            </p:nvSpPr>
            <p:spPr>
              <a:xfrm>
                <a:off x="1480657" y="503167"/>
                <a:ext cx="6095144" cy="10772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oMath>
                  </m:oMathPara>
                </a14:m>
                <a:endParaRPr lang="en-GB"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b="0" i="1" smtClean="0">
                              <a:latin typeface="Cambria Math" panose="02040503050406030204" pitchFamily="18" charset="0"/>
                            </a:rPr>
                            <m:t>200</m:t>
                          </m:r>
                        </m:sub>
                      </m:sSub>
                    </m:oMath>
                  </m:oMathPara>
                </a14:m>
                <a:endParaRPr lang="en-US" altLang="zh-CN" sz="3200" dirty="0"/>
              </a:p>
            </p:txBody>
          </p:sp>
        </mc:Choice>
        <mc:Fallback xmlns="">
          <p:sp>
            <p:nvSpPr>
              <p:cNvPr id="7" name="TextBox 6">
                <a:extLst>
                  <a:ext uri="{FF2B5EF4-FFF2-40B4-BE49-F238E27FC236}">
                    <a16:creationId xmlns:a16="http://schemas.microsoft.com/office/drawing/2014/main" id="{57B5A039-930D-C84E-BCBA-87BCF7FE9BF5}"/>
                  </a:ext>
                </a:extLst>
              </p:cNvPr>
              <p:cNvSpPr txBox="1">
                <a:spLocks noRot="1" noChangeAspect="1" noMove="1" noResize="1" noEditPoints="1" noAdjustHandles="1" noChangeArrowheads="1" noChangeShapeType="1" noTextEdit="1"/>
              </p:cNvSpPr>
              <p:nvPr/>
            </p:nvSpPr>
            <p:spPr>
              <a:xfrm>
                <a:off x="1480657" y="503167"/>
                <a:ext cx="6095144" cy="1077218"/>
              </a:xfrm>
              <a:prstGeom prst="rect">
                <a:avLst/>
              </a:prstGeom>
              <a:blipFill>
                <a:blip r:embed="rId2"/>
                <a:stretch>
                  <a:fillRect/>
                </a:stretch>
              </a:blipFill>
            </p:spPr>
            <p:txBody>
              <a:bodyPr/>
              <a:lstStyle/>
              <a:p>
                <a:r>
                  <a:rPr lang="zh-CN" altLang="en-US">
                    <a:noFill/>
                  </a:rPr>
                  <a:t> </a:t>
                </a:r>
              </a:p>
            </p:txBody>
          </p:sp>
        </mc:Fallback>
      </mc:AlternateContent>
      <p:sp>
        <p:nvSpPr>
          <p:cNvPr id="9" name="Arrow: Right 8">
            <a:extLst>
              <a:ext uri="{FF2B5EF4-FFF2-40B4-BE49-F238E27FC236}">
                <a16:creationId xmlns:a16="http://schemas.microsoft.com/office/drawing/2014/main" id="{2005225D-FA1E-9466-8A3A-8CCA4CB78985}"/>
              </a:ext>
            </a:extLst>
          </p:cNvPr>
          <p:cNvSpPr/>
          <p:nvPr/>
        </p:nvSpPr>
        <p:spPr>
          <a:xfrm>
            <a:off x="6252542" y="997565"/>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EEF91AC2-F527-CEBE-E37F-046FDC350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454601" y="3942962"/>
            <a:ext cx="2160000" cy="2900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7BA061E-4995-F6B5-F569-8D057D886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9454601" y="-370206"/>
            <a:ext cx="2160000" cy="2900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0FECD2-B480-F821-32E6-15CD846C46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9454601" y="1726454"/>
            <a:ext cx="2160000" cy="29004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5EB6119-E7DC-F288-EFF2-28CD7142C210}"/>
                  </a:ext>
                </a:extLst>
              </p:cNvPr>
              <p:cNvSpPr txBox="1"/>
              <p:nvPr/>
            </p:nvSpPr>
            <p:spPr>
              <a:xfrm>
                <a:off x="7010925" y="942654"/>
                <a:ext cx="18733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𝐼𝑛𝑑𝑖𝑐𝑎𝑡𝑜𝑟</m:t>
                      </m:r>
                    </m:oMath>
                  </m:oMathPara>
                </a14:m>
                <a:endParaRPr lang="zh-CN" altLang="en-US" sz="3200" dirty="0"/>
              </a:p>
            </p:txBody>
          </p:sp>
        </mc:Choice>
        <mc:Fallback xmlns="">
          <p:sp>
            <p:nvSpPr>
              <p:cNvPr id="30" name="TextBox 29">
                <a:extLst>
                  <a:ext uri="{FF2B5EF4-FFF2-40B4-BE49-F238E27FC236}">
                    <a16:creationId xmlns:a16="http://schemas.microsoft.com/office/drawing/2014/main" id="{85EB6119-E7DC-F288-EFF2-28CD7142C210}"/>
                  </a:ext>
                </a:extLst>
              </p:cNvPr>
              <p:cNvSpPr txBox="1">
                <a:spLocks noRot="1" noChangeAspect="1" noMove="1" noResize="1" noEditPoints="1" noAdjustHandles="1" noChangeArrowheads="1" noChangeShapeType="1" noTextEdit="1"/>
              </p:cNvSpPr>
              <p:nvPr/>
            </p:nvSpPr>
            <p:spPr>
              <a:xfrm>
                <a:off x="7010925" y="942654"/>
                <a:ext cx="1873333" cy="49244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9F4CB02-0FF8-595F-3AA9-3B0DB83F2243}"/>
                  </a:ext>
                </a:extLst>
              </p:cNvPr>
              <p:cNvSpPr txBox="1"/>
              <p:nvPr/>
            </p:nvSpPr>
            <p:spPr>
              <a:xfrm>
                <a:off x="7337937" y="3011185"/>
                <a:ext cx="154632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𝑥𝑉𝑒𝑙</m:t>
                      </m:r>
                    </m:oMath>
                  </m:oMathPara>
                </a14:m>
                <a:endParaRPr lang="zh-CN" altLang="en-US" sz="3200" dirty="0"/>
              </a:p>
            </p:txBody>
          </p:sp>
        </mc:Choice>
        <mc:Fallback xmlns="">
          <p:sp>
            <p:nvSpPr>
              <p:cNvPr id="31" name="TextBox 30">
                <a:extLst>
                  <a:ext uri="{FF2B5EF4-FFF2-40B4-BE49-F238E27FC236}">
                    <a16:creationId xmlns:a16="http://schemas.microsoft.com/office/drawing/2014/main" id="{49F4CB02-0FF8-595F-3AA9-3B0DB83F2243}"/>
                  </a:ext>
                </a:extLst>
              </p:cNvPr>
              <p:cNvSpPr txBox="1">
                <a:spLocks noRot="1" noChangeAspect="1" noMove="1" noResize="1" noEditPoints="1" noAdjustHandles="1" noChangeArrowheads="1" noChangeShapeType="1" noTextEdit="1"/>
              </p:cNvSpPr>
              <p:nvPr/>
            </p:nvSpPr>
            <p:spPr>
              <a:xfrm>
                <a:off x="7337937" y="3011185"/>
                <a:ext cx="1546321" cy="49244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D640A4-537F-0E92-3C18-E474D573DF5E}"/>
                  </a:ext>
                </a:extLst>
              </p:cNvPr>
              <p:cNvSpPr txBox="1"/>
              <p:nvPr/>
            </p:nvSpPr>
            <p:spPr>
              <a:xfrm>
                <a:off x="7332326" y="5228690"/>
                <a:ext cx="155754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𝑦𝑉𝑒𝑙</m:t>
                      </m:r>
                    </m:oMath>
                  </m:oMathPara>
                </a14:m>
                <a:endParaRPr lang="zh-CN" altLang="en-US" sz="3200" dirty="0"/>
              </a:p>
            </p:txBody>
          </p:sp>
        </mc:Choice>
        <mc:Fallback xmlns="">
          <p:sp>
            <p:nvSpPr>
              <p:cNvPr id="32" name="TextBox 31">
                <a:extLst>
                  <a:ext uri="{FF2B5EF4-FFF2-40B4-BE49-F238E27FC236}">
                    <a16:creationId xmlns:a16="http://schemas.microsoft.com/office/drawing/2014/main" id="{66D640A4-537F-0E92-3C18-E474D573DF5E}"/>
                  </a:ext>
                </a:extLst>
              </p:cNvPr>
              <p:cNvSpPr txBox="1">
                <a:spLocks noRot="1" noChangeAspect="1" noMove="1" noResize="1" noEditPoints="1" noAdjustHandles="1" noChangeArrowheads="1" noChangeShapeType="1" noTextEdit="1"/>
              </p:cNvSpPr>
              <p:nvPr/>
            </p:nvSpPr>
            <p:spPr>
              <a:xfrm>
                <a:off x="7332326" y="5228690"/>
                <a:ext cx="1557542" cy="49244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89BFD7C-D9BC-915A-E758-8E0F3A667373}"/>
                  </a:ext>
                </a:extLst>
              </p:cNvPr>
              <p:cNvSpPr txBox="1"/>
              <p:nvPr/>
            </p:nvSpPr>
            <p:spPr>
              <a:xfrm>
                <a:off x="1201224" y="2274838"/>
                <a:ext cx="6131102" cy="1569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oMath>
                  </m:oMathPara>
                </a14:m>
                <a:endParaRPr lang="en-GB"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b="0" i="1" smtClean="0">
                              <a:latin typeface="Cambria Math" panose="02040503050406030204" pitchFamily="18" charset="0"/>
                            </a:rPr>
                            <m:t>200</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r>
                            <a:rPr lang="en-US" altLang="zh-CN" sz="3200" b="0" i="1" smtClean="0">
                              <a:latin typeface="Cambria Math" panose="02040503050406030204" pitchFamily="18" charset="0"/>
                            </a:rPr>
                            <m:t>𝑉𝑒𝑙</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r>
                            <a:rPr lang="en-US" altLang="zh-CN" sz="3200" b="0" i="1" smtClean="0">
                              <a:latin typeface="Cambria Math" panose="02040503050406030204" pitchFamily="18" charset="0"/>
                            </a:rPr>
                            <m:t>𝑉𝑒𝑙</m:t>
                          </m:r>
                        </m:e>
                        <m:sub>
                          <m:r>
                            <a:rPr lang="en-GB" altLang="zh-CN" sz="3200" b="0" i="1" smtClean="0">
                              <a:latin typeface="Cambria Math" panose="02040503050406030204" pitchFamily="18" charset="0"/>
                            </a:rPr>
                            <m:t>200</m:t>
                          </m:r>
                        </m:sub>
                      </m:sSub>
                    </m:oMath>
                  </m:oMathPara>
                </a14:m>
                <a:endParaRPr lang="zh-CN" altLang="en-US" sz="3200" dirty="0"/>
              </a:p>
            </p:txBody>
          </p:sp>
        </mc:Choice>
        <mc:Fallback xmlns="">
          <p:sp>
            <p:nvSpPr>
              <p:cNvPr id="35" name="TextBox 34">
                <a:extLst>
                  <a:ext uri="{FF2B5EF4-FFF2-40B4-BE49-F238E27FC236}">
                    <a16:creationId xmlns:a16="http://schemas.microsoft.com/office/drawing/2014/main" id="{489BFD7C-D9BC-915A-E758-8E0F3A667373}"/>
                  </a:ext>
                </a:extLst>
              </p:cNvPr>
              <p:cNvSpPr txBox="1">
                <a:spLocks noRot="1" noChangeAspect="1" noMove="1" noResize="1" noEditPoints="1" noAdjustHandles="1" noChangeArrowheads="1" noChangeShapeType="1" noTextEdit="1"/>
              </p:cNvSpPr>
              <p:nvPr/>
            </p:nvSpPr>
            <p:spPr>
              <a:xfrm>
                <a:off x="1201224" y="2274838"/>
                <a:ext cx="6131102" cy="1569660"/>
              </a:xfrm>
              <a:prstGeom prst="rect">
                <a:avLst/>
              </a:prstGeom>
              <a:blipFill>
                <a:blip r:embed="rId9"/>
                <a:stretch>
                  <a:fillRect/>
                </a:stretch>
              </a:blipFill>
            </p:spPr>
            <p:txBody>
              <a:bodyPr/>
              <a:lstStyle/>
              <a:p>
                <a:r>
                  <a:rPr lang="zh-CN" altLang="en-US">
                    <a:noFill/>
                  </a:rPr>
                  <a:t> </a:t>
                </a:r>
              </a:p>
            </p:txBody>
          </p:sp>
        </mc:Fallback>
      </mc:AlternateContent>
      <p:sp>
        <p:nvSpPr>
          <p:cNvPr id="36" name="Arrow: Right 35">
            <a:extLst>
              <a:ext uri="{FF2B5EF4-FFF2-40B4-BE49-F238E27FC236}">
                <a16:creationId xmlns:a16="http://schemas.microsoft.com/office/drawing/2014/main" id="{C468DE8D-AFCC-0FCA-F1AA-6708C2586F1C}"/>
              </a:ext>
            </a:extLst>
          </p:cNvPr>
          <p:cNvSpPr/>
          <p:nvPr/>
        </p:nvSpPr>
        <p:spPr>
          <a:xfrm>
            <a:off x="6252542" y="3059668"/>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F0A1946-1E0C-4585-B6B6-DFE8DE18A49A}"/>
                  </a:ext>
                </a:extLst>
              </p:cNvPr>
              <p:cNvSpPr txBox="1"/>
              <p:nvPr/>
            </p:nvSpPr>
            <p:spPr>
              <a:xfrm>
                <a:off x="1163552" y="4538951"/>
                <a:ext cx="6131102" cy="1569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i="1">
                              <a:latin typeface="Cambria Math" panose="02040503050406030204" pitchFamily="18" charset="0"/>
                            </a:rPr>
                            <m:t>1</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oMath>
                  </m:oMathPara>
                </a14:m>
                <a:endParaRPr lang="en-GB" altLang="zh-C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𝑥</m:t>
                          </m:r>
                        </m:e>
                        <m:sub>
                          <m:r>
                            <a:rPr lang="en-GB" altLang="zh-CN" sz="3200" b="0" i="1" smtClean="0">
                              <a:latin typeface="Cambria Math" panose="02040503050406030204" pitchFamily="18" charset="0"/>
                            </a:rPr>
                            <m:t>200</m:t>
                          </m:r>
                        </m:sub>
                      </m:sSub>
                      <m:r>
                        <a:rPr lang="en-GB"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GB" altLang="zh-CN" sz="3200" i="1">
                              <a:latin typeface="Cambria Math" panose="02040503050406030204" pitchFamily="18" charset="0"/>
                            </a:rPr>
                            <m:t>𝑦</m:t>
                          </m:r>
                        </m:e>
                        <m:sub>
                          <m:r>
                            <a:rPr lang="en-GB" altLang="zh-CN" sz="3200" b="0" i="1" smtClean="0">
                              <a:latin typeface="Cambria Math" panose="02040503050406030204" pitchFamily="18" charset="0"/>
                            </a:rPr>
                            <m:t>200</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𝑦𝑉𝑒𝑙</m:t>
                          </m:r>
                        </m:e>
                        <m:sub>
                          <m:r>
                            <a:rPr lang="en-GB" altLang="zh-CN" sz="3200" i="1">
                              <a:latin typeface="Cambria Math" panose="02040503050406030204" pitchFamily="18" charset="0"/>
                            </a:rPr>
                            <m:t>1</m:t>
                          </m:r>
                        </m:sub>
                      </m:sSub>
                      <m:r>
                        <a:rPr lang="en-GB"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𝑦𝑉𝑒𝑙</m:t>
                          </m:r>
                        </m:e>
                        <m:sub>
                          <m:r>
                            <a:rPr lang="en-GB" altLang="zh-CN" sz="3200" b="0" i="1" smtClean="0">
                              <a:latin typeface="Cambria Math" panose="02040503050406030204" pitchFamily="18" charset="0"/>
                            </a:rPr>
                            <m:t>200</m:t>
                          </m:r>
                        </m:sub>
                      </m:sSub>
                    </m:oMath>
                  </m:oMathPara>
                </a14:m>
                <a:endParaRPr lang="zh-CN" altLang="en-US" sz="3200" dirty="0"/>
              </a:p>
            </p:txBody>
          </p:sp>
        </mc:Choice>
        <mc:Fallback xmlns="">
          <p:sp>
            <p:nvSpPr>
              <p:cNvPr id="38" name="TextBox 37">
                <a:extLst>
                  <a:ext uri="{FF2B5EF4-FFF2-40B4-BE49-F238E27FC236}">
                    <a16:creationId xmlns:a16="http://schemas.microsoft.com/office/drawing/2014/main" id="{BF0A1946-1E0C-4585-B6B6-DFE8DE18A49A}"/>
                  </a:ext>
                </a:extLst>
              </p:cNvPr>
              <p:cNvSpPr txBox="1">
                <a:spLocks noRot="1" noChangeAspect="1" noMove="1" noResize="1" noEditPoints="1" noAdjustHandles="1" noChangeArrowheads="1" noChangeShapeType="1" noTextEdit="1"/>
              </p:cNvSpPr>
              <p:nvPr/>
            </p:nvSpPr>
            <p:spPr>
              <a:xfrm>
                <a:off x="1163552" y="4538951"/>
                <a:ext cx="6131102" cy="1569660"/>
              </a:xfrm>
              <a:prstGeom prst="rect">
                <a:avLst/>
              </a:prstGeom>
              <a:blipFill>
                <a:blip r:embed="rId10"/>
                <a:stretch>
                  <a:fillRect/>
                </a:stretch>
              </a:blipFill>
            </p:spPr>
            <p:txBody>
              <a:bodyPr/>
              <a:lstStyle/>
              <a:p>
                <a:r>
                  <a:rPr lang="zh-CN" altLang="en-US">
                    <a:noFill/>
                  </a:rPr>
                  <a:t> </a:t>
                </a:r>
              </a:p>
            </p:txBody>
          </p:sp>
        </mc:Fallback>
      </mc:AlternateContent>
      <p:sp>
        <p:nvSpPr>
          <p:cNvPr id="39" name="Arrow: Right 38">
            <a:extLst>
              <a:ext uri="{FF2B5EF4-FFF2-40B4-BE49-F238E27FC236}">
                <a16:creationId xmlns:a16="http://schemas.microsoft.com/office/drawing/2014/main" id="{A1466462-88DF-B3A6-CAAD-D86FD03A3010}"/>
              </a:ext>
            </a:extLst>
          </p:cNvPr>
          <p:cNvSpPr/>
          <p:nvPr/>
        </p:nvSpPr>
        <p:spPr>
          <a:xfrm>
            <a:off x="6252542" y="5290245"/>
            <a:ext cx="61644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a:extLst>
              <a:ext uri="{FF2B5EF4-FFF2-40B4-BE49-F238E27FC236}">
                <a16:creationId xmlns:a16="http://schemas.microsoft.com/office/drawing/2014/main" id="{DDF8E6E9-5A7D-87C6-6092-941E93F950B6}"/>
              </a:ext>
            </a:extLst>
          </p:cNvPr>
          <p:cNvSpPr txBox="1"/>
          <p:nvPr/>
        </p:nvSpPr>
        <p:spPr>
          <a:xfrm>
            <a:off x="143838" y="714054"/>
            <a:ext cx="3036014" cy="138499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Map other features on the plane, based on the coordinate</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74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A038BA-99CD-99D9-37CA-938106CE4DBC}"/>
              </a:ext>
            </a:extLst>
          </p:cNvPr>
          <p:cNvSpPr txBox="1"/>
          <p:nvPr/>
        </p:nvSpPr>
        <p:spPr>
          <a:xfrm>
            <a:off x="155822" y="217795"/>
            <a:ext cx="5618254" cy="584775"/>
          </a:xfrm>
          <a:prstGeom prst="rect">
            <a:avLst/>
          </a:prstGeom>
          <a:noFill/>
        </p:spPr>
        <p:txBody>
          <a:bodyPr wrap="square">
            <a:spAutoFit/>
          </a:bodyPr>
          <a:lstStyle/>
          <a:p>
            <a:r>
              <a:rPr lang="en-GB" altLang="zh-CN" sz="3200" dirty="0">
                <a:latin typeface="Times New Roman" panose="02020603050405020304" pitchFamily="18" charset="0"/>
                <a:cs typeface="Times New Roman" panose="02020603050405020304" pitchFamily="18" charset="0"/>
              </a:rPr>
              <a:t>(3) 2D Mapping Method: Step 3</a:t>
            </a:r>
            <a:endParaRPr lang="zh-CN" altLang="en-US"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9B0D79-6E84-6D54-7A40-BC4C7B2AD8AA}"/>
                  </a:ext>
                </a:extLst>
              </p:cNvPr>
              <p:cNvSpPr txBox="1"/>
              <p:nvPr/>
            </p:nvSpPr>
            <p:spPr>
              <a:xfrm>
                <a:off x="1067737" y="5181361"/>
                <a:ext cx="1018999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CN" sz="3200" i="1" smtClean="0">
                          <a:latin typeface="Cambria Math" panose="02040503050406030204" pitchFamily="18" charset="0"/>
                        </a:rPr>
                        <m:t>2</m:t>
                      </m:r>
                      <m:r>
                        <a:rPr lang="en-GB" altLang="zh-CN" sz="3200" b="0" i="1" smtClean="0">
                          <a:latin typeface="Cambria Math" panose="02040503050406030204" pitchFamily="18" charset="0"/>
                        </a:rPr>
                        <m:t>𝐷</m:t>
                      </m:r>
                      <m:r>
                        <a:rPr lang="en-GB" altLang="zh-CN" sz="3200" b="0" i="1" smtClean="0">
                          <a:latin typeface="Cambria Math" panose="02040503050406030204" pitchFamily="18" charset="0"/>
                        </a:rPr>
                        <m:t> </m:t>
                      </m:r>
                      <m:r>
                        <a:rPr lang="en-GB" altLang="zh-CN" sz="3200" b="0" i="1" smtClean="0">
                          <a:latin typeface="Cambria Math" panose="02040503050406030204" pitchFamily="18" charset="0"/>
                        </a:rPr>
                        <m:t>𝑥𝐴</m:t>
                      </m:r>
                      <m:r>
                        <a:rPr lang="en-GB" altLang="zh-CN" sz="3200" b="0" i="1" smtClean="0">
                          <a:latin typeface="Cambria Math" panose="02040503050406030204" pitchFamily="18" charset="0"/>
                        </a:rPr>
                        <m:t>, 2</m:t>
                      </m:r>
                      <m:r>
                        <a:rPr lang="en-GB" altLang="zh-CN" sz="3200" b="0" i="1" smtClean="0">
                          <a:latin typeface="Cambria Math" panose="02040503050406030204" pitchFamily="18" charset="0"/>
                        </a:rPr>
                        <m:t>𝐷</m:t>
                      </m:r>
                      <m:r>
                        <a:rPr lang="en-GB" altLang="zh-CN" sz="3200" b="0" i="1" smtClean="0">
                          <a:latin typeface="Cambria Math" panose="02040503050406030204" pitchFamily="18" charset="0"/>
                        </a:rPr>
                        <m:t> </m:t>
                      </m:r>
                      <m:r>
                        <a:rPr lang="en-GB" altLang="zh-CN" sz="3200" b="0" i="1" smtClean="0">
                          <a:latin typeface="Cambria Math" panose="02040503050406030204" pitchFamily="18" charset="0"/>
                        </a:rPr>
                        <m:t>𝑦𝐴</m:t>
                      </m:r>
                      <m:r>
                        <a:rPr lang="en-US" altLang="zh-CN" sz="3200" b="0" i="1" smtClean="0">
                          <a:latin typeface="Cambria Math" panose="02040503050406030204" pitchFamily="18" charset="0"/>
                        </a:rPr>
                        <m:t>, 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𝑥𝑆</m:t>
                      </m:r>
                      <m:r>
                        <a:rPr lang="en-US" altLang="zh-CN" sz="3200" b="0" i="1" smtClean="0">
                          <a:latin typeface="Cambria Math" panose="02040503050406030204" pitchFamily="18" charset="0"/>
                        </a:rPr>
                        <m:t>, 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𝑦𝑆</m:t>
                      </m:r>
                      <m:r>
                        <a:rPr lang="en-US" altLang="zh-CN" sz="3200" b="0" i="1" smtClean="0">
                          <a:latin typeface="Cambria Math" panose="02040503050406030204" pitchFamily="18" charset="0"/>
                        </a:rPr>
                        <m:t>, 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𝑥𝐶</m:t>
                      </m:r>
                      <m:r>
                        <a:rPr lang="en-US" altLang="zh-CN" sz="3200" b="0" i="1" smtClean="0">
                          <a:latin typeface="Cambria Math" panose="02040503050406030204" pitchFamily="18" charset="0"/>
                        </a:rPr>
                        <m:t>, 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𝑦𝐶</m:t>
                      </m:r>
                      <m:r>
                        <a:rPr lang="en-US" altLang="zh-CN" sz="3200" b="0" i="1" smtClean="0">
                          <a:latin typeface="Cambria Math" panose="02040503050406030204" pitchFamily="18" charset="0"/>
                        </a:rPr>
                        <m:t>, 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𝑛𝐴𝐶</m:t>
                      </m:r>
                      <m:r>
                        <a:rPr lang="en-US" altLang="zh-CN" sz="3200" b="0" i="1" smtClean="0">
                          <a:latin typeface="Cambria Math" panose="02040503050406030204" pitchFamily="18" charset="0"/>
                        </a:rPr>
                        <m:t>, 2</m:t>
                      </m:r>
                      <m:r>
                        <a:rPr lang="en-US" altLang="zh-CN" sz="3200" b="0" i="1" smtClean="0">
                          <a:latin typeface="Cambria Math" panose="02040503050406030204" pitchFamily="18" charset="0"/>
                        </a:rPr>
                        <m:t>𝐷</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𝑛𝑆</m:t>
                      </m:r>
                    </m:oMath>
                  </m:oMathPara>
                </a14:m>
                <a:endParaRPr lang="zh-CN" altLang="en-US" sz="3200" dirty="0"/>
              </a:p>
            </p:txBody>
          </p:sp>
        </mc:Choice>
        <mc:Fallback xmlns="">
          <p:sp>
            <p:nvSpPr>
              <p:cNvPr id="5" name="TextBox 4">
                <a:extLst>
                  <a:ext uri="{FF2B5EF4-FFF2-40B4-BE49-F238E27FC236}">
                    <a16:creationId xmlns:a16="http://schemas.microsoft.com/office/drawing/2014/main" id="{CC9B0D79-6E84-6D54-7A40-BC4C7B2AD8AA}"/>
                  </a:ext>
                </a:extLst>
              </p:cNvPr>
              <p:cNvSpPr txBox="1">
                <a:spLocks noRot="1" noChangeAspect="1" noMove="1" noResize="1" noEditPoints="1" noAdjustHandles="1" noChangeArrowheads="1" noChangeShapeType="1" noTextEdit="1"/>
              </p:cNvSpPr>
              <p:nvPr/>
            </p:nvSpPr>
            <p:spPr>
              <a:xfrm>
                <a:off x="1067737" y="5181361"/>
                <a:ext cx="10189997" cy="492443"/>
              </a:xfrm>
              <a:prstGeom prst="rect">
                <a:avLst/>
              </a:prstGeom>
              <a:blipFill>
                <a:blip r:embed="rId2"/>
                <a:stretch>
                  <a:fillRect/>
                </a:stretch>
              </a:blipFill>
            </p:spPr>
            <p:txBody>
              <a:bodyPr/>
              <a:lstStyle/>
              <a:p>
                <a:r>
                  <a:rPr lang="zh-CN" altLang="en-US">
                    <a:noFill/>
                  </a:rPr>
                  <a:t> </a:t>
                </a:r>
              </a:p>
            </p:txBody>
          </p:sp>
        </mc:Fallback>
      </mc:AlternateContent>
      <p:sp>
        <p:nvSpPr>
          <p:cNvPr id="6" name="Arrow: Down 5">
            <a:extLst>
              <a:ext uri="{FF2B5EF4-FFF2-40B4-BE49-F238E27FC236}">
                <a16:creationId xmlns:a16="http://schemas.microsoft.com/office/drawing/2014/main" id="{D3CE64A9-FD10-F826-423C-4FCEDCD3CA1E}"/>
              </a:ext>
            </a:extLst>
          </p:cNvPr>
          <p:cNvSpPr/>
          <p:nvPr/>
        </p:nvSpPr>
        <p:spPr>
          <a:xfrm>
            <a:off x="5463701" y="2014148"/>
            <a:ext cx="486000" cy="101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6">
            <a:extLst>
              <a:ext uri="{FF2B5EF4-FFF2-40B4-BE49-F238E27FC236}">
                <a16:creationId xmlns:a16="http://schemas.microsoft.com/office/drawing/2014/main" id="{B744A73E-F2E1-D2A6-A66A-262AD0FF401A}"/>
              </a:ext>
            </a:extLst>
          </p:cNvPr>
          <p:cNvSpPr/>
          <p:nvPr/>
        </p:nvSpPr>
        <p:spPr>
          <a:xfrm>
            <a:off x="1067737" y="3101362"/>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KNN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03236EE-1C8B-55BB-87AF-D4D90D8C45FE}"/>
              </a:ext>
            </a:extLst>
          </p:cNvPr>
          <p:cNvSpPr/>
          <p:nvPr/>
        </p:nvSpPr>
        <p:spPr>
          <a:xfrm>
            <a:off x="3566636" y="3101361"/>
            <a:ext cx="1755230"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 Forest</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6C91A50-B1D0-F70E-E6AC-E80A2648BBE2}"/>
              </a:ext>
            </a:extLst>
          </p:cNvPr>
          <p:cNvSpPr/>
          <p:nvPr/>
        </p:nvSpPr>
        <p:spPr>
          <a:xfrm>
            <a:off x="6233572" y="3101361"/>
            <a:ext cx="1755229"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00E2C119-B8C3-9DB6-0A93-30711C4D8CB2}"/>
              </a:ext>
            </a:extLst>
          </p:cNvPr>
          <p:cNvSpPr/>
          <p:nvPr/>
        </p:nvSpPr>
        <p:spPr>
          <a:xfrm>
            <a:off x="8569500" y="3101361"/>
            <a:ext cx="1756801" cy="656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ltLang="zh-CN"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Multilayer Perceptron</a:t>
            </a:r>
            <a:endParaRPr lang="zh-CN" alt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Arrow: Down 11">
            <a:extLst>
              <a:ext uri="{FF2B5EF4-FFF2-40B4-BE49-F238E27FC236}">
                <a16:creationId xmlns:a16="http://schemas.microsoft.com/office/drawing/2014/main" id="{90D5EF27-840E-6886-28D9-42DA572F888C}"/>
              </a:ext>
            </a:extLst>
          </p:cNvPr>
          <p:cNvSpPr/>
          <p:nvPr/>
        </p:nvSpPr>
        <p:spPr>
          <a:xfrm rot="10800000">
            <a:off x="5507792" y="396084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0BFA65B-98A9-D667-A9B2-A0ECDA1E6ADE}"/>
                  </a:ext>
                </a:extLst>
              </p:cNvPr>
              <p:cNvSpPr txBox="1"/>
              <p:nvPr/>
            </p:nvSpPr>
            <p:spPr>
              <a:xfrm>
                <a:off x="1275102" y="1383804"/>
                <a:ext cx="910731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CN" sz="3200" i="1" smtClean="0">
                          <a:latin typeface="Cambria Math" panose="02040503050406030204" pitchFamily="18" charset="0"/>
                        </a:rPr>
                        <m:t>𝐼</m:t>
                      </m:r>
                      <m:r>
                        <a:rPr lang="en-GB" altLang="zh-CN" sz="3200" b="0" i="1" smtClean="0">
                          <a:latin typeface="Cambria Math" panose="02040503050406030204" pitchFamily="18" charset="0"/>
                        </a:rPr>
                        <m:t>𝑛𝑑𝑖𝑐𝑎𝑡𝑜𝑟</m:t>
                      </m:r>
                      <m:r>
                        <a:rPr lang="en-GB" altLang="zh-CN" sz="3200" b="0" i="1" smtClean="0">
                          <a:latin typeface="Cambria Math" panose="02040503050406030204" pitchFamily="18" charset="0"/>
                        </a:rPr>
                        <m:t>,2</m:t>
                      </m:r>
                      <m:r>
                        <a:rPr lang="en-GB" altLang="zh-CN" sz="3200" b="0" i="1" smtClean="0">
                          <a:latin typeface="Cambria Math" panose="02040503050406030204" pitchFamily="18" charset="0"/>
                        </a:rPr>
                        <m:t>𝐷</m:t>
                      </m:r>
                      <m:r>
                        <a:rPr lang="en-GB" altLang="zh-CN" sz="3200" b="0" i="1" smtClean="0">
                          <a:latin typeface="Cambria Math" panose="02040503050406030204" pitchFamily="18" charset="0"/>
                        </a:rPr>
                        <m:t> </m:t>
                      </m:r>
                      <m:r>
                        <a:rPr lang="en-GB" altLang="zh-CN" sz="3200" b="0" i="1" smtClean="0">
                          <a:latin typeface="Cambria Math" panose="02040503050406030204" pitchFamily="18" charset="0"/>
                        </a:rPr>
                        <m:t>𝑥𝑉𝑒𝑙</m:t>
                      </m:r>
                      <m:r>
                        <a:rPr lang="en-GB" altLang="zh-CN" sz="3200" b="0" i="1" smtClean="0">
                          <a:latin typeface="Cambria Math" panose="02040503050406030204" pitchFamily="18" charset="0"/>
                        </a:rPr>
                        <m:t>, 2</m:t>
                      </m:r>
                      <m:r>
                        <a:rPr lang="en-GB" altLang="zh-CN" sz="3200" b="0" i="1" smtClean="0">
                          <a:latin typeface="Cambria Math" panose="02040503050406030204" pitchFamily="18" charset="0"/>
                        </a:rPr>
                        <m:t>𝐷</m:t>
                      </m:r>
                      <m:r>
                        <a:rPr lang="en-GB" altLang="zh-CN" sz="3200" b="0" i="1" smtClean="0">
                          <a:latin typeface="Cambria Math" panose="02040503050406030204" pitchFamily="18" charset="0"/>
                        </a:rPr>
                        <m:t> </m:t>
                      </m:r>
                      <m:r>
                        <a:rPr lang="en-GB" altLang="zh-CN" sz="3200" b="0" i="1" smtClean="0">
                          <a:latin typeface="Cambria Math" panose="02040503050406030204" pitchFamily="18" charset="0"/>
                        </a:rPr>
                        <m:t>𝑦𝑉𝑒𝑙</m:t>
                      </m:r>
                    </m:oMath>
                  </m:oMathPara>
                </a14:m>
                <a:endParaRPr lang="zh-CN" altLang="en-US" sz="3200" dirty="0"/>
              </a:p>
            </p:txBody>
          </p:sp>
        </mc:Choice>
        <mc:Fallback xmlns="">
          <p:sp>
            <p:nvSpPr>
              <p:cNvPr id="13" name="TextBox 12">
                <a:extLst>
                  <a:ext uri="{FF2B5EF4-FFF2-40B4-BE49-F238E27FC236}">
                    <a16:creationId xmlns:a16="http://schemas.microsoft.com/office/drawing/2014/main" id="{C0BFA65B-98A9-D667-A9B2-A0ECDA1E6ADE}"/>
                  </a:ext>
                </a:extLst>
              </p:cNvPr>
              <p:cNvSpPr txBox="1">
                <a:spLocks noRot="1" noChangeAspect="1" noMove="1" noResize="1" noEditPoints="1" noAdjustHandles="1" noChangeArrowheads="1" noChangeShapeType="1" noTextEdit="1"/>
              </p:cNvSpPr>
              <p:nvPr/>
            </p:nvSpPr>
            <p:spPr>
              <a:xfrm>
                <a:off x="1275102" y="1383804"/>
                <a:ext cx="9107317" cy="49244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776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4E816A-B376-D79F-354D-96690B71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785" y="87073"/>
            <a:ext cx="4790153" cy="900900"/>
          </a:xfrm>
          <a:prstGeom prst="rect">
            <a:avLst/>
          </a:prstGeom>
        </p:spPr>
      </p:pic>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a:xfrm>
            <a:off x="3853665" y="2588063"/>
            <a:ext cx="10515600" cy="1325563"/>
          </a:xfrm>
        </p:spPr>
        <p:txBody>
          <a:bodyPr/>
          <a:lstStyle/>
          <a:p>
            <a:r>
              <a:rPr lang="en-US" altLang="zh-CN" dirty="0">
                <a:latin typeface="Times New Roman" panose="02020603050405020304" pitchFamily="18" charset="0"/>
                <a:cs typeface="Times New Roman" panose="02020603050405020304" pitchFamily="18" charset="0"/>
              </a:rPr>
              <a:t>5. Classifiers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611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A9709F1D-46C4-7D58-D2FC-93DBBA2E319C}"/>
              </a:ext>
            </a:extLst>
          </p:cNvPr>
          <p:cNvSpPr>
            <a:spLocks noGrp="1"/>
          </p:cNvSpPr>
          <p:nvPr>
            <p:ph type="title"/>
          </p:nvPr>
        </p:nvSpPr>
        <p:spPr>
          <a:xfrm>
            <a:off x="352746" y="369869"/>
            <a:ext cx="11486508" cy="2984644"/>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(1) KNN (K = {1,2,……,8})</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(2) Random </a:t>
            </a:r>
            <a:r>
              <a:rPr lang="en-US" altLang="zh-CN" dirty="0" err="1">
                <a:latin typeface="Times New Roman" panose="02020603050405020304" pitchFamily="18" charset="0"/>
                <a:cs typeface="Times New Roman" panose="02020603050405020304" pitchFamily="18" charset="0"/>
              </a:rPr>
              <a:t>Forst</a:t>
            </a:r>
            <a:r>
              <a:rPr lang="en-US" altLang="zh-CN" dirty="0">
                <a:latin typeface="Times New Roman" panose="02020603050405020304" pitchFamily="18" charset="0"/>
                <a:cs typeface="Times New Roman" panose="02020603050405020304" pitchFamily="18" charset="0"/>
              </a:rPr>
              <a:t> (CART Decision Tree used, Number of Decision Trees = {20,40,60,……,200})</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(3) Regularized Logistic Regression</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7BF1E073-131D-8DCB-1CCF-825D9BE148FE}"/>
              </a:ext>
            </a:extLst>
          </p:cNvPr>
          <p:cNvSpPr>
            <a:spLocks noChangeArrowheads="1"/>
          </p:cNvSpPr>
          <p:nvPr/>
        </p:nvSpPr>
        <p:spPr bwMode="auto">
          <a:xfrm>
            <a:off x="1202076" y="3212305"/>
            <a:ext cx="223824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Object 5">
            <a:extLst>
              <a:ext uri="{FF2B5EF4-FFF2-40B4-BE49-F238E27FC236}">
                <a16:creationId xmlns:a16="http://schemas.microsoft.com/office/drawing/2014/main" id="{DB98D64D-B971-3B02-1F71-D16B2E4AF34C}"/>
              </a:ext>
            </a:extLst>
          </p:cNvPr>
          <p:cNvGraphicFramePr>
            <a:graphicFrameLocks noChangeAspect="1"/>
          </p:cNvGraphicFramePr>
          <p:nvPr>
            <p:extLst>
              <p:ext uri="{D42A27DB-BD31-4B8C-83A1-F6EECF244321}">
                <p14:modId xmlns:p14="http://schemas.microsoft.com/office/powerpoint/2010/main" val="509463247"/>
              </p:ext>
            </p:extLst>
          </p:nvPr>
        </p:nvGraphicFramePr>
        <p:xfrm>
          <a:off x="621586" y="2727151"/>
          <a:ext cx="4472094" cy="1002367"/>
        </p:xfrm>
        <a:graphic>
          <a:graphicData uri="http://schemas.openxmlformats.org/presentationml/2006/ole">
            <mc:AlternateContent xmlns:mc="http://schemas.openxmlformats.org/markup-compatibility/2006">
              <mc:Choice xmlns:v="urn:schemas-microsoft-com:vml" Requires="v">
                <p:oleObj name="Equation" r:id="rId2" imgW="1930320" imgH="431640" progId="Equation.DSMT4">
                  <p:embed/>
                </p:oleObj>
              </mc:Choice>
              <mc:Fallback>
                <p:oleObj name="Equation" r:id="rId2" imgW="1930320" imgH="431640" progId="Equation.DSMT4">
                  <p:embed/>
                  <p:pic>
                    <p:nvPicPr>
                      <p:cNvPr id="0" name="Object 1"/>
                      <p:cNvPicPr>
                        <a:picLocks noChangeAspect="1" noChangeArrowheads="1"/>
                      </p:cNvPicPr>
                      <p:nvPr/>
                    </p:nvPicPr>
                    <p:blipFill>
                      <a:blip r:embed="rId3"/>
                      <a:srcRect/>
                      <a:stretch>
                        <a:fillRect/>
                      </a:stretch>
                    </p:blipFill>
                    <p:spPr bwMode="auto">
                      <a:xfrm>
                        <a:off x="621586" y="2727151"/>
                        <a:ext cx="4472094" cy="1002367"/>
                      </a:xfrm>
                      <a:prstGeom prst="rect">
                        <a:avLst/>
                      </a:prstGeom>
                      <a:noFill/>
                    </p:spPr>
                  </p:pic>
                </p:oleObj>
              </mc:Fallback>
            </mc:AlternateContent>
          </a:graphicData>
        </a:graphic>
      </p:graphicFrame>
      <p:sp>
        <p:nvSpPr>
          <p:cNvPr id="7" name="Rectangle 4">
            <a:extLst>
              <a:ext uri="{FF2B5EF4-FFF2-40B4-BE49-F238E27FC236}">
                <a16:creationId xmlns:a16="http://schemas.microsoft.com/office/drawing/2014/main" id="{B3E83E3B-DDAA-17E6-622C-8080C10B53C1}"/>
              </a:ext>
            </a:extLst>
          </p:cNvPr>
          <p:cNvSpPr>
            <a:spLocks noChangeArrowheads="1"/>
          </p:cNvSpPr>
          <p:nvPr/>
        </p:nvSpPr>
        <p:spPr bwMode="auto">
          <a:xfrm>
            <a:off x="467475" y="3713486"/>
            <a:ext cx="183421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Object 7">
            <a:extLst>
              <a:ext uri="{FF2B5EF4-FFF2-40B4-BE49-F238E27FC236}">
                <a16:creationId xmlns:a16="http://schemas.microsoft.com/office/drawing/2014/main" id="{ACFB2135-82A7-B8EF-9314-1C35C61C47ED}"/>
              </a:ext>
            </a:extLst>
          </p:cNvPr>
          <p:cNvGraphicFramePr>
            <a:graphicFrameLocks noChangeAspect="1"/>
          </p:cNvGraphicFramePr>
          <p:nvPr>
            <p:extLst>
              <p:ext uri="{D42A27DB-BD31-4B8C-83A1-F6EECF244321}">
                <p14:modId xmlns:p14="http://schemas.microsoft.com/office/powerpoint/2010/main" val="2963882034"/>
              </p:ext>
            </p:extLst>
          </p:nvPr>
        </p:nvGraphicFramePr>
        <p:xfrm>
          <a:off x="621586" y="3495469"/>
          <a:ext cx="3018149" cy="909883"/>
        </p:xfrm>
        <a:graphic>
          <a:graphicData uri="http://schemas.openxmlformats.org/presentationml/2006/ole">
            <mc:AlternateContent xmlns:mc="http://schemas.openxmlformats.org/markup-compatibility/2006">
              <mc:Choice xmlns:v="urn:schemas-microsoft-com:vml" Requires="v">
                <p:oleObj name="Equation" r:id="rId4" imgW="1295400" imgH="393700" progId="Equation.DSMT4">
                  <p:embed/>
                </p:oleObj>
              </mc:Choice>
              <mc:Fallback>
                <p:oleObj name="Equation" r:id="rId4" imgW="1295400" imgH="3937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86" y="3495469"/>
                        <a:ext cx="3018149" cy="909883"/>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F8039F18-29C5-D2D9-13F5-DDF65EA1AC12}"/>
              </a:ext>
            </a:extLst>
          </p:cNvPr>
          <p:cNvSpPr>
            <a:spLocks noChangeArrowheads="1"/>
          </p:cNvSpPr>
          <p:nvPr/>
        </p:nvSpPr>
        <p:spPr bwMode="auto">
          <a:xfrm>
            <a:off x="708915" y="4941869"/>
            <a:ext cx="17151700" cy="5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Object 9">
            <a:extLst>
              <a:ext uri="{FF2B5EF4-FFF2-40B4-BE49-F238E27FC236}">
                <a16:creationId xmlns:a16="http://schemas.microsoft.com/office/drawing/2014/main" id="{05637468-2C7F-3301-47BE-8EDAC627529B}"/>
              </a:ext>
            </a:extLst>
          </p:cNvPr>
          <p:cNvGraphicFramePr>
            <a:graphicFrameLocks noChangeAspect="1"/>
          </p:cNvGraphicFramePr>
          <p:nvPr>
            <p:extLst>
              <p:ext uri="{D42A27DB-BD31-4B8C-83A1-F6EECF244321}">
                <p14:modId xmlns:p14="http://schemas.microsoft.com/office/powerpoint/2010/main" val="451959318"/>
              </p:ext>
            </p:extLst>
          </p:nvPr>
        </p:nvGraphicFramePr>
        <p:xfrm>
          <a:off x="708915" y="4405872"/>
          <a:ext cx="2675594" cy="909883"/>
        </p:xfrm>
        <a:graphic>
          <a:graphicData uri="http://schemas.openxmlformats.org/presentationml/2006/ole">
            <mc:AlternateContent xmlns:mc="http://schemas.openxmlformats.org/markup-compatibility/2006">
              <mc:Choice xmlns:v="urn:schemas-microsoft-com:vml" Requires="v">
                <p:oleObj name="Equation" r:id="rId6" imgW="1409088" imgH="482391" progId="Equation.DSMT4">
                  <p:embed/>
                </p:oleObj>
              </mc:Choice>
              <mc:Fallback>
                <p:oleObj name="Equation" r:id="rId6" imgW="1409088" imgH="482391"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915" y="4405872"/>
                        <a:ext cx="2675594" cy="909883"/>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A7F83CCC-1F20-668A-3C4E-2FA32D97F0C6}"/>
              </a:ext>
            </a:extLst>
          </p:cNvPr>
          <p:cNvSpPr>
            <a:spLocks noChangeArrowheads="1"/>
          </p:cNvSpPr>
          <p:nvPr/>
        </p:nvSpPr>
        <p:spPr bwMode="auto">
          <a:xfrm>
            <a:off x="708915" y="5418363"/>
            <a:ext cx="117780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Object 11">
            <a:extLst>
              <a:ext uri="{FF2B5EF4-FFF2-40B4-BE49-F238E27FC236}">
                <a16:creationId xmlns:a16="http://schemas.microsoft.com/office/drawing/2014/main" id="{BEB388EF-ED6C-7DBA-6AEC-76776EF99D26}"/>
              </a:ext>
            </a:extLst>
          </p:cNvPr>
          <p:cNvGraphicFramePr>
            <a:graphicFrameLocks noChangeAspect="1"/>
          </p:cNvGraphicFramePr>
          <p:nvPr>
            <p:extLst>
              <p:ext uri="{D42A27DB-BD31-4B8C-83A1-F6EECF244321}">
                <p14:modId xmlns:p14="http://schemas.microsoft.com/office/powerpoint/2010/main" val="806255269"/>
              </p:ext>
            </p:extLst>
          </p:nvPr>
        </p:nvGraphicFramePr>
        <p:xfrm>
          <a:off x="708915" y="5418364"/>
          <a:ext cx="7061672" cy="706168"/>
        </p:xfrm>
        <a:graphic>
          <a:graphicData uri="http://schemas.openxmlformats.org/presentationml/2006/ole">
            <mc:AlternateContent xmlns:mc="http://schemas.openxmlformats.org/markup-compatibility/2006">
              <mc:Choice xmlns:v="urn:schemas-microsoft-com:vml" Requires="v">
                <p:oleObj name="Equation" r:id="rId8" imgW="4330700" imgH="431800" progId="Equation.DSMT4">
                  <p:embed/>
                </p:oleObj>
              </mc:Choice>
              <mc:Fallback>
                <p:oleObj name="Equation" r:id="rId8" imgW="4330700" imgH="4318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915" y="5418364"/>
                        <a:ext cx="7061672" cy="706168"/>
                      </a:xfrm>
                      <a:prstGeom prst="rect">
                        <a:avLst/>
                      </a:prstGeom>
                      <a:noFill/>
                    </p:spPr>
                  </p:pic>
                </p:oleObj>
              </mc:Fallback>
            </mc:AlternateContent>
          </a:graphicData>
        </a:graphic>
      </p:graphicFrame>
      <p:sp>
        <p:nvSpPr>
          <p:cNvPr id="13" name="Rectangle 10">
            <a:extLst>
              <a:ext uri="{FF2B5EF4-FFF2-40B4-BE49-F238E27FC236}">
                <a16:creationId xmlns:a16="http://schemas.microsoft.com/office/drawing/2014/main" id="{540C51C4-F576-6C9F-0ED3-6F95AE279667}"/>
              </a:ext>
            </a:extLst>
          </p:cNvPr>
          <p:cNvSpPr>
            <a:spLocks noChangeArrowheads="1"/>
          </p:cNvSpPr>
          <p:nvPr/>
        </p:nvSpPr>
        <p:spPr bwMode="auto">
          <a:xfrm>
            <a:off x="7608013" y="3069847"/>
            <a:ext cx="197263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Object 13">
            <a:extLst>
              <a:ext uri="{FF2B5EF4-FFF2-40B4-BE49-F238E27FC236}">
                <a16:creationId xmlns:a16="http://schemas.microsoft.com/office/drawing/2014/main" id="{C26E4C77-EE4E-9C65-1EF1-3679C56CC7A0}"/>
              </a:ext>
            </a:extLst>
          </p:cNvPr>
          <p:cNvGraphicFramePr>
            <a:graphicFrameLocks noChangeAspect="1"/>
          </p:cNvGraphicFramePr>
          <p:nvPr>
            <p:extLst>
              <p:ext uri="{D42A27DB-BD31-4B8C-83A1-F6EECF244321}">
                <p14:modId xmlns:p14="http://schemas.microsoft.com/office/powerpoint/2010/main" val="3903671534"/>
              </p:ext>
            </p:extLst>
          </p:nvPr>
        </p:nvGraphicFramePr>
        <p:xfrm>
          <a:off x="7608013" y="3069847"/>
          <a:ext cx="2974670" cy="851243"/>
        </p:xfrm>
        <a:graphic>
          <a:graphicData uri="http://schemas.openxmlformats.org/presentationml/2006/ole">
            <mc:AlternateContent xmlns:mc="http://schemas.openxmlformats.org/markup-compatibility/2006">
              <mc:Choice xmlns:v="urn:schemas-microsoft-com:vml" Requires="v">
                <p:oleObj name="Equation" r:id="rId10" imgW="1523880" imgH="431640" progId="Equation.DSMT4">
                  <p:embed/>
                </p:oleObj>
              </mc:Choice>
              <mc:Fallback>
                <p:oleObj name="Equation" r:id="rId10" imgW="1523880" imgH="431640" progId="Equation.DSMT4">
                  <p:embed/>
                  <p:pic>
                    <p:nvPicPr>
                      <p:cNvPr id="0" name="Object 9"/>
                      <p:cNvPicPr>
                        <a:picLocks noChangeAspect="1" noChangeArrowheads="1"/>
                      </p:cNvPicPr>
                      <p:nvPr/>
                    </p:nvPicPr>
                    <p:blipFill>
                      <a:blip r:embed="rId11"/>
                      <a:srcRect/>
                      <a:stretch>
                        <a:fillRect/>
                      </a:stretch>
                    </p:blipFill>
                    <p:spPr bwMode="auto">
                      <a:xfrm>
                        <a:off x="7608013" y="3069847"/>
                        <a:ext cx="2974670" cy="851243"/>
                      </a:xfrm>
                      <a:prstGeom prst="rect">
                        <a:avLst/>
                      </a:prstGeom>
                      <a:noFill/>
                    </p:spPr>
                  </p:pic>
                </p:oleObj>
              </mc:Fallback>
            </mc:AlternateContent>
          </a:graphicData>
        </a:graphic>
      </p:graphicFrame>
      <p:sp>
        <p:nvSpPr>
          <p:cNvPr id="15" name="Rectangle 12">
            <a:extLst>
              <a:ext uri="{FF2B5EF4-FFF2-40B4-BE49-F238E27FC236}">
                <a16:creationId xmlns:a16="http://schemas.microsoft.com/office/drawing/2014/main" id="{80818181-94B0-A66C-BDF6-C62DB1D5D744}"/>
              </a:ext>
            </a:extLst>
          </p:cNvPr>
          <p:cNvSpPr>
            <a:spLocks noChangeArrowheads="1"/>
          </p:cNvSpPr>
          <p:nvPr/>
        </p:nvSpPr>
        <p:spPr bwMode="auto">
          <a:xfrm>
            <a:off x="7664060" y="4200180"/>
            <a:ext cx="195708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6" name="Object 15">
            <a:extLst>
              <a:ext uri="{FF2B5EF4-FFF2-40B4-BE49-F238E27FC236}">
                <a16:creationId xmlns:a16="http://schemas.microsoft.com/office/drawing/2014/main" id="{06E65C78-2291-69AE-F4D4-AF4EE8F1F95A}"/>
              </a:ext>
            </a:extLst>
          </p:cNvPr>
          <p:cNvGraphicFramePr>
            <a:graphicFrameLocks noChangeAspect="1"/>
          </p:cNvGraphicFramePr>
          <p:nvPr>
            <p:extLst>
              <p:ext uri="{D42A27DB-BD31-4B8C-83A1-F6EECF244321}">
                <p14:modId xmlns:p14="http://schemas.microsoft.com/office/powerpoint/2010/main" val="2202777548"/>
              </p:ext>
            </p:extLst>
          </p:nvPr>
        </p:nvGraphicFramePr>
        <p:xfrm>
          <a:off x="7664059" y="4200181"/>
          <a:ext cx="3143699" cy="851243"/>
        </p:xfrm>
        <a:graphic>
          <a:graphicData uri="http://schemas.openxmlformats.org/presentationml/2006/ole">
            <mc:AlternateContent xmlns:mc="http://schemas.openxmlformats.org/markup-compatibility/2006">
              <mc:Choice xmlns:v="urn:schemas-microsoft-com:vml" Requires="v">
                <p:oleObj name="Equation" r:id="rId12" imgW="1777229" imgH="482391" progId="Equation.DSMT4">
                  <p:embed/>
                </p:oleObj>
              </mc:Choice>
              <mc:Fallback>
                <p:oleObj name="Equation" r:id="rId12" imgW="1777229" imgH="482391"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4059" y="4200181"/>
                        <a:ext cx="3143699" cy="851243"/>
                      </a:xfrm>
                      <a:prstGeom prst="rect">
                        <a:avLst/>
                      </a:prstGeom>
                      <a:noFill/>
                    </p:spPr>
                  </p:pic>
                </p:oleObj>
              </mc:Fallback>
            </mc:AlternateContent>
          </a:graphicData>
        </a:graphic>
      </p:graphicFrame>
    </p:spTree>
    <p:extLst>
      <p:ext uri="{BB962C8B-B14F-4D97-AF65-F5344CB8AC3E}">
        <p14:creationId xmlns:p14="http://schemas.microsoft.com/office/powerpoint/2010/main" val="351628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63920AA7-C5D4-225D-4FEF-5DF67CDD41EC}"/>
              </a:ext>
            </a:extLst>
          </p:cNvPr>
          <p:cNvSpPr>
            <a:spLocks noGrp="1"/>
          </p:cNvSpPr>
          <p:nvPr>
            <p:ph type="title"/>
          </p:nvPr>
        </p:nvSpPr>
        <p:spPr>
          <a:xfrm>
            <a:off x="0" y="457200"/>
            <a:ext cx="12483101" cy="328773"/>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(4) Muti-layer Perceptron (Artificial Neural Network)</a:t>
            </a:r>
            <a:br>
              <a:rPr lang="en-US" altLang="zh-CN"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82DDC2-7F88-0834-0633-9D62E2894199}"/>
              </a:ext>
            </a:extLst>
          </p:cNvPr>
          <p:cNvPicPr>
            <a:picLocks noChangeAspect="1"/>
          </p:cNvPicPr>
          <p:nvPr/>
        </p:nvPicPr>
        <p:blipFill>
          <a:blip r:embed="rId2"/>
          <a:stretch>
            <a:fillRect/>
          </a:stretch>
        </p:blipFill>
        <p:spPr>
          <a:xfrm>
            <a:off x="361213" y="549805"/>
            <a:ext cx="5120049" cy="3573463"/>
          </a:xfrm>
          <a:prstGeom prst="rect">
            <a:avLst/>
          </a:prstGeom>
        </p:spPr>
      </p:pic>
      <p:pic>
        <p:nvPicPr>
          <p:cNvPr id="6" name="Picture 5">
            <a:extLst>
              <a:ext uri="{FF2B5EF4-FFF2-40B4-BE49-F238E27FC236}">
                <a16:creationId xmlns:a16="http://schemas.microsoft.com/office/drawing/2014/main" id="{94748FBB-1198-88E3-62DC-75639E0985AF}"/>
              </a:ext>
            </a:extLst>
          </p:cNvPr>
          <p:cNvPicPr>
            <a:picLocks noChangeAspect="1"/>
          </p:cNvPicPr>
          <p:nvPr/>
        </p:nvPicPr>
        <p:blipFill>
          <a:blip r:embed="rId3"/>
          <a:stretch>
            <a:fillRect/>
          </a:stretch>
        </p:blipFill>
        <p:spPr>
          <a:xfrm>
            <a:off x="6096000" y="693737"/>
            <a:ext cx="5723890" cy="3317875"/>
          </a:xfrm>
          <a:prstGeom prst="rect">
            <a:avLst/>
          </a:prstGeom>
        </p:spPr>
      </p:pic>
      <p:sp>
        <p:nvSpPr>
          <p:cNvPr id="7" name="Rectangle 2">
            <a:extLst>
              <a:ext uri="{FF2B5EF4-FFF2-40B4-BE49-F238E27FC236}">
                <a16:creationId xmlns:a16="http://schemas.microsoft.com/office/drawing/2014/main" id="{DF42C20B-CF59-FF2B-51AF-5439DD7E1F9E}"/>
              </a:ext>
            </a:extLst>
          </p:cNvPr>
          <p:cNvSpPr>
            <a:spLocks noChangeArrowheads="1"/>
          </p:cNvSpPr>
          <p:nvPr/>
        </p:nvSpPr>
        <p:spPr bwMode="auto">
          <a:xfrm>
            <a:off x="5208998" y="44127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a:extLst>
              <a:ext uri="{FF2B5EF4-FFF2-40B4-BE49-F238E27FC236}">
                <a16:creationId xmlns:a16="http://schemas.microsoft.com/office/drawing/2014/main" id="{31A49F49-516A-2603-A761-4325E0C39EB5}"/>
              </a:ext>
            </a:extLst>
          </p:cNvPr>
          <p:cNvGraphicFramePr>
            <a:graphicFrameLocks noChangeAspect="1"/>
          </p:cNvGraphicFramePr>
          <p:nvPr/>
        </p:nvGraphicFramePr>
        <p:xfrm>
          <a:off x="7097142" y="4089115"/>
          <a:ext cx="4409973" cy="647271"/>
        </p:xfrm>
        <a:graphic>
          <a:graphicData uri="http://schemas.openxmlformats.org/presentationml/2006/ole">
            <mc:AlternateContent xmlns:mc="http://schemas.openxmlformats.org/markup-compatibility/2006">
              <mc:Choice xmlns:v="urn:schemas-microsoft-com:vml" Requires="v">
                <p:oleObj name="Equation" r:id="rId4" imgW="2946400" imgH="431800" progId="Equation.DSMT4">
                  <p:embed/>
                </p:oleObj>
              </mc:Choice>
              <mc:Fallback>
                <p:oleObj name="Equation" r:id="rId4" imgW="2946400" imgH="431800" progId="Equation.DSMT4">
                  <p:embed/>
                  <p:pic>
                    <p:nvPicPr>
                      <p:cNvPr id="8" name="Object 7">
                        <a:extLst>
                          <a:ext uri="{FF2B5EF4-FFF2-40B4-BE49-F238E27FC236}">
                            <a16:creationId xmlns:a16="http://schemas.microsoft.com/office/drawing/2014/main" id="{31A49F49-516A-2603-A761-4325E0C39E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7142" y="4089115"/>
                        <a:ext cx="4409973" cy="647271"/>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58BE5FD4-00ED-9A80-699F-DE24D640C85E}"/>
              </a:ext>
            </a:extLst>
          </p:cNvPr>
          <p:cNvSpPr>
            <a:spLocks noChangeArrowheads="1"/>
          </p:cNvSpPr>
          <p:nvPr/>
        </p:nvSpPr>
        <p:spPr bwMode="auto">
          <a:xfrm>
            <a:off x="1309955" y="49829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9">
            <a:extLst>
              <a:ext uri="{FF2B5EF4-FFF2-40B4-BE49-F238E27FC236}">
                <a16:creationId xmlns:a16="http://schemas.microsoft.com/office/drawing/2014/main" id="{6EC249F8-0931-0C8C-F10D-3BE03A39B31D}"/>
              </a:ext>
            </a:extLst>
          </p:cNvPr>
          <p:cNvGraphicFramePr>
            <a:graphicFrameLocks noChangeAspect="1"/>
          </p:cNvGraphicFramePr>
          <p:nvPr/>
        </p:nvGraphicFramePr>
        <p:xfrm>
          <a:off x="7166224" y="4707397"/>
          <a:ext cx="4397339" cy="628192"/>
        </p:xfrm>
        <a:graphic>
          <a:graphicData uri="http://schemas.openxmlformats.org/presentationml/2006/ole">
            <mc:AlternateContent xmlns:mc="http://schemas.openxmlformats.org/markup-compatibility/2006">
              <mc:Choice xmlns:v="urn:schemas-microsoft-com:vml" Requires="v">
                <p:oleObj name="Equation" r:id="rId6" imgW="3035300" imgH="431800" progId="Equation.DSMT4">
                  <p:embed/>
                </p:oleObj>
              </mc:Choice>
              <mc:Fallback>
                <p:oleObj name="Equation" r:id="rId6" imgW="3035300" imgH="431800" progId="Equation.DSMT4">
                  <p:embed/>
                  <p:pic>
                    <p:nvPicPr>
                      <p:cNvPr id="10" name="Object 9">
                        <a:extLst>
                          <a:ext uri="{FF2B5EF4-FFF2-40B4-BE49-F238E27FC236}">
                            <a16:creationId xmlns:a16="http://schemas.microsoft.com/office/drawing/2014/main" id="{6EC249F8-0931-0C8C-F10D-3BE03A39B3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6224" y="4707397"/>
                        <a:ext cx="4397339" cy="628192"/>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65D636AF-EE36-7E58-8E52-327E11887CE5}"/>
              </a:ext>
            </a:extLst>
          </p:cNvPr>
          <p:cNvSpPr>
            <a:spLocks noChangeArrowheads="1"/>
          </p:cNvSpPr>
          <p:nvPr/>
        </p:nvSpPr>
        <p:spPr bwMode="auto">
          <a:xfrm>
            <a:off x="4459790" y="5525959"/>
            <a:ext cx="13454309" cy="5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Object 11">
            <a:extLst>
              <a:ext uri="{FF2B5EF4-FFF2-40B4-BE49-F238E27FC236}">
                <a16:creationId xmlns:a16="http://schemas.microsoft.com/office/drawing/2014/main" id="{225A53AF-DF05-D07E-CDC6-A0C16286DBB0}"/>
              </a:ext>
            </a:extLst>
          </p:cNvPr>
          <p:cNvGraphicFramePr>
            <a:graphicFrameLocks noChangeAspect="1"/>
          </p:cNvGraphicFramePr>
          <p:nvPr/>
        </p:nvGraphicFramePr>
        <p:xfrm>
          <a:off x="7166224" y="5311868"/>
          <a:ext cx="3433891" cy="664861"/>
        </p:xfrm>
        <a:graphic>
          <a:graphicData uri="http://schemas.openxmlformats.org/presentationml/2006/ole">
            <mc:AlternateContent xmlns:mc="http://schemas.openxmlformats.org/markup-compatibility/2006">
              <mc:Choice xmlns:v="urn:schemas-microsoft-com:vml" Requires="v">
                <p:oleObj name="Equation" r:id="rId8" imgW="2235200" imgH="431800" progId="Equation.DSMT4">
                  <p:embed/>
                </p:oleObj>
              </mc:Choice>
              <mc:Fallback>
                <p:oleObj name="Equation" r:id="rId8" imgW="2235200" imgH="431800" progId="Equation.DSMT4">
                  <p:embed/>
                  <p:pic>
                    <p:nvPicPr>
                      <p:cNvPr id="12" name="Object 11">
                        <a:extLst>
                          <a:ext uri="{FF2B5EF4-FFF2-40B4-BE49-F238E27FC236}">
                            <a16:creationId xmlns:a16="http://schemas.microsoft.com/office/drawing/2014/main" id="{225A53AF-DF05-D07E-CDC6-A0C16286DB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6224" y="5311868"/>
                        <a:ext cx="3433891" cy="664861"/>
                      </a:xfrm>
                      <a:prstGeom prst="rect">
                        <a:avLst/>
                      </a:prstGeom>
                      <a:noFill/>
                    </p:spPr>
                  </p:pic>
                </p:oleObj>
              </mc:Fallback>
            </mc:AlternateContent>
          </a:graphicData>
        </a:graphic>
      </p:graphicFrame>
      <p:sp>
        <p:nvSpPr>
          <p:cNvPr id="13" name="Rectangle 8">
            <a:extLst>
              <a:ext uri="{FF2B5EF4-FFF2-40B4-BE49-F238E27FC236}">
                <a16:creationId xmlns:a16="http://schemas.microsoft.com/office/drawing/2014/main" id="{ACC991A3-2F19-76D6-F50A-11DB3C751A37}"/>
              </a:ext>
            </a:extLst>
          </p:cNvPr>
          <p:cNvSpPr>
            <a:spLocks noChangeArrowheads="1"/>
          </p:cNvSpPr>
          <p:nvPr/>
        </p:nvSpPr>
        <p:spPr bwMode="auto">
          <a:xfrm>
            <a:off x="4459789" y="6093509"/>
            <a:ext cx="177296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Object 13">
            <a:extLst>
              <a:ext uri="{FF2B5EF4-FFF2-40B4-BE49-F238E27FC236}">
                <a16:creationId xmlns:a16="http://schemas.microsoft.com/office/drawing/2014/main" id="{D71EBBE3-0483-61CE-B01A-1638AA7AC895}"/>
              </a:ext>
            </a:extLst>
          </p:cNvPr>
          <p:cNvGraphicFramePr>
            <a:graphicFrameLocks noChangeAspect="1"/>
          </p:cNvGraphicFramePr>
          <p:nvPr/>
        </p:nvGraphicFramePr>
        <p:xfrm>
          <a:off x="7213263" y="5953871"/>
          <a:ext cx="2105397" cy="664862"/>
        </p:xfrm>
        <a:graphic>
          <a:graphicData uri="http://schemas.openxmlformats.org/presentationml/2006/ole">
            <mc:AlternateContent xmlns:mc="http://schemas.openxmlformats.org/markup-compatibility/2006">
              <mc:Choice xmlns:v="urn:schemas-microsoft-com:vml" Requires="v">
                <p:oleObj name="Equation" r:id="rId10" imgW="1447800" imgH="457200" progId="Equation.DSMT4">
                  <p:embed/>
                </p:oleObj>
              </mc:Choice>
              <mc:Fallback>
                <p:oleObj name="Equation" r:id="rId10" imgW="1447800" imgH="457200" progId="Equation.DSMT4">
                  <p:embed/>
                  <p:pic>
                    <p:nvPicPr>
                      <p:cNvPr id="14" name="Object 13">
                        <a:extLst>
                          <a:ext uri="{FF2B5EF4-FFF2-40B4-BE49-F238E27FC236}">
                            <a16:creationId xmlns:a16="http://schemas.microsoft.com/office/drawing/2014/main" id="{D71EBBE3-0483-61CE-B01A-1638AA7AC89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3263" y="5953871"/>
                        <a:ext cx="2105397" cy="66486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45D1EF-9A0B-204C-6454-A5C08C045167}"/>
                  </a:ext>
                </a:extLst>
              </p:cNvPr>
              <p:cNvSpPr txBox="1"/>
              <p:nvPr/>
            </p:nvSpPr>
            <p:spPr>
              <a:xfrm>
                <a:off x="164387" y="4572090"/>
                <a:ext cx="6262099" cy="1938992"/>
              </a:xfrm>
              <a:prstGeom prst="rect">
                <a:avLst/>
              </a:prstGeom>
              <a:noFill/>
            </p:spPr>
            <p:txBody>
              <a:bodyPr wrap="square" rtlCol="0">
                <a:spAutoFit/>
              </a:bodyPr>
              <a:lstStyle/>
              <a:p>
                <a:r>
                  <a:rPr lang="en-US" altLang="zh-CN" sz="2000" b="0" dirty="0">
                    <a:latin typeface="Times New Roman" panose="02020603050405020304" pitchFamily="18" charset="0"/>
                    <a:cs typeface="Times New Roman" panose="02020603050405020304" pitchFamily="18" charset="0"/>
                  </a:rPr>
                  <a:t>Classification based on coordinate and velocity: </a:t>
                </a:r>
                <a:endParaRPr lang="en-US" altLang="zh-CN" sz="2000" b="0" i="1" dirty="0">
                  <a:latin typeface="Cambria Math" panose="02040503050406030204" pitchFamily="18" charset="0"/>
                </a:endParaRPr>
              </a:p>
              <a:p>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1=4 (</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𝑥𝑉𝑒𝑙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𝑦𝑉𝑒𝑙</m:t>
                    </m:r>
                    <m:r>
                      <a:rPr lang="en-US" altLang="zh-CN" sz="2000" b="0" i="1" smtClean="0">
                        <a:latin typeface="Cambria Math" panose="02040503050406030204" pitchFamily="18" charset="0"/>
                      </a:rPr>
                      <m:t>)</m:t>
                    </m:r>
                  </m:oMath>
                </a14:m>
                <a:r>
                  <a:rPr lang="en-US" altLang="zh-CN" sz="2000" b="0" dirty="0">
                    <a:latin typeface="Times New Roman" panose="02020603050405020304" pitchFamily="18" charset="0"/>
                  </a:rPr>
                  <a:t> </a:t>
                </a:r>
              </a:p>
              <a:p>
                <a:r>
                  <a:rPr lang="en-US" altLang="zh-CN" sz="2000" b="0" dirty="0">
                    <a:latin typeface="Times New Roman" panose="02020603050405020304" pitchFamily="18" charset="0"/>
                    <a:cs typeface="Times New Roman" panose="02020603050405020304" pitchFamily="18" charset="0"/>
                  </a:rPr>
                  <a:t>Classification based on three forces: </a:t>
                </a:r>
                <a:endParaRPr lang="en-US" altLang="zh-CN" sz="2000" b="0" i="1" dirty="0">
                  <a:latin typeface="Cambria Math" panose="02040503050406030204" pitchFamily="18" charset="0"/>
                </a:endParaRPr>
              </a:p>
              <a:p>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1=8</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𝑛𝐴𝐶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𝑛𝑆</m:t>
                        </m:r>
                      </m:e>
                    </m:d>
                  </m:oMath>
                </a14:m>
                <a:r>
                  <a:rPr lang="zh-CN" altLang="en-US" sz="2000" dirty="0"/>
                  <a:t> </a:t>
                </a:r>
              </a:p>
              <a:p>
                <a:r>
                  <a:rPr lang="en-US" altLang="zh-CN" sz="2000" dirty="0">
                    <a:latin typeface="Times New Roman" panose="02020603050405020304" pitchFamily="18" charset="0"/>
                    <a:cs typeface="Times New Roman" panose="02020603050405020304" pitchFamily="18" charset="0"/>
                  </a:rPr>
                  <a:t>Attempts for Different Architectures: </a:t>
                </a:r>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2=8, 16, 32</m:t>
                    </m:r>
                  </m:oMath>
                </a14:m>
                <a:endParaRPr lang="zh-CN" altLang="en-US" sz="2000" dirty="0"/>
              </a:p>
              <a:p>
                <a:r>
                  <a:rPr lang="en-US" altLang="zh-CN" sz="2000" b="0" dirty="0"/>
                  <a:t>                                                      </a:t>
                </a:r>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3=4, 8, 16</m:t>
                    </m:r>
                  </m:oMath>
                </a14:m>
                <a:endParaRPr lang="en-US" altLang="zh-CN" sz="2000" dirty="0"/>
              </a:p>
            </p:txBody>
          </p:sp>
        </mc:Choice>
        <mc:Fallback xmlns="">
          <p:sp>
            <p:nvSpPr>
              <p:cNvPr id="15" name="TextBox 14">
                <a:extLst>
                  <a:ext uri="{FF2B5EF4-FFF2-40B4-BE49-F238E27FC236}">
                    <a16:creationId xmlns:a16="http://schemas.microsoft.com/office/drawing/2014/main" id="{C145D1EF-9A0B-204C-6454-A5C08C045167}"/>
                  </a:ext>
                </a:extLst>
              </p:cNvPr>
              <p:cNvSpPr txBox="1">
                <a:spLocks noRot="1" noChangeAspect="1" noMove="1" noResize="1" noEditPoints="1" noAdjustHandles="1" noChangeArrowheads="1" noChangeShapeType="1" noTextEdit="1"/>
              </p:cNvSpPr>
              <p:nvPr/>
            </p:nvSpPr>
            <p:spPr>
              <a:xfrm>
                <a:off x="164387" y="4572090"/>
                <a:ext cx="6262099" cy="1938992"/>
              </a:xfrm>
              <a:prstGeom prst="rect">
                <a:avLst/>
              </a:prstGeom>
              <a:blipFill>
                <a:blip r:embed="rId12"/>
                <a:stretch>
                  <a:fillRect l="-1071" t="-15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195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63920AA7-C5D4-225D-4FEF-5DF67CDD41EC}"/>
              </a:ext>
            </a:extLst>
          </p:cNvPr>
          <p:cNvSpPr>
            <a:spLocks noGrp="1"/>
          </p:cNvSpPr>
          <p:nvPr>
            <p:ph type="title"/>
          </p:nvPr>
        </p:nvSpPr>
        <p:spPr>
          <a:xfrm>
            <a:off x="0" y="457200"/>
            <a:ext cx="12483101" cy="328773"/>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(5) Convolutional Neural Network</a:t>
            </a:r>
            <a:br>
              <a:rPr lang="en-US" altLang="zh-CN"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F42C20B-CF59-FF2B-51AF-5439DD7E1F9E}"/>
              </a:ext>
            </a:extLst>
          </p:cNvPr>
          <p:cNvSpPr>
            <a:spLocks noChangeArrowheads="1"/>
          </p:cNvSpPr>
          <p:nvPr/>
        </p:nvSpPr>
        <p:spPr bwMode="auto">
          <a:xfrm>
            <a:off x="5208998" y="44127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ACC991A3-2F19-76D6-F50A-11DB3C751A37}"/>
              </a:ext>
            </a:extLst>
          </p:cNvPr>
          <p:cNvSpPr>
            <a:spLocks noChangeArrowheads="1"/>
          </p:cNvSpPr>
          <p:nvPr/>
        </p:nvSpPr>
        <p:spPr bwMode="auto">
          <a:xfrm>
            <a:off x="4459789" y="6093509"/>
            <a:ext cx="177296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6" name="Picture 15">
            <a:extLst>
              <a:ext uri="{FF2B5EF4-FFF2-40B4-BE49-F238E27FC236}">
                <a16:creationId xmlns:a16="http://schemas.microsoft.com/office/drawing/2014/main" id="{70A1E138-0547-B08E-1062-A13A1701A8E7}"/>
              </a:ext>
            </a:extLst>
          </p:cNvPr>
          <p:cNvPicPr>
            <a:picLocks noChangeAspect="1"/>
          </p:cNvPicPr>
          <p:nvPr/>
        </p:nvPicPr>
        <p:blipFill>
          <a:blip r:embed="rId2"/>
          <a:stretch>
            <a:fillRect/>
          </a:stretch>
        </p:blipFill>
        <p:spPr>
          <a:xfrm>
            <a:off x="1376880" y="583736"/>
            <a:ext cx="7787668" cy="382901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F813E81-235D-2153-245A-8560CEE08ABE}"/>
                  </a:ext>
                </a:extLst>
              </p:cNvPr>
              <p:cNvSpPr txBox="1"/>
              <p:nvPr/>
            </p:nvSpPr>
            <p:spPr>
              <a:xfrm>
                <a:off x="364876" y="4599745"/>
                <a:ext cx="11170576" cy="1569660"/>
              </a:xfrm>
              <a:prstGeom prst="rect">
                <a:avLst/>
              </a:prstGeom>
              <a:noFill/>
            </p:spPr>
            <p:txBody>
              <a:bodyPr wrap="square">
                <a:spAutoFit/>
              </a:bodyPr>
              <a:lstStyle/>
              <a:p>
                <a:r>
                  <a:rPr lang="en-US" altLang="zh-CN" sz="2400" b="0" dirty="0">
                    <a:latin typeface="Times New Roman" panose="02020603050405020304" pitchFamily="18" charset="0"/>
                    <a:cs typeface="Times New Roman" panose="02020603050405020304" pitchFamily="18" charset="0"/>
                  </a:rPr>
                  <a:t>Classification based </a:t>
                </a:r>
                <a:r>
                  <a:rPr lang="en-US" altLang="zh-CN" sz="2400" b="0" dirty="0" err="1">
                    <a:latin typeface="Times New Roman" panose="02020603050405020304" pitchFamily="18" charset="0"/>
                    <a:cs typeface="Times New Roman" panose="02020603050405020304" pitchFamily="18" charset="0"/>
                  </a:rPr>
                  <a:t>o</a:t>
                </a:r>
                <a:r>
                  <a:rPr lang="en-US" altLang="zh-CN" sz="2400" b="0" dirty="0">
                    <a:latin typeface="Times New Roman" panose="02020603050405020304" pitchFamily="18" charset="0"/>
                    <a:cs typeface="Times New Roman" panose="02020603050405020304" pitchFamily="18" charset="0"/>
                  </a:rPr>
                  <a:t>n coordinate and velocity: </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1=3 (</m:t>
                    </m:r>
                    <m:r>
                      <a:rPr lang="en-US" altLang="zh-CN" sz="2400" i="1">
                        <a:latin typeface="Cambria Math" panose="02040503050406030204" pitchFamily="18" charset="0"/>
                      </a:rPr>
                      <m:t>𝐼𝑛𝑑𝑖𝑐𝑎𝑡𝑜𝑟</m:t>
                    </m:r>
                    <m:r>
                      <a:rPr lang="en-US" altLang="zh-CN" sz="2400" i="1">
                        <a:latin typeface="Cambria Math" panose="02040503050406030204" pitchFamily="18" charset="0"/>
                      </a:rPr>
                      <m:t>, 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𝑥𝑉𝑒𝑙</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𝑦𝑉𝑒𝑙</m:t>
                    </m:r>
                    <m:r>
                      <a:rPr lang="en-US" altLang="zh-CN" sz="2400" i="1">
                        <a:latin typeface="Cambria Math" panose="02040503050406030204" pitchFamily="18" charset="0"/>
                      </a:rPr>
                      <m:t>)</m:t>
                    </m:r>
                  </m:oMath>
                </a14:m>
                <a:endParaRPr lang="en-US" altLang="zh-CN" sz="2400" b="0" dirty="0">
                  <a:latin typeface="Times New Roman" panose="02020603050405020304" pitchFamily="18" charset="0"/>
                </a:endParaRPr>
              </a:p>
              <a:p>
                <a:r>
                  <a:rPr lang="en-US" altLang="zh-CN" sz="2400" b="0" dirty="0">
                    <a:latin typeface="Times New Roman" panose="02020603050405020304" pitchFamily="18" charset="0"/>
                    <a:cs typeface="Times New Roman" panose="02020603050405020304" pitchFamily="18" charset="0"/>
                  </a:rPr>
                  <a:t>Classification based on three forces: </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1=8 (2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𝑥𝐴</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𝑦𝐴</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𝑥𝑆</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𝑦𝑆</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𝑥𝐶</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𝑦𝐶</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𝑛𝐴𝐶</m:t>
                    </m:r>
                    <m:r>
                      <a:rPr lang="en-US" altLang="zh-CN" sz="2400" i="1">
                        <a:latin typeface="Cambria Math" panose="02040503050406030204" pitchFamily="18" charset="0"/>
                      </a:rPr>
                      <m:t>,2</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i="1">
                        <a:latin typeface="Cambria Math" panose="02040503050406030204" pitchFamily="18" charset="0"/>
                      </a:rPr>
                      <m:t>𝑛𝑆</m:t>
                    </m:r>
                    <m:r>
                      <a:rPr lang="en-US" altLang="zh-CN" sz="2400" i="1">
                        <a:latin typeface="Cambria Math" panose="02040503050406030204" pitchFamily="18" charset="0"/>
                      </a:rPr>
                      <m:t>)</m:t>
                    </m:r>
                  </m:oMath>
                </a14:m>
                <a:endParaRPr lang="zh-CN" altLang="en-US" sz="2400" dirty="0"/>
              </a:p>
              <a:p>
                <a:r>
                  <a:rPr lang="en-US" altLang="zh-CN" sz="2400" dirty="0">
                    <a:latin typeface="Times New Roman" panose="02020603050405020304" pitchFamily="18" charset="0"/>
                    <a:cs typeface="Times New Roman" panose="02020603050405020304" pitchFamily="18" charset="0"/>
                  </a:rPr>
                  <a:t>Attempts for Different Kernal Size (</a:t>
                </a:r>
                <a:r>
                  <a:rPr lang="en-US" altLang="zh-CN" sz="2400" dirty="0" err="1">
                    <a:latin typeface="Times New Roman" panose="02020603050405020304" pitchFamily="18" charset="0"/>
                    <a:cs typeface="Times New Roman" panose="02020603050405020304" pitchFamily="18" charset="0"/>
                  </a:rPr>
                  <a:t>k,k</a:t>
                </a:r>
                <a:r>
                  <a:rPr lang="en-US" altLang="zh-CN" sz="2400" dirty="0">
                    <a:latin typeface="Times New Roman" panose="02020603050405020304" pitchFamily="18" charset="0"/>
                    <a:cs typeface="Times New Roman" panose="02020603050405020304" pitchFamily="18" charset="0"/>
                  </a:rPr>
                  <a:t>): k = {2,3,4,5,6,7}</a:t>
                </a:r>
                <a:endParaRPr lang="en-US" altLang="zh-CN" sz="2400" dirty="0"/>
              </a:p>
            </p:txBody>
          </p:sp>
        </mc:Choice>
        <mc:Fallback xmlns="">
          <p:sp>
            <p:nvSpPr>
              <p:cNvPr id="18" name="TextBox 17">
                <a:extLst>
                  <a:ext uri="{FF2B5EF4-FFF2-40B4-BE49-F238E27FC236}">
                    <a16:creationId xmlns:a16="http://schemas.microsoft.com/office/drawing/2014/main" id="{4F813E81-235D-2153-245A-8560CEE08ABE}"/>
                  </a:ext>
                </a:extLst>
              </p:cNvPr>
              <p:cNvSpPr txBox="1">
                <a:spLocks noRot="1" noChangeAspect="1" noMove="1" noResize="1" noEditPoints="1" noAdjustHandles="1" noChangeArrowheads="1" noChangeShapeType="1" noTextEdit="1"/>
              </p:cNvSpPr>
              <p:nvPr/>
            </p:nvSpPr>
            <p:spPr>
              <a:xfrm>
                <a:off x="364876" y="4599745"/>
                <a:ext cx="11170576" cy="1569660"/>
              </a:xfrm>
              <a:prstGeom prst="rect">
                <a:avLst/>
              </a:prstGeom>
              <a:blipFill>
                <a:blip r:embed="rId3"/>
                <a:stretch>
                  <a:fillRect l="-873" t="-3113" b="-7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6275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511211AB-8A0E-7216-768C-9FA5B425A16B}"/>
              </a:ext>
            </a:extLst>
          </p:cNvPr>
          <p:cNvSpPr>
            <a:spLocks noGrp="1"/>
          </p:cNvSpPr>
          <p:nvPr>
            <p:ph type="title"/>
          </p:nvPr>
        </p:nvSpPr>
        <p:spPr>
          <a:xfrm>
            <a:off x="3519755" y="2766218"/>
            <a:ext cx="5639657" cy="1325563"/>
          </a:xfrm>
        </p:spPr>
        <p:txBody>
          <a:bodyPr/>
          <a:lstStyle/>
          <a:p>
            <a:r>
              <a:rPr lang="en-US" altLang="zh-CN" dirty="0">
                <a:latin typeface="Times New Roman" panose="02020603050405020304" pitchFamily="18" charset="0"/>
                <a:cs typeface="Times New Roman" panose="02020603050405020304" pitchFamily="18" charset="0"/>
              </a:rPr>
              <a:t>6. Classification Results</a:t>
            </a:r>
            <a:endParaRPr lang="zh-CN"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10A9765-3974-158F-A79F-55128D2D5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785" y="87073"/>
            <a:ext cx="4790153" cy="900900"/>
          </a:xfrm>
          <a:prstGeom prst="rect">
            <a:avLst/>
          </a:prstGeom>
        </p:spPr>
      </p:pic>
    </p:spTree>
    <p:extLst>
      <p:ext uri="{BB962C8B-B14F-4D97-AF65-F5344CB8AC3E}">
        <p14:creationId xmlns:p14="http://schemas.microsoft.com/office/powerpoint/2010/main" val="310470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6A997699-D674-9448-C6F3-E24D5046E8D1}"/>
              </a:ext>
            </a:extLst>
          </p:cNvPr>
          <p:cNvGraphicFramePr>
            <a:graphicFrameLocks noGrp="1"/>
          </p:cNvGraphicFramePr>
          <p:nvPr>
            <p:extLst>
              <p:ext uri="{D42A27DB-BD31-4B8C-83A1-F6EECF244321}">
                <p14:modId xmlns:p14="http://schemas.microsoft.com/office/powerpoint/2010/main" val="1288346499"/>
              </p:ext>
            </p:extLst>
          </p:nvPr>
        </p:nvGraphicFramePr>
        <p:xfrm>
          <a:off x="900843" y="1104472"/>
          <a:ext cx="10390314" cy="5275777"/>
        </p:xfrm>
        <a:graphic>
          <a:graphicData uri="http://schemas.openxmlformats.org/drawingml/2006/table">
            <a:tbl>
              <a:tblPr firstRow="1">
                <a:tableStyleId>{5C22544A-7EE6-4342-B048-85BDC9FD1C3A}</a:tableStyleId>
              </a:tblPr>
              <a:tblGrid>
                <a:gridCol w="1094847">
                  <a:extLst>
                    <a:ext uri="{9D8B030D-6E8A-4147-A177-3AD203B41FA5}">
                      <a16:colId xmlns:a16="http://schemas.microsoft.com/office/drawing/2014/main" val="3921637702"/>
                    </a:ext>
                  </a:extLst>
                </a:gridCol>
                <a:gridCol w="2983995">
                  <a:extLst>
                    <a:ext uri="{9D8B030D-6E8A-4147-A177-3AD203B41FA5}">
                      <a16:colId xmlns:a16="http://schemas.microsoft.com/office/drawing/2014/main" val="1095301989"/>
                    </a:ext>
                  </a:extLst>
                </a:gridCol>
                <a:gridCol w="1975018">
                  <a:extLst>
                    <a:ext uri="{9D8B030D-6E8A-4147-A177-3AD203B41FA5}">
                      <a16:colId xmlns:a16="http://schemas.microsoft.com/office/drawing/2014/main" val="4091018619"/>
                    </a:ext>
                  </a:extLst>
                </a:gridCol>
                <a:gridCol w="1137783">
                  <a:extLst>
                    <a:ext uri="{9D8B030D-6E8A-4147-A177-3AD203B41FA5}">
                      <a16:colId xmlns:a16="http://schemas.microsoft.com/office/drawing/2014/main" val="2883729254"/>
                    </a:ext>
                  </a:extLst>
                </a:gridCol>
                <a:gridCol w="1094847">
                  <a:extLst>
                    <a:ext uri="{9D8B030D-6E8A-4147-A177-3AD203B41FA5}">
                      <a16:colId xmlns:a16="http://schemas.microsoft.com/office/drawing/2014/main" val="3916029042"/>
                    </a:ext>
                  </a:extLst>
                </a:gridCol>
                <a:gridCol w="1094847">
                  <a:extLst>
                    <a:ext uri="{9D8B030D-6E8A-4147-A177-3AD203B41FA5}">
                      <a16:colId xmlns:a16="http://schemas.microsoft.com/office/drawing/2014/main" val="3594072834"/>
                    </a:ext>
                  </a:extLst>
                </a:gridCol>
                <a:gridCol w="1008977">
                  <a:extLst>
                    <a:ext uri="{9D8B030D-6E8A-4147-A177-3AD203B41FA5}">
                      <a16:colId xmlns:a16="http://schemas.microsoft.com/office/drawing/2014/main" val="1963975147"/>
                    </a:ext>
                  </a:extLst>
                </a:gridCol>
              </a:tblGrid>
              <a:tr h="752737">
                <a:tc>
                  <a:txBody>
                    <a:bodyPr/>
                    <a:lstStyle/>
                    <a:p>
                      <a:pPr algn="ctr" fontAlgn="ctr"/>
                      <a:r>
                        <a:rPr lang="en-GB" sz="1800" u="none" strike="noStrike" dirty="0" err="1">
                          <a:effectLst/>
                          <a:latin typeface="Times New Roman" panose="02020603050405020304" pitchFamily="18" charset="0"/>
                          <a:cs typeface="Times New Roman" panose="02020603050405020304" pitchFamily="18" charset="0"/>
                        </a:rPr>
                        <a:t>Behaviors</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Feature Processing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Optimal Classifiers</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Precision</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Recall</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F1-score</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Accuracy</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3844493194"/>
                  </a:ext>
                </a:extLst>
              </a:tr>
              <a:tr h="502560">
                <a:tc rowSpan="3">
                  <a:txBody>
                    <a:bodyPr/>
                    <a:lstStyle/>
                    <a:p>
                      <a:pPr algn="ctr" fontAlgn="ctr"/>
                      <a:r>
                        <a:rPr lang="en-GB" sz="1800" u="none" strike="noStrike">
                          <a:effectLst/>
                          <a:latin typeface="Times New Roman" panose="02020603050405020304" pitchFamily="18" charset="0"/>
                          <a:cs typeface="Times New Roman" panose="02020603050405020304" pitchFamily="18" charset="0"/>
                        </a:rPr>
                        <a:t>Flocking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No Processing</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MLP</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0.7535</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0.8857</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0.8143</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0.8231</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2956925138"/>
                  </a:ext>
                </a:extLst>
              </a:tr>
              <a:tr h="502560">
                <a:tc vMerge="1">
                  <a:txBody>
                    <a:bodyPr/>
                    <a:lstStyle/>
                    <a:p>
                      <a:endParaRPr lang="zh-CN" altLang="en-US"/>
                    </a:p>
                  </a:txBody>
                  <a:tcP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Centroid Method</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KNN</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0.9733</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0.999</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0.9860</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0.9858</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1534428315"/>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2D Mapping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CNN</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0.9968</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0.9984</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b="1" u="none" strike="noStrike" dirty="0">
                          <a:solidFill>
                            <a:schemeClr val="tx1"/>
                          </a:solidFill>
                          <a:effectLst/>
                          <a:latin typeface="Times New Roman" panose="02020603050405020304" pitchFamily="18" charset="0"/>
                          <a:cs typeface="Times New Roman" panose="02020603050405020304" pitchFamily="18" charset="0"/>
                        </a:rPr>
                        <a:t>0.9984</a:t>
                      </a:r>
                      <a:endParaRPr lang="en-US" altLang="zh-CN"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2141834527"/>
                  </a:ext>
                </a:extLst>
              </a:tr>
              <a:tr h="502560">
                <a:tc rowSpan="3">
                  <a:txBody>
                    <a:bodyPr/>
                    <a:lstStyle/>
                    <a:p>
                      <a:pPr algn="ctr" fontAlgn="ctr"/>
                      <a:r>
                        <a:rPr lang="en-GB" sz="1800" u="none" strike="noStrike">
                          <a:effectLst/>
                          <a:latin typeface="Times New Roman" panose="02020603050405020304" pitchFamily="18" charset="0"/>
                          <a:cs typeface="Times New Roman" panose="02020603050405020304" pitchFamily="18" charset="0"/>
                        </a:rPr>
                        <a:t>Grouping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No Processing</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MLP</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0.3940</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0.5939</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0.4737</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0.5983</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2612177841"/>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Centroid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Random Forest</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0.8896</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0.9897</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0.9370</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0.9451</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56589170"/>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2D Mapping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CNN</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0.9296</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0.9879</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0.9578</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b="1" u="none" strike="noStrike" dirty="0">
                          <a:effectLst/>
                          <a:latin typeface="Times New Roman" panose="02020603050405020304" pitchFamily="18" charset="0"/>
                          <a:cs typeface="Times New Roman" panose="02020603050405020304" pitchFamily="18" charset="0"/>
                        </a:rPr>
                        <a:t>0.9624</a:t>
                      </a:r>
                      <a:endParaRPr lang="en-US" altLang="zh-CN" sz="18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2719038388"/>
                  </a:ext>
                </a:extLst>
              </a:tr>
              <a:tr h="502560">
                <a:tc rowSpan="3">
                  <a:txBody>
                    <a:bodyPr/>
                    <a:lstStyle/>
                    <a:p>
                      <a:pPr algn="ctr" fontAlgn="ctr"/>
                      <a:r>
                        <a:rPr lang="en-GB" sz="1800" u="none" strike="noStrike">
                          <a:effectLst/>
                          <a:latin typeface="Times New Roman" panose="02020603050405020304" pitchFamily="18" charset="0"/>
                          <a:cs typeface="Times New Roman" panose="02020603050405020304" pitchFamily="18" charset="0"/>
                        </a:rPr>
                        <a:t>Aligning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No Processing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Random Forest</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0.9797</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a:effectLst/>
                          <a:latin typeface="Times New Roman" panose="02020603050405020304" pitchFamily="18" charset="0"/>
                          <a:cs typeface="Times New Roman" panose="02020603050405020304" pitchFamily="18" charset="0"/>
                        </a:rPr>
                        <a:t>0.9897</a:t>
                      </a:r>
                      <a:endPar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0.9925</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1080542457"/>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Centroid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KNN</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4763" marR="4763" marT="4763" marB="0" anchor="ctr"/>
                </a:tc>
                <a:tc>
                  <a:txBody>
                    <a:bodyPr/>
                    <a:lstStyle/>
                    <a:p>
                      <a:pPr algn="ctr" fontAlgn="ctr"/>
                      <a:r>
                        <a:rPr lang="en-US" altLang="zh-CN" sz="1800" b="1" u="none" strike="noStrike" dirty="0">
                          <a:effectLst/>
                          <a:latin typeface="Times New Roman" panose="02020603050405020304" pitchFamily="18" charset="0"/>
                          <a:cs typeface="Times New Roman" panose="02020603050405020304" pitchFamily="18" charset="0"/>
                        </a:rPr>
                        <a:t>1.0000</a:t>
                      </a:r>
                      <a:endParaRPr lang="en-US" altLang="zh-CN" sz="1800" b="1"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4763" marR="4763" marT="4763" marB="0" anchor="ctr"/>
                </a:tc>
                <a:extLst>
                  <a:ext uri="{0D108BD9-81ED-4DB2-BD59-A6C34878D82A}">
                    <a16:rowId xmlns:a16="http://schemas.microsoft.com/office/drawing/2014/main" val="1166176473"/>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2D Mapping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CNN</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4763" marR="4763" marT="4763" marB="0" anchor="ct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1.0000</a:t>
                      </a:r>
                      <a:endPar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4763" marR="4763" marT="4763" marB="0" anchor="ctr"/>
                </a:tc>
                <a:tc>
                  <a:txBody>
                    <a:bodyPr/>
                    <a:lstStyle/>
                    <a:p>
                      <a:pPr algn="ctr" fontAlgn="ctr"/>
                      <a:r>
                        <a:rPr lang="en-US" altLang="zh-CN" sz="1800" b="1" u="none" strike="noStrike" dirty="0">
                          <a:effectLst/>
                          <a:latin typeface="Times New Roman" panose="02020603050405020304" pitchFamily="18" charset="0"/>
                          <a:cs typeface="Times New Roman" panose="02020603050405020304" pitchFamily="18" charset="0"/>
                        </a:rPr>
                        <a:t>1.0000</a:t>
                      </a:r>
                      <a:endParaRPr lang="en-US" altLang="zh-CN" sz="1800" b="1"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4763" marR="4763" marT="4763" marB="0" anchor="ctr"/>
                </a:tc>
                <a:extLst>
                  <a:ext uri="{0D108BD9-81ED-4DB2-BD59-A6C34878D82A}">
                    <a16:rowId xmlns:a16="http://schemas.microsoft.com/office/drawing/2014/main" val="1804237320"/>
                  </a:ext>
                </a:extLst>
              </a:tr>
            </a:tbl>
          </a:graphicData>
        </a:graphic>
      </p:graphicFrame>
      <p:sp>
        <p:nvSpPr>
          <p:cNvPr id="17" name="Title 10">
            <a:extLst>
              <a:ext uri="{FF2B5EF4-FFF2-40B4-BE49-F238E27FC236}">
                <a16:creationId xmlns:a16="http://schemas.microsoft.com/office/drawing/2014/main" id="{00DEEC8E-0887-A118-F97B-B9BEE4A97965}"/>
              </a:ext>
            </a:extLst>
          </p:cNvPr>
          <p:cNvSpPr>
            <a:spLocks noGrp="1"/>
          </p:cNvSpPr>
          <p:nvPr>
            <p:ph type="title"/>
          </p:nvPr>
        </p:nvSpPr>
        <p:spPr>
          <a:xfrm>
            <a:off x="195209" y="554805"/>
            <a:ext cx="12483101" cy="328773"/>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 Classification Based on Coordinate and Velocity</a:t>
            </a:r>
            <a:br>
              <a:rPr lang="en-US" altLang="zh-CN"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112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6A997699-D674-9448-C6F3-E24D5046E8D1}"/>
              </a:ext>
            </a:extLst>
          </p:cNvPr>
          <p:cNvGraphicFramePr>
            <a:graphicFrameLocks noGrp="1"/>
          </p:cNvGraphicFramePr>
          <p:nvPr>
            <p:extLst>
              <p:ext uri="{D42A27DB-BD31-4B8C-83A1-F6EECF244321}">
                <p14:modId xmlns:p14="http://schemas.microsoft.com/office/powerpoint/2010/main" val="3744166214"/>
              </p:ext>
            </p:extLst>
          </p:nvPr>
        </p:nvGraphicFramePr>
        <p:xfrm>
          <a:off x="900843" y="1104472"/>
          <a:ext cx="10390314" cy="5275777"/>
        </p:xfrm>
        <a:graphic>
          <a:graphicData uri="http://schemas.openxmlformats.org/drawingml/2006/table">
            <a:tbl>
              <a:tblPr firstRow="1">
                <a:tableStyleId>{93296810-A885-4BE3-A3E7-6D5BEEA58F35}</a:tableStyleId>
              </a:tblPr>
              <a:tblGrid>
                <a:gridCol w="1094847">
                  <a:extLst>
                    <a:ext uri="{9D8B030D-6E8A-4147-A177-3AD203B41FA5}">
                      <a16:colId xmlns:a16="http://schemas.microsoft.com/office/drawing/2014/main" val="3921637702"/>
                    </a:ext>
                  </a:extLst>
                </a:gridCol>
                <a:gridCol w="2983995">
                  <a:extLst>
                    <a:ext uri="{9D8B030D-6E8A-4147-A177-3AD203B41FA5}">
                      <a16:colId xmlns:a16="http://schemas.microsoft.com/office/drawing/2014/main" val="1095301989"/>
                    </a:ext>
                  </a:extLst>
                </a:gridCol>
                <a:gridCol w="1975018">
                  <a:extLst>
                    <a:ext uri="{9D8B030D-6E8A-4147-A177-3AD203B41FA5}">
                      <a16:colId xmlns:a16="http://schemas.microsoft.com/office/drawing/2014/main" val="4091018619"/>
                    </a:ext>
                  </a:extLst>
                </a:gridCol>
                <a:gridCol w="1137783">
                  <a:extLst>
                    <a:ext uri="{9D8B030D-6E8A-4147-A177-3AD203B41FA5}">
                      <a16:colId xmlns:a16="http://schemas.microsoft.com/office/drawing/2014/main" val="2883729254"/>
                    </a:ext>
                  </a:extLst>
                </a:gridCol>
                <a:gridCol w="1094847">
                  <a:extLst>
                    <a:ext uri="{9D8B030D-6E8A-4147-A177-3AD203B41FA5}">
                      <a16:colId xmlns:a16="http://schemas.microsoft.com/office/drawing/2014/main" val="3916029042"/>
                    </a:ext>
                  </a:extLst>
                </a:gridCol>
                <a:gridCol w="1094847">
                  <a:extLst>
                    <a:ext uri="{9D8B030D-6E8A-4147-A177-3AD203B41FA5}">
                      <a16:colId xmlns:a16="http://schemas.microsoft.com/office/drawing/2014/main" val="3594072834"/>
                    </a:ext>
                  </a:extLst>
                </a:gridCol>
                <a:gridCol w="1008977">
                  <a:extLst>
                    <a:ext uri="{9D8B030D-6E8A-4147-A177-3AD203B41FA5}">
                      <a16:colId xmlns:a16="http://schemas.microsoft.com/office/drawing/2014/main" val="1963975147"/>
                    </a:ext>
                  </a:extLst>
                </a:gridCol>
              </a:tblGrid>
              <a:tr h="752737">
                <a:tc>
                  <a:txBody>
                    <a:bodyPr/>
                    <a:lstStyle/>
                    <a:p>
                      <a:pPr algn="ctr" fontAlgn="ctr"/>
                      <a:r>
                        <a:rPr lang="en-GB" sz="1800" u="none" strike="noStrike" dirty="0" err="1">
                          <a:effectLst/>
                          <a:latin typeface="Times New Roman" panose="02020603050405020304" pitchFamily="18" charset="0"/>
                          <a:cs typeface="Times New Roman" panose="02020603050405020304" pitchFamily="18" charset="0"/>
                        </a:rPr>
                        <a:t>Behaviors</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Feature Processing Method</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Optimal Classifiers</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Precision</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Recall</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F1-score</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Accuracy</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extLst>
                  <a:ext uri="{0D108BD9-81ED-4DB2-BD59-A6C34878D82A}">
                    <a16:rowId xmlns:a16="http://schemas.microsoft.com/office/drawing/2014/main" val="3844493194"/>
                  </a:ext>
                </a:extLst>
              </a:tr>
              <a:tr h="502560">
                <a:tc rowSpan="3">
                  <a:txBody>
                    <a:bodyPr/>
                    <a:lstStyle/>
                    <a:p>
                      <a:pPr algn="ctr" fontAlgn="ctr"/>
                      <a:r>
                        <a:rPr lang="en-GB" sz="1800" u="none" strike="noStrike">
                          <a:effectLst/>
                          <a:latin typeface="Times New Roman" panose="02020603050405020304" pitchFamily="18" charset="0"/>
                          <a:cs typeface="Times New Roman" panose="02020603050405020304" pitchFamily="18" charset="0"/>
                        </a:rPr>
                        <a:t>Flocking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No Processing</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Random Forest</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0.8832</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0.9819</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0.9299</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0.9315</a:t>
                      </a:r>
                    </a:p>
                  </a:txBody>
                  <a:tcPr marL="4763" marR="4763" marT="4763" marB="0" anchor="ctr"/>
                </a:tc>
                <a:extLst>
                  <a:ext uri="{0D108BD9-81ED-4DB2-BD59-A6C34878D82A}">
                    <a16:rowId xmlns:a16="http://schemas.microsoft.com/office/drawing/2014/main" val="2956925138"/>
                  </a:ext>
                </a:extLst>
              </a:tr>
              <a:tr h="502560">
                <a:tc vMerge="1">
                  <a:txBody>
                    <a:bodyPr/>
                    <a:lstStyle/>
                    <a:p>
                      <a:endParaRPr lang="zh-CN" altLang="en-US"/>
                    </a:p>
                  </a:txBody>
                  <a:tcP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Centroid Method</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rPr>
                        <a:t>Random Forest</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0.9993</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0.9996</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0.9996</a:t>
                      </a:r>
                    </a:p>
                  </a:txBody>
                  <a:tcPr marL="4763" marR="4763" marT="4763" marB="0" anchor="ctr"/>
                </a:tc>
                <a:extLst>
                  <a:ext uri="{0D108BD9-81ED-4DB2-BD59-A6C34878D82A}">
                    <a16:rowId xmlns:a16="http://schemas.microsoft.com/office/drawing/2014/main" val="1534428315"/>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2D Mapping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CNN</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0.9995</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0.9998</a:t>
                      </a:r>
                    </a:p>
                  </a:txBody>
                  <a:tcPr marL="4763" marR="4763" marT="4763" marB="0" anchor="ctr"/>
                </a:tc>
                <a:tc>
                  <a:txBody>
                    <a:bodyPr/>
                    <a:lstStyle/>
                    <a:p>
                      <a:pPr algn="ctr" fontAlgn="ctr"/>
                      <a:r>
                        <a:rPr lang="en-US" altLang="zh-CN"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0.9998</a:t>
                      </a:r>
                    </a:p>
                  </a:txBody>
                  <a:tcPr marL="4763" marR="4763" marT="4763" marB="0" anchor="ctr"/>
                </a:tc>
                <a:extLst>
                  <a:ext uri="{0D108BD9-81ED-4DB2-BD59-A6C34878D82A}">
                    <a16:rowId xmlns:a16="http://schemas.microsoft.com/office/drawing/2014/main" val="2141834527"/>
                  </a:ext>
                </a:extLst>
              </a:tr>
              <a:tr h="502560">
                <a:tc rowSpan="3">
                  <a:txBody>
                    <a:bodyPr/>
                    <a:lstStyle/>
                    <a:p>
                      <a:pPr algn="ctr" fontAlgn="ctr"/>
                      <a:r>
                        <a:rPr lang="en-GB" sz="1800" u="none" strike="noStrike">
                          <a:effectLst/>
                          <a:latin typeface="Times New Roman" panose="02020603050405020304" pitchFamily="18" charset="0"/>
                          <a:cs typeface="Times New Roman" panose="02020603050405020304" pitchFamily="18" charset="0"/>
                        </a:rPr>
                        <a:t>Grouping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dirty="0">
                          <a:effectLst/>
                          <a:latin typeface="Times New Roman" panose="02020603050405020304" pitchFamily="18" charset="0"/>
                          <a:cs typeface="Times New Roman" panose="02020603050405020304" pitchFamily="18" charset="0"/>
                        </a:rPr>
                        <a:t>No Processing</a:t>
                      </a:r>
                      <a:endPar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Random Forest</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0.9810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0.9232</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0.9512</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0.9538</a:t>
                      </a:r>
                    </a:p>
                  </a:txBody>
                  <a:tcPr marL="4763" marR="4763" marT="4763" marB="0" anchor="ctr"/>
                </a:tc>
                <a:extLst>
                  <a:ext uri="{0D108BD9-81ED-4DB2-BD59-A6C34878D82A}">
                    <a16:rowId xmlns:a16="http://schemas.microsoft.com/office/drawing/2014/main" val="2612177841"/>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Centroid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Random Forest</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0.9954</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0.9977</a:t>
                      </a:r>
                    </a:p>
                  </a:txBody>
                  <a:tcPr marL="4763" marR="4763" marT="4763" marB="0" anchor="ctr"/>
                </a:tc>
                <a:tc>
                  <a:txBody>
                    <a:bodyPr/>
                    <a:lstStyle/>
                    <a:p>
                      <a:pPr algn="ctr" fontAlgn="ctr"/>
                      <a:r>
                        <a:rPr lang="en-US" altLang="zh-CN" sz="18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0.9979</a:t>
                      </a:r>
                    </a:p>
                  </a:txBody>
                  <a:tcPr marL="4763" marR="4763" marT="4763" marB="0" anchor="ctr"/>
                </a:tc>
                <a:extLst>
                  <a:ext uri="{0D108BD9-81ED-4DB2-BD59-A6C34878D82A}">
                    <a16:rowId xmlns:a16="http://schemas.microsoft.com/office/drawing/2014/main" val="56589170"/>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2D Mapping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CNN</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0.9391</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0.9988</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0.9680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0.9716</a:t>
                      </a:r>
                    </a:p>
                  </a:txBody>
                  <a:tcPr marL="4763" marR="4763" marT="4763" marB="0" anchor="ctr"/>
                </a:tc>
                <a:extLst>
                  <a:ext uri="{0D108BD9-81ED-4DB2-BD59-A6C34878D82A}">
                    <a16:rowId xmlns:a16="http://schemas.microsoft.com/office/drawing/2014/main" val="2719038388"/>
                  </a:ext>
                </a:extLst>
              </a:tr>
              <a:tr h="502560">
                <a:tc rowSpan="3">
                  <a:txBody>
                    <a:bodyPr/>
                    <a:lstStyle/>
                    <a:p>
                      <a:pPr algn="ctr" fontAlgn="ctr"/>
                      <a:r>
                        <a:rPr lang="en-GB" sz="1800" u="none" strike="noStrike">
                          <a:effectLst/>
                          <a:latin typeface="Times New Roman" panose="02020603050405020304" pitchFamily="18" charset="0"/>
                          <a:cs typeface="Times New Roman" panose="02020603050405020304" pitchFamily="18" charset="0"/>
                        </a:rPr>
                        <a:t>Aligning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No Processing</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Random Forest</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0.9522</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0.9901</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0.9708</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0.9789</a:t>
                      </a:r>
                    </a:p>
                  </a:txBody>
                  <a:tcPr marL="4763" marR="4763" marT="4763" marB="0" anchor="ctr"/>
                </a:tc>
                <a:extLst>
                  <a:ext uri="{0D108BD9-81ED-4DB2-BD59-A6C34878D82A}">
                    <a16:rowId xmlns:a16="http://schemas.microsoft.com/office/drawing/2014/main" val="1080542457"/>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Centroid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Random Forest</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rPr>
                        <a:t>0.9990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rPr>
                        <a:t>0.9995</a:t>
                      </a:r>
                    </a:p>
                  </a:txBody>
                  <a:tcPr marL="4763" marR="4763" marT="4763" marB="0" anchor="ctr"/>
                </a:tc>
                <a:tc>
                  <a:txBody>
                    <a:bodyPr/>
                    <a:lstStyle/>
                    <a:p>
                      <a:pPr algn="ctr" fontAlgn="ctr"/>
                      <a:r>
                        <a:rPr lang="en-US" altLang="zh-CN" sz="1800" b="1" i="0" u="none" strike="noStrike" dirty="0">
                          <a:solidFill>
                            <a:srgbClr val="000000"/>
                          </a:solidFill>
                          <a:effectLst/>
                          <a:latin typeface="Times New Roman" panose="02020603050405020304" pitchFamily="18" charset="0"/>
                          <a:ea typeface="+mn-ea"/>
                          <a:cs typeface="Times New Roman" panose="02020603050405020304" pitchFamily="18" charset="0"/>
                        </a:rPr>
                        <a:t>0.9996</a:t>
                      </a:r>
                    </a:p>
                  </a:txBody>
                  <a:tcPr marL="4763" marR="4763" marT="4763" marB="0" anchor="ctr"/>
                </a:tc>
                <a:extLst>
                  <a:ext uri="{0D108BD9-81ED-4DB2-BD59-A6C34878D82A}">
                    <a16:rowId xmlns:a16="http://schemas.microsoft.com/office/drawing/2014/main" val="1166176473"/>
                  </a:ext>
                </a:extLst>
              </a:tr>
              <a:tr h="502560">
                <a:tc vMerge="1">
                  <a:txBody>
                    <a:bodyPr/>
                    <a:lstStyle/>
                    <a:p>
                      <a:endParaRPr lang="zh-CN" altLang="en-US"/>
                    </a:p>
                  </a:txBody>
                  <a:tcPr/>
                </a:tc>
                <a:tc>
                  <a:txBody>
                    <a:bodyPr/>
                    <a:lstStyle/>
                    <a:p>
                      <a:pPr algn="ctr" fontAlgn="ctr"/>
                      <a:r>
                        <a:rPr lang="en-GB" sz="1800" u="none" strike="noStrike">
                          <a:effectLst/>
                          <a:latin typeface="Times New Roman" panose="02020603050405020304" pitchFamily="18" charset="0"/>
                          <a:cs typeface="Times New Roman" panose="02020603050405020304" pitchFamily="18" charset="0"/>
                        </a:rPr>
                        <a:t>2D Mapping Method</a:t>
                      </a:r>
                      <a:endParaRPr lang="en-GB"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4763" marR="4763" marT="4763" marB="0" anchor="ctr"/>
                </a:tc>
                <a:tc>
                  <a:txBody>
                    <a:bodyPr/>
                    <a:lstStyle/>
                    <a:p>
                      <a:pPr algn="ctr" fontAlgn="ctr"/>
                      <a:r>
                        <a:rPr lang="en-GB"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CNN</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rPr>
                        <a:t>0.9895</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rPr>
                        <a:t>1.0000</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rPr>
                        <a:t>0.9947</a:t>
                      </a:r>
                    </a:p>
                  </a:txBody>
                  <a:tcPr marL="4763" marR="4763" marT="4763" marB="0" anchor="ctr"/>
                </a:tc>
                <a:tc>
                  <a:txBody>
                    <a:bodyPr/>
                    <a:lstStyle/>
                    <a:p>
                      <a:pPr algn="ctr" fontAlgn="ctr"/>
                      <a:r>
                        <a:rPr lang="en-US" altLang="zh-CN" sz="1800" b="0" i="0" u="none" strike="noStrike" dirty="0">
                          <a:solidFill>
                            <a:srgbClr val="000000"/>
                          </a:solidFill>
                          <a:effectLst/>
                          <a:latin typeface="Times New Roman" panose="02020603050405020304" pitchFamily="18" charset="0"/>
                          <a:ea typeface="+mn-ea"/>
                          <a:cs typeface="Times New Roman" panose="02020603050405020304" pitchFamily="18" charset="0"/>
                        </a:rPr>
                        <a:t>0.9961</a:t>
                      </a:r>
                    </a:p>
                  </a:txBody>
                  <a:tcPr marL="4763" marR="4763" marT="4763" marB="0" anchor="ctr"/>
                </a:tc>
                <a:extLst>
                  <a:ext uri="{0D108BD9-81ED-4DB2-BD59-A6C34878D82A}">
                    <a16:rowId xmlns:a16="http://schemas.microsoft.com/office/drawing/2014/main" val="1804237320"/>
                  </a:ext>
                </a:extLst>
              </a:tr>
            </a:tbl>
          </a:graphicData>
        </a:graphic>
      </p:graphicFrame>
      <p:sp>
        <p:nvSpPr>
          <p:cNvPr id="17" name="Title 10">
            <a:extLst>
              <a:ext uri="{FF2B5EF4-FFF2-40B4-BE49-F238E27FC236}">
                <a16:creationId xmlns:a16="http://schemas.microsoft.com/office/drawing/2014/main" id="{00DEEC8E-0887-A118-F97B-B9BEE4A97965}"/>
              </a:ext>
            </a:extLst>
          </p:cNvPr>
          <p:cNvSpPr>
            <a:spLocks noGrp="1"/>
          </p:cNvSpPr>
          <p:nvPr>
            <p:ph type="title"/>
          </p:nvPr>
        </p:nvSpPr>
        <p:spPr>
          <a:xfrm>
            <a:off x="195209" y="554805"/>
            <a:ext cx="12483101" cy="328773"/>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(2) Classification Based on Three Forces</a:t>
            </a:r>
            <a:br>
              <a:rPr lang="en-US" altLang="zh-CN"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79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7ABB-92D3-919F-4559-525DA69D9C5A}"/>
              </a:ext>
            </a:extLst>
          </p:cNvPr>
          <p:cNvSpPr>
            <a:spLocks noGrp="1"/>
          </p:cNvSpPr>
          <p:nvPr>
            <p:ph type="title"/>
          </p:nvPr>
        </p:nvSpPr>
        <p:spPr>
          <a:xfrm>
            <a:off x="838200" y="270504"/>
            <a:ext cx="10515600" cy="1325563"/>
          </a:xfrm>
        </p:spPr>
        <p:txBody>
          <a:bodyPr/>
          <a:lstStyle/>
          <a:p>
            <a:r>
              <a:rPr lang="en-US" altLang="zh-CN" dirty="0">
                <a:latin typeface="Times New Roman" panose="02020603050405020304" pitchFamily="18" charset="0"/>
                <a:cs typeface="Times New Roman" panose="02020603050405020304" pitchFamily="18" charset="0"/>
              </a:rPr>
              <a:t>Swarm Behaviors In Nature</a:t>
            </a:r>
            <a:endParaRPr lang="zh-CN" alt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61B3182-0693-FC59-1F51-6F783A5E923C}"/>
              </a:ext>
            </a:extLst>
          </p:cNvPr>
          <p:cNvSpPr txBox="1"/>
          <p:nvPr/>
        </p:nvSpPr>
        <p:spPr>
          <a:xfrm>
            <a:off x="1881041" y="4969545"/>
            <a:ext cx="328977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Flocking birds</a:t>
            </a:r>
            <a:endParaRPr lang="zh-CN" alt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F07BA55-1C19-8293-B495-C08EA1A81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600" y="1596040"/>
            <a:ext cx="4687200" cy="3124800"/>
          </a:xfrm>
          <a:prstGeom prst="rect">
            <a:avLst/>
          </a:prstGeom>
        </p:spPr>
      </p:pic>
      <p:sp>
        <p:nvSpPr>
          <p:cNvPr id="10" name="TextBox 9">
            <a:extLst>
              <a:ext uri="{FF2B5EF4-FFF2-40B4-BE49-F238E27FC236}">
                <a16:creationId xmlns:a16="http://schemas.microsoft.com/office/drawing/2014/main" id="{A0E4B0E5-1B2C-D134-FF3C-669B5A540913}"/>
              </a:ext>
            </a:extLst>
          </p:cNvPr>
          <p:cNvSpPr txBox="1"/>
          <p:nvPr/>
        </p:nvSpPr>
        <p:spPr>
          <a:xfrm>
            <a:off x="7654159" y="4969545"/>
            <a:ext cx="328977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Schooling fish</a:t>
            </a:r>
            <a:endParaRPr lang="zh-CN" altLang="en-US" sz="3200"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E19ED34C-3A55-7F4A-D392-1419B27C46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461" y="1596040"/>
            <a:ext cx="4669241" cy="3124800"/>
          </a:xfrm>
        </p:spPr>
      </p:pic>
    </p:spTree>
    <p:extLst>
      <p:ext uri="{BB962C8B-B14F-4D97-AF65-F5344CB8AC3E}">
        <p14:creationId xmlns:p14="http://schemas.microsoft.com/office/powerpoint/2010/main" val="21097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A67C1027-8C4C-F99B-4B00-4C20047D5E52}"/>
              </a:ext>
            </a:extLst>
          </p:cNvPr>
          <p:cNvSpPr>
            <a:spLocks noGrp="1"/>
          </p:cNvSpPr>
          <p:nvPr>
            <p:ph type="title"/>
          </p:nvPr>
        </p:nvSpPr>
        <p:spPr>
          <a:xfrm>
            <a:off x="3519755" y="2766218"/>
            <a:ext cx="5639657" cy="1325563"/>
          </a:xfrm>
        </p:spPr>
        <p:txBody>
          <a:bodyPr/>
          <a:lstStyle/>
          <a:p>
            <a:r>
              <a:rPr lang="en-US" altLang="zh-CN" dirty="0">
                <a:latin typeface="Times New Roman" panose="02020603050405020304" pitchFamily="18" charset="0"/>
                <a:cs typeface="Times New Roman" panose="02020603050405020304" pitchFamily="18" charset="0"/>
              </a:rPr>
              <a:t>7. Importance Analysis</a:t>
            </a:r>
            <a:endParaRPr lang="zh-CN"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A7E1BE3-DC03-B85B-04A7-17986B1F7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785" y="87073"/>
            <a:ext cx="4790153" cy="900900"/>
          </a:xfrm>
          <a:prstGeom prst="rect">
            <a:avLst/>
          </a:prstGeom>
        </p:spPr>
      </p:pic>
    </p:spTree>
    <p:extLst>
      <p:ext uri="{BB962C8B-B14F-4D97-AF65-F5344CB8AC3E}">
        <p14:creationId xmlns:p14="http://schemas.microsoft.com/office/powerpoint/2010/main" val="206454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607F596E-5AB9-D41C-A664-3C95FEC83C32}"/>
              </a:ext>
            </a:extLst>
          </p:cNvPr>
          <p:cNvSpPr>
            <a:spLocks noGrp="1"/>
          </p:cNvSpPr>
          <p:nvPr>
            <p:ph type="title"/>
          </p:nvPr>
        </p:nvSpPr>
        <p:spPr>
          <a:xfrm>
            <a:off x="226030" y="714055"/>
            <a:ext cx="12483101" cy="328773"/>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 Permutation Importance of Features in Classification based on Coordinate and Velocity</a:t>
            </a:r>
            <a:br>
              <a:rPr lang="en-US" altLang="zh-CN"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1CF18C4-E8C9-5AF0-C93E-5074C79BA983}"/>
                  </a:ext>
                </a:extLst>
              </p:cNvPr>
              <p:cNvSpPr txBox="1"/>
              <p:nvPr/>
            </p:nvSpPr>
            <p:spPr>
              <a:xfrm>
                <a:off x="636999" y="1381873"/>
                <a:ext cx="9914561" cy="3970318"/>
              </a:xfrm>
              <a:prstGeom prst="rect">
                <a:avLst/>
              </a:prstGeom>
              <a:noFill/>
            </p:spPr>
            <p:txBody>
              <a:bodyPr wrap="square" rtlCol="0">
                <a:spAutoFit/>
              </a:bodyPr>
              <a:lstStyle/>
              <a:p>
                <a:r>
                  <a:rPr lang="en-US" altLang="zh-CN" b="0" dirty="0">
                    <a:latin typeface="Times New Roman" panose="02020603050405020304" pitchFamily="18" charset="0"/>
                    <a:cs typeface="Times New Roman" panose="02020603050405020304" pitchFamily="18" charset="0"/>
                  </a:rPr>
                  <a:t>Considering three features: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𝐼𝑛𝑑𝑖𝑐𝑎𝑡𝑜𝑟</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𝑥𝑉𝑒𝑙</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𝑦𝑉𝑒𝑙</m:t>
                    </m:r>
                  </m:oMath>
                </a14:m>
                <a:endParaRPr lang="en-US" altLang="zh-CN" b="0" dirty="0">
                  <a:latin typeface="Times New Roman" panose="02020603050405020304" pitchFamily="18" charset="0"/>
                  <a:cs typeface="Times New Roman" panose="02020603050405020304" pitchFamily="18" charset="0"/>
                </a:endParaRPr>
              </a:p>
              <a:p>
                <a:r>
                  <a:rPr lang="en-US" altLang="zh-CN" b="0" dirty="0">
                    <a:latin typeface="Times New Roman" panose="02020603050405020304" pitchFamily="18" charset="0"/>
                    <a:cs typeface="Times New Roman" panose="02020603050405020304" pitchFamily="18" charset="0"/>
                  </a:rPr>
                  <a:t>Original Test Dataset: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𝐷</m:t>
                    </m:r>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well-trained Classifier: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𝑀</m:t>
                    </m:r>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F1-score of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𝐷</m:t>
                    </m:r>
                  </m:oMath>
                </a14:m>
                <a:r>
                  <a:rPr lang="en-US" altLang="zh-CN" dirty="0">
                    <a:latin typeface="Times New Roman" panose="02020603050405020304" pitchFamily="18" charset="0"/>
                    <a:cs typeface="Times New Roman" panose="02020603050405020304" pitchFamily="18" charset="0"/>
                  </a:rPr>
                  <a:t> under classifier </a:t>
                </a:r>
                <a14:m>
                  <m:oMath xmlns:m="http://schemas.openxmlformats.org/officeDocument/2006/math">
                    <m:r>
                      <a:rPr lang="en-US" altLang="zh-CN" i="1">
                        <a:latin typeface="Cambria Math" panose="02040503050406030204" pitchFamily="18" charset="0"/>
                        <a:cs typeface="Times New Roman" panose="02020603050405020304" pitchFamily="18" charset="0"/>
                      </a:rPr>
                      <m:t>𝑀</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0</m:t>
                        </m:r>
                      </m:sub>
                    </m:sSub>
                  </m:oMath>
                </a14:m>
                <a:endParaRPr lang="en-US" altLang="zh-CN" b="0" dirty="0">
                  <a:latin typeface="Times New Roman" panose="02020603050405020304" pitchFamily="18" charset="0"/>
                  <a:cs typeface="Times New Roman" panose="02020603050405020304" pitchFamily="18" charset="0"/>
                </a:endParaRPr>
              </a:p>
              <a:p>
                <a:r>
                  <a:rPr lang="en-US" altLang="zh-CN" b="0" dirty="0">
                    <a:latin typeface="Times New Roman" panose="02020603050405020304" pitchFamily="18" charset="0"/>
                    <a:cs typeface="Times New Roman" panose="02020603050405020304" pitchFamily="18" charset="0"/>
                  </a:rPr>
                  <a:t>Test Dataset with feature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𝐼𝑛𝑑𝑖𝑐𝑎𝑡𝑜𝑟</m:t>
                    </m:r>
                  </m:oMath>
                </a14:m>
                <a:r>
                  <a:rPr lang="en-US" altLang="zh-CN" b="0" dirty="0">
                    <a:latin typeface="Times New Roman" panose="02020603050405020304" pitchFamily="18" charset="0"/>
                    <a:cs typeface="Times New Roman" panose="02020603050405020304" pitchFamily="18" charset="0"/>
                  </a:rPr>
                  <a:t> of all samples permutated: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1</m:t>
                        </m:r>
                      </m:sub>
                    </m:sSub>
                  </m:oMath>
                </a14:m>
                <a:endParaRPr lang="en-US" altLang="zh-CN" b="0" dirty="0">
                  <a:latin typeface="Times New Roman" panose="02020603050405020304" pitchFamily="18" charset="0"/>
                  <a:cs typeface="Times New Roman" panose="02020603050405020304" pitchFamily="18" charset="0"/>
                </a:endParaRPr>
              </a:p>
              <a:p>
                <a:r>
                  <a:rPr lang="en-US" altLang="zh-CN" b="0" dirty="0">
                    <a:latin typeface="Times New Roman" panose="02020603050405020304" pitchFamily="18" charset="0"/>
                    <a:cs typeface="Times New Roman" panose="02020603050405020304" pitchFamily="18" charset="0"/>
                  </a:rPr>
                  <a:t>Test Dataset with feature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𝑥𝑉𝑒𝑙</m:t>
                    </m:r>
                  </m:oMath>
                </a14:m>
                <a:r>
                  <a:rPr lang="en-US" altLang="zh-CN" b="0" dirty="0">
                    <a:latin typeface="Times New Roman" panose="02020603050405020304" pitchFamily="18" charset="0"/>
                    <a:cs typeface="Times New Roman" panose="02020603050405020304" pitchFamily="18" charset="0"/>
                  </a:rPr>
                  <a:t> of all samples permutated: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2</m:t>
                        </m:r>
                      </m:sub>
                    </m:sSub>
                  </m:oMath>
                </a14:m>
                <a:endParaRPr lang="en-US" altLang="zh-CN" b="0" dirty="0">
                  <a:latin typeface="Times New Roman" panose="02020603050405020304" pitchFamily="18" charset="0"/>
                  <a:cs typeface="Times New Roman" panose="02020603050405020304" pitchFamily="18" charset="0"/>
                </a:endParaRPr>
              </a:p>
              <a:p>
                <a:r>
                  <a:rPr lang="en-US" altLang="zh-CN" b="0" dirty="0">
                    <a:latin typeface="Times New Roman" panose="02020603050405020304" pitchFamily="18" charset="0"/>
                    <a:cs typeface="Times New Roman" panose="02020603050405020304" pitchFamily="18" charset="0"/>
                  </a:rPr>
                  <a:t>Test Dataset with feature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𝑦𝑉𝑒𝑙</m:t>
                    </m:r>
                  </m:oMath>
                </a14:m>
                <a:r>
                  <a:rPr lang="en-US" altLang="zh-CN" b="0" dirty="0">
                    <a:latin typeface="Times New Roman" panose="02020603050405020304" pitchFamily="18" charset="0"/>
                    <a:cs typeface="Times New Roman" panose="02020603050405020304" pitchFamily="18" charset="0"/>
                  </a:rPr>
                  <a:t> of all samples permutated: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3</m:t>
                        </m:r>
                      </m:sub>
                    </m:sSub>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F1-score of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under classifier </a:t>
                </a:r>
                <a14:m>
                  <m:oMath xmlns:m="http://schemas.openxmlformats.org/officeDocument/2006/math">
                    <m:r>
                      <a:rPr lang="en-US" altLang="zh-CN" i="1">
                        <a:latin typeface="Cambria Math" panose="02040503050406030204" pitchFamily="18" charset="0"/>
                        <a:cs typeface="Times New Roman" panose="02020603050405020304" pitchFamily="18" charset="0"/>
                      </a:rPr>
                      <m:t>𝑀</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1</m:t>
                        </m:r>
                      </m:sub>
                    </m:sSub>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F1-score of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 under classifier </a:t>
                </a:r>
                <a14:m>
                  <m:oMath xmlns:m="http://schemas.openxmlformats.org/officeDocument/2006/math">
                    <m:r>
                      <a:rPr lang="en-US" altLang="zh-CN" i="1">
                        <a:latin typeface="Cambria Math" panose="02040503050406030204" pitchFamily="18" charset="0"/>
                        <a:cs typeface="Times New Roman" panose="02020603050405020304" pitchFamily="18" charset="0"/>
                      </a:rPr>
                      <m:t>𝑀</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2</m:t>
                        </m:r>
                      </m:sub>
                    </m:sSub>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F1-score of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3</m:t>
                        </m:r>
                      </m:sub>
                    </m:sSub>
                  </m:oMath>
                </a14:m>
                <a:r>
                  <a:rPr lang="en-US" altLang="zh-CN" dirty="0">
                    <a:latin typeface="Times New Roman" panose="02020603050405020304" pitchFamily="18" charset="0"/>
                    <a:cs typeface="Times New Roman" panose="02020603050405020304" pitchFamily="18" charset="0"/>
                  </a:rPr>
                  <a:t> under classifier </a:t>
                </a:r>
                <a14:m>
                  <m:oMath xmlns:m="http://schemas.openxmlformats.org/officeDocument/2006/math">
                    <m:r>
                      <a:rPr lang="en-US" altLang="zh-CN" i="1">
                        <a:latin typeface="Cambria Math" panose="02040503050406030204" pitchFamily="18" charset="0"/>
                        <a:cs typeface="Times New Roman" panose="02020603050405020304" pitchFamily="18" charset="0"/>
                      </a:rPr>
                      <m:t>𝑀</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3</m:t>
                        </m:r>
                      </m:sub>
                    </m:sSub>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Permutation Importance of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𝐼𝑛𝑑𝑖𝑐𝑎𝑡𝑜𝑟</m:t>
                    </m:r>
                  </m:oMath>
                </a14:m>
                <a:r>
                  <a:rPr lang="en-US" altLang="zh-CN"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𝐹</m:t>
                        </m:r>
                      </m:e>
                      <m:sub>
                        <m:r>
                          <a:rPr lang="en-US" altLang="zh-CN" i="1">
                            <a:latin typeface="Cambria Math" panose="02040503050406030204" pitchFamily="18" charset="0"/>
                            <a:cs typeface="Times New Roman" panose="02020603050405020304" pitchFamily="18" charset="0"/>
                          </a:rPr>
                          <m:t>1</m:t>
                        </m:r>
                      </m:sub>
                    </m:sSub>
                  </m:oMath>
                </a14:m>
                <a:r>
                  <a:rPr lang="en-US" altLang="zh-CN" b="0"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0</m:t>
                        </m:r>
                      </m:sub>
                    </m:sSub>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Permutation Importance of  </a:t>
                </a:r>
                <a14:m>
                  <m:oMath xmlns:m="http://schemas.openxmlformats.org/officeDocument/2006/math">
                    <m:r>
                      <a:rPr lang="en-US" altLang="zh-CN" i="1">
                        <a:latin typeface="Cambria Math" panose="02040503050406030204" pitchFamily="18" charset="0"/>
                        <a:cs typeface="Times New Roman" panose="02020603050405020304" pitchFamily="18" charset="0"/>
                      </a:rPr>
                      <m:t>𝑥𝑉𝑒𝑙</m:t>
                    </m:r>
                  </m:oMath>
                </a14:m>
                <a:r>
                  <a:rPr lang="en-US" altLang="zh-CN"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b="0"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0</m:t>
                        </m:r>
                      </m:sub>
                    </m:sSub>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Permutation Importance of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𝑦</m:t>
                    </m:r>
                    <m:r>
                      <a:rPr lang="en-US" altLang="zh-CN" i="1">
                        <a:latin typeface="Cambria Math" panose="02040503050406030204" pitchFamily="18" charset="0"/>
                        <a:cs typeface="Times New Roman" panose="02020603050405020304" pitchFamily="18" charset="0"/>
                      </a:rPr>
                      <m:t>𝑉𝑒𝑙</m:t>
                    </m:r>
                  </m:oMath>
                </a14:m>
                <a:r>
                  <a:rPr lang="en-US" altLang="zh-CN"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3</m:t>
                        </m:r>
                      </m:sub>
                    </m:sSub>
                  </m:oMath>
                </a14:m>
                <a:r>
                  <a:rPr lang="en-US" altLang="zh-CN" b="0"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0</m:t>
                        </m:r>
                      </m:sub>
                    </m:sSub>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Apply regularization</a:t>
                </a:r>
                <a:endParaRPr lang="en-US" altLang="zh-CN" b="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41CF18C4-E8C9-5AF0-C93E-5074C79BA983}"/>
                  </a:ext>
                </a:extLst>
              </p:cNvPr>
              <p:cNvSpPr txBox="1">
                <a:spLocks noRot="1" noChangeAspect="1" noMove="1" noResize="1" noEditPoints="1" noAdjustHandles="1" noChangeArrowheads="1" noChangeShapeType="1" noTextEdit="1"/>
              </p:cNvSpPr>
              <p:nvPr/>
            </p:nvSpPr>
            <p:spPr>
              <a:xfrm>
                <a:off x="636999" y="1381873"/>
                <a:ext cx="9914561" cy="3970318"/>
              </a:xfrm>
              <a:prstGeom prst="rect">
                <a:avLst/>
              </a:prstGeom>
              <a:blipFill>
                <a:blip r:embed="rId2"/>
                <a:stretch>
                  <a:fillRect l="-492" t="-922" b="-15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0166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2EB7FC-6533-D7C3-78B5-0EFC142509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326" y="1915832"/>
            <a:ext cx="3959860" cy="2461260"/>
          </a:xfrm>
          <a:prstGeom prst="rect">
            <a:avLst/>
          </a:prstGeom>
          <a:noFill/>
          <a:ln>
            <a:noFill/>
          </a:ln>
        </p:spPr>
      </p:pic>
      <p:pic>
        <p:nvPicPr>
          <p:cNvPr id="11" name="Picture 10">
            <a:extLst>
              <a:ext uri="{FF2B5EF4-FFF2-40B4-BE49-F238E27FC236}">
                <a16:creationId xmlns:a16="http://schemas.microsoft.com/office/drawing/2014/main" id="{F8C354AB-CA5A-3FB5-7962-3BDB8BBBFB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0251" y="1915832"/>
            <a:ext cx="3959860" cy="2461260"/>
          </a:xfrm>
          <a:prstGeom prst="rect">
            <a:avLst/>
          </a:prstGeom>
          <a:noFill/>
          <a:ln>
            <a:noFill/>
          </a:ln>
        </p:spPr>
      </p:pic>
      <p:pic>
        <p:nvPicPr>
          <p:cNvPr id="12" name="Picture 11">
            <a:extLst>
              <a:ext uri="{FF2B5EF4-FFF2-40B4-BE49-F238E27FC236}">
                <a16:creationId xmlns:a16="http://schemas.microsoft.com/office/drawing/2014/main" id="{9D062A4B-A352-B9ED-07BA-35993674341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55864" y="1915832"/>
            <a:ext cx="3959860" cy="2461260"/>
          </a:xfrm>
          <a:prstGeom prst="rect">
            <a:avLst/>
          </a:prstGeom>
          <a:noFill/>
          <a:ln>
            <a:noFill/>
          </a:ln>
        </p:spPr>
      </p:pic>
      <p:sp>
        <p:nvSpPr>
          <p:cNvPr id="14" name="TextBox 13">
            <a:extLst>
              <a:ext uri="{FF2B5EF4-FFF2-40B4-BE49-F238E27FC236}">
                <a16:creationId xmlns:a16="http://schemas.microsoft.com/office/drawing/2014/main" id="{AE1BD170-058D-EB21-064D-03DBABF462A8}"/>
              </a:ext>
            </a:extLst>
          </p:cNvPr>
          <p:cNvSpPr txBox="1"/>
          <p:nvPr/>
        </p:nvSpPr>
        <p:spPr>
          <a:xfrm>
            <a:off x="1162264" y="4451817"/>
            <a:ext cx="1976491" cy="369332"/>
          </a:xfrm>
          <a:prstGeom prst="rect">
            <a:avLst/>
          </a:prstGeom>
          <a:noFill/>
        </p:spPr>
        <p:txBody>
          <a:bodyPr wrap="square">
            <a:spAutoFit/>
          </a:bodyPr>
          <a:lstStyle/>
          <a:p>
            <a:pPr algn="ctr"/>
            <a:r>
              <a:rPr lang="en-US" altLang="zh-CN" b="0" dirty="0">
                <a:latin typeface="Times New Roman" panose="02020603050405020304" pitchFamily="18" charset="0"/>
                <a:cs typeface="Times New Roman" panose="02020603050405020304" pitchFamily="18" charset="0"/>
              </a:rPr>
              <a:t>Flocking Be</a:t>
            </a:r>
            <a:r>
              <a:rPr lang="en-US" altLang="zh-CN" dirty="0">
                <a:latin typeface="Times New Roman" panose="02020603050405020304" pitchFamily="18" charset="0"/>
                <a:cs typeface="Times New Roman" panose="02020603050405020304" pitchFamily="18" charset="0"/>
              </a:rPr>
              <a:t>havior</a:t>
            </a:r>
            <a:endParaRPr lang="en-US" altLang="zh-CN" b="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1AB56D-F362-6629-F3C1-89FB5C5A51D6}"/>
              </a:ext>
            </a:extLst>
          </p:cNvPr>
          <p:cNvSpPr txBox="1"/>
          <p:nvPr/>
        </p:nvSpPr>
        <p:spPr>
          <a:xfrm>
            <a:off x="5131514" y="4451817"/>
            <a:ext cx="1976491"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Group</a:t>
            </a:r>
            <a:r>
              <a:rPr lang="en-US" altLang="zh-CN" b="0" dirty="0">
                <a:latin typeface="Times New Roman" panose="02020603050405020304" pitchFamily="18" charset="0"/>
                <a:cs typeface="Times New Roman" panose="02020603050405020304" pitchFamily="18" charset="0"/>
              </a:rPr>
              <a:t>ing Be</a:t>
            </a:r>
            <a:r>
              <a:rPr lang="en-US" altLang="zh-CN" dirty="0">
                <a:latin typeface="Times New Roman" panose="02020603050405020304" pitchFamily="18" charset="0"/>
                <a:cs typeface="Times New Roman" panose="02020603050405020304" pitchFamily="18" charset="0"/>
              </a:rPr>
              <a:t>havior</a:t>
            </a:r>
            <a:endParaRPr lang="en-US" altLang="zh-CN" b="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7106DA8-B78A-1A76-8612-10FF30F79EB4}"/>
              </a:ext>
            </a:extLst>
          </p:cNvPr>
          <p:cNvSpPr txBox="1"/>
          <p:nvPr/>
        </p:nvSpPr>
        <p:spPr>
          <a:xfrm>
            <a:off x="9157272" y="4451817"/>
            <a:ext cx="1976491" cy="369332"/>
          </a:xfrm>
          <a:prstGeom prst="rect">
            <a:avLst/>
          </a:prstGeom>
          <a:noFill/>
        </p:spPr>
        <p:txBody>
          <a:bodyPr wrap="square">
            <a:spAutoFit/>
          </a:bodyPr>
          <a:lstStyle/>
          <a:p>
            <a:pPr algn="ctr"/>
            <a:r>
              <a:rPr lang="en-US" altLang="zh-CN" b="0" dirty="0">
                <a:latin typeface="Times New Roman" panose="02020603050405020304" pitchFamily="18" charset="0"/>
                <a:cs typeface="Times New Roman" panose="02020603050405020304" pitchFamily="18" charset="0"/>
              </a:rPr>
              <a:t>Aligning Be</a:t>
            </a:r>
            <a:r>
              <a:rPr lang="en-US" altLang="zh-CN" dirty="0">
                <a:latin typeface="Times New Roman" panose="02020603050405020304" pitchFamily="18" charset="0"/>
                <a:cs typeface="Times New Roman" panose="02020603050405020304" pitchFamily="18" charset="0"/>
              </a:rPr>
              <a:t>havior</a:t>
            </a:r>
            <a:endParaRPr lang="en-US" altLang="zh-C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862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607F596E-5AB9-D41C-A664-3C95FEC83C32}"/>
              </a:ext>
            </a:extLst>
          </p:cNvPr>
          <p:cNvSpPr>
            <a:spLocks noGrp="1"/>
          </p:cNvSpPr>
          <p:nvPr>
            <p:ph type="title"/>
          </p:nvPr>
        </p:nvSpPr>
        <p:spPr>
          <a:xfrm>
            <a:off x="226030" y="714055"/>
            <a:ext cx="12483101" cy="328773"/>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(2) Gini Importance of Features in Classification based on Three Forces</a:t>
            </a:r>
            <a:br>
              <a:rPr lang="en-US" altLang="zh-CN"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1991C39-2F94-8406-2E7D-85BD4B0D034E}"/>
              </a:ext>
            </a:extLst>
          </p:cNvPr>
          <p:cNvPicPr>
            <a:picLocks noChangeAspect="1"/>
          </p:cNvPicPr>
          <p:nvPr/>
        </p:nvPicPr>
        <p:blipFill>
          <a:blip r:embed="rId2"/>
          <a:stretch>
            <a:fillRect/>
          </a:stretch>
        </p:blipFill>
        <p:spPr>
          <a:xfrm>
            <a:off x="450532" y="1629569"/>
            <a:ext cx="5436560" cy="3319593"/>
          </a:xfrm>
          <a:prstGeom prst="rect">
            <a:avLst/>
          </a:prstGeom>
        </p:spPr>
      </p:pic>
      <p:sp>
        <p:nvSpPr>
          <p:cNvPr id="5" name="TextBox 4">
            <a:extLst>
              <a:ext uri="{FF2B5EF4-FFF2-40B4-BE49-F238E27FC236}">
                <a16:creationId xmlns:a16="http://schemas.microsoft.com/office/drawing/2014/main" id="{A7FD3B3B-2064-3BBB-6532-81F81A278D48}"/>
              </a:ext>
            </a:extLst>
          </p:cNvPr>
          <p:cNvSpPr txBox="1"/>
          <p:nvPr/>
        </p:nvSpPr>
        <p:spPr>
          <a:xfrm>
            <a:off x="6096000" y="1416946"/>
            <a:ext cx="5730411" cy="4197559"/>
          </a:xfrm>
          <a:prstGeom prst="rect">
            <a:avLst/>
          </a:prstGeom>
          <a:noFill/>
        </p:spPr>
        <p:txBody>
          <a:bodyPr wrap="square">
            <a:spAutoFit/>
          </a:bodyPr>
          <a:lstStyle/>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Suppose that there is a well-trained CART, the computing process of Gini importance is as follows: Traverse all splitting nodes and compute their Gini importance, then the Gini importance of a specific feature is the weighted average of splitting nodes using this feature as rule. The weight equals the sample reaches this node. The random forest consists of several CART and the Gini importance of a specific feature is the mean average of Gini importance of all CARTs that use this feature in classification. </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80714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1C77AE-3EEE-78B1-7473-07808981AF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869" y="1694309"/>
            <a:ext cx="4029710" cy="2750185"/>
          </a:xfrm>
          <a:prstGeom prst="rect">
            <a:avLst/>
          </a:prstGeom>
          <a:noFill/>
          <a:ln>
            <a:noFill/>
          </a:ln>
        </p:spPr>
      </p:pic>
      <p:pic>
        <p:nvPicPr>
          <p:cNvPr id="5" name="Picture 4">
            <a:extLst>
              <a:ext uri="{FF2B5EF4-FFF2-40B4-BE49-F238E27FC236}">
                <a16:creationId xmlns:a16="http://schemas.microsoft.com/office/drawing/2014/main" id="{C2424409-071D-9BE6-9B56-A46B1D0A5F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8929" y="1694309"/>
            <a:ext cx="3959860" cy="2701925"/>
          </a:xfrm>
          <a:prstGeom prst="rect">
            <a:avLst/>
          </a:prstGeom>
          <a:noFill/>
          <a:ln>
            <a:noFill/>
          </a:ln>
        </p:spPr>
      </p:pic>
      <p:pic>
        <p:nvPicPr>
          <p:cNvPr id="6" name="Picture 5">
            <a:extLst>
              <a:ext uri="{FF2B5EF4-FFF2-40B4-BE49-F238E27FC236}">
                <a16:creationId xmlns:a16="http://schemas.microsoft.com/office/drawing/2014/main" id="{828CE799-1B3D-963A-5A68-1CA65FA750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32140" y="1694308"/>
            <a:ext cx="3959860" cy="2701925"/>
          </a:xfrm>
          <a:prstGeom prst="rect">
            <a:avLst/>
          </a:prstGeom>
          <a:noFill/>
          <a:ln>
            <a:noFill/>
          </a:ln>
        </p:spPr>
      </p:pic>
      <p:sp>
        <p:nvSpPr>
          <p:cNvPr id="7" name="TextBox 6">
            <a:extLst>
              <a:ext uri="{FF2B5EF4-FFF2-40B4-BE49-F238E27FC236}">
                <a16:creationId xmlns:a16="http://schemas.microsoft.com/office/drawing/2014/main" id="{C4F0FDEE-7039-9862-2321-29F41D178508}"/>
              </a:ext>
            </a:extLst>
          </p:cNvPr>
          <p:cNvSpPr txBox="1"/>
          <p:nvPr/>
        </p:nvSpPr>
        <p:spPr>
          <a:xfrm>
            <a:off x="1162264" y="4451817"/>
            <a:ext cx="1976491" cy="369332"/>
          </a:xfrm>
          <a:prstGeom prst="rect">
            <a:avLst/>
          </a:prstGeom>
          <a:noFill/>
        </p:spPr>
        <p:txBody>
          <a:bodyPr wrap="square">
            <a:spAutoFit/>
          </a:bodyPr>
          <a:lstStyle/>
          <a:p>
            <a:pPr algn="ctr"/>
            <a:r>
              <a:rPr lang="en-US" altLang="zh-CN" b="0" dirty="0">
                <a:latin typeface="Times New Roman" panose="02020603050405020304" pitchFamily="18" charset="0"/>
                <a:cs typeface="Times New Roman" panose="02020603050405020304" pitchFamily="18" charset="0"/>
              </a:rPr>
              <a:t>Flocking Be</a:t>
            </a:r>
            <a:r>
              <a:rPr lang="en-US" altLang="zh-CN" dirty="0">
                <a:latin typeface="Times New Roman" panose="02020603050405020304" pitchFamily="18" charset="0"/>
                <a:cs typeface="Times New Roman" panose="02020603050405020304" pitchFamily="18" charset="0"/>
              </a:rPr>
              <a:t>havior</a:t>
            </a:r>
            <a:endParaRPr lang="en-US" altLang="zh-CN" b="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098851B-E015-F2AB-94AD-09E50FF79A1D}"/>
              </a:ext>
            </a:extLst>
          </p:cNvPr>
          <p:cNvSpPr txBox="1"/>
          <p:nvPr/>
        </p:nvSpPr>
        <p:spPr>
          <a:xfrm>
            <a:off x="5131514" y="4451817"/>
            <a:ext cx="1976491"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Group</a:t>
            </a:r>
            <a:r>
              <a:rPr lang="en-US" altLang="zh-CN" b="0" dirty="0">
                <a:latin typeface="Times New Roman" panose="02020603050405020304" pitchFamily="18" charset="0"/>
                <a:cs typeface="Times New Roman" panose="02020603050405020304" pitchFamily="18" charset="0"/>
              </a:rPr>
              <a:t>ing Be</a:t>
            </a:r>
            <a:r>
              <a:rPr lang="en-US" altLang="zh-CN" dirty="0">
                <a:latin typeface="Times New Roman" panose="02020603050405020304" pitchFamily="18" charset="0"/>
                <a:cs typeface="Times New Roman" panose="02020603050405020304" pitchFamily="18" charset="0"/>
              </a:rPr>
              <a:t>havior</a:t>
            </a:r>
            <a:endParaRPr lang="en-US" altLang="zh-CN" b="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B911363-BB6F-4E8F-D800-D6EA55D15B9C}"/>
              </a:ext>
            </a:extLst>
          </p:cNvPr>
          <p:cNvSpPr txBox="1"/>
          <p:nvPr/>
        </p:nvSpPr>
        <p:spPr>
          <a:xfrm>
            <a:off x="9260013" y="4451817"/>
            <a:ext cx="1976491" cy="369332"/>
          </a:xfrm>
          <a:prstGeom prst="rect">
            <a:avLst/>
          </a:prstGeom>
          <a:noFill/>
        </p:spPr>
        <p:txBody>
          <a:bodyPr wrap="square">
            <a:spAutoFit/>
          </a:bodyPr>
          <a:lstStyle/>
          <a:p>
            <a:pPr algn="ctr"/>
            <a:r>
              <a:rPr lang="en-US" altLang="zh-CN" b="0" dirty="0">
                <a:latin typeface="Times New Roman" panose="02020603050405020304" pitchFamily="18" charset="0"/>
                <a:cs typeface="Times New Roman" panose="02020603050405020304" pitchFamily="18" charset="0"/>
              </a:rPr>
              <a:t>Aligning Be</a:t>
            </a:r>
            <a:r>
              <a:rPr lang="en-US" altLang="zh-CN" dirty="0">
                <a:latin typeface="Times New Roman" panose="02020603050405020304" pitchFamily="18" charset="0"/>
                <a:cs typeface="Times New Roman" panose="02020603050405020304" pitchFamily="18" charset="0"/>
              </a:rPr>
              <a:t>havior</a:t>
            </a:r>
            <a:endParaRPr lang="en-US" altLang="zh-C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970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54E9F3-A1E5-149A-D907-A1666C30291D}"/>
              </a:ext>
            </a:extLst>
          </p:cNvPr>
          <p:cNvSpPr/>
          <p:nvPr/>
        </p:nvSpPr>
        <p:spPr>
          <a:xfrm>
            <a:off x="2160477" y="2967335"/>
            <a:ext cx="7871065" cy="923330"/>
          </a:xfrm>
          <a:prstGeom prst="rect">
            <a:avLst/>
          </a:prstGeom>
          <a:noFill/>
        </p:spPr>
        <p:txBody>
          <a:bodyPr wrap="none" lIns="91440" tIns="45720" rIns="91440" bIns="45720">
            <a:spAutoFit/>
          </a:bodyPr>
          <a:lstStyle/>
          <a:p>
            <a:pPr algn="ctr"/>
            <a:r>
              <a:rPr lang="en-GB" altLang="zh-CN" sz="5400" dirty="0">
                <a:ln w="0"/>
                <a:effectLst>
                  <a:outerShdw blurRad="38100" dist="19050" dir="2700000" algn="tl" rotWithShape="0">
                    <a:schemeClr val="dk1">
                      <a:alpha val="40000"/>
                    </a:schemeClr>
                  </a:outerShdw>
                </a:effectLst>
              </a:rPr>
              <a:t>Thanks for your listening !</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7F2AE73E-E050-1E01-63E2-703E1262B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253" y="87073"/>
            <a:ext cx="4790153" cy="900900"/>
          </a:xfrm>
          <a:prstGeom prst="rect">
            <a:avLst/>
          </a:prstGeom>
        </p:spPr>
      </p:pic>
    </p:spTree>
    <p:extLst>
      <p:ext uri="{BB962C8B-B14F-4D97-AF65-F5344CB8AC3E}">
        <p14:creationId xmlns:p14="http://schemas.microsoft.com/office/powerpoint/2010/main" val="426122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Interactive Forces</a:t>
            </a:r>
            <a:endParaRPr lang="zh-CN" alt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A3C8F9-5C46-7A57-0819-0EF8E5A242A5}"/>
              </a:ext>
            </a:extLst>
          </p:cNvPr>
          <p:cNvPicPr>
            <a:picLocks noChangeAspect="1"/>
          </p:cNvPicPr>
          <p:nvPr/>
        </p:nvPicPr>
        <p:blipFill>
          <a:blip r:embed="rId2"/>
          <a:stretch>
            <a:fillRect/>
          </a:stretch>
        </p:blipFill>
        <p:spPr>
          <a:xfrm>
            <a:off x="641418" y="1785282"/>
            <a:ext cx="3110775" cy="2103690"/>
          </a:xfrm>
          <a:prstGeom prst="rect">
            <a:avLst/>
          </a:prstGeom>
        </p:spPr>
      </p:pic>
      <p:pic>
        <p:nvPicPr>
          <p:cNvPr id="5" name="Picture 4">
            <a:extLst>
              <a:ext uri="{FF2B5EF4-FFF2-40B4-BE49-F238E27FC236}">
                <a16:creationId xmlns:a16="http://schemas.microsoft.com/office/drawing/2014/main" id="{D90EEFD0-05F5-B19B-3DA5-3172A6DCC3E2}"/>
              </a:ext>
            </a:extLst>
          </p:cNvPr>
          <p:cNvPicPr>
            <a:picLocks noChangeAspect="1"/>
          </p:cNvPicPr>
          <p:nvPr/>
        </p:nvPicPr>
        <p:blipFill>
          <a:blip r:embed="rId3"/>
          <a:stretch>
            <a:fillRect/>
          </a:stretch>
        </p:blipFill>
        <p:spPr>
          <a:xfrm>
            <a:off x="4400539" y="1786945"/>
            <a:ext cx="3110775" cy="2102027"/>
          </a:xfrm>
          <a:prstGeom prst="rect">
            <a:avLst/>
          </a:prstGeom>
        </p:spPr>
      </p:pic>
      <p:pic>
        <p:nvPicPr>
          <p:cNvPr id="8" name="Picture 7">
            <a:extLst>
              <a:ext uri="{FF2B5EF4-FFF2-40B4-BE49-F238E27FC236}">
                <a16:creationId xmlns:a16="http://schemas.microsoft.com/office/drawing/2014/main" id="{AA84950E-D03D-B745-3942-8CF5ECF7A146}"/>
              </a:ext>
            </a:extLst>
          </p:cNvPr>
          <p:cNvPicPr>
            <a:picLocks noChangeAspect="1"/>
          </p:cNvPicPr>
          <p:nvPr/>
        </p:nvPicPr>
        <p:blipFill>
          <a:blip r:embed="rId4"/>
          <a:stretch>
            <a:fillRect/>
          </a:stretch>
        </p:blipFill>
        <p:spPr>
          <a:xfrm>
            <a:off x="8159661" y="1805901"/>
            <a:ext cx="3110400" cy="2062451"/>
          </a:xfrm>
          <a:prstGeom prst="rect">
            <a:avLst/>
          </a:prstGeom>
        </p:spPr>
      </p:pic>
      <p:sp>
        <p:nvSpPr>
          <p:cNvPr id="9" name="TextBox 8">
            <a:extLst>
              <a:ext uri="{FF2B5EF4-FFF2-40B4-BE49-F238E27FC236}">
                <a16:creationId xmlns:a16="http://schemas.microsoft.com/office/drawing/2014/main" id="{9D504B0C-EC54-9CE9-1B20-C87A00D44560}"/>
              </a:ext>
            </a:extLst>
          </p:cNvPr>
          <p:cNvSpPr txBox="1"/>
          <p:nvPr/>
        </p:nvSpPr>
        <p:spPr>
          <a:xfrm>
            <a:off x="709735" y="3983566"/>
            <a:ext cx="328977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Separation Force</a:t>
            </a:r>
            <a:endParaRPr lang="zh-CN" altLang="en-US"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0F7A54B-223E-4769-1F88-B452107EC89D}"/>
              </a:ext>
            </a:extLst>
          </p:cNvPr>
          <p:cNvSpPr txBox="1"/>
          <p:nvPr/>
        </p:nvSpPr>
        <p:spPr>
          <a:xfrm>
            <a:off x="4526663" y="3964141"/>
            <a:ext cx="328977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Alignment Force</a:t>
            </a:r>
            <a:endParaRPr lang="zh-CN" altLang="en-US"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D974F66-D86F-A316-3F76-8465D1F9698E}"/>
              </a:ext>
            </a:extLst>
          </p:cNvPr>
          <p:cNvSpPr txBox="1"/>
          <p:nvPr/>
        </p:nvSpPr>
        <p:spPr>
          <a:xfrm>
            <a:off x="8173466" y="3983566"/>
            <a:ext cx="328977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Alignment Force</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75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4E816A-B376-D79F-354D-96690B71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785" y="87073"/>
            <a:ext cx="4790153" cy="900900"/>
          </a:xfrm>
          <a:prstGeom prst="rect">
            <a:avLst/>
          </a:prstGeom>
        </p:spPr>
      </p:pic>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a:xfrm>
            <a:off x="3350174" y="2640614"/>
            <a:ext cx="10515600" cy="1325563"/>
          </a:xfrm>
        </p:spPr>
        <p:txBody>
          <a:bodyPr/>
          <a:lstStyle/>
          <a:p>
            <a:r>
              <a:rPr lang="en-US" altLang="zh-CN" dirty="0">
                <a:latin typeface="Times New Roman" panose="02020603050405020304" pitchFamily="18" charset="0"/>
                <a:cs typeface="Times New Roman" panose="02020603050405020304" pitchFamily="18" charset="0"/>
              </a:rPr>
              <a:t>2. Dataset and Problems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34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3862A-05B2-3BB0-93E4-A28D90609ECC}"/>
              </a:ext>
            </a:extLst>
          </p:cNvPr>
          <p:cNvSpPr>
            <a:spLocks noGrp="1"/>
          </p:cNvSpPr>
          <p:nvPr>
            <p:ph idx="1"/>
          </p:nvPr>
        </p:nvSpPr>
        <p:spPr>
          <a:xfrm>
            <a:off x="323193" y="364686"/>
            <a:ext cx="11085786" cy="5883713"/>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Q: Why did we choose this for classification?</a:t>
            </a:r>
          </a:p>
          <a:p>
            <a:pPr marL="0" indent="0">
              <a:buNone/>
            </a:pPr>
            <a:r>
              <a:rPr lang="en-US" altLang="zh-CN" dirty="0">
                <a:latin typeface="Times New Roman" panose="02020603050405020304" pitchFamily="18" charset="0"/>
                <a:cs typeface="Times New Roman" panose="02020603050405020304" pitchFamily="18" charset="0"/>
              </a:rPr>
              <a:t>A: The biologists said that, when publishing this task and dataset, although it is easy for human-beings to recognize the behaviors of a swarm, it is hard for computers to do that. </a:t>
            </a:r>
          </a:p>
          <a:p>
            <a:pPr marL="514350" indent="-514350">
              <a:buAutoNum type="arabicPeriod"/>
            </a:pPr>
            <a:r>
              <a:rPr lang="en-US" altLang="zh-CN" dirty="0">
                <a:latin typeface="Times New Roman" panose="02020603050405020304" pitchFamily="18" charset="0"/>
                <a:cs typeface="Times New Roman" panose="02020603050405020304" pitchFamily="18" charset="0"/>
              </a:rPr>
              <a:t>Study the interaction between </a:t>
            </a:r>
            <a:r>
              <a:rPr lang="en-US" altLang="zh-CN" dirty="0" err="1">
                <a:latin typeface="Times New Roman" panose="02020603050405020304" pitchFamily="18" charset="0"/>
                <a:cs typeface="Times New Roman" panose="02020603050405020304" pitchFamily="18" charset="0"/>
              </a:rPr>
              <a:t>boids</a:t>
            </a:r>
            <a:r>
              <a:rPr lang="en-US" altLang="zh-CN" dirty="0">
                <a:latin typeface="Times New Roman" panose="02020603050405020304" pitchFamily="18" charset="0"/>
                <a:cs typeface="Times New Roman" panose="02020603050405020304" pitchFamily="18" charset="0"/>
              </a:rPr>
              <a:t> in the swarm</a:t>
            </a:r>
          </a:p>
          <a:p>
            <a:pPr marL="514350" indent="-514350">
              <a:buAutoNum type="arabicPeriod"/>
            </a:pPr>
            <a:r>
              <a:rPr lang="en-US" altLang="zh-CN" dirty="0">
                <a:latin typeface="Times New Roman" panose="02020603050405020304" pitchFamily="18" charset="0"/>
                <a:cs typeface="Times New Roman" panose="02020603050405020304" pitchFamily="18" charset="0"/>
              </a:rPr>
              <a:t>Inspire the advancement of computing science</a:t>
            </a:r>
          </a:p>
          <a:p>
            <a:pPr marL="0" indent="0">
              <a:buNone/>
            </a:pPr>
            <a:r>
              <a:rPr lang="en-US" altLang="zh-CN" dirty="0">
                <a:latin typeface="Times New Roman" panose="02020603050405020304" pitchFamily="18" charset="0"/>
                <a:cs typeface="Times New Roman" panose="02020603050405020304" pitchFamily="18" charset="0"/>
              </a:rPr>
              <a:t>3.   Enlighten the management of sophisticated systems</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Q: Where did this dataset come from?</a:t>
            </a:r>
          </a:p>
          <a:p>
            <a:pPr marL="0" indent="0">
              <a:buNone/>
            </a:pPr>
            <a:r>
              <a:rPr lang="en-US" altLang="zh-CN" dirty="0">
                <a:latin typeface="Times New Roman" panose="02020603050405020304" pitchFamily="18" charset="0"/>
                <a:cs typeface="Times New Roman" panose="02020603050405020304" pitchFamily="18" charset="0"/>
              </a:rPr>
              <a:t>A: This dataset comes from a computational simulation of swarm behaviors, conducted by biologists and computing scientists from the University of New South Wales.</a:t>
            </a:r>
          </a:p>
          <a:p>
            <a:pPr marL="0" indent="0">
              <a:buNone/>
            </a:pPr>
            <a:endParaRPr lang="zh-CN" altLang="en-US" dirty="0"/>
          </a:p>
        </p:txBody>
      </p:sp>
    </p:spTree>
    <p:extLst>
      <p:ext uri="{BB962C8B-B14F-4D97-AF65-F5344CB8AC3E}">
        <p14:creationId xmlns:p14="http://schemas.microsoft.com/office/powerpoint/2010/main" val="136286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p:txBody>
          <a:bodyPr/>
          <a:lstStyle/>
          <a:p>
            <a:r>
              <a:rPr lang="en-US" altLang="zh-CN" dirty="0"/>
              <a:t>Dataset</a:t>
            </a:r>
            <a:endParaRPr lang="zh-CN" altLang="en-US" dirty="0"/>
          </a:p>
        </p:txBody>
      </p:sp>
      <p:sp>
        <p:nvSpPr>
          <p:cNvPr id="2" name="Rectangle 3">
            <a:extLst>
              <a:ext uri="{FF2B5EF4-FFF2-40B4-BE49-F238E27FC236}">
                <a16:creationId xmlns:a16="http://schemas.microsoft.com/office/drawing/2014/main" id="{551BA90C-E23D-7EC4-DFE6-15FE80EE7D2A}"/>
              </a:ext>
            </a:extLst>
          </p:cNvPr>
          <p:cNvSpPr>
            <a:spLocks noChangeArrowheads="1"/>
          </p:cNvSpPr>
          <p:nvPr/>
        </p:nvSpPr>
        <p:spPr bwMode="auto">
          <a:xfrm>
            <a:off x="2490952" y="1114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C93F5878-722C-FBAF-0F3A-302867C6D3DC}"/>
              </a:ext>
            </a:extLst>
          </p:cNvPr>
          <p:cNvSpPr>
            <a:spLocks noChangeArrowheads="1"/>
          </p:cNvSpPr>
          <p:nvPr/>
        </p:nvSpPr>
        <p:spPr bwMode="auto">
          <a:xfrm>
            <a:off x="2490952"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6EDE28F6-C6AB-7F54-81C7-ABF0D4CE3434}"/>
              </a:ext>
            </a:extLst>
          </p:cNvPr>
          <p:cNvSpPr>
            <a:spLocks noChangeArrowheads="1"/>
          </p:cNvSpPr>
          <p:nvPr/>
        </p:nvSpPr>
        <p:spPr bwMode="auto">
          <a:xfrm>
            <a:off x="2490952" y="5286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Picture 8">
            <a:extLst>
              <a:ext uri="{FF2B5EF4-FFF2-40B4-BE49-F238E27FC236}">
                <a16:creationId xmlns:a16="http://schemas.microsoft.com/office/drawing/2014/main" id="{0517FA36-0D90-5DD0-9039-B4A0AEF466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4302" y="2396102"/>
            <a:ext cx="8716839" cy="3219287"/>
          </a:xfrm>
          <a:prstGeom prst="rect">
            <a:avLst/>
          </a:prstGeom>
          <a:noFill/>
          <a:ln>
            <a:noFill/>
          </a:ln>
        </p:spPr>
      </p:pic>
      <p:pic>
        <p:nvPicPr>
          <p:cNvPr id="10" name="Picture 9">
            <a:extLst>
              <a:ext uri="{FF2B5EF4-FFF2-40B4-BE49-F238E27FC236}">
                <a16:creationId xmlns:a16="http://schemas.microsoft.com/office/drawing/2014/main" id="{CE3B69C1-0649-D292-F9B8-4B864965D7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8515" y="2396102"/>
            <a:ext cx="829183" cy="3137594"/>
          </a:xfrm>
          <a:prstGeom prst="rect">
            <a:avLst/>
          </a:prstGeom>
          <a:noFill/>
          <a:ln>
            <a:noFill/>
          </a:ln>
        </p:spPr>
      </p:pic>
    </p:spTree>
    <p:extLst>
      <p:ext uri="{BB962C8B-B14F-4D97-AF65-F5344CB8AC3E}">
        <p14:creationId xmlns:p14="http://schemas.microsoft.com/office/powerpoint/2010/main" val="293817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a:xfrm>
            <a:off x="554421" y="0"/>
            <a:ext cx="10515600" cy="1325563"/>
          </a:xfrm>
        </p:spPr>
        <p:txBody>
          <a:bodyPr/>
          <a:lstStyle/>
          <a:p>
            <a:r>
              <a:rPr lang="en-US" altLang="zh-CN" dirty="0">
                <a:latin typeface="Times New Roman" panose="02020603050405020304" pitchFamily="18" charset="0"/>
                <a:cs typeface="Times New Roman" panose="02020603050405020304" pitchFamily="18" charset="0"/>
              </a:rPr>
              <a:t>Swarms Behavior in Dataset</a:t>
            </a:r>
            <a:endParaRPr lang="zh-CN" alt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7900A0-89B6-631B-0FE1-1B8485B3A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84" y="1059242"/>
            <a:ext cx="3809029" cy="2369757"/>
          </a:xfrm>
          <a:prstGeom prst="rect">
            <a:avLst/>
          </a:prstGeom>
        </p:spPr>
      </p:pic>
      <p:sp>
        <p:nvSpPr>
          <p:cNvPr id="4" name="TextBox 3">
            <a:extLst>
              <a:ext uri="{FF2B5EF4-FFF2-40B4-BE49-F238E27FC236}">
                <a16:creationId xmlns:a16="http://schemas.microsoft.com/office/drawing/2014/main" id="{38A3FCB8-BDF6-3217-D7FE-D231EA2B0052}"/>
              </a:ext>
            </a:extLst>
          </p:cNvPr>
          <p:cNvSpPr txBox="1"/>
          <p:nvPr/>
        </p:nvSpPr>
        <p:spPr>
          <a:xfrm>
            <a:off x="1082852" y="3428999"/>
            <a:ext cx="306347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No Swarm Behavior</a:t>
            </a:r>
            <a:endParaRPr lang="zh-CN" alt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A5F593A-FCE3-EA6D-FFA8-F174EAE3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331" y="1059241"/>
            <a:ext cx="3799862" cy="2369757"/>
          </a:xfrm>
          <a:prstGeom prst="rect">
            <a:avLst/>
          </a:prstGeom>
        </p:spPr>
      </p:pic>
      <p:sp>
        <p:nvSpPr>
          <p:cNvPr id="10" name="TextBox 9">
            <a:extLst>
              <a:ext uri="{FF2B5EF4-FFF2-40B4-BE49-F238E27FC236}">
                <a16:creationId xmlns:a16="http://schemas.microsoft.com/office/drawing/2014/main" id="{A960BF20-C17F-98E5-3E0D-C7144B919EF8}"/>
              </a:ext>
            </a:extLst>
          </p:cNvPr>
          <p:cNvSpPr txBox="1"/>
          <p:nvPr/>
        </p:nvSpPr>
        <p:spPr>
          <a:xfrm>
            <a:off x="4098213" y="3428998"/>
            <a:ext cx="413909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flocking, non-grouping, non-aligning</a:t>
            </a:r>
            <a:endParaRPr lang="zh-CN" altLang="en-US"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72CFC9D-AD86-8501-F793-4F640E4AE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283" y="1059241"/>
            <a:ext cx="3791617" cy="2358924"/>
          </a:xfrm>
          <a:prstGeom prst="rect">
            <a:avLst/>
          </a:prstGeom>
        </p:spPr>
      </p:pic>
      <p:sp>
        <p:nvSpPr>
          <p:cNvPr id="14" name="TextBox 13">
            <a:extLst>
              <a:ext uri="{FF2B5EF4-FFF2-40B4-BE49-F238E27FC236}">
                <a16:creationId xmlns:a16="http://schemas.microsoft.com/office/drawing/2014/main" id="{64F26467-C18A-4F3A-E91D-0BAF62111EA7}"/>
              </a:ext>
            </a:extLst>
          </p:cNvPr>
          <p:cNvSpPr txBox="1"/>
          <p:nvPr/>
        </p:nvSpPr>
        <p:spPr>
          <a:xfrm>
            <a:off x="8470517" y="3445090"/>
            <a:ext cx="413909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flocking, non-grouping, aligning</a:t>
            </a:r>
            <a:endParaRPr lang="zh-CN" altLang="en-US"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80A7C305-12B6-C91F-CF9C-D9B796F0E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766" y="3829108"/>
            <a:ext cx="3738565" cy="2348527"/>
          </a:xfrm>
          <a:prstGeom prst="rect">
            <a:avLst/>
          </a:prstGeom>
        </p:spPr>
      </p:pic>
      <p:sp>
        <p:nvSpPr>
          <p:cNvPr id="17" name="TextBox 16">
            <a:extLst>
              <a:ext uri="{FF2B5EF4-FFF2-40B4-BE49-F238E27FC236}">
                <a16:creationId xmlns:a16="http://schemas.microsoft.com/office/drawing/2014/main" id="{51A4938F-CAF0-38FD-15C0-5F4726378FC3}"/>
              </a:ext>
            </a:extLst>
          </p:cNvPr>
          <p:cNvSpPr txBox="1"/>
          <p:nvPr/>
        </p:nvSpPr>
        <p:spPr>
          <a:xfrm>
            <a:off x="608673" y="6177634"/>
            <a:ext cx="360072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flocking, grouping, non-aligning</a:t>
            </a:r>
            <a:endParaRPr lang="zh-CN" altLang="en-US" sz="20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0C6D7EF2-91BC-7497-846E-B496EBDB36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8625" y="3854443"/>
            <a:ext cx="3827568" cy="2378428"/>
          </a:xfrm>
          <a:prstGeom prst="rect">
            <a:avLst/>
          </a:prstGeom>
        </p:spPr>
      </p:pic>
      <p:sp>
        <p:nvSpPr>
          <p:cNvPr id="20" name="TextBox 19">
            <a:extLst>
              <a:ext uri="{FF2B5EF4-FFF2-40B4-BE49-F238E27FC236}">
                <a16:creationId xmlns:a16="http://schemas.microsoft.com/office/drawing/2014/main" id="{F0000F42-15D9-A70E-AE5F-8DEE19EFD9CC}"/>
              </a:ext>
            </a:extLst>
          </p:cNvPr>
          <p:cNvSpPr txBox="1"/>
          <p:nvPr/>
        </p:nvSpPr>
        <p:spPr>
          <a:xfrm>
            <a:off x="4295640" y="6232871"/>
            <a:ext cx="360072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flocking, grouping, aligning</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01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D22DE8-ACD0-9C90-F28B-88EF55C7D91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Two binary classification tasks</a:t>
            </a:r>
            <a:endParaRPr lang="zh-CN" alt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16D0010-8209-FC5C-B5A7-45652CA57332}"/>
              </a:ext>
            </a:extLst>
          </p:cNvPr>
          <p:cNvSpPr txBox="1"/>
          <p:nvPr/>
        </p:nvSpPr>
        <p:spPr>
          <a:xfrm>
            <a:off x="1019503" y="1502979"/>
            <a:ext cx="9096704" cy="3416320"/>
          </a:xfrm>
          <a:prstGeom prst="rect">
            <a:avLst/>
          </a:prstGeom>
          <a:noFill/>
        </p:spPr>
        <p:txBody>
          <a:bodyPr wrap="square" rtlCol="0">
            <a:spAutoFit/>
          </a:bodyPr>
          <a:lstStyle/>
          <a:p>
            <a:pPr marL="342900" indent="-342900">
              <a:buAutoNum type="arabicPeriod"/>
            </a:pPr>
            <a:r>
              <a:rPr lang="en-US" altLang="zh-CN" sz="3600" dirty="0">
                <a:latin typeface="Times New Roman" panose="02020603050405020304" pitchFamily="18" charset="0"/>
                <a:cs typeface="Times New Roman" panose="02020603050405020304" pitchFamily="18" charset="0"/>
              </a:rPr>
              <a:t>Classification based on coordinate and velocity of 200 </a:t>
            </a:r>
            <a:r>
              <a:rPr lang="en-US" altLang="zh-CN" sz="3600" dirty="0" err="1">
                <a:latin typeface="Times New Roman" panose="02020603050405020304" pitchFamily="18" charset="0"/>
                <a:cs typeface="Times New Roman" panose="02020603050405020304" pitchFamily="18" charset="0"/>
              </a:rPr>
              <a:t>boids</a:t>
            </a:r>
            <a:r>
              <a:rPr lang="en-US" altLang="zh-CN" sz="3600" dirty="0">
                <a:latin typeface="Times New Roman" panose="02020603050405020304" pitchFamily="18" charset="0"/>
                <a:cs typeface="Times New Roman" panose="02020603050405020304" pitchFamily="18" charset="0"/>
              </a:rPr>
              <a:t> in swarms and</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analyze the importance of features</a:t>
            </a:r>
          </a:p>
          <a:p>
            <a:pPr marL="342900" indent="-342900">
              <a:buAutoNum type="arabicPeriod"/>
            </a:pPr>
            <a:r>
              <a:rPr lang="en-US" altLang="zh-CN" sz="3600" dirty="0">
                <a:latin typeface="Times New Roman" panose="02020603050405020304" pitchFamily="18" charset="0"/>
                <a:cs typeface="Times New Roman" panose="02020603050405020304" pitchFamily="18" charset="0"/>
              </a:rPr>
              <a:t>Classification based on three forces of 200 </a:t>
            </a:r>
            <a:r>
              <a:rPr lang="en-US" altLang="zh-CN" sz="3600" dirty="0" err="1">
                <a:latin typeface="Times New Roman" panose="02020603050405020304" pitchFamily="18" charset="0"/>
                <a:cs typeface="Times New Roman" panose="02020603050405020304" pitchFamily="18" charset="0"/>
              </a:rPr>
              <a:t>boids</a:t>
            </a:r>
            <a:r>
              <a:rPr lang="en-US" altLang="zh-CN" sz="3600" dirty="0">
                <a:latin typeface="Times New Roman" panose="02020603050405020304" pitchFamily="18" charset="0"/>
                <a:cs typeface="Times New Roman" panose="02020603050405020304" pitchFamily="18" charset="0"/>
              </a:rPr>
              <a:t> in swarms and analyze the importance of features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66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5525</TotalTime>
  <Words>1458</Words>
  <Application>Microsoft Office PowerPoint</Application>
  <PresentationFormat>Widescreen</PresentationFormat>
  <Paragraphs>311</Paragraphs>
  <Slides>35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等线</vt:lpstr>
      <vt:lpstr>等线 Light</vt:lpstr>
      <vt:lpstr>Arial</vt:lpstr>
      <vt:lpstr>Cambria Math</vt:lpstr>
      <vt:lpstr>Times New Roman</vt:lpstr>
      <vt:lpstr>Office Theme</vt:lpstr>
      <vt:lpstr>Equation</vt:lpstr>
      <vt:lpstr>Swarm Behavior Classification</vt:lpstr>
      <vt:lpstr>1. Introduction</vt:lpstr>
      <vt:lpstr>Swarm Behaviors In Nature</vt:lpstr>
      <vt:lpstr>Interactive Forces</vt:lpstr>
      <vt:lpstr>2. Dataset and Problems</vt:lpstr>
      <vt:lpstr>PowerPoint Presentation</vt:lpstr>
      <vt:lpstr>Dataset</vt:lpstr>
      <vt:lpstr>Swarms Behavior in Dataset</vt:lpstr>
      <vt:lpstr>Two binary classification tasks</vt:lpstr>
      <vt:lpstr>3. Procedures</vt:lpstr>
      <vt:lpstr>PowerPoint Presentation</vt:lpstr>
      <vt:lpstr>PowerPoint Presentation</vt:lpstr>
      <vt:lpstr>4. Feature Processing</vt:lpstr>
      <vt:lpstr>(1) No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Classifiers</vt:lpstr>
      <vt:lpstr>(1) KNN (K = {1,2,……,8}) (2) Random Forst (CART Decision Tree used, Number of Decision Trees = {20,40,60,……,200}) (3) Regularized Logistic Regression </vt:lpstr>
      <vt:lpstr>(4) Muti-layer Perceptron (Artificial Neural Network) </vt:lpstr>
      <vt:lpstr>(5) Convolutional Neural Network </vt:lpstr>
      <vt:lpstr>6. Classification Results</vt:lpstr>
      <vt:lpstr>(1) Classification Based on Coordinate and Velocity </vt:lpstr>
      <vt:lpstr>(2) Classification Based on Three Forces </vt:lpstr>
      <vt:lpstr>7. Importance Analysis</vt:lpstr>
      <vt:lpstr>(1) Permutation Importance of Features in Classification based on Coordinate and Velocity </vt:lpstr>
      <vt:lpstr>PowerPoint Presentation</vt:lpstr>
      <vt:lpstr>(2) Gini Importance of Features in Classification based on Three Forces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Behavior Classification</dc:title>
  <dc:creator>曾 德懿</dc:creator>
  <cp:lastModifiedBy>曾 德懿</cp:lastModifiedBy>
  <cp:revision>15</cp:revision>
  <dcterms:created xsi:type="dcterms:W3CDTF">2023-04-02T14:18:44Z</dcterms:created>
  <dcterms:modified xsi:type="dcterms:W3CDTF">2023-05-05T15:34:25Z</dcterms:modified>
</cp:coreProperties>
</file>