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4" r:id="rId5"/>
    <p:sldId id="281" r:id="rId6"/>
    <p:sldId id="267" r:id="rId7"/>
    <p:sldId id="268" r:id="rId8"/>
    <p:sldId id="269" r:id="rId9"/>
    <p:sldId id="277" r:id="rId10"/>
    <p:sldId id="278" r:id="rId11"/>
    <p:sldId id="279" r:id="rId12"/>
    <p:sldId id="272" r:id="rId13"/>
    <p:sldId id="270" r:id="rId14"/>
    <p:sldId id="274" r:id="rId15"/>
    <p:sldId id="275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80" autoAdjust="0"/>
  </p:normalViewPr>
  <p:slideViewPr>
    <p:cSldViewPr snapToGrid="0">
      <p:cViewPr varScale="1">
        <p:scale>
          <a:sx n="106" d="100"/>
          <a:sy n="106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左图：双胞胎问题  右图：环境因素制约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6089" y="2004459"/>
            <a:ext cx="10731684" cy="833633"/>
          </a:xfrm>
        </p:spPr>
        <p:txBody>
          <a:bodyPr/>
          <a:lstStyle/>
          <a:p>
            <a:r>
              <a:rPr lang="zh-CN" altLang="en-US" sz="4400" dirty="0"/>
              <a:t>基于人工智能的多模态认证系统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089" y="3096379"/>
            <a:ext cx="7934411" cy="49061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Multimodal Personal Authentication System Using Artificial Intelligence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EEF8851-9956-4BC6-8EC9-3BCD0BFB2C3F}"/>
              </a:ext>
            </a:extLst>
          </p:cNvPr>
          <p:cNvSpPr txBox="1"/>
          <p:nvPr/>
        </p:nvSpPr>
        <p:spPr>
          <a:xfrm>
            <a:off x="1146089" y="4487158"/>
            <a:ext cx="745660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Advisor</a:t>
            </a:r>
            <a:r>
              <a:rPr lang="zh-CN" altLang="en-US" dirty="0">
                <a:solidFill>
                  <a:schemeClr val="bg1"/>
                </a:solidFill>
              </a:rPr>
              <a:t>：自动化系  赵峰教授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Team</a:t>
            </a:r>
            <a:r>
              <a:rPr lang="zh-CN" altLang="en-US" dirty="0">
                <a:solidFill>
                  <a:schemeClr val="bg1"/>
                </a:solidFill>
              </a:rPr>
              <a:t>：信息科学技术学院  曲一畅、陈一涵、赵悦民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2021/06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/>
              <a:t>方案（续）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多模态</a:t>
            </a:r>
            <a:r>
              <a:rPr lang="zh-CN" altLang="en-US" dirty="0"/>
              <a:t>生物识别融合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0D67908-15A8-4F1A-AE67-FC9AFB9E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5" y="2287304"/>
            <a:ext cx="4958304" cy="11038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E1613E5-3D7E-4BFD-8586-C2A8DDBB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05" y="4134661"/>
            <a:ext cx="5112098" cy="11857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C709273-D649-43D0-9CE9-690E036620B9}"/>
              </a:ext>
            </a:extLst>
          </p:cNvPr>
          <p:cNvSpPr txBox="1"/>
          <p:nvPr/>
        </p:nvSpPr>
        <p:spPr>
          <a:xfrm>
            <a:off x="5471939" y="3347696"/>
            <a:ext cx="275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匹配层融合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293956-1509-4BCC-BA8D-D40256C93A84}"/>
              </a:ext>
            </a:extLst>
          </p:cNvPr>
          <p:cNvSpPr txBox="1"/>
          <p:nvPr/>
        </p:nvSpPr>
        <p:spPr>
          <a:xfrm>
            <a:off x="5518787" y="5368352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决策层融合</a:t>
            </a:r>
          </a:p>
        </p:txBody>
      </p:sp>
    </p:spTree>
    <p:extLst>
      <p:ext uri="{BB962C8B-B14F-4D97-AF65-F5344CB8AC3E}">
        <p14:creationId xmlns:p14="http://schemas.microsoft.com/office/powerpoint/2010/main" val="33632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/>
              <a:t>方案（续）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模型</a:t>
            </a:r>
            <a:r>
              <a:rPr lang="zh-CN" altLang="en-US" dirty="0"/>
              <a:t>训练和阈值</a:t>
            </a:r>
            <a:r>
              <a:rPr lang="zh-CN" altLang="en-US" dirty="0" smtClean="0"/>
              <a:t>调整</a:t>
            </a:r>
            <a:endParaRPr lang="en-US" altLang="zh-C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A0E6BF80-1F3E-48C3-97D2-E602A104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14" y="2444645"/>
            <a:ext cx="4147061" cy="32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30B3FFD-C7FF-4F71-B080-7299FAA7920C}"/>
              </a:ext>
            </a:extLst>
          </p:cNvPr>
          <p:cNvSpPr txBox="1"/>
          <p:nvPr/>
        </p:nvSpPr>
        <p:spPr>
          <a:xfrm>
            <a:off x="10620107" y="5279276"/>
            <a:ext cx="984289" cy="376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计划方案及进度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Multimodal Personal Authentication System Using Artificial Intelligence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13090F-24C2-4A31-99AC-A17A70DB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计划方案及进度</a:t>
            </a:r>
          </a:p>
        </p:txBody>
      </p:sp>
      <p:pic>
        <p:nvPicPr>
          <p:cNvPr id="64" name="内容占位符 63">
            <a:extLst>
              <a:ext uri="{FF2B5EF4-FFF2-40B4-BE49-F238E27FC236}">
                <a16:creationId xmlns:a16="http://schemas.microsoft.com/office/drawing/2014/main" xmlns="" id="{C5429877-4EC7-40CD-A21F-168B0B07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10479768" y="3180932"/>
            <a:ext cx="306889" cy="465495"/>
          </a:xfrm>
          <a:prstGeom prst="rect">
            <a:avLst/>
          </a:prstGeom>
        </p:spPr>
      </p:pic>
      <p:sp>
        <p:nvSpPr>
          <p:cNvPr id="24" name="Teardrop 12">
            <a:extLst>
              <a:ext uri="{FF2B5EF4-FFF2-40B4-BE49-F238E27FC236}">
                <a16:creationId xmlns:a16="http://schemas.microsoft.com/office/drawing/2014/main" xmlns="" id="{0ABBA021-7829-4271-8E60-1F063C6ECB45}"/>
              </a:ext>
            </a:extLst>
          </p:cNvPr>
          <p:cNvSpPr/>
          <p:nvPr/>
        </p:nvSpPr>
        <p:spPr>
          <a:xfrm rot="18900000">
            <a:off x="1574628" y="3258462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xmlns="" id="{DB38BE1D-960D-4B7E-856E-FDAE2D8F392D}"/>
              </a:ext>
            </a:extLst>
          </p:cNvPr>
          <p:cNvSpPr/>
          <p:nvPr/>
        </p:nvSpPr>
        <p:spPr>
          <a:xfrm>
            <a:off x="1983866" y="3375381"/>
            <a:ext cx="1142916" cy="95313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eardrop 14">
            <a:extLst>
              <a:ext uri="{FF2B5EF4-FFF2-40B4-BE49-F238E27FC236}">
                <a16:creationId xmlns:a16="http://schemas.microsoft.com/office/drawing/2014/main" xmlns="" id="{F20C85F6-093E-415B-8CA3-BED394D1B27C}"/>
              </a:ext>
            </a:extLst>
          </p:cNvPr>
          <p:cNvSpPr/>
          <p:nvPr/>
        </p:nvSpPr>
        <p:spPr>
          <a:xfrm rot="8100000">
            <a:off x="3194953" y="3249104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7FE7006F-8DAB-4704-A893-140317E3E4CD}"/>
              </a:ext>
            </a:extLst>
          </p:cNvPr>
          <p:cNvSpPr/>
          <p:nvPr/>
        </p:nvSpPr>
        <p:spPr>
          <a:xfrm>
            <a:off x="3592276" y="3375381"/>
            <a:ext cx="1906263" cy="95313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Teardrop 18">
            <a:extLst>
              <a:ext uri="{FF2B5EF4-FFF2-40B4-BE49-F238E27FC236}">
                <a16:creationId xmlns:a16="http://schemas.microsoft.com/office/drawing/2014/main" xmlns="" id="{1E510DBF-7A2F-4375-86F2-102E0E509028}"/>
              </a:ext>
            </a:extLst>
          </p:cNvPr>
          <p:cNvSpPr/>
          <p:nvPr/>
        </p:nvSpPr>
        <p:spPr>
          <a:xfrm rot="18900000">
            <a:off x="5576664" y="3249104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xmlns="" id="{766F396D-1F29-4911-BC44-CA1D985B3935}"/>
              </a:ext>
            </a:extLst>
          </p:cNvPr>
          <p:cNvSpPr/>
          <p:nvPr/>
        </p:nvSpPr>
        <p:spPr>
          <a:xfrm>
            <a:off x="5986971" y="3375381"/>
            <a:ext cx="1142914" cy="95313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Teardrop 20">
            <a:extLst>
              <a:ext uri="{FF2B5EF4-FFF2-40B4-BE49-F238E27FC236}">
                <a16:creationId xmlns:a16="http://schemas.microsoft.com/office/drawing/2014/main" xmlns="" id="{45441261-5865-40EC-8868-D2C9A487F8DA}"/>
              </a:ext>
            </a:extLst>
          </p:cNvPr>
          <p:cNvSpPr/>
          <p:nvPr/>
        </p:nvSpPr>
        <p:spPr>
          <a:xfrm rot="8100000">
            <a:off x="7198057" y="3249108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xmlns="" id="{8406A297-CF85-4C66-9A39-96B6C2CAF13B}"/>
              </a:ext>
            </a:extLst>
          </p:cNvPr>
          <p:cNvSpPr/>
          <p:nvPr/>
        </p:nvSpPr>
        <p:spPr>
          <a:xfrm>
            <a:off x="7595381" y="3375385"/>
            <a:ext cx="1262996" cy="95313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32" name="Teardrop 25">
            <a:extLst>
              <a:ext uri="{FF2B5EF4-FFF2-40B4-BE49-F238E27FC236}">
                <a16:creationId xmlns:a16="http://schemas.microsoft.com/office/drawing/2014/main" xmlns="" id="{676B5F23-2FC8-4127-8C2A-A8B9319D02D0}"/>
              </a:ext>
            </a:extLst>
          </p:cNvPr>
          <p:cNvSpPr/>
          <p:nvPr/>
        </p:nvSpPr>
        <p:spPr>
          <a:xfrm rot="18900000">
            <a:off x="8926547" y="3249105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xmlns="" id="{7C4BCBB6-8521-4D12-9DA6-BE296656DEF3}"/>
              </a:ext>
            </a:extLst>
          </p:cNvPr>
          <p:cNvSpPr/>
          <p:nvPr/>
        </p:nvSpPr>
        <p:spPr>
          <a:xfrm>
            <a:off x="9357828" y="3375385"/>
            <a:ext cx="1018759" cy="95313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13602B01-5F02-45F2-BE04-BF1E72685427}"/>
              </a:ext>
            </a:extLst>
          </p:cNvPr>
          <p:cNvSpPr/>
          <p:nvPr/>
        </p:nvSpPr>
        <p:spPr>
          <a:xfrm>
            <a:off x="800579" y="2042730"/>
            <a:ext cx="2373347" cy="116095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A1428"/>
                </a:solidFill>
                <a:cs typeface="+mn-ea"/>
                <a:sym typeface="+mn-lt"/>
              </a:rPr>
              <a:t>前期准备，包括数据采集、文献阅读、项目计划等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20">
            <a:extLst>
              <a:ext uri="{FF2B5EF4-FFF2-40B4-BE49-F238E27FC236}">
                <a16:creationId xmlns:a16="http://schemas.microsoft.com/office/drawing/2014/main" xmlns="" id="{BC074818-4A33-45F2-9EB9-629B06F20754}"/>
              </a:ext>
            </a:extLst>
          </p:cNvPr>
          <p:cNvSpPr txBox="1"/>
          <p:nvPr/>
        </p:nvSpPr>
        <p:spPr>
          <a:xfrm>
            <a:off x="800579" y="1707569"/>
            <a:ext cx="212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2021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7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~2021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9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E9FB31D-042E-4AAD-8FF8-E5A1A28E8F20}"/>
              </a:ext>
            </a:extLst>
          </p:cNvPr>
          <p:cNvSpPr/>
          <p:nvPr/>
        </p:nvSpPr>
        <p:spPr>
          <a:xfrm>
            <a:off x="2107195" y="4170004"/>
            <a:ext cx="2373347" cy="7916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A1428"/>
                </a:solidFill>
                <a:cs typeface="+mn-ea"/>
                <a:sym typeface="+mn-lt"/>
              </a:rPr>
              <a:t>算法研究，包括算法设计及改进等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7">
            <a:extLst>
              <a:ext uri="{FF2B5EF4-FFF2-40B4-BE49-F238E27FC236}">
                <a16:creationId xmlns:a16="http://schemas.microsoft.com/office/drawing/2014/main" xmlns="" id="{7C4073BB-E8CE-4C47-B9E5-516ECE7C1A6D}"/>
              </a:ext>
            </a:extLst>
          </p:cNvPr>
          <p:cNvSpPr txBox="1"/>
          <p:nvPr/>
        </p:nvSpPr>
        <p:spPr>
          <a:xfrm>
            <a:off x="2238517" y="3814294"/>
            <a:ext cx="224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2021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10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~2021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12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F93DC45A-32D9-4CB4-9520-086682875AD3}"/>
              </a:ext>
            </a:extLst>
          </p:cNvPr>
          <p:cNvSpPr/>
          <p:nvPr/>
        </p:nvSpPr>
        <p:spPr>
          <a:xfrm>
            <a:off x="4555262" y="2016118"/>
            <a:ext cx="2373347" cy="7916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A1428"/>
                </a:solidFill>
                <a:cs typeface="+mn-ea"/>
                <a:sym typeface="+mn-lt"/>
              </a:rPr>
              <a:t>数据处理以及网络模型设计与训练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xmlns="" id="{C8763622-9819-47F0-A947-2E3066005342}"/>
              </a:ext>
            </a:extLst>
          </p:cNvPr>
          <p:cNvSpPr txBox="1"/>
          <p:nvPr/>
        </p:nvSpPr>
        <p:spPr>
          <a:xfrm>
            <a:off x="4480693" y="1674941"/>
            <a:ext cx="252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2022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~2022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3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93728EC-3E47-488E-814B-D252232386D2}"/>
              </a:ext>
            </a:extLst>
          </p:cNvPr>
          <p:cNvSpPr/>
          <p:nvPr/>
        </p:nvSpPr>
        <p:spPr>
          <a:xfrm>
            <a:off x="6060085" y="4152848"/>
            <a:ext cx="2373347" cy="4222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A1428"/>
                </a:solidFill>
                <a:cs typeface="+mn-ea"/>
                <a:sym typeface="+mn-lt"/>
              </a:rPr>
              <a:t>测试以及实验结果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xmlns="" id="{92E42D9F-A1B7-4252-B349-E7B845CE2EE4}"/>
              </a:ext>
            </a:extLst>
          </p:cNvPr>
          <p:cNvSpPr txBox="1"/>
          <p:nvPr/>
        </p:nvSpPr>
        <p:spPr>
          <a:xfrm>
            <a:off x="6183984" y="3802651"/>
            <a:ext cx="212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2022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4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~2022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600" b="1" dirty="0">
                <a:solidFill>
                  <a:srgbClr val="0A1428"/>
                </a:solidFill>
                <a:cs typeface="+mn-ea"/>
                <a:sym typeface="+mn-lt"/>
              </a:rPr>
              <a:t>5</a:t>
            </a:r>
            <a:r>
              <a:rPr lang="zh-CN" altLang="en-US" sz="16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F48B0E8-2154-4F5E-BCFB-781F673885F7}"/>
              </a:ext>
            </a:extLst>
          </p:cNvPr>
          <p:cNvSpPr/>
          <p:nvPr/>
        </p:nvSpPr>
        <p:spPr>
          <a:xfrm>
            <a:off x="7904252" y="2016118"/>
            <a:ext cx="2373347" cy="4222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A1428"/>
                </a:solidFill>
                <a:cs typeface="+mn-ea"/>
                <a:sym typeface="+mn-lt"/>
              </a:rPr>
              <a:t>报告撰写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3">
            <a:extLst>
              <a:ext uri="{FF2B5EF4-FFF2-40B4-BE49-F238E27FC236}">
                <a16:creationId xmlns:a16="http://schemas.microsoft.com/office/drawing/2014/main" xmlns="" id="{61305851-0917-423E-BD74-860B24B10925}"/>
              </a:ext>
            </a:extLst>
          </p:cNvPr>
          <p:cNvSpPr txBox="1"/>
          <p:nvPr/>
        </p:nvSpPr>
        <p:spPr>
          <a:xfrm>
            <a:off x="8144140" y="1732683"/>
            <a:ext cx="1893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rgbClr val="0A1428"/>
                </a:solidFill>
                <a:cs typeface="+mn-ea"/>
                <a:sym typeface="+mn-lt"/>
              </a:rPr>
              <a:t>2022</a:t>
            </a: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400" b="1" dirty="0">
                <a:solidFill>
                  <a:srgbClr val="0A1428"/>
                </a:solidFill>
                <a:cs typeface="+mn-ea"/>
                <a:sym typeface="+mn-lt"/>
              </a:rPr>
              <a:t>5</a:t>
            </a: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  <a:r>
              <a:rPr lang="en-US" altLang="zh-CN" sz="1400" b="1" dirty="0">
                <a:solidFill>
                  <a:srgbClr val="0A1428"/>
                </a:solidFill>
                <a:cs typeface="+mn-ea"/>
                <a:sym typeface="+mn-lt"/>
              </a:rPr>
              <a:t>~2022</a:t>
            </a: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年</a:t>
            </a:r>
            <a:r>
              <a:rPr lang="en-US" altLang="zh-CN" sz="1400" b="1" dirty="0">
                <a:solidFill>
                  <a:srgbClr val="0A1428"/>
                </a:solidFill>
                <a:cs typeface="+mn-ea"/>
                <a:sym typeface="+mn-lt"/>
              </a:rPr>
              <a:t>6</a:t>
            </a:r>
            <a:r>
              <a:rPr lang="zh-CN" altLang="en-US" sz="1400" b="1" dirty="0">
                <a:solidFill>
                  <a:srgbClr val="0A1428"/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29A7E8CB-CC62-4013-AFC5-EDE000810180}"/>
              </a:ext>
            </a:extLst>
          </p:cNvPr>
          <p:cNvSpPr txBox="1"/>
          <p:nvPr/>
        </p:nvSpPr>
        <p:spPr>
          <a:xfrm>
            <a:off x="9390809" y="3802651"/>
            <a:ext cx="212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2022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6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~2022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7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月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E7891A37-6EA4-4524-9246-807B02EBB71B}"/>
              </a:ext>
            </a:extLst>
          </p:cNvPr>
          <p:cNvSpPr txBox="1"/>
          <p:nvPr/>
        </p:nvSpPr>
        <p:spPr>
          <a:xfrm>
            <a:off x="9731710" y="4241728"/>
            <a:ext cx="2260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答辩及结果展示</a:t>
            </a:r>
          </a:p>
        </p:txBody>
      </p:sp>
    </p:spTree>
    <p:extLst>
      <p:ext uri="{BB962C8B-B14F-4D97-AF65-F5344CB8AC3E}">
        <p14:creationId xmlns:p14="http://schemas.microsoft.com/office/powerpoint/2010/main" val="15258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8158" y="2989064"/>
            <a:ext cx="7726680" cy="8336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项目特色及预期成果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Multimodal Personal Authentication System Using Artificial Intelligence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3DD514-9BA1-4F93-A4B4-31F2F11D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项目特色及预期成果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BF2B34-243C-4588-8865-3F385033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利用</a:t>
            </a:r>
            <a:r>
              <a:rPr lang="zh-CN" altLang="en-US" sz="2000" dirty="0"/>
              <a:t>最新的人工智能技术（深度学习）解决安全认证系统中由于个别人体生物特征（外貌）相似而产生的安全隐患问题，成为实现产学研相结合的优秀案例。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人</a:t>
            </a:r>
            <a:r>
              <a:rPr lang="zh-CN" altLang="en-US" sz="2000" dirty="0"/>
              <a:t>脸和语音都是具有较高区分度的人体生理学特征，将二者加以结合，就可以构筑每个人专属的安全密钥，从而</a:t>
            </a:r>
            <a:r>
              <a:rPr lang="zh-CN" altLang="en-US" sz="2000" dirty="0">
                <a:solidFill>
                  <a:srgbClr val="FF0000"/>
                </a:solidFill>
              </a:rPr>
              <a:t>大幅提升认证系统的安全性与可靠性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此</a:t>
            </a:r>
            <a:r>
              <a:rPr lang="zh-CN" altLang="en-US" sz="2000" dirty="0"/>
              <a:t>类新的认证系统相较其它传统单一的识别方式如指纹识别等，在保证其</a:t>
            </a:r>
            <a:r>
              <a:rPr lang="zh-CN" altLang="en-US" sz="2000" dirty="0">
                <a:solidFill>
                  <a:srgbClr val="FF0000"/>
                </a:solidFill>
              </a:rPr>
              <a:t>准确度</a:t>
            </a:r>
            <a:r>
              <a:rPr lang="zh-CN" altLang="en-US" sz="2000" dirty="0"/>
              <a:t>的基础上，也更具</a:t>
            </a:r>
            <a:r>
              <a:rPr lang="zh-CN" altLang="en-US" sz="2000" dirty="0">
                <a:solidFill>
                  <a:srgbClr val="FF0000"/>
                </a:solidFill>
              </a:rPr>
              <a:t>便捷性</a:t>
            </a:r>
            <a:r>
              <a:rPr lang="zh-CN" altLang="en-US" sz="2000" dirty="0"/>
              <a:t>，更</a:t>
            </a:r>
            <a:r>
              <a:rPr lang="zh-CN" altLang="en-US" sz="2000" dirty="0">
                <a:solidFill>
                  <a:srgbClr val="FF0000"/>
                </a:solidFill>
              </a:rPr>
              <a:t>容易在市场中进行推广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/>
              <a:t>解决</a:t>
            </a:r>
            <a:r>
              <a:rPr lang="zh-CN" altLang="en-US" sz="2000" dirty="0"/>
              <a:t>在识别中因实际环境因素干扰而造成的结果偏差问题，使这项技术能够</a:t>
            </a:r>
            <a:r>
              <a:rPr lang="zh-CN" altLang="en-US" sz="2000" dirty="0">
                <a:solidFill>
                  <a:srgbClr val="FF0000"/>
                </a:solidFill>
              </a:rPr>
              <a:t>适应多种复杂的应用场景</a:t>
            </a:r>
            <a:r>
              <a:rPr lang="zh-CN" altLang="en-US" sz="2000" dirty="0"/>
              <a:t>，拓宽其适用范围。</a:t>
            </a:r>
          </a:p>
        </p:txBody>
      </p:sp>
    </p:spTree>
    <p:extLst>
      <p:ext uri="{BB962C8B-B14F-4D97-AF65-F5344CB8AC3E}">
        <p14:creationId xmlns:p14="http://schemas.microsoft.com/office/powerpoint/2010/main" val="38331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863639" y="2475236"/>
            <a:ext cx="6456496" cy="833633"/>
          </a:xfrm>
        </p:spPr>
        <p:txBody>
          <a:bodyPr/>
          <a:lstStyle/>
          <a:p>
            <a:r>
              <a:rPr lang="zh-CN" altLang="en-US" dirty="0" smtClean="0"/>
              <a:t>感谢聆听，请老师批评指正，谢谢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项目具体信息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计划方案及进度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项目特色及预期成果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Multimodal Personal Authentication System Using Artificial Intelligence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168" y="643106"/>
            <a:ext cx="10546192" cy="46510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近年，人工智能在我们的日常生活中已得到广泛的应用，特别是安全认证领域，比如利用人脸进行手机屏幕解锁、手机支付、银行开户、网上贷款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然而安全隐患仍然存在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zh-CN" altLang="en-US" dirty="0"/>
              <a:t>人脸识别中的双胞胎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B785F6E1-6B50-411B-993C-A18C543C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16" y="2968646"/>
            <a:ext cx="4162904" cy="27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简介（续）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</a:t>
            </a:r>
            <a:r>
              <a:rPr lang="zh-CN" altLang="en-US" dirty="0" smtClean="0"/>
              <a:t>目标：利用</a:t>
            </a:r>
            <a:r>
              <a:rPr lang="zh-CN" altLang="en-US" dirty="0"/>
              <a:t>人工智能和机器学习（深度学习）技术，融合人脸</a:t>
            </a:r>
            <a:r>
              <a:rPr lang="zh-CN" altLang="en-US" dirty="0" smtClean="0"/>
              <a:t>识别和语音识别等多模态</a:t>
            </a:r>
            <a:r>
              <a:rPr lang="zh-CN" altLang="en-US" dirty="0"/>
              <a:t>生物认证技术，研究和开发一套更加安全更加智能的认证系统，以提高现有系统的整体性能。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5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项目具体信息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Multimodal Personal Authentication System Using Artificial Intelligence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1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现存问题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169" y="1283641"/>
            <a:ext cx="6996882" cy="46510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单模态生物特征识别技术不仅</a:t>
            </a:r>
            <a:r>
              <a:rPr lang="zh-CN" altLang="en-US" dirty="0" smtClean="0"/>
              <a:t>受到数据采集</a:t>
            </a:r>
            <a:r>
              <a:rPr lang="zh-CN" altLang="en-US" dirty="0"/>
              <a:t>方法、</a:t>
            </a:r>
            <a:r>
              <a:rPr lang="zh-CN" altLang="en-US" dirty="0" smtClean="0"/>
              <a:t>采集环境（如光照、人体姿态）、</a:t>
            </a:r>
            <a:r>
              <a:rPr lang="zh-CN" altLang="en-US" dirty="0"/>
              <a:t>采集设备硬件水平和成本等因素的制约，还受到生物特征自身</a:t>
            </a:r>
            <a:r>
              <a:rPr lang="zh-CN" altLang="en-US" dirty="0" smtClean="0"/>
              <a:t>特点、固有缺陷</a:t>
            </a:r>
            <a:r>
              <a:rPr lang="zh-CN" altLang="en-US" dirty="0"/>
              <a:t>的限制。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准确性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特殊性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安全性</a:t>
            </a: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xmlns="" id="{F6D88975-A43A-4439-A249-7CC0496EC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6" y="1727986"/>
            <a:ext cx="3852368" cy="41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168" y="1292694"/>
            <a:ext cx="10546192" cy="46510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多模态生物特征识别技术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以</a:t>
            </a:r>
            <a:r>
              <a:rPr lang="zh-CN" altLang="en-US" sz="2600" dirty="0" smtClean="0"/>
              <a:t>多种人体</a:t>
            </a:r>
            <a:r>
              <a:rPr lang="zh-CN" altLang="en-US" sz="2600" dirty="0"/>
              <a:t>生物</a:t>
            </a:r>
            <a:r>
              <a:rPr lang="zh-CN" altLang="en-US" sz="2600" dirty="0" smtClean="0"/>
              <a:t>特征（如人脸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语音）为</a:t>
            </a:r>
            <a:r>
              <a:rPr lang="zh-CN" altLang="en-US" sz="2600" dirty="0"/>
              <a:t>基础，</a:t>
            </a:r>
            <a:r>
              <a:rPr lang="zh-CN" altLang="en-US" sz="2600" dirty="0" smtClean="0"/>
              <a:t>利用融合技术进行识别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F018B58D-9C44-4034-A79F-F9CFD1C0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22" y="2905714"/>
            <a:ext cx="4079228" cy="305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FA20FE5-E38F-440E-B242-E9FD00E30558}"/>
              </a:ext>
            </a:extLst>
          </p:cNvPr>
          <p:cNvSpPr/>
          <p:nvPr/>
        </p:nvSpPr>
        <p:spPr>
          <a:xfrm>
            <a:off x="5895720" y="397376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＋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3B7E8F60-B457-4DD7-B2FC-B60D860F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00" y="2905713"/>
            <a:ext cx="4079228" cy="305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/>
              <a:t>方案（续）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深度学习的人脸识别算法</a:t>
            </a:r>
            <a:r>
              <a:rPr lang="zh-CN" altLang="en-US" dirty="0" smtClean="0"/>
              <a:t>和</a:t>
            </a:r>
            <a:r>
              <a:rPr lang="zh-CN" altLang="en-US" dirty="0"/>
              <a:t>语音</a:t>
            </a:r>
            <a:r>
              <a:rPr lang="zh-CN" altLang="en-US" dirty="0" smtClean="0"/>
              <a:t>识别算法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C848358-54ED-4DF2-AA1E-72B4FE29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33" y="2077265"/>
            <a:ext cx="3120772" cy="36162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8261AD7-48AC-42F6-A306-F1B354B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33" y="2782917"/>
            <a:ext cx="6139763" cy="2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585</Words>
  <Application>Microsoft Office PowerPoint</Application>
  <PresentationFormat>宽屏</PresentationFormat>
  <Paragraphs>68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等线</vt:lpstr>
      <vt:lpstr>Arial</vt:lpstr>
      <vt:lpstr>Candara</vt:lpstr>
      <vt:lpstr>Office 主题​​</vt:lpstr>
      <vt:lpstr>基于人工智能的多模态认证系统</vt:lpstr>
      <vt:lpstr>目录</vt:lpstr>
      <vt:lpstr>项目简介</vt:lpstr>
      <vt:lpstr>项目简介</vt:lpstr>
      <vt:lpstr>项目简介（续）</vt:lpstr>
      <vt:lpstr>项目具体信息</vt:lpstr>
      <vt:lpstr>现存问题</vt:lpstr>
      <vt:lpstr>解决方案</vt:lpstr>
      <vt:lpstr>解决方案（续）</vt:lpstr>
      <vt:lpstr>解决方案（续）</vt:lpstr>
      <vt:lpstr>解决方案（续）</vt:lpstr>
      <vt:lpstr>计划方案及进度</vt:lpstr>
      <vt:lpstr>计划方案及进度</vt:lpstr>
      <vt:lpstr>项目特色及预期成果 </vt:lpstr>
      <vt:lpstr>项目特色及预期成果</vt:lpstr>
      <vt:lpstr>感谢聆听，请老师批评指正，谢谢！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Feng</cp:lastModifiedBy>
  <cp:revision>78</cp:revision>
  <dcterms:created xsi:type="dcterms:W3CDTF">2019-09-10T12:31:38Z</dcterms:created>
  <dcterms:modified xsi:type="dcterms:W3CDTF">2021-06-02T13:38:42Z</dcterms:modified>
</cp:coreProperties>
</file>