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57" r:id="rId2"/>
    <p:sldId id="358" r:id="rId3"/>
    <p:sldId id="400" r:id="rId4"/>
    <p:sldId id="367" r:id="rId5"/>
    <p:sldId id="391" r:id="rId6"/>
    <p:sldId id="359" r:id="rId7"/>
    <p:sldId id="373" r:id="rId8"/>
    <p:sldId id="392" r:id="rId9"/>
    <p:sldId id="360" r:id="rId10"/>
    <p:sldId id="370" r:id="rId11"/>
    <p:sldId id="361" r:id="rId12"/>
    <p:sldId id="363" r:id="rId13"/>
    <p:sldId id="362" r:id="rId14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DA1"/>
    <a:srgbClr val="0000FF"/>
    <a:srgbClr val="1B55A8"/>
    <a:srgbClr val="275EAC"/>
    <a:srgbClr val="316CAC"/>
    <a:srgbClr val="245CA7"/>
    <a:srgbClr val="EEB500"/>
    <a:srgbClr val="E2AC00"/>
    <a:srgbClr val="CD0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6275" autoAdjust="0"/>
  </p:normalViewPr>
  <p:slideViewPr>
    <p:cSldViewPr snapToGrid="0">
      <p:cViewPr varScale="1">
        <p:scale>
          <a:sx n="113" d="100"/>
          <a:sy n="113" d="100"/>
        </p:scale>
        <p:origin x="3456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BBE21-8E69-43D5-8CE3-BCE8D48D814D}" type="datetime1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CC253-8199-48C8-A28B-377DE8012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28914-E1DD-45A8-A7B7-DA32F836237C}" type="datetime1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A4807-A28D-4873-B75A-3C157E5630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4807-A28D-4873-B75A-3C157E56300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第四部分是工作进展安排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4807-A28D-4873-B75A-3C157E563003}" type="slidenum">
              <a:rPr lang="zh-CN" altLang="en-US" smtClean="0">
                <a:solidFill>
                  <a:prstClr val="black"/>
                </a:solidFill>
              </a:r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4807-A28D-4873-B75A-3C157E56300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4807-A28D-4873-B75A-3C157E56300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4807-A28D-4873-B75A-3C157E563003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4807-A28D-4873-B75A-3C157E56300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4807-A28D-4873-B75A-3C157E56300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4807-A28D-4873-B75A-3C157E563003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4807-A28D-4873-B75A-3C157E56300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9A4807-A28D-4873-B75A-3C157E56300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接下来是第三部分，已取得的成果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4807-A28D-4873-B75A-3C157E563003}" type="slidenum">
              <a:rPr lang="zh-CN" altLang="en-US" smtClean="0">
                <a:solidFill>
                  <a:prstClr val="black"/>
                </a:solidFill>
              </a:r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目前已发表或录用的论文</a:t>
            </a:r>
            <a:r>
              <a:rPr lang="en-US" altLang="zh-CN" dirty="0"/>
              <a:t>3</a:t>
            </a:r>
            <a:r>
              <a:rPr lang="zh-CN" altLang="en-US" dirty="0"/>
              <a:t>篇，在审论文</a:t>
            </a:r>
            <a:r>
              <a:rPr lang="en-US" altLang="zh-CN" dirty="0"/>
              <a:t>1</a:t>
            </a:r>
            <a:r>
              <a:rPr lang="zh-CN" altLang="en-US" dirty="0"/>
              <a:t>篇，准备在投论文</a:t>
            </a:r>
            <a:r>
              <a:rPr lang="en-US" altLang="zh-CN" dirty="0"/>
              <a:t>1</a:t>
            </a:r>
            <a:r>
              <a:rPr lang="zh-CN" altLang="en-US" dirty="0"/>
              <a:t>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4807-A28D-4873-B75A-3C157E56300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A5F4-FE17-43CA-8C37-8A3C9D025B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7F19-1CC8-4E07-918B-29B6905F0BC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3CC7-F80E-4DD6-85BC-7FF7E6F4006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8E5D-DAAB-47FB-BDB0-65B738CDC76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/22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247" y="365126"/>
            <a:ext cx="3028950" cy="5090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BB2E-9EC9-4380-B12D-E457D720F74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442-88EA-48D7-9B04-5478122F2AF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7EE6-89FF-4303-9380-D33364643E2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ECF9-536E-4FEB-A394-016B22F20C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16B6-ADF0-419B-94DF-1243AD90C6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7AFC-CD10-449F-AC93-CA3D83517FE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241C-9B92-4E78-B279-AAE15D0242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E2B51-9821-4CC7-82E9-2C461BC3162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/25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59"/>
          <a:stretch>
            <a:fillRect/>
          </a:stretch>
        </p:blipFill>
        <p:spPr>
          <a:xfrm>
            <a:off x="336550" y="225193"/>
            <a:ext cx="984250" cy="970599"/>
          </a:xfrm>
          <a:prstGeom prst="rect">
            <a:avLst/>
          </a:prstGeom>
        </p:spPr>
      </p:pic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895929"/>
            <a:ext cx="9144000" cy="1655691"/>
          </a:xfrm>
          <a:solidFill>
            <a:srgbClr val="1B55A8"/>
          </a:solidFill>
        </p:spPr>
        <p:txBody>
          <a:bodyPr>
            <a:no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</a:t>
            </a:r>
            <a:r>
              <a:rPr lang="en-US" altLang="zh-CN" sz="48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RuoYi</a:t>
            </a:r>
            <a:r>
              <a:rPr lang="en-US" altLang="zh-CN" sz="4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-Cloud</a:t>
            </a:r>
            <a:r>
              <a:rPr lang="zh-CN" altLang="en-US" sz="4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框架的网络协同微服务平台搭建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390650" y="464270"/>
            <a:ext cx="7315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1B55A8"/>
                </a:solidFill>
                <a:ea typeface="华文新魏" panose="02010800040101010101" pitchFamily="2" charset="-122"/>
              </a:rPr>
              <a:t>中国科学技术大学大学生创新创业开题答辩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718039" y="4397949"/>
            <a:ext cx="7391400" cy="169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/>
            <a:r>
              <a:rPr lang="zh-CN" altLang="en-US" sz="2800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小组成员：董松玮，刘尊旭，赵雨洁</a:t>
            </a:r>
            <a:endParaRPr lang="en-US" altLang="zh-CN" sz="2800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hangingPunct="1"/>
            <a:r>
              <a:rPr lang="zh-CN" altLang="en-US" sz="2800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指导老师：汪玉洁 副教授</a:t>
            </a:r>
            <a:endParaRPr lang="en-US" altLang="zh-CN" sz="2800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hangingPunct="1"/>
            <a:endParaRPr lang="zh-CN" altLang="en-US" sz="2800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66"/>
    </mc:Choice>
    <mc:Fallback xmlns="">
      <p:transition spd="slow" advTm="118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 txBox="1"/>
          <p:nvPr/>
        </p:nvSpPr>
        <p:spPr bwMode="auto">
          <a:xfrm>
            <a:off x="419678" y="1049234"/>
            <a:ext cx="6623148" cy="10523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spcBef>
                <a:spcPts val="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本项目的成果将以学术论文或研究报告的形式提交。在国内外核心杂志上发表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1-2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篇论文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lvl="1" indent="-342900">
              <a:spcBef>
                <a:spcPts val="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将基于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RuoYi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-Cloud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开源框架搭建完成一个网络协同制造微服务平台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，预计部署应用在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个平台（智慧交通、数字能源云）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lvl="1" indent="-342900">
              <a:spcBef>
                <a:spcPts val="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采用微服务架构搭建平台，其优点为高内聚低耦合，可以实现云原生，在云中部署。为产品的设计优化、服务跟踪与迭代优化技术打下平台基础。（平台的通用性：任意产品都可以基于此平台进行二次开发来添加个性化服务）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1" indent="0">
              <a:spcBef>
                <a:spcPts val="0"/>
              </a:spcBef>
              <a:buClr>
                <a:schemeClr val="accent5"/>
              </a:buClr>
              <a:buSzPct val="100000"/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6680" y="233923"/>
            <a:ext cx="1000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rPr>
              <a:t>3</a:t>
            </a:r>
            <a:endParaRPr lang="zh-CN" altLang="en-US" sz="4400" b="1" dirty="0">
              <a:solidFill>
                <a:prstClr val="black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8" name="îsľïḑê"/>
          <p:cNvSpPr txBox="1"/>
          <p:nvPr/>
        </p:nvSpPr>
        <p:spPr bwMode="auto">
          <a:xfrm>
            <a:off x="659695" y="349896"/>
            <a:ext cx="3572415" cy="59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zh-CN" altLang="en-US" sz="4000" b="1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期望取得的成果</a:t>
            </a:r>
            <a:endParaRPr lang="en-US" altLang="zh-CN" sz="4000" b="1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457950" y="6489701"/>
            <a:ext cx="2057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10</a:t>
            </a:fld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/26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18"/>
    </mc:Choice>
    <mc:Fallback xmlns="">
      <p:transition spd="slow" advTm="571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íṥḷíḑé"/>
          <p:cNvSpPr txBox="1"/>
          <p:nvPr/>
        </p:nvSpPr>
        <p:spPr>
          <a:xfrm>
            <a:off x="3889923" y="1705079"/>
            <a:ext cx="466794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17" name="isľîḋé"/>
          <p:cNvSpPr txBox="1"/>
          <p:nvPr/>
        </p:nvSpPr>
        <p:spPr>
          <a:xfrm>
            <a:off x="3889923" y="4057015"/>
            <a:ext cx="513282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14DA1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</a:rPr>
              <a:t>04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4511633" y="4028240"/>
            <a:ext cx="0" cy="519214"/>
          </a:xfrm>
          <a:prstGeom prst="line">
            <a:avLst/>
          </a:prstGeom>
          <a:noFill/>
          <a:ln w="28575" cap="flat" cmpd="sng" algn="ctr">
            <a:solidFill>
              <a:srgbClr val="014DA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>
          <a:xfrm>
            <a:off x="459836" y="3371182"/>
            <a:ext cx="2591075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14" name="îsľïḑê"/>
          <p:cNvSpPr txBox="1"/>
          <p:nvPr/>
        </p:nvSpPr>
        <p:spPr bwMode="auto">
          <a:xfrm>
            <a:off x="4598056" y="1639360"/>
            <a:ext cx="1987913" cy="59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选题依据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isľîḋé"/>
          <p:cNvSpPr txBox="1"/>
          <p:nvPr/>
        </p:nvSpPr>
        <p:spPr>
          <a:xfrm>
            <a:off x="3889925" y="3304531"/>
            <a:ext cx="513282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>
              <a:defRPr/>
            </a:pPr>
            <a:r>
              <a:rPr lang="en-US" altLang="zh-CN" sz="2800" kern="0" dirty="0">
                <a:solidFill>
                  <a:prstClr val="white">
                    <a:lumMod val="75000"/>
                  </a:prstClr>
                </a:solidFill>
                <a:latin typeface="Impact" panose="020B0806030902050204" pitchFamily="34" charset="0"/>
                <a:ea typeface="微软雅黑" panose="020B0503020204020204" charset="-122"/>
              </a:rPr>
              <a:t>03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4511635" y="3275756"/>
            <a:ext cx="0" cy="519214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3" name="îśḻídè"/>
          <p:cNvSpPr txBox="1"/>
          <p:nvPr/>
        </p:nvSpPr>
        <p:spPr bwMode="auto">
          <a:xfrm>
            <a:off x="517717" y="2753069"/>
            <a:ext cx="2377619" cy="65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defRPr/>
            </a:pPr>
            <a:r>
              <a:rPr lang="en-US" altLang="zh-CN" sz="4400" b="1" dirty="0">
                <a:solidFill>
                  <a:srgbClr val="014DA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rgbClr val="014DA1"/>
              </a:solidFill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5" name="îṧ1ïḋê"/>
          <p:cNvSpPr txBox="1"/>
          <p:nvPr/>
        </p:nvSpPr>
        <p:spPr>
          <a:xfrm>
            <a:off x="3889925" y="2504805"/>
            <a:ext cx="503663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>
              <a:defRPr/>
            </a:pPr>
            <a:r>
              <a:rPr lang="en-US" altLang="zh-CN" sz="2800" kern="0" dirty="0">
                <a:solidFill>
                  <a:prstClr val="white">
                    <a:lumMod val="75000"/>
                  </a:prstClr>
                </a:solidFill>
                <a:latin typeface="Impact" panose="020B0806030902050204" pitchFamily="34" charset="0"/>
                <a:ea typeface="微软雅黑" panose="020B0503020204020204" charset="-122"/>
              </a:rPr>
              <a:t>02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4506825" y="2476030"/>
            <a:ext cx="0" cy="519214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4" name="îsľïḑê"/>
          <p:cNvSpPr txBox="1"/>
          <p:nvPr/>
        </p:nvSpPr>
        <p:spPr bwMode="auto">
          <a:xfrm>
            <a:off x="4598056" y="2439086"/>
            <a:ext cx="3993494" cy="59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研究内容和方法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îsľïḑê"/>
          <p:cNvSpPr txBox="1"/>
          <p:nvPr/>
        </p:nvSpPr>
        <p:spPr bwMode="auto">
          <a:xfrm>
            <a:off x="4597088" y="3238812"/>
            <a:ext cx="3380100" cy="59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期望取得的成果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" name="îsľïḑê"/>
          <p:cNvSpPr txBox="1"/>
          <p:nvPr/>
        </p:nvSpPr>
        <p:spPr bwMode="auto">
          <a:xfrm>
            <a:off x="4597088" y="3994511"/>
            <a:ext cx="2870512" cy="59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zh-CN" altLang="en-US" sz="3200" b="1" dirty="0">
                <a:solidFill>
                  <a:srgbClr val="014DA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工作进展安排</a:t>
            </a:r>
            <a:endParaRPr lang="en-US" altLang="zh-CN" sz="3200" b="1" dirty="0">
              <a:solidFill>
                <a:srgbClr val="014DA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502677" y="1676304"/>
            <a:ext cx="0" cy="519214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8"/>
    </mc:Choice>
    <mc:Fallback xmlns="">
      <p:transition spd="slow" advTm="184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 bwMode="auto">
          <a:xfrm>
            <a:off x="1186805" y="1533489"/>
            <a:ext cx="7628947" cy="16681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spcBef>
                <a:spcPts val="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n"/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794815" y="1593856"/>
            <a:ext cx="7795269" cy="28781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spcBef>
                <a:spcPts val="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、在已有研究基础上，整理相关文献与资料，对相关理论、方法和进行系统整理、分析，进一步细化研究路线与方案。（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周）</a:t>
            </a:r>
          </a:p>
          <a:p>
            <a:pPr marL="342900" lvl="1" indent="-342900">
              <a:spcBef>
                <a:spcPts val="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、进行环境部署以运行</a:t>
            </a:r>
            <a:r>
              <a:rPr lang="en-US" altLang="zh-CN" sz="2000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RuoYi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-Cloud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开源框架（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周）</a:t>
            </a:r>
          </a:p>
          <a:p>
            <a:pPr marL="342900" lvl="1" indent="-342900">
              <a:spcBef>
                <a:spcPts val="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、熟悉</a:t>
            </a:r>
            <a:r>
              <a:rPr lang="en-US" altLang="zh-CN" sz="2000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RuoYi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-Cloud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开源框架主要特性及所需内置功能，搭建基础微服务平台。（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周）</a:t>
            </a:r>
          </a:p>
          <a:p>
            <a:pPr marL="342900" lvl="1" indent="-342900">
              <a:spcBef>
                <a:spcPts val="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、基于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Three.js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的产品网页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可视化模型搭建及实时渲染，并嵌入到微服务平台。（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周）</a:t>
            </a:r>
          </a:p>
          <a:p>
            <a:pPr marL="342900" lvl="1" indent="-342900">
              <a:spcBef>
                <a:spcPts val="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、微服务平台与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数据库的交换管理及显示（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周）</a:t>
            </a:r>
          </a:p>
          <a:p>
            <a:pPr marL="342900" lvl="1" indent="-342900">
              <a:spcBef>
                <a:spcPts val="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、论文撰写、项目总结与验收（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周）</a:t>
            </a:r>
            <a:endParaRPr lang="en-US" altLang="zh-CN" sz="20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6680" y="233923"/>
            <a:ext cx="1000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rPr>
              <a:t>3</a:t>
            </a:r>
            <a:endParaRPr lang="zh-CN" altLang="en-US" sz="4400" b="1" dirty="0">
              <a:solidFill>
                <a:prstClr val="black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4" name="îsľïḑê"/>
          <p:cNvSpPr txBox="1"/>
          <p:nvPr/>
        </p:nvSpPr>
        <p:spPr bwMode="auto">
          <a:xfrm>
            <a:off x="659695" y="349896"/>
            <a:ext cx="3572415" cy="59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zh-CN" altLang="en-US" sz="4000" b="1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工作进度安排</a:t>
            </a:r>
            <a:endParaRPr lang="en-US" altLang="zh-CN" sz="4000" b="1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489701"/>
            <a:ext cx="2057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12</a:t>
            </a:fld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/26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2"/>
    </mc:Choice>
    <mc:Fallback xmlns="">
      <p:transition spd="slow" advTm="723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81533"/>
            <a:ext cx="7886700" cy="18885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5400" b="1" dirty="0">
                <a:solidFill>
                  <a:srgbClr val="014DA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感谢各位评审老师！</a:t>
            </a:r>
            <a:endParaRPr lang="en-US" altLang="zh-CN" sz="5400" b="1" dirty="0">
              <a:solidFill>
                <a:srgbClr val="014DA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5400" b="1" dirty="0">
                <a:solidFill>
                  <a:srgbClr val="014DA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Q&amp;A</a:t>
            </a:r>
            <a:endParaRPr lang="zh-CN" altLang="en-US" sz="5400" b="1" dirty="0">
              <a:solidFill>
                <a:srgbClr val="014DA1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6"/>
    </mc:Choice>
    <mc:Fallback xmlns="">
      <p:transition spd="slow" advTm="34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459836" y="3371182"/>
            <a:ext cx="2591075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11" name="íṥḷíḑé"/>
          <p:cNvSpPr txBox="1"/>
          <p:nvPr/>
        </p:nvSpPr>
        <p:spPr>
          <a:xfrm>
            <a:off x="3889925" y="1705079"/>
            <a:ext cx="466794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>
              <a:defRPr/>
            </a:pPr>
            <a:r>
              <a:rPr lang="en-US" altLang="zh-CN" sz="2800" kern="0" dirty="0">
                <a:solidFill>
                  <a:srgbClr val="014DA1"/>
                </a:solidFill>
                <a:latin typeface="Impact" panose="020B0806030902050204" pitchFamily="34" charset="0"/>
                <a:ea typeface="微软雅黑" panose="020B0503020204020204" charset="-122"/>
              </a:rPr>
              <a:t>01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4495534" y="1676304"/>
            <a:ext cx="0" cy="519214"/>
          </a:xfrm>
          <a:prstGeom prst="line">
            <a:avLst/>
          </a:prstGeom>
          <a:noFill/>
          <a:ln w="28575" cap="flat" cmpd="sng" algn="ctr">
            <a:solidFill>
              <a:srgbClr val="1B55A8"/>
            </a:solidFill>
            <a:prstDash val="solid"/>
            <a:miter lim="800000"/>
          </a:ln>
          <a:effectLst/>
        </p:spPr>
      </p:cxnSp>
      <p:sp>
        <p:nvSpPr>
          <p:cNvPr id="14" name="îsľïḑê"/>
          <p:cNvSpPr txBox="1"/>
          <p:nvPr/>
        </p:nvSpPr>
        <p:spPr bwMode="auto">
          <a:xfrm>
            <a:off x="4598056" y="1639360"/>
            <a:ext cx="1987913" cy="59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zh-CN" altLang="en-US" sz="3200" b="1" dirty="0">
                <a:solidFill>
                  <a:srgbClr val="014DA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选题依据</a:t>
            </a:r>
            <a:endParaRPr lang="en-US" altLang="zh-CN" sz="3200" b="1" dirty="0">
              <a:solidFill>
                <a:srgbClr val="014DA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isľîḋé"/>
          <p:cNvSpPr txBox="1"/>
          <p:nvPr/>
        </p:nvSpPr>
        <p:spPr>
          <a:xfrm>
            <a:off x="3889925" y="3304531"/>
            <a:ext cx="513282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>
              <a:defRPr/>
            </a:pPr>
            <a:r>
              <a:rPr lang="en-US" altLang="zh-CN" sz="2800" kern="0" dirty="0">
                <a:solidFill>
                  <a:prstClr val="white">
                    <a:lumMod val="75000"/>
                  </a:prstClr>
                </a:solidFill>
                <a:latin typeface="Impact" panose="020B0806030902050204" pitchFamily="34" charset="0"/>
                <a:ea typeface="微软雅黑" panose="020B0503020204020204" charset="-122"/>
              </a:rPr>
              <a:t>03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4511635" y="3275756"/>
            <a:ext cx="0" cy="519214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9" name="î$ļíḍê"/>
          <p:cNvSpPr txBox="1"/>
          <p:nvPr/>
        </p:nvSpPr>
        <p:spPr>
          <a:xfrm>
            <a:off x="3889925" y="4060230"/>
            <a:ext cx="514885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>
              <a:defRPr/>
            </a:pPr>
            <a:r>
              <a:rPr lang="en-US" altLang="zh-CN" sz="2800" kern="0" dirty="0">
                <a:solidFill>
                  <a:prstClr val="white">
                    <a:lumMod val="75000"/>
                  </a:prstClr>
                </a:solidFill>
                <a:latin typeface="Impact" panose="020B0806030902050204" pitchFamily="34" charset="0"/>
                <a:ea typeface="微软雅黑" panose="020B0503020204020204" charset="-122"/>
              </a:rPr>
              <a:t>04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4512436" y="4031455"/>
            <a:ext cx="0" cy="519214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3" name="îśḻídè"/>
          <p:cNvSpPr txBox="1"/>
          <p:nvPr/>
        </p:nvSpPr>
        <p:spPr bwMode="auto">
          <a:xfrm>
            <a:off x="517717" y="2753069"/>
            <a:ext cx="2377619" cy="65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defRPr/>
            </a:pPr>
            <a:r>
              <a:rPr lang="en-US" altLang="zh-CN" sz="4400" b="1" dirty="0">
                <a:solidFill>
                  <a:srgbClr val="014DA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rgbClr val="014DA1"/>
              </a:solidFill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5" name="îṧ1ïḋê"/>
          <p:cNvSpPr txBox="1"/>
          <p:nvPr/>
        </p:nvSpPr>
        <p:spPr>
          <a:xfrm>
            <a:off x="3889925" y="2504805"/>
            <a:ext cx="503663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>
              <a:defRPr/>
            </a:pPr>
            <a:r>
              <a:rPr lang="en-US" altLang="zh-CN" sz="2800" kern="0" dirty="0">
                <a:solidFill>
                  <a:prstClr val="white">
                    <a:lumMod val="75000"/>
                  </a:prstClr>
                </a:solidFill>
                <a:latin typeface="Impact" panose="020B0806030902050204" pitchFamily="34" charset="0"/>
                <a:ea typeface="微软雅黑" panose="020B0503020204020204" charset="-122"/>
              </a:rPr>
              <a:t>02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4506825" y="2476030"/>
            <a:ext cx="0" cy="519214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4" name="îsľïḑê"/>
          <p:cNvSpPr txBox="1"/>
          <p:nvPr/>
        </p:nvSpPr>
        <p:spPr bwMode="auto">
          <a:xfrm>
            <a:off x="4598056" y="2439086"/>
            <a:ext cx="3993494" cy="59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研究内容和方法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îsľïḑê"/>
          <p:cNvSpPr txBox="1"/>
          <p:nvPr/>
        </p:nvSpPr>
        <p:spPr bwMode="auto">
          <a:xfrm>
            <a:off x="4597088" y="3238812"/>
            <a:ext cx="3380100" cy="59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期望取得的成果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" name="îsľïḑê"/>
          <p:cNvSpPr txBox="1"/>
          <p:nvPr/>
        </p:nvSpPr>
        <p:spPr bwMode="auto">
          <a:xfrm>
            <a:off x="4597088" y="3994511"/>
            <a:ext cx="2870512" cy="59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工作进展安排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3"/>
    </mc:Choice>
    <mc:Fallback xmlns="">
      <p:transition spd="slow" advTm="222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384675" y="1040130"/>
            <a:ext cx="4759325" cy="277431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1 </a:t>
            </a:r>
            <a:r>
              <a:rPr lang="zh-CN" altLang="en-US" b="1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选题依据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2112645"/>
            <a:ext cx="7886700" cy="4064635"/>
          </a:xfrm>
        </p:spPr>
        <p:txBody>
          <a:bodyPr>
            <a:normAutofit fontScale="90000"/>
          </a:bodyPr>
          <a:lstStyle/>
          <a:p>
            <a:pPr marL="342900" lvl="1" indent="-342900">
              <a:spcBef>
                <a:spcPts val="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marL="342900" lvl="1" indent="-342900">
              <a:spcBef>
                <a:spcPts val="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marL="342900" lvl="1" indent="-342900">
              <a:spcBef>
                <a:spcPts val="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marL="342900" lvl="1" indent="-342900">
              <a:spcBef>
                <a:spcPts val="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marL="342900" lvl="1" indent="-342900">
              <a:spcBef>
                <a:spcPts val="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marL="342900" lvl="1" indent="-342900">
              <a:spcBef>
                <a:spcPts val="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marL="342900" lvl="1" indent="-342900">
              <a:spcBef>
                <a:spcPts val="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marL="342900" lvl="1" indent="-342900">
              <a:spcBef>
                <a:spcPts val="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面向服务的体系架构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SOA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Service-Oriented Architecture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）</a:t>
            </a:r>
            <a:endParaRPr lang="en-US" altLang="zh-CN" sz="2000" baseline="30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spcBef>
                <a:spcPts val="600"/>
              </a:spcBef>
              <a:buClr>
                <a:schemeClr val="accent6"/>
              </a:buClr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SOA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是一个组件模型，它将应用程序的不同功能单元（称为服务）进行拆分，并通过这些服务之间定义良好的接口和协议联系起来。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lvl="1" indent="-342900">
              <a:spcBef>
                <a:spcPts val="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微服务的技术特点</a:t>
            </a:r>
            <a:endParaRPr lang="en-US" altLang="zh-CN" sz="2000" baseline="30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spcBef>
                <a:spcPts val="600"/>
              </a:spcBef>
              <a:buClr>
                <a:schemeClr val="accent6"/>
              </a:buClr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单一职责的。一个微服务应该都是单一职责的，这才是“微”的体现，一个微服务解决一个业务问题。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spcBef>
                <a:spcPts val="600"/>
              </a:spcBef>
              <a:buClr>
                <a:schemeClr val="accent6"/>
              </a:buClr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面向服务的。将自己的业务能力封装并对外提供服务，这是继承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SOA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的核心思想，一个微服务本身也可能使用到其它微服务的能力。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6356" y="1073834"/>
            <a:ext cx="5837621" cy="409380"/>
          </a:xfrm>
        </p:spPr>
        <p:txBody>
          <a:bodyPr>
            <a:noAutofit/>
          </a:bodyPr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传统架构与微服务架构对比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501797" y="3263407"/>
            <a:ext cx="5837621" cy="370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5"/>
              </a:buClr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69" name="内容占位符 2"/>
          <p:cNvSpPr txBox="1"/>
          <p:nvPr/>
        </p:nvSpPr>
        <p:spPr bwMode="auto">
          <a:xfrm>
            <a:off x="802109" y="3781384"/>
            <a:ext cx="3947437" cy="1241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algn="just">
              <a:spcBef>
                <a:spcPts val="0"/>
              </a:spcBef>
              <a:buClr>
                <a:schemeClr val="accent6"/>
              </a:buClr>
              <a:buNone/>
            </a:pPr>
            <a:endParaRPr lang="zh-CN" altLang="en-US" sz="20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内容占位符 2"/>
          <p:cNvSpPr txBox="1"/>
          <p:nvPr/>
        </p:nvSpPr>
        <p:spPr bwMode="auto">
          <a:xfrm>
            <a:off x="685027" y="1614051"/>
            <a:ext cx="3947437" cy="14916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1950" lvl="1" indent="-361950" algn="just">
              <a:spcBef>
                <a:spcPts val="0"/>
              </a:spcBef>
              <a:buClr>
                <a:schemeClr val="accent6"/>
              </a:buClr>
            </a:pP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传统架构：单体式</a:t>
            </a:r>
            <a:endParaRPr lang="en-US" altLang="zh-CN" sz="20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61950" lvl="1" indent="-361950" algn="just">
              <a:spcBef>
                <a:spcPts val="0"/>
              </a:spcBef>
              <a:buClr>
                <a:schemeClr val="accent6"/>
              </a:buClr>
            </a:pPr>
            <a:endParaRPr lang="en-US" altLang="zh-CN" sz="20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61950" lvl="1" indent="-361950" algn="just">
              <a:spcBef>
                <a:spcPts val="0"/>
              </a:spcBef>
              <a:buClr>
                <a:schemeClr val="accent6"/>
              </a:buClr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效率低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：开发都在同一个项目改代码，相互等待，冲突不断</a:t>
            </a:r>
            <a:endParaRPr lang="en-US" altLang="zh-CN" sz="20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61950" lvl="1" indent="-361950" algn="just">
              <a:spcBef>
                <a:spcPts val="0"/>
              </a:spcBef>
              <a:buClr>
                <a:schemeClr val="accent6"/>
              </a:buClr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维护难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：代码功功能耦合在一起，新人不知道何从下手</a:t>
            </a:r>
            <a:endParaRPr lang="en-US" altLang="zh-CN" sz="20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61950" lvl="1" indent="-361950" algn="just">
              <a:spcBef>
                <a:spcPts val="0"/>
              </a:spcBef>
              <a:buClr>
                <a:schemeClr val="accent6"/>
              </a:buClr>
            </a:pPr>
            <a:endParaRPr lang="en-US" altLang="zh-CN" sz="20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61950" lvl="1" indent="-361950" algn="just">
              <a:spcBef>
                <a:spcPts val="0"/>
              </a:spcBef>
              <a:buClr>
                <a:schemeClr val="accent6"/>
              </a:buClr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不灵活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：构建时间长，任何小修改都要重构整个项目，耗时</a:t>
            </a:r>
            <a:endParaRPr lang="en-US" altLang="zh-CN" sz="20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61950" lvl="1" indent="-361950" algn="just">
              <a:spcBef>
                <a:spcPts val="0"/>
              </a:spcBef>
              <a:buClr>
                <a:schemeClr val="accent6"/>
              </a:buClr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稳定性差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：一个微小的问题，都可能导致整个应用挂掉</a:t>
            </a:r>
            <a:endParaRPr lang="en-US" altLang="zh-CN" sz="20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61950" lvl="1" indent="-361950" algn="just">
              <a:spcBef>
                <a:spcPts val="0"/>
              </a:spcBef>
              <a:buClr>
                <a:schemeClr val="accent6"/>
              </a:buClr>
            </a:pPr>
            <a:endParaRPr lang="en-US" altLang="zh-CN" sz="20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61950" lvl="1" indent="-361950" algn="just">
              <a:spcBef>
                <a:spcPts val="0"/>
              </a:spcBef>
              <a:buClr>
                <a:schemeClr val="accent6"/>
              </a:buClr>
            </a:pPr>
            <a:endParaRPr lang="en-US" altLang="zh-CN" sz="20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6680" y="233923"/>
            <a:ext cx="1000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rPr>
              <a:t>1</a:t>
            </a:r>
            <a:endParaRPr lang="zh-CN" altLang="en-US" sz="4400" b="1" dirty="0">
              <a:solidFill>
                <a:prstClr val="black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7" name="îsľïḑê"/>
          <p:cNvSpPr txBox="1"/>
          <p:nvPr/>
        </p:nvSpPr>
        <p:spPr bwMode="auto">
          <a:xfrm>
            <a:off x="659695" y="349896"/>
            <a:ext cx="3572415" cy="59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zh-CN" altLang="en-US" sz="4000" b="1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选题依据</a:t>
            </a:r>
            <a:endParaRPr lang="en-US" altLang="zh-CN" sz="4000" b="1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457950" y="6480176"/>
            <a:ext cx="2057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4</a:t>
            </a:fld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/26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546" y="1407942"/>
            <a:ext cx="4189055" cy="42455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52"/>
    </mc:Choice>
    <mc:Fallback xmlns="">
      <p:transition spd="slow" advTm="4145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6356" y="1073834"/>
            <a:ext cx="5837621" cy="409380"/>
          </a:xfrm>
        </p:spPr>
        <p:txBody>
          <a:bodyPr>
            <a:noAutofit/>
          </a:bodyPr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传统架构与微服务架构对比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466355" y="2935745"/>
            <a:ext cx="5837621" cy="370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5"/>
              </a:buClr>
              <a:buFont typeface="Wingdings" panose="05000000000000000000" pitchFamily="2" charset="2"/>
              <a:buChar char="n"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69" name="内容占位符 2"/>
          <p:cNvSpPr txBox="1"/>
          <p:nvPr/>
        </p:nvSpPr>
        <p:spPr bwMode="auto">
          <a:xfrm>
            <a:off x="737625" y="4250259"/>
            <a:ext cx="3947437" cy="1241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1950" lvl="1" indent="-361950" algn="just">
              <a:spcBef>
                <a:spcPts val="0"/>
              </a:spcBef>
              <a:buClr>
                <a:schemeClr val="accent6"/>
              </a:buClr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研究意义：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61950" lvl="1" indent="-361950" algn="just">
              <a:spcBef>
                <a:spcPts val="0"/>
              </a:spcBef>
              <a:buClr>
                <a:schemeClr val="accent6"/>
              </a:buClr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大厂追求的架构；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61950" lvl="1" indent="-361950" algn="just">
              <a:spcBef>
                <a:spcPts val="0"/>
              </a:spcBef>
              <a:buClr>
                <a:schemeClr val="accent6"/>
              </a:buClr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流量分压；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61950" lvl="1" indent="-361950" algn="just">
              <a:spcBef>
                <a:spcPts val="0"/>
              </a:spcBef>
              <a:buClr>
                <a:schemeClr val="accent6"/>
              </a:buClr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模块自治；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61950" lvl="1" indent="-361950" algn="just">
              <a:spcBef>
                <a:spcPts val="0"/>
              </a:spcBef>
              <a:buClr>
                <a:schemeClr val="accent6"/>
              </a:buClr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服务隔离保护；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内容占位符 2"/>
          <p:cNvSpPr txBox="1"/>
          <p:nvPr/>
        </p:nvSpPr>
        <p:spPr bwMode="auto">
          <a:xfrm>
            <a:off x="685028" y="1614051"/>
            <a:ext cx="3687456" cy="14916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1950" lvl="1" indent="-361950" algn="just">
              <a:spcBef>
                <a:spcPts val="0"/>
              </a:spcBef>
              <a:buClr>
                <a:schemeClr val="accent6"/>
              </a:buClr>
            </a:pP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微服务架构：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高内聚低耦合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61950" lvl="1" indent="-361950" algn="just">
              <a:spcBef>
                <a:spcPts val="0"/>
              </a:spcBef>
              <a:buClr>
                <a:schemeClr val="accent6"/>
              </a:buClr>
            </a:pP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每个微服务独立运行在自己进程里</a:t>
            </a:r>
            <a:endParaRPr lang="en-US" altLang="zh-CN" sz="20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61950" lvl="1" indent="-361950" algn="just">
              <a:spcBef>
                <a:spcPts val="0"/>
              </a:spcBef>
              <a:buClr>
                <a:schemeClr val="accent6"/>
              </a:buClr>
            </a:pP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每个服务为独立的业务开发</a:t>
            </a:r>
            <a:endParaRPr lang="en-US" altLang="zh-CN" sz="20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61950" lvl="1" indent="-361950" algn="just">
              <a:spcBef>
                <a:spcPts val="0"/>
              </a:spcBef>
              <a:buClr>
                <a:schemeClr val="accent6"/>
              </a:buClr>
            </a:pPr>
            <a:endParaRPr lang="en-US" altLang="zh-CN" sz="20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61950" lvl="1" indent="-361950" algn="just">
              <a:spcBef>
                <a:spcPts val="0"/>
              </a:spcBef>
              <a:buClr>
                <a:schemeClr val="accent6"/>
              </a:buClr>
            </a:pP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优点：易于开发和维护，启动较快，局部修改容易部署</a:t>
            </a:r>
            <a:endParaRPr lang="en-US" altLang="zh-CN" sz="20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lvl="1" indent="0" algn="just">
              <a:spcBef>
                <a:spcPts val="0"/>
              </a:spcBef>
              <a:buClr>
                <a:schemeClr val="accent6"/>
              </a:buClr>
              <a:buNone/>
            </a:pPr>
            <a:endParaRPr lang="en-US" altLang="zh-CN" sz="20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6680" y="233923"/>
            <a:ext cx="1000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rPr>
              <a:t>1</a:t>
            </a:r>
            <a:endParaRPr lang="zh-CN" altLang="en-US" sz="4400" b="1" dirty="0">
              <a:solidFill>
                <a:prstClr val="black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7" name="îsľïḑê"/>
          <p:cNvSpPr txBox="1"/>
          <p:nvPr/>
        </p:nvSpPr>
        <p:spPr bwMode="auto">
          <a:xfrm>
            <a:off x="659695" y="349896"/>
            <a:ext cx="3572415" cy="59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zh-CN" altLang="en-US" sz="4000" b="1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选题依据</a:t>
            </a:r>
            <a:endParaRPr lang="en-US" altLang="zh-CN" sz="4000" b="1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457950" y="6480176"/>
            <a:ext cx="2057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5</a:t>
            </a:fld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/26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7788" t="4130" r="6407"/>
          <a:stretch>
            <a:fillRect/>
          </a:stretch>
        </p:blipFill>
        <p:spPr>
          <a:xfrm>
            <a:off x="4623101" y="1553684"/>
            <a:ext cx="4254366" cy="26663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52"/>
    </mc:Choice>
    <mc:Fallback xmlns="">
      <p:transition spd="slow" advTm="4145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íṥḷíḑé"/>
          <p:cNvSpPr txBox="1"/>
          <p:nvPr/>
        </p:nvSpPr>
        <p:spPr>
          <a:xfrm>
            <a:off x="3889923" y="1705079"/>
            <a:ext cx="466794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18" name="îṧ1ïḋê"/>
          <p:cNvSpPr txBox="1"/>
          <p:nvPr/>
        </p:nvSpPr>
        <p:spPr>
          <a:xfrm>
            <a:off x="3889923" y="2504805"/>
            <a:ext cx="503663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14DA1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</a:rPr>
              <a:t>02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4506823" y="2476030"/>
            <a:ext cx="0" cy="519214"/>
          </a:xfrm>
          <a:prstGeom prst="line">
            <a:avLst/>
          </a:prstGeom>
          <a:noFill/>
          <a:ln w="28575" cap="flat" cmpd="sng" algn="ctr">
            <a:solidFill>
              <a:srgbClr val="1B55A8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>
          <a:xfrm>
            <a:off x="4502677" y="1676304"/>
            <a:ext cx="0" cy="519214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>
          <a:xfrm>
            <a:off x="459836" y="3371182"/>
            <a:ext cx="2591075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14" name="îsľïḑê"/>
          <p:cNvSpPr txBox="1"/>
          <p:nvPr/>
        </p:nvSpPr>
        <p:spPr bwMode="auto">
          <a:xfrm>
            <a:off x="4598056" y="1639360"/>
            <a:ext cx="1987913" cy="59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选题依据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isľîḋé"/>
          <p:cNvSpPr txBox="1"/>
          <p:nvPr/>
        </p:nvSpPr>
        <p:spPr>
          <a:xfrm>
            <a:off x="3889925" y="3304531"/>
            <a:ext cx="513282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>
              <a:defRPr/>
            </a:pPr>
            <a:r>
              <a:rPr lang="en-US" altLang="zh-CN" sz="2800" kern="0" dirty="0">
                <a:solidFill>
                  <a:prstClr val="white">
                    <a:lumMod val="75000"/>
                  </a:prstClr>
                </a:solidFill>
                <a:latin typeface="Impact" panose="020B0806030902050204" pitchFamily="34" charset="0"/>
                <a:ea typeface="微软雅黑" panose="020B0503020204020204" charset="-122"/>
              </a:rPr>
              <a:t>03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4511635" y="3275756"/>
            <a:ext cx="0" cy="519214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9" name="î$ļíḍê"/>
          <p:cNvSpPr txBox="1"/>
          <p:nvPr/>
        </p:nvSpPr>
        <p:spPr>
          <a:xfrm>
            <a:off x="3889925" y="4060230"/>
            <a:ext cx="514885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>
              <a:defRPr/>
            </a:pPr>
            <a:r>
              <a:rPr lang="en-US" altLang="zh-CN" sz="2800" kern="0" dirty="0">
                <a:solidFill>
                  <a:prstClr val="white">
                    <a:lumMod val="75000"/>
                  </a:prstClr>
                </a:solidFill>
                <a:latin typeface="Impact" panose="020B0806030902050204" pitchFamily="34" charset="0"/>
                <a:ea typeface="微软雅黑" panose="020B0503020204020204" charset="-122"/>
              </a:rPr>
              <a:t>04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4512436" y="4031455"/>
            <a:ext cx="0" cy="519214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3" name="îśḻídè"/>
          <p:cNvSpPr txBox="1"/>
          <p:nvPr/>
        </p:nvSpPr>
        <p:spPr bwMode="auto">
          <a:xfrm>
            <a:off x="517717" y="2753069"/>
            <a:ext cx="2377619" cy="65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defRPr/>
            </a:pPr>
            <a:r>
              <a:rPr lang="en-US" altLang="zh-CN" sz="4400" b="1" dirty="0">
                <a:solidFill>
                  <a:srgbClr val="014DA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rgbClr val="014DA1"/>
              </a:solidFill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4" name="îsľïḑê"/>
          <p:cNvSpPr txBox="1"/>
          <p:nvPr/>
        </p:nvSpPr>
        <p:spPr bwMode="auto">
          <a:xfrm>
            <a:off x="4598056" y="2439086"/>
            <a:ext cx="3993494" cy="59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zh-CN" altLang="en-US" sz="3200" b="1" dirty="0">
                <a:solidFill>
                  <a:srgbClr val="014DA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研究内容和方法</a:t>
            </a:r>
            <a:endParaRPr lang="en-US" altLang="zh-CN" sz="3200" b="1" dirty="0">
              <a:solidFill>
                <a:srgbClr val="014DA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îsľïḑê"/>
          <p:cNvSpPr txBox="1"/>
          <p:nvPr/>
        </p:nvSpPr>
        <p:spPr bwMode="auto">
          <a:xfrm>
            <a:off x="4597088" y="3238812"/>
            <a:ext cx="3380100" cy="59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期望取得的成果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" name="îsľïḑê"/>
          <p:cNvSpPr txBox="1"/>
          <p:nvPr/>
        </p:nvSpPr>
        <p:spPr bwMode="auto">
          <a:xfrm>
            <a:off x="4597088" y="3994511"/>
            <a:ext cx="2870512" cy="59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工作进展安排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3"/>
    </mc:Choice>
    <mc:Fallback xmlns="">
      <p:transition spd="slow" advTm="346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86680" y="233923"/>
            <a:ext cx="1000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rPr>
              <a:t>2</a:t>
            </a:r>
            <a:endParaRPr lang="zh-CN" altLang="en-US" sz="4400" b="1" dirty="0">
              <a:solidFill>
                <a:prstClr val="black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6" name="îsľïḑê"/>
          <p:cNvSpPr txBox="1"/>
          <p:nvPr/>
        </p:nvSpPr>
        <p:spPr bwMode="auto">
          <a:xfrm>
            <a:off x="659695" y="349896"/>
            <a:ext cx="3572415" cy="59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zh-CN" altLang="en-US" sz="4000" b="1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研究内容和方法</a:t>
            </a:r>
            <a:endParaRPr lang="en-US" altLang="zh-CN" sz="4000" b="1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内容占位符 2"/>
          <p:cNvSpPr txBox="1"/>
          <p:nvPr/>
        </p:nvSpPr>
        <p:spPr bwMode="auto">
          <a:xfrm>
            <a:off x="318916" y="1732509"/>
            <a:ext cx="8496802" cy="17089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spcBef>
                <a:spcPts val="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解决框架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spcBef>
                <a:spcPts val="600"/>
              </a:spcBef>
              <a:buClr>
                <a:schemeClr val="accent6"/>
              </a:buClr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基本思路：通过查阅网上资料，学习相应的</a:t>
            </a:r>
            <a:r>
              <a:rPr lang="en-US" altLang="zh-CN" sz="2000" b="1" dirty="0">
                <a:solidFill>
                  <a:srgbClr val="2C3E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JavaScript</a:t>
            </a:r>
            <a:r>
              <a:rPr lang="zh-CN" altLang="en-US" sz="2000" b="1" dirty="0">
                <a:solidFill>
                  <a:srgbClr val="2C3E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b="1" dirty="0">
                <a:solidFill>
                  <a:srgbClr val="2C3E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HTML5</a:t>
            </a:r>
            <a:r>
              <a:rPr lang="zh-CN" altLang="en-US" sz="2000" dirty="0">
                <a:solidFill>
                  <a:srgbClr val="2C3E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等网页开发需要的语言</a:t>
            </a:r>
            <a:r>
              <a:rPr lang="zh-CN" altLang="en-US" sz="2000" dirty="0">
                <a:solidFill>
                  <a:srgbClr val="2C3E50"/>
                </a:solidFill>
                <a:latin typeface="-apple-system"/>
                <a:ea typeface="华文新魏" panose="02010800040101010101" pitchFamily="2" charset="-122"/>
              </a:rPr>
              <a:t>，搭建微服务平台。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spcBef>
                <a:spcPts val="600"/>
              </a:spcBef>
              <a:buClr>
                <a:schemeClr val="accent6"/>
              </a:buClr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前端需要构建类似知识图谱的结构，达到模块化效果，契合微服务架构。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spcBef>
                <a:spcPts val="600"/>
              </a:spcBef>
              <a:buClr>
                <a:schemeClr val="accent6"/>
              </a:buClr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同时借助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three.js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绘制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3d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模型，达到网页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3d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可视化渲染的效果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spcBef>
                <a:spcPts val="600"/>
              </a:spcBef>
              <a:buClr>
                <a:schemeClr val="accent6"/>
              </a:buClr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后端搭建数据库，用于具体的产品等信息，可与前端用户操作交互。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7288" y="1058970"/>
            <a:ext cx="88688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研究工具：借助</a:t>
            </a:r>
            <a:r>
              <a:rPr lang="en-US" altLang="zh-CN" sz="24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RuoYi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-cloud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开发工具</a:t>
            </a:r>
            <a:endParaRPr lang="en-US" altLang="zh-CN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457950" y="6489701"/>
            <a:ext cx="2057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7</a:t>
            </a:fld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/26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59" y="4545357"/>
            <a:ext cx="3138189" cy="2126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784" y="4545358"/>
            <a:ext cx="3198797" cy="2126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88"/>
    </mc:Choice>
    <mc:Fallback xmlns="">
      <p:transition spd="slow" advTm="6748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86680" y="233923"/>
            <a:ext cx="1000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6" name="îsľïḑê"/>
          <p:cNvSpPr txBox="1"/>
          <p:nvPr/>
        </p:nvSpPr>
        <p:spPr bwMode="auto">
          <a:xfrm>
            <a:off x="659695" y="349896"/>
            <a:ext cx="3572415" cy="59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研究内容和方法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5" name="内容占位符 2"/>
          <p:cNvSpPr txBox="1"/>
          <p:nvPr/>
        </p:nvSpPr>
        <p:spPr bwMode="auto">
          <a:xfrm>
            <a:off x="318916" y="1732509"/>
            <a:ext cx="8496802" cy="17089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buClr>
                <a:srgbClr val="70AD47"/>
              </a:buClr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数字孪生（</a:t>
            </a:r>
            <a:r>
              <a:rPr lang="en-US" altLang="zh-CN" sz="20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igital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Twin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）：最早出现于</a:t>
            </a:r>
            <a:r>
              <a:rPr lang="en-US" altLang="zh-CN" sz="20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NASA</a:t>
            </a:r>
            <a:r>
              <a:rPr lang="zh-CN" altLang="en-US" sz="20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对于航空航天飞行器的健康维护与保障。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lvl="1">
              <a:spcBef>
                <a:spcPts val="600"/>
              </a:spcBef>
              <a:buClr>
                <a:srgbClr val="70AD47"/>
              </a:buClr>
              <a:defRPr/>
            </a:pPr>
            <a:r>
              <a:rPr lang="zh-CN" altLang="en-US" sz="20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创建和物理实体等价的虚拟体或数字模型：仿真分析，实时反馈</a:t>
            </a:r>
            <a:endParaRPr lang="en-US" altLang="zh-CN" sz="20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spcBef>
                <a:spcPts val="600"/>
              </a:spcBef>
              <a:buClr>
                <a:srgbClr val="70AD47"/>
              </a:buClr>
              <a:defRPr/>
            </a:pPr>
            <a:r>
              <a:rPr lang="zh-CN" altLang="en-US" sz="20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现实意义：对物理实体的运行状态进行监控，依据采集的物理实体的运行数据完善虚拟体的仿真分析算法，从而对物理实体的后续运行和改进提供更加精确的决策。</a:t>
            </a:r>
            <a:endParaRPr lang="en-US" altLang="zh-CN" sz="20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spcBef>
                <a:spcPts val="600"/>
              </a:spcBef>
              <a:buClr>
                <a:srgbClr val="70AD47"/>
              </a:buClr>
              <a:defRPr/>
            </a:pPr>
            <a:r>
              <a:rPr lang="zh-CN" altLang="en-US" sz="20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当实体较为珍贵时，可以基于数字表达对物理产品进行真实条件或模拟条件下的测试。</a:t>
            </a:r>
            <a:endParaRPr lang="en-US" altLang="zh-CN" sz="20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4170" lvl="1" indent="0">
              <a:spcBef>
                <a:spcPts val="600"/>
              </a:spcBef>
              <a:buClr>
                <a:srgbClr val="70AD47"/>
              </a:buClr>
              <a:buNone/>
              <a:defRPr/>
            </a:pPr>
            <a:endParaRPr lang="en-US" altLang="zh-CN" sz="20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4170" lvl="1" indent="0">
              <a:spcBef>
                <a:spcPts val="600"/>
              </a:spcBef>
              <a:buClr>
                <a:srgbClr val="70AD47"/>
              </a:buClr>
              <a:buNone/>
              <a:defRPr/>
            </a:pPr>
            <a:endParaRPr lang="en-US" altLang="zh-CN" sz="20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spcBef>
                <a:spcPts val="600"/>
              </a:spcBef>
              <a:buClr>
                <a:srgbClr val="70AD47"/>
              </a:buClr>
              <a:defRPr/>
            </a:pPr>
            <a:r>
              <a:rPr lang="zh-CN" altLang="en-US" sz="20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实验数据：由导师实验室提供</a:t>
            </a:r>
            <a:endParaRPr lang="en-US" altLang="zh-CN" sz="20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spcBef>
                <a:spcPts val="600"/>
              </a:spcBef>
              <a:buClr>
                <a:srgbClr val="70AD47"/>
              </a:buClr>
              <a:defRPr/>
            </a:pPr>
            <a:r>
              <a:rPr lang="zh-CN" altLang="en-US" sz="20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组员工作：基于该平台搭建能够实现数字孪生技术的服务功能</a:t>
            </a:r>
            <a:endParaRPr lang="en-US" altLang="zh-CN" sz="20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4170" lvl="1" indent="0">
              <a:spcBef>
                <a:spcPts val="600"/>
              </a:spcBef>
              <a:buClr>
                <a:srgbClr val="70AD47"/>
              </a:buClr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4170" lvl="1" indent="0">
              <a:spcBef>
                <a:spcPts val="600"/>
              </a:spcBef>
              <a:buClr>
                <a:srgbClr val="70AD47"/>
              </a:buClr>
              <a:buNone/>
              <a:defRPr/>
            </a:pPr>
            <a:endParaRPr lang="en-US" altLang="zh-CN" sz="20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4170" lvl="1" indent="0">
              <a:spcBef>
                <a:spcPts val="600"/>
              </a:spcBef>
              <a:buClr>
                <a:srgbClr val="70AD47"/>
              </a:buClr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417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70AD47"/>
              </a:buClr>
              <a:buSzPct val="6000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7288" y="1058970"/>
            <a:ext cx="88688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更进一步：与数字孪生技术融合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457950" y="6489701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/26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033" y="86460"/>
            <a:ext cx="3103685" cy="1434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88"/>
    </mc:Choice>
    <mc:Fallback xmlns="">
      <p:transition spd="slow" advTm="6748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î$ļíḍê"/>
          <p:cNvSpPr txBox="1"/>
          <p:nvPr/>
        </p:nvSpPr>
        <p:spPr>
          <a:xfrm>
            <a:off x="3887542" y="3305358"/>
            <a:ext cx="514885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14DA1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</a:rPr>
              <a:t>03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4510053" y="3276583"/>
            <a:ext cx="0" cy="519214"/>
          </a:xfrm>
          <a:prstGeom prst="line">
            <a:avLst/>
          </a:prstGeom>
          <a:noFill/>
          <a:ln w="28575" cap="flat" cmpd="sng" algn="ctr">
            <a:solidFill>
              <a:srgbClr val="014DA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7" name="íṥḷíḑé"/>
          <p:cNvSpPr txBox="1"/>
          <p:nvPr/>
        </p:nvSpPr>
        <p:spPr>
          <a:xfrm>
            <a:off x="3889923" y="1705079"/>
            <a:ext cx="466794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</a:rPr>
              <a:t>01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59836" y="3371182"/>
            <a:ext cx="2591075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14" name="îsľïḑê"/>
          <p:cNvSpPr txBox="1"/>
          <p:nvPr/>
        </p:nvSpPr>
        <p:spPr bwMode="auto">
          <a:xfrm>
            <a:off x="4598056" y="1639360"/>
            <a:ext cx="1987913" cy="59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选题依据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" name="î$ļíḍê"/>
          <p:cNvSpPr txBox="1"/>
          <p:nvPr/>
        </p:nvSpPr>
        <p:spPr>
          <a:xfrm>
            <a:off x="3889925" y="4060230"/>
            <a:ext cx="514885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>
              <a:defRPr/>
            </a:pPr>
            <a:r>
              <a:rPr lang="en-US" altLang="zh-CN" sz="2800" kern="0" dirty="0">
                <a:solidFill>
                  <a:prstClr val="white">
                    <a:lumMod val="75000"/>
                  </a:prstClr>
                </a:solidFill>
                <a:latin typeface="Impact" panose="020B0806030902050204" pitchFamily="34" charset="0"/>
                <a:ea typeface="微软雅黑" panose="020B0503020204020204" charset="-122"/>
              </a:rPr>
              <a:t>04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4512436" y="4031455"/>
            <a:ext cx="0" cy="519214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3" name="îśḻídè"/>
          <p:cNvSpPr txBox="1"/>
          <p:nvPr/>
        </p:nvSpPr>
        <p:spPr bwMode="auto">
          <a:xfrm>
            <a:off x="517717" y="2753069"/>
            <a:ext cx="2377619" cy="65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defRPr/>
            </a:pPr>
            <a:r>
              <a:rPr lang="en-US" altLang="zh-CN" sz="4400" b="1" dirty="0">
                <a:solidFill>
                  <a:srgbClr val="014DA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rgbClr val="014DA1"/>
              </a:solidFill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5" name="îṧ1ïḋê"/>
          <p:cNvSpPr txBox="1"/>
          <p:nvPr/>
        </p:nvSpPr>
        <p:spPr>
          <a:xfrm>
            <a:off x="3889925" y="2504805"/>
            <a:ext cx="503663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>
              <a:defRPr/>
            </a:pPr>
            <a:r>
              <a:rPr lang="en-US" altLang="zh-CN" sz="2800" kern="0" dirty="0">
                <a:solidFill>
                  <a:prstClr val="white">
                    <a:lumMod val="75000"/>
                  </a:prstClr>
                </a:solidFill>
                <a:latin typeface="Impact" panose="020B0806030902050204" pitchFamily="34" charset="0"/>
                <a:ea typeface="微软雅黑" panose="020B0503020204020204" charset="-122"/>
              </a:rPr>
              <a:t>02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4506825" y="2476030"/>
            <a:ext cx="0" cy="519214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4" name="îsľïḑê"/>
          <p:cNvSpPr txBox="1"/>
          <p:nvPr/>
        </p:nvSpPr>
        <p:spPr bwMode="auto">
          <a:xfrm>
            <a:off x="4598056" y="2439086"/>
            <a:ext cx="3993494" cy="59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研究内容和方法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îsľïḑê"/>
          <p:cNvSpPr txBox="1"/>
          <p:nvPr/>
        </p:nvSpPr>
        <p:spPr bwMode="auto">
          <a:xfrm>
            <a:off x="4597088" y="3238812"/>
            <a:ext cx="3380100" cy="59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zh-CN" altLang="en-US" sz="3200" b="1" dirty="0">
                <a:solidFill>
                  <a:srgbClr val="014DA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期望取得的成果</a:t>
            </a:r>
            <a:endParaRPr lang="en-US" altLang="zh-CN" sz="3200" b="1" dirty="0">
              <a:solidFill>
                <a:srgbClr val="014DA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" name="îsľïḑê"/>
          <p:cNvSpPr txBox="1"/>
          <p:nvPr/>
        </p:nvSpPr>
        <p:spPr bwMode="auto">
          <a:xfrm>
            <a:off x="4597088" y="3994511"/>
            <a:ext cx="2870512" cy="59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工作进展安排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502677" y="1676304"/>
            <a:ext cx="0" cy="519214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7"/>
    </mc:Choice>
    <mc:Fallback xmlns="">
      <p:transition spd="slow" advTm="183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gzZDE4YzdiNGJmMjAxZGRiNTE2Y2Y0NzVmMDFiNT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429.735433070866,&quot;width&quot;:7870.011023622047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940</Words>
  <Application>Microsoft Office PowerPoint</Application>
  <PresentationFormat>全屏显示(4:3)</PresentationFormat>
  <Paragraphs>134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-apple-system</vt:lpstr>
      <vt:lpstr>华文楷体</vt:lpstr>
      <vt:lpstr>华文新魏</vt:lpstr>
      <vt:lpstr>Arial</vt:lpstr>
      <vt:lpstr>Calibri</vt:lpstr>
      <vt:lpstr>Calibri Light</vt:lpstr>
      <vt:lpstr>Impact</vt:lpstr>
      <vt:lpstr>Times New Roman</vt:lpstr>
      <vt:lpstr>Wingdings</vt:lpstr>
      <vt:lpstr>Office 主题</vt:lpstr>
      <vt:lpstr>基于RuoYi-Cloud框架的网络协同微服务平台搭建</vt:lpstr>
      <vt:lpstr>PowerPoint 演示文稿</vt:lpstr>
      <vt:lpstr>1 选题依据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USTC-李健</dc:creator>
  <cp:lastModifiedBy>玉洁 汪</cp:lastModifiedBy>
  <cp:revision>2862</cp:revision>
  <dcterms:created xsi:type="dcterms:W3CDTF">2016-09-20T11:21:00Z</dcterms:created>
  <dcterms:modified xsi:type="dcterms:W3CDTF">2023-05-28T08:28:11Z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AC9F3EF5519F484B9820466D01409C7F</vt:lpwstr>
  </property>
  <property fmtid="{D5CDD505-2E9C-101B-9397-08002B2CF9AE}" pid="3" name="KSOProductBuildVer">
    <vt:lpwstr>2052-11.1.0.11691</vt:lpwstr>
  </property>
</Properties>
</file>