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57" r:id="rId3"/>
    <p:sldId id="289" r:id="rId4"/>
    <p:sldId id="290" r:id="rId5"/>
    <p:sldId id="273" r:id="rId6"/>
    <p:sldId id="265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7" r:id="rId15"/>
    <p:sldId id="286" r:id="rId16"/>
    <p:sldId id="281" r:id="rId17"/>
    <p:sldId id="282" r:id="rId18"/>
    <p:sldId id="283" r:id="rId19"/>
    <p:sldId id="284" r:id="rId20"/>
    <p:sldId id="285" r:id="rId21"/>
    <p:sldId id="288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8" autoAdjust="0"/>
    <p:restoredTop sz="94534" autoAdjust="0"/>
  </p:normalViewPr>
  <p:slideViewPr>
    <p:cSldViewPr snapToGrid="0">
      <p:cViewPr varScale="1">
        <p:scale>
          <a:sx n="101" d="100"/>
          <a:sy n="101" d="100"/>
        </p:scale>
        <p:origin x="10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AC749-4FB1-4504-8A01-4799D4DFEFF9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296D-1E8C-4FA1-8ED8-C999B297F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90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30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8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059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60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14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31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147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92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87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4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24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95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7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98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3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1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04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7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1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组合 7"/>
          <p:cNvGrpSpPr/>
          <p:nvPr userDrawn="1"/>
        </p:nvGrpSpPr>
        <p:grpSpPr>
          <a:xfrm>
            <a:off x="1344485" y="5505422"/>
            <a:ext cx="1764691" cy="297909"/>
            <a:chOff x="8729725" y="4570716"/>
            <a:chExt cx="2830513" cy="47783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042160"/>
            <a:ext cx="9418320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625475" indent="-447675">
              <a:buFont typeface="Wingdings" panose="05000000000000000000" pitchFamily="2" charset="2"/>
              <a:buChar char="n"/>
              <a:defRPr sz="3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36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6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6" y="1828800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75" indent="-269875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38" indent="-266700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63" indent="-25717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38" indent="-252413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200" indent="-24923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3148"/>
            <a:ext cx="207034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22325" y="503149"/>
            <a:ext cx="9745413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6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6" y="1828800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75" indent="-269875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38" indent="-266700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63" indent="-257175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38" indent="-252413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200" indent="-24923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3148"/>
            <a:ext cx="207034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314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23292"/>
            <a:ext cx="12192000" cy="834708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1" y="6023295"/>
            <a:ext cx="9982200" cy="83470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02329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1" r:id="rId2"/>
    <p:sldLayoutId id="2147483842" r:id="rId3"/>
    <p:sldLayoutId id="2147483850" r:id="rId4"/>
    <p:sldLayoutId id="2147483843" r:id="rId5"/>
    <p:sldLayoutId id="2147483847" r:id="rId6"/>
    <p:sldLayoutId id="2147483849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HW4</a:t>
            </a:r>
            <a:r>
              <a:rPr lang="zh-CN" altLang="en-US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251016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631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1900" b="1" dirty="0"/>
              <a:t>G:</a:t>
            </a:r>
          </a:p>
          <a:p>
            <a:pPr marL="0" indent="0">
              <a:buNone/>
            </a:pPr>
            <a:r>
              <a:rPr lang="pt-BR" altLang="zh-CN" sz="1900" b="1" dirty="0"/>
              <a:t>S -&gt; Aa | bAc | dc | bda</a:t>
            </a:r>
          </a:p>
          <a:p>
            <a:pPr marL="0" indent="0">
              <a:buNone/>
            </a:pPr>
            <a:r>
              <a:rPr lang="pt-BR" altLang="zh-CN" sz="1900" b="1" dirty="0"/>
              <a:t>A -&gt; d</a:t>
            </a:r>
          </a:p>
          <a:p>
            <a:pPr marL="0" indent="0">
              <a:buNone/>
            </a:pPr>
            <a:r>
              <a:rPr lang="zh-CN" altLang="en-US" sz="1900" dirty="0"/>
              <a:t>证明上述文法是</a:t>
            </a:r>
            <a:r>
              <a:rPr lang="en-US" altLang="zh-CN" sz="1900" dirty="0"/>
              <a:t>LALR(1)</a:t>
            </a:r>
            <a:r>
              <a:rPr lang="zh-CN" altLang="en-US" sz="1900" dirty="0"/>
              <a:t>文法，但不是</a:t>
            </a:r>
            <a:r>
              <a:rPr lang="en-US" altLang="zh-CN" sz="1900" dirty="0"/>
              <a:t>SLR(1)</a:t>
            </a:r>
            <a:r>
              <a:rPr lang="zh-CN" altLang="en-US" sz="1900" dirty="0"/>
              <a:t>文法。</a:t>
            </a:r>
          </a:p>
          <a:p>
            <a:pPr marL="0" indent="0">
              <a:buNone/>
            </a:pPr>
            <a:endParaRPr lang="en-US" altLang="zh-CN" sz="19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(3) 3.22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6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631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900" dirty="0"/>
              <a:t>拓展文法</a:t>
            </a:r>
            <a:r>
              <a:rPr lang="en-US" altLang="zh-CN" sz="1900" b="1" dirty="0"/>
              <a:t>G</a:t>
            </a:r>
            <a:r>
              <a:rPr lang="zh-CN" altLang="en-US" sz="1900" b="1" dirty="0"/>
              <a:t>：</a:t>
            </a:r>
          </a:p>
          <a:p>
            <a:pPr marL="0" indent="0">
              <a:buNone/>
            </a:pPr>
            <a:r>
              <a:rPr lang="zh-CN" altLang="en-US" sz="1900" b="1" dirty="0"/>
              <a:t>        （</a:t>
            </a:r>
            <a:r>
              <a:rPr lang="en-US" altLang="zh-CN" sz="1900" b="1" dirty="0"/>
              <a:t>0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S’ -&gt; S</a:t>
            </a:r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1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 -&gt; Aa</a:t>
            </a:r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2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 -&gt; </a:t>
            </a:r>
            <a:r>
              <a:rPr lang="en-US" altLang="zh-CN" sz="1900" b="1" dirty="0" err="1"/>
              <a:t>bAc</a:t>
            </a:r>
            <a:endParaRPr lang="en-US" altLang="zh-CN" sz="1900" b="1" dirty="0"/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3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 -&gt; dc</a:t>
            </a:r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4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 -&gt; </a:t>
            </a:r>
            <a:r>
              <a:rPr lang="en-US" altLang="zh-CN" sz="1900" b="1" dirty="0" err="1"/>
              <a:t>bda</a:t>
            </a:r>
            <a:endParaRPr lang="en-US" altLang="zh-CN" sz="1900" b="1" dirty="0"/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5</a:t>
            </a:r>
            <a:r>
              <a:rPr lang="zh-CN" altLang="en-US" sz="1900" b="1" dirty="0"/>
              <a:t>） </a:t>
            </a:r>
            <a:r>
              <a:rPr lang="en-US" altLang="zh-CN" sz="1900" b="1" dirty="0"/>
              <a:t>A -&gt; d</a:t>
            </a:r>
          </a:p>
          <a:p>
            <a:pPr marL="0" indent="0">
              <a:buNone/>
            </a:pPr>
            <a:r>
              <a:rPr lang="en-US" altLang="zh-CN" sz="1900" dirty="0"/>
              <a:t>FIRST(A) = {  d  }</a:t>
            </a:r>
          </a:p>
          <a:p>
            <a:pPr marL="0" indent="0">
              <a:buNone/>
            </a:pPr>
            <a:r>
              <a:rPr lang="en-US" altLang="zh-CN" sz="1900" dirty="0"/>
              <a:t>FIRSR(S) = {  d  ,  b  }</a:t>
            </a:r>
          </a:p>
          <a:p>
            <a:pPr marL="0" indent="0">
              <a:buNone/>
            </a:pPr>
            <a:r>
              <a:rPr lang="en-US" altLang="zh-CN" sz="1900" dirty="0"/>
              <a:t>FOLLOW(S) = {  $  }</a:t>
            </a:r>
          </a:p>
          <a:p>
            <a:pPr marL="0" indent="0">
              <a:buNone/>
            </a:pPr>
            <a:r>
              <a:rPr lang="en-US" altLang="zh-CN" sz="1900" dirty="0"/>
              <a:t>FOLLOW(A) = {  a ,  c  }</a:t>
            </a:r>
          </a:p>
          <a:p>
            <a:pPr marL="0" indent="0">
              <a:buNone/>
            </a:pPr>
            <a:endParaRPr lang="en-US" altLang="zh-CN" sz="19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(3) 3.22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AF5852C0-5CF4-A4FB-332D-A71E39E4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021" y="705555"/>
            <a:ext cx="7955027" cy="492092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FBC3B081-3A23-6307-C328-44E5F455EE3F}"/>
              </a:ext>
            </a:extLst>
          </p:cNvPr>
          <p:cNvSpPr txBox="1"/>
          <p:nvPr/>
        </p:nvSpPr>
        <p:spPr>
          <a:xfrm>
            <a:off x="6344044" y="5626475"/>
            <a:ext cx="3165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I4</a:t>
            </a:r>
            <a:r>
              <a:rPr lang="zh-CN" altLang="en-US" dirty="0"/>
              <a:t>和</a:t>
            </a:r>
            <a:r>
              <a:rPr lang="en-US" altLang="zh-CN" dirty="0"/>
              <a:t>I7</a:t>
            </a:r>
            <a:r>
              <a:rPr lang="zh-CN" altLang="en-US" dirty="0">
                <a:solidFill>
                  <a:srgbClr val="FF0000"/>
                </a:solidFill>
              </a:rPr>
              <a:t>移进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规约冲突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故非</a:t>
            </a:r>
            <a:r>
              <a:rPr lang="en-US" altLang="zh-CN" dirty="0"/>
              <a:t>SLR(1)</a:t>
            </a:r>
            <a:r>
              <a:rPr lang="zh-CN" altLang="en-US" dirty="0"/>
              <a:t>文法。</a:t>
            </a:r>
          </a:p>
        </p:txBody>
      </p:sp>
    </p:spTree>
    <p:extLst>
      <p:ext uri="{BB962C8B-B14F-4D97-AF65-F5344CB8AC3E}">
        <p14:creationId xmlns:p14="http://schemas.microsoft.com/office/powerpoint/2010/main" val="65767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631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900" dirty="0"/>
              <a:t>拓展文法</a:t>
            </a:r>
            <a:r>
              <a:rPr lang="en-US" altLang="zh-CN" sz="1900" b="1" dirty="0"/>
              <a:t>G</a:t>
            </a:r>
            <a:r>
              <a:rPr lang="zh-CN" altLang="en-US" sz="1900" b="1" dirty="0"/>
              <a:t>：</a:t>
            </a:r>
          </a:p>
          <a:p>
            <a:pPr marL="0" indent="0">
              <a:buNone/>
            </a:pPr>
            <a:r>
              <a:rPr lang="zh-CN" altLang="en-US" sz="1900" b="1" dirty="0"/>
              <a:t>        （</a:t>
            </a:r>
            <a:r>
              <a:rPr lang="en-US" altLang="zh-CN" sz="1900" b="1" dirty="0"/>
              <a:t>0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S’ -&gt; S</a:t>
            </a:r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1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 -&gt; Aa</a:t>
            </a:r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2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 -&gt; </a:t>
            </a:r>
            <a:r>
              <a:rPr lang="en-US" altLang="zh-CN" sz="1900" b="1" dirty="0" err="1"/>
              <a:t>bAc</a:t>
            </a:r>
            <a:endParaRPr lang="en-US" altLang="zh-CN" sz="1900" b="1" dirty="0"/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3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 -&gt; dc</a:t>
            </a:r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4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 -&gt; </a:t>
            </a:r>
            <a:r>
              <a:rPr lang="en-US" altLang="zh-CN" sz="1900" b="1" dirty="0" err="1"/>
              <a:t>bda</a:t>
            </a:r>
            <a:endParaRPr lang="en-US" altLang="zh-CN" sz="1900" b="1" dirty="0"/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5</a:t>
            </a:r>
            <a:r>
              <a:rPr lang="zh-CN" altLang="en-US" sz="1900" b="1" dirty="0"/>
              <a:t>） </a:t>
            </a:r>
            <a:r>
              <a:rPr lang="en-US" altLang="zh-CN" sz="1900" b="1" dirty="0"/>
              <a:t>A -&gt; d</a:t>
            </a:r>
          </a:p>
          <a:p>
            <a:pPr marL="0" indent="0">
              <a:buNone/>
            </a:pPr>
            <a:r>
              <a:rPr lang="en-US" altLang="zh-CN" sz="1900" dirty="0"/>
              <a:t>FIRST(A) = {  d  }</a:t>
            </a:r>
          </a:p>
          <a:p>
            <a:pPr marL="0" indent="0">
              <a:buNone/>
            </a:pPr>
            <a:r>
              <a:rPr lang="en-US" altLang="zh-CN" sz="1900" dirty="0"/>
              <a:t>FIRSR(S) = {  d  ,  b  }</a:t>
            </a:r>
          </a:p>
          <a:p>
            <a:pPr marL="0" indent="0">
              <a:buNone/>
            </a:pPr>
            <a:r>
              <a:rPr lang="en-US" altLang="zh-CN" sz="1900" dirty="0"/>
              <a:t>FOLLOW(S) = {  $  }</a:t>
            </a:r>
          </a:p>
          <a:p>
            <a:pPr marL="0" indent="0">
              <a:buNone/>
            </a:pPr>
            <a:r>
              <a:rPr lang="en-US" altLang="zh-CN" sz="1900" dirty="0"/>
              <a:t>FOLLOW(A) = {  a ,  c  }</a:t>
            </a:r>
          </a:p>
          <a:p>
            <a:pPr marL="0" indent="0">
              <a:buNone/>
            </a:pPr>
            <a:endParaRPr lang="en-US" altLang="zh-CN" sz="19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(3) 3.22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BC3B081-3A23-6307-C328-44E5F455EE3F}"/>
              </a:ext>
            </a:extLst>
          </p:cNvPr>
          <p:cNvSpPr txBox="1"/>
          <p:nvPr/>
        </p:nvSpPr>
        <p:spPr>
          <a:xfrm>
            <a:off x="6344044" y="5626475"/>
            <a:ext cx="3165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I4</a:t>
            </a:r>
            <a:r>
              <a:rPr lang="zh-CN" altLang="en-US" dirty="0"/>
              <a:t>和</a:t>
            </a:r>
            <a:r>
              <a:rPr lang="en-US" altLang="zh-CN" dirty="0"/>
              <a:t>I7</a:t>
            </a:r>
            <a:r>
              <a:rPr lang="zh-CN" altLang="en-US" dirty="0"/>
              <a:t>无冲突，为</a:t>
            </a:r>
            <a:r>
              <a:rPr lang="en-US" altLang="zh-CN" dirty="0"/>
              <a:t>LALR(1)</a:t>
            </a:r>
            <a:r>
              <a:rPr lang="zh-CN" altLang="en-US" dirty="0"/>
              <a:t>文法。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16E40A-9A16-9F06-2F86-5AA85557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558" y="705555"/>
            <a:ext cx="7302653" cy="50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6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631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1900" b="1" dirty="0"/>
              <a:t>G:</a:t>
            </a:r>
          </a:p>
          <a:p>
            <a:pPr marL="0" indent="0">
              <a:buNone/>
            </a:pPr>
            <a:r>
              <a:rPr lang="pt-BR" altLang="zh-CN" sz="1900" b="1" dirty="0"/>
              <a:t>S -&gt; Aa | bAc | </a:t>
            </a:r>
            <a:r>
              <a:rPr lang="en-US" altLang="zh-CN" sz="1900" b="1" dirty="0"/>
              <a:t>B</a:t>
            </a:r>
            <a:r>
              <a:rPr lang="pt-BR" altLang="zh-CN" sz="1900" b="1" dirty="0"/>
              <a:t>c | b</a:t>
            </a:r>
            <a:r>
              <a:rPr lang="en-US" altLang="zh-CN" sz="1900" b="1" dirty="0"/>
              <a:t>B</a:t>
            </a:r>
            <a:r>
              <a:rPr lang="pt-BR" altLang="zh-CN" sz="1900" b="1" dirty="0"/>
              <a:t>a</a:t>
            </a:r>
          </a:p>
          <a:p>
            <a:pPr marL="0" indent="0">
              <a:buNone/>
            </a:pPr>
            <a:r>
              <a:rPr lang="pt-BR" altLang="zh-CN" sz="1900" b="1" dirty="0"/>
              <a:t>A -&gt; d</a:t>
            </a:r>
          </a:p>
          <a:p>
            <a:pPr marL="0" indent="0">
              <a:buNone/>
            </a:pPr>
            <a:r>
              <a:rPr lang="pt-BR" altLang="zh-CN" sz="1900" b="1" dirty="0"/>
              <a:t>B -&gt; d</a:t>
            </a:r>
          </a:p>
          <a:p>
            <a:pPr marL="0" indent="0">
              <a:buNone/>
            </a:pPr>
            <a:r>
              <a:rPr lang="zh-CN" altLang="en-US" sz="1900" dirty="0"/>
              <a:t>证明文法是</a:t>
            </a:r>
            <a:r>
              <a:rPr lang="en-US" altLang="zh-CN" sz="1900" dirty="0"/>
              <a:t>LR(1)</a:t>
            </a:r>
            <a:r>
              <a:rPr lang="zh-CN" altLang="en-US" sz="1900" dirty="0"/>
              <a:t>文法，但不是</a:t>
            </a:r>
            <a:r>
              <a:rPr lang="en-US" altLang="zh-CN" sz="1900" dirty="0"/>
              <a:t>LALR(1)</a:t>
            </a:r>
            <a:r>
              <a:rPr lang="zh-CN" altLang="en-US" sz="1900" dirty="0"/>
              <a:t>文法。</a:t>
            </a:r>
          </a:p>
          <a:p>
            <a:pPr marL="0" indent="0">
              <a:buNone/>
            </a:pPr>
            <a:endParaRPr lang="en-US" altLang="zh-CN" sz="19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(3) 3.24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6314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1900" dirty="0"/>
              <a:t>拓展文法</a:t>
            </a:r>
            <a:r>
              <a:rPr lang="en-US" altLang="zh-CN" sz="1900" b="1" dirty="0"/>
              <a:t>G</a:t>
            </a:r>
            <a:r>
              <a:rPr lang="zh-CN" altLang="en-US" sz="1900" b="1" dirty="0"/>
              <a:t>：</a:t>
            </a:r>
          </a:p>
          <a:p>
            <a:pPr marL="0" indent="0">
              <a:buNone/>
            </a:pPr>
            <a:r>
              <a:rPr lang="zh-CN" altLang="en-US" sz="1900" b="1" dirty="0"/>
              <a:t>        （</a:t>
            </a:r>
            <a:r>
              <a:rPr lang="en-US" altLang="zh-CN" sz="1900" b="1" dirty="0"/>
              <a:t>0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S’ -&gt; S</a:t>
            </a:r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1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 -&gt; Aa</a:t>
            </a:r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2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 -&gt; </a:t>
            </a:r>
            <a:r>
              <a:rPr lang="en-US" altLang="zh-CN" sz="1900" b="1" dirty="0" err="1"/>
              <a:t>bAc</a:t>
            </a:r>
            <a:endParaRPr lang="en-US" altLang="zh-CN" sz="1900" b="1" dirty="0"/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3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 -&gt; </a:t>
            </a:r>
            <a:r>
              <a:rPr lang="en-US" altLang="zh-CN" sz="1900" b="1" dirty="0" err="1"/>
              <a:t>Bc</a:t>
            </a:r>
            <a:endParaRPr lang="en-US" altLang="zh-CN" sz="1900" b="1" dirty="0"/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4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 -&gt; </a:t>
            </a:r>
            <a:r>
              <a:rPr lang="en-US" altLang="zh-CN" sz="1900" b="1" dirty="0" err="1"/>
              <a:t>bBa</a:t>
            </a:r>
            <a:endParaRPr lang="en-US" altLang="zh-CN" sz="1900" b="1" dirty="0"/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5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A -&gt; d</a:t>
            </a:r>
          </a:p>
          <a:p>
            <a:pPr marL="0" indent="0">
              <a:buNone/>
            </a:pPr>
            <a:r>
              <a:rPr lang="en-US" altLang="zh-CN" sz="1900" b="1" dirty="0"/>
              <a:t>          (6)  B -&gt; d</a:t>
            </a:r>
            <a:endParaRPr lang="pt-BR" altLang="zh-CN" sz="1900" b="1" dirty="0"/>
          </a:p>
          <a:p>
            <a:pPr marL="0" indent="0">
              <a:buNone/>
            </a:pPr>
            <a:r>
              <a:rPr lang="en-US" altLang="zh-CN" sz="1900" dirty="0"/>
              <a:t>FIRST(A) = {  d  }</a:t>
            </a:r>
          </a:p>
          <a:p>
            <a:pPr marL="0" indent="0">
              <a:buNone/>
            </a:pPr>
            <a:r>
              <a:rPr lang="en-US" altLang="zh-CN" sz="1900" dirty="0"/>
              <a:t>FIRST(S) = {  d  ,  b  }</a:t>
            </a:r>
          </a:p>
          <a:p>
            <a:pPr marL="0" indent="0">
              <a:buNone/>
            </a:pPr>
            <a:r>
              <a:rPr lang="en-US" altLang="zh-CN" sz="1900" dirty="0"/>
              <a:t>FIRST(B) = { d }</a:t>
            </a:r>
          </a:p>
          <a:p>
            <a:pPr marL="0" indent="0">
              <a:buNone/>
            </a:pPr>
            <a:r>
              <a:rPr lang="en-US" altLang="zh-CN" sz="1900" dirty="0"/>
              <a:t>FOLLOW(S) = {  $  }</a:t>
            </a:r>
          </a:p>
          <a:p>
            <a:pPr marL="0" indent="0">
              <a:buNone/>
            </a:pPr>
            <a:r>
              <a:rPr lang="en-US" altLang="zh-CN" sz="1900" dirty="0"/>
              <a:t>FOLLOW(A) = {  a ,  c  }</a:t>
            </a:r>
          </a:p>
          <a:p>
            <a:pPr marL="0" indent="0">
              <a:buNone/>
            </a:pPr>
            <a:r>
              <a:rPr lang="en-US" altLang="zh-CN" sz="1900" dirty="0"/>
              <a:t>FOLLOW(B) = {  a ,  c  }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(3) 3.24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662DCF-2DE7-B385-D8DD-89E79079068F}"/>
              </a:ext>
            </a:extLst>
          </p:cNvPr>
          <p:cNvSpPr/>
          <p:nvPr/>
        </p:nvSpPr>
        <p:spPr>
          <a:xfrm>
            <a:off x="4452182" y="359458"/>
            <a:ext cx="1643818" cy="2345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I0:</a:t>
            </a: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[S’ -&gt;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∙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, $]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   [S -&gt; ∙ Aa , $]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   [S -&gt; ∙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bAc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, $]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   [S -&gt; ∙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, $]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   [S -&gt; ∙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bBa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, $]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   [A -&gt; ∙ d , a]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   [B -&gt; ∙ d , c]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8CD0C0-DC86-2342-14B5-7B6F890E74F6}"/>
              </a:ext>
            </a:extLst>
          </p:cNvPr>
          <p:cNvSpPr/>
          <p:nvPr/>
        </p:nvSpPr>
        <p:spPr>
          <a:xfrm>
            <a:off x="6495401" y="383103"/>
            <a:ext cx="1809882" cy="680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I1:</a:t>
            </a: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[S’ -&gt;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∙ , $]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9639063-BBB1-A0CC-2C1C-FAF92A49946D}"/>
              </a:ext>
            </a:extLst>
          </p:cNvPr>
          <p:cNvCxnSpPr>
            <a:cxnSpLocks/>
          </p:cNvCxnSpPr>
          <p:nvPr/>
        </p:nvCxnSpPr>
        <p:spPr>
          <a:xfrm>
            <a:off x="6096000" y="754645"/>
            <a:ext cx="336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EC1A71C-1764-722D-C6A7-F7BC56798C26}"/>
              </a:ext>
            </a:extLst>
          </p:cNvPr>
          <p:cNvSpPr txBox="1"/>
          <p:nvPr/>
        </p:nvSpPr>
        <p:spPr>
          <a:xfrm>
            <a:off x="6053965" y="359457"/>
            <a:ext cx="4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78AE66-3ABA-2E1E-89C3-2CF80C9FD776}"/>
              </a:ext>
            </a:extLst>
          </p:cNvPr>
          <p:cNvSpPr/>
          <p:nvPr/>
        </p:nvSpPr>
        <p:spPr>
          <a:xfrm>
            <a:off x="6480688" y="1376197"/>
            <a:ext cx="1809882" cy="680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I2:</a:t>
            </a: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[S -&gt;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A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∙ a ,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$]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FFE96AD-755C-7149-3E63-655AABFCC54E}"/>
              </a:ext>
            </a:extLst>
          </p:cNvPr>
          <p:cNvCxnSpPr>
            <a:cxnSpLocks/>
          </p:cNvCxnSpPr>
          <p:nvPr/>
        </p:nvCxnSpPr>
        <p:spPr>
          <a:xfrm>
            <a:off x="6121228" y="1766793"/>
            <a:ext cx="409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7EA45FF-3923-56E9-AF7E-DB4C6D00A4CA}"/>
              </a:ext>
            </a:extLst>
          </p:cNvPr>
          <p:cNvSpPr txBox="1"/>
          <p:nvPr/>
        </p:nvSpPr>
        <p:spPr>
          <a:xfrm>
            <a:off x="6062170" y="1364769"/>
            <a:ext cx="4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B85043-0E7C-D65F-3DFF-D201F096C3C4}"/>
              </a:ext>
            </a:extLst>
          </p:cNvPr>
          <p:cNvSpPr/>
          <p:nvPr/>
        </p:nvSpPr>
        <p:spPr>
          <a:xfrm>
            <a:off x="6495401" y="2347555"/>
            <a:ext cx="1809882" cy="1455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I3: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[S -&gt;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b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∙ Ac ,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$]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[S -&gt;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 ∙ Ba, $]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[A -&gt;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∙ d , c]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[B -&gt;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∙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d , a]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FD8FC7E-6070-C3A7-769C-BE8EC44F4A51}"/>
              </a:ext>
            </a:extLst>
          </p:cNvPr>
          <p:cNvCxnSpPr>
            <a:cxnSpLocks/>
          </p:cNvCxnSpPr>
          <p:nvPr/>
        </p:nvCxnSpPr>
        <p:spPr>
          <a:xfrm>
            <a:off x="6117027" y="2568732"/>
            <a:ext cx="390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BA241E-F71B-555B-CEEA-093C3EF98EAA}"/>
              </a:ext>
            </a:extLst>
          </p:cNvPr>
          <p:cNvSpPr txBox="1"/>
          <p:nvPr/>
        </p:nvSpPr>
        <p:spPr>
          <a:xfrm>
            <a:off x="6076741" y="2183940"/>
            <a:ext cx="4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C11D53-24D6-7720-BBD3-0B94CCF79F50}"/>
              </a:ext>
            </a:extLst>
          </p:cNvPr>
          <p:cNvSpPr/>
          <p:nvPr/>
        </p:nvSpPr>
        <p:spPr>
          <a:xfrm>
            <a:off x="4452186" y="3217880"/>
            <a:ext cx="1809882" cy="903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I4:</a:t>
            </a: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[A -&gt;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d ∙ , a]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    [B -&gt;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d ∙ , c]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8BC9112-21EE-8ED7-D65E-E1559ECF1AED}"/>
              </a:ext>
            </a:extLst>
          </p:cNvPr>
          <p:cNvCxnSpPr>
            <a:cxnSpLocks/>
          </p:cNvCxnSpPr>
          <p:nvPr/>
        </p:nvCxnSpPr>
        <p:spPr>
          <a:xfrm>
            <a:off x="5257320" y="2698212"/>
            <a:ext cx="0" cy="48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AEB8E43-51A2-A690-4178-536412A7F3B4}"/>
              </a:ext>
            </a:extLst>
          </p:cNvPr>
          <p:cNvSpPr txBox="1"/>
          <p:nvPr/>
        </p:nvSpPr>
        <p:spPr>
          <a:xfrm>
            <a:off x="4938512" y="2754703"/>
            <a:ext cx="4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83D817-4E4B-D116-0FD8-968A0CB84EDD}"/>
              </a:ext>
            </a:extLst>
          </p:cNvPr>
          <p:cNvSpPr/>
          <p:nvPr/>
        </p:nvSpPr>
        <p:spPr>
          <a:xfrm>
            <a:off x="2566625" y="1264592"/>
            <a:ext cx="1538715" cy="721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I5:</a:t>
            </a:r>
          </a:p>
          <a:p>
            <a:r>
              <a:rPr lang="en-US" altLang="zh-C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[s -&gt; B ∙ c , $]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A186A36-6B9F-D9E4-DF09-7D9ACD497BA5}"/>
              </a:ext>
            </a:extLst>
          </p:cNvPr>
          <p:cNvSpPr txBox="1"/>
          <p:nvPr/>
        </p:nvSpPr>
        <p:spPr>
          <a:xfrm>
            <a:off x="4102037" y="1308467"/>
            <a:ext cx="4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7BEF95-099B-B0A5-2E7E-9E0C28A06B83}"/>
              </a:ext>
            </a:extLst>
          </p:cNvPr>
          <p:cNvCxnSpPr>
            <a:cxnSpLocks/>
          </p:cNvCxnSpPr>
          <p:nvPr/>
        </p:nvCxnSpPr>
        <p:spPr>
          <a:xfrm flipH="1">
            <a:off x="4053886" y="1649173"/>
            <a:ext cx="455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6C48736-BBAC-F167-05D1-B028060F98B3}"/>
              </a:ext>
            </a:extLst>
          </p:cNvPr>
          <p:cNvSpPr/>
          <p:nvPr/>
        </p:nvSpPr>
        <p:spPr>
          <a:xfrm>
            <a:off x="8727390" y="1376197"/>
            <a:ext cx="1809882" cy="680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I6: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[S -&gt;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Aa ∙ ,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$]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226F4B5-74F6-0B68-F317-2684C37D4AA1}"/>
              </a:ext>
            </a:extLst>
          </p:cNvPr>
          <p:cNvCxnSpPr>
            <a:cxnSpLocks/>
          </p:cNvCxnSpPr>
          <p:nvPr/>
        </p:nvCxnSpPr>
        <p:spPr>
          <a:xfrm>
            <a:off x="8275126" y="1747239"/>
            <a:ext cx="467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1686CDF-1363-825F-3D01-BFD8FE4D79BF}"/>
              </a:ext>
            </a:extLst>
          </p:cNvPr>
          <p:cNvSpPr txBox="1"/>
          <p:nvPr/>
        </p:nvSpPr>
        <p:spPr>
          <a:xfrm>
            <a:off x="8348197" y="3230879"/>
            <a:ext cx="4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FA5863D-F4AB-09F7-D7A7-DAF3CD240A3A}"/>
              </a:ext>
            </a:extLst>
          </p:cNvPr>
          <p:cNvSpPr/>
          <p:nvPr/>
        </p:nvSpPr>
        <p:spPr>
          <a:xfrm>
            <a:off x="8742834" y="2327112"/>
            <a:ext cx="1656107" cy="649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I7: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[S -&gt;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bA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∙ c ,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$]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978E26-B7F4-76E5-CEA8-4952956130DB}"/>
              </a:ext>
            </a:extLst>
          </p:cNvPr>
          <p:cNvSpPr/>
          <p:nvPr/>
        </p:nvSpPr>
        <p:spPr>
          <a:xfrm>
            <a:off x="8723192" y="3344633"/>
            <a:ext cx="1656107" cy="649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I8: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[S -&gt;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bB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∙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 , $]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60D3D63-2D07-403F-F639-460484C8C30B}"/>
              </a:ext>
            </a:extLst>
          </p:cNvPr>
          <p:cNvSpPr/>
          <p:nvPr/>
        </p:nvSpPr>
        <p:spPr>
          <a:xfrm>
            <a:off x="6546230" y="4168649"/>
            <a:ext cx="1656107" cy="961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I9:</a:t>
            </a: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[A -&gt;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d ∙ , c]</a:t>
            </a:r>
          </a:p>
          <a:p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   [B -&gt; d ∙ , a]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8AB3856-500D-E680-E9C6-FE003ABEFF2F}"/>
              </a:ext>
            </a:extLst>
          </p:cNvPr>
          <p:cNvCxnSpPr>
            <a:cxnSpLocks/>
          </p:cNvCxnSpPr>
          <p:nvPr/>
        </p:nvCxnSpPr>
        <p:spPr>
          <a:xfrm>
            <a:off x="8305283" y="2737251"/>
            <a:ext cx="467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1BDC508-A272-EF29-4EB9-E548247F080F}"/>
              </a:ext>
            </a:extLst>
          </p:cNvPr>
          <p:cNvCxnSpPr>
            <a:cxnSpLocks/>
          </p:cNvCxnSpPr>
          <p:nvPr/>
        </p:nvCxnSpPr>
        <p:spPr>
          <a:xfrm>
            <a:off x="8275126" y="3568334"/>
            <a:ext cx="467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588F76B-8BFF-87AB-A58C-CCDDAA3FA490}"/>
              </a:ext>
            </a:extLst>
          </p:cNvPr>
          <p:cNvCxnSpPr>
            <a:cxnSpLocks/>
          </p:cNvCxnSpPr>
          <p:nvPr/>
        </p:nvCxnSpPr>
        <p:spPr>
          <a:xfrm>
            <a:off x="7490327" y="3789047"/>
            <a:ext cx="0" cy="3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0A41CB9-F303-5DEC-EE64-0713842A58A1}"/>
              </a:ext>
            </a:extLst>
          </p:cNvPr>
          <p:cNvSpPr txBox="1"/>
          <p:nvPr/>
        </p:nvSpPr>
        <p:spPr>
          <a:xfrm>
            <a:off x="8385662" y="2404482"/>
            <a:ext cx="4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9A9BB0C-DF44-5C7B-C1D4-2B6A9F7A783B}"/>
              </a:ext>
            </a:extLst>
          </p:cNvPr>
          <p:cNvSpPr txBox="1"/>
          <p:nvPr/>
        </p:nvSpPr>
        <p:spPr>
          <a:xfrm>
            <a:off x="8373573" y="1464507"/>
            <a:ext cx="4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1742EC8-8D77-7291-0D59-98E7561B6C43}"/>
              </a:ext>
            </a:extLst>
          </p:cNvPr>
          <p:cNvSpPr txBox="1"/>
          <p:nvPr/>
        </p:nvSpPr>
        <p:spPr>
          <a:xfrm>
            <a:off x="7092095" y="3818146"/>
            <a:ext cx="4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A4F1B9A-0F46-F3C9-78FE-F096F265DA46}"/>
              </a:ext>
            </a:extLst>
          </p:cNvPr>
          <p:cNvSpPr/>
          <p:nvPr/>
        </p:nvSpPr>
        <p:spPr>
          <a:xfrm>
            <a:off x="8723191" y="4362154"/>
            <a:ext cx="1656107" cy="649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I10: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[S -&gt;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bAc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∙  , $]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50DDC6A-1877-F2EC-BBE7-AE4FAC9FCFCE}"/>
              </a:ext>
            </a:extLst>
          </p:cNvPr>
          <p:cNvSpPr/>
          <p:nvPr/>
        </p:nvSpPr>
        <p:spPr>
          <a:xfrm>
            <a:off x="7976224" y="5140005"/>
            <a:ext cx="1656107" cy="649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I11: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[S -&gt;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bBa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∙ ,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$]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ADDFB999-7D27-C90B-7B7C-6D5222DD562D}"/>
              </a:ext>
            </a:extLst>
          </p:cNvPr>
          <p:cNvCxnSpPr>
            <a:cxnSpLocks/>
            <a:stCxn id="29" idx="3"/>
            <a:endCxn id="52" idx="3"/>
          </p:cNvCxnSpPr>
          <p:nvPr/>
        </p:nvCxnSpPr>
        <p:spPr>
          <a:xfrm flipH="1">
            <a:off x="10379298" y="2651974"/>
            <a:ext cx="19643" cy="2035042"/>
          </a:xfrm>
          <a:prstGeom prst="bentConnector3">
            <a:avLst>
              <a:gd name="adj1" fmla="val -11637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B08C92C-8330-9996-CA37-6B935CEA7602}"/>
              </a:ext>
            </a:extLst>
          </p:cNvPr>
          <p:cNvCxnSpPr>
            <a:cxnSpLocks/>
          </p:cNvCxnSpPr>
          <p:nvPr/>
        </p:nvCxnSpPr>
        <p:spPr>
          <a:xfrm rot="5400000">
            <a:off x="8219652" y="4193697"/>
            <a:ext cx="1145649" cy="746968"/>
          </a:xfrm>
          <a:prstGeom prst="bentConnector3">
            <a:avLst>
              <a:gd name="adj1" fmla="val 191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72C65B9-D99C-B3A3-D213-E279DD9A359C}"/>
              </a:ext>
            </a:extLst>
          </p:cNvPr>
          <p:cNvSpPr txBox="1"/>
          <p:nvPr/>
        </p:nvSpPr>
        <p:spPr>
          <a:xfrm>
            <a:off x="10631519" y="3494907"/>
            <a:ext cx="4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EC37EBA-65F9-66A0-2D29-61F5DFAF2A44}"/>
              </a:ext>
            </a:extLst>
          </p:cNvPr>
          <p:cNvSpPr txBox="1"/>
          <p:nvPr/>
        </p:nvSpPr>
        <p:spPr>
          <a:xfrm>
            <a:off x="8411291" y="3905790"/>
            <a:ext cx="4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076F5B1-79B1-C0B7-53F0-6FA94B7F55F0}"/>
              </a:ext>
            </a:extLst>
          </p:cNvPr>
          <p:cNvSpPr/>
          <p:nvPr/>
        </p:nvSpPr>
        <p:spPr>
          <a:xfrm>
            <a:off x="2561118" y="2314769"/>
            <a:ext cx="1538715" cy="721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I12:</a:t>
            </a: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[s -&gt; </a:t>
            </a: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Bc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∙ , $]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72C9D90-4DD6-CFA7-8CEB-47A106ACDD9E}"/>
              </a:ext>
            </a:extLst>
          </p:cNvPr>
          <p:cNvCxnSpPr>
            <a:cxnSpLocks/>
            <a:stCxn id="21" idx="2"/>
            <a:endCxn id="66" idx="0"/>
          </p:cNvCxnSpPr>
          <p:nvPr/>
        </p:nvCxnSpPr>
        <p:spPr>
          <a:xfrm flipH="1">
            <a:off x="3330476" y="1986459"/>
            <a:ext cx="5507" cy="32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C85E6A7A-00AA-46BA-33DC-602E9B5F31ED}"/>
              </a:ext>
            </a:extLst>
          </p:cNvPr>
          <p:cNvSpPr txBox="1"/>
          <p:nvPr/>
        </p:nvSpPr>
        <p:spPr>
          <a:xfrm>
            <a:off x="3062564" y="1957780"/>
            <a:ext cx="4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F49020E-83DF-FBD4-D8DA-F53A59DDE227}"/>
              </a:ext>
            </a:extLst>
          </p:cNvPr>
          <p:cNvSpPr txBox="1"/>
          <p:nvPr/>
        </p:nvSpPr>
        <p:spPr>
          <a:xfrm>
            <a:off x="2834002" y="5267875"/>
            <a:ext cx="466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DFA</a:t>
            </a:r>
            <a:r>
              <a:rPr lang="zh-CN" altLang="en-US" dirty="0"/>
              <a:t>易知是</a:t>
            </a:r>
            <a:r>
              <a:rPr lang="en-US" altLang="zh-CN" dirty="0"/>
              <a:t>LR(1)</a:t>
            </a:r>
            <a:r>
              <a:rPr lang="zh-CN" altLang="en-US" dirty="0"/>
              <a:t>文法，但是当 </a:t>
            </a:r>
            <a:r>
              <a:rPr lang="en-US" altLang="zh-CN" dirty="0"/>
              <a:t>I4</a:t>
            </a:r>
            <a:r>
              <a:rPr lang="zh-CN" altLang="en-US" dirty="0"/>
              <a:t>、</a:t>
            </a:r>
            <a:r>
              <a:rPr lang="en-US" altLang="zh-CN" dirty="0"/>
              <a:t>I9</a:t>
            </a:r>
            <a:r>
              <a:rPr lang="zh-CN" altLang="en-US" dirty="0"/>
              <a:t>合并</a:t>
            </a:r>
            <a:endParaRPr lang="en-US" altLang="zh-CN" dirty="0"/>
          </a:p>
          <a:p>
            <a:r>
              <a:rPr lang="zh-CN" altLang="en-US" dirty="0"/>
              <a:t>同心集后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759D778-257A-C5CF-1E29-0450DDA999D5}"/>
              </a:ext>
            </a:extLst>
          </p:cNvPr>
          <p:cNvSpPr/>
          <p:nvPr/>
        </p:nvSpPr>
        <p:spPr>
          <a:xfrm>
            <a:off x="3967403" y="5674076"/>
            <a:ext cx="152610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[A -&gt;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d ∙ , a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/c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]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[B -&gt;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d ∙ , a/c]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B17A80F-8C10-ADBD-5FD5-C8CECAA49C46}"/>
              </a:ext>
            </a:extLst>
          </p:cNvPr>
          <p:cNvSpPr txBox="1"/>
          <p:nvPr/>
        </p:nvSpPr>
        <p:spPr>
          <a:xfrm>
            <a:off x="5679071" y="6080042"/>
            <a:ext cx="459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会有归约</a:t>
            </a:r>
            <a:r>
              <a:rPr lang="en-US" altLang="zh-CN" dirty="0"/>
              <a:t>-</a:t>
            </a:r>
            <a:r>
              <a:rPr lang="zh-CN" altLang="en-US" dirty="0"/>
              <a:t>归约冲突，所以不是</a:t>
            </a:r>
            <a:r>
              <a:rPr lang="en-US" altLang="zh-CN" dirty="0"/>
              <a:t>LALR(1)</a:t>
            </a:r>
            <a:r>
              <a:rPr lang="zh-CN" altLang="en-US" dirty="0"/>
              <a:t>文法</a:t>
            </a:r>
          </a:p>
        </p:txBody>
      </p:sp>
    </p:spTree>
    <p:extLst>
      <p:ext uri="{BB962C8B-B14F-4D97-AF65-F5344CB8AC3E}">
        <p14:creationId xmlns:p14="http://schemas.microsoft.com/office/powerpoint/2010/main" val="51272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631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1900" b="1" dirty="0"/>
              <a:t>G:</a:t>
            </a:r>
          </a:p>
          <a:p>
            <a:pPr marL="0" indent="0">
              <a:buNone/>
            </a:pPr>
            <a:r>
              <a:rPr lang="pt-BR" altLang="zh-CN" sz="1900" b="1" dirty="0"/>
              <a:t>L -&gt; MLb | a</a:t>
            </a:r>
          </a:p>
          <a:p>
            <a:pPr marL="0" indent="0">
              <a:buNone/>
            </a:pPr>
            <a:r>
              <a:rPr lang="pt-BR" altLang="zh-CN" sz="1900" b="1" dirty="0"/>
              <a:t>M -&gt; Ɛ</a:t>
            </a:r>
          </a:p>
          <a:p>
            <a:pPr marL="0" indent="0">
              <a:buNone/>
            </a:pPr>
            <a:r>
              <a:rPr lang="zh-CN" altLang="en-US" sz="1900" dirty="0"/>
              <a:t>给出所有移进</a:t>
            </a:r>
            <a:r>
              <a:rPr lang="en-US" altLang="zh-CN" sz="1900" dirty="0"/>
              <a:t>-</a:t>
            </a:r>
            <a:r>
              <a:rPr lang="zh-CN" altLang="en-US" sz="1900" dirty="0"/>
              <a:t>规约冲突的规范</a:t>
            </a:r>
            <a:r>
              <a:rPr lang="en-US" altLang="zh-CN" sz="1900" dirty="0"/>
              <a:t>LR(1)</a:t>
            </a:r>
            <a:r>
              <a:rPr lang="zh-CN" altLang="en-US" sz="1900" dirty="0"/>
              <a:t>项目集，以说明该文法不是</a:t>
            </a:r>
            <a:r>
              <a:rPr lang="en-US" altLang="zh-CN" sz="1900" dirty="0"/>
              <a:t>LR(1)</a:t>
            </a:r>
            <a:r>
              <a:rPr lang="zh-CN" altLang="en-US" sz="1900" dirty="0"/>
              <a:t>的。</a:t>
            </a:r>
          </a:p>
          <a:p>
            <a:pPr marL="0" indent="0">
              <a:buNone/>
            </a:pPr>
            <a:endParaRPr lang="en-US" altLang="zh-CN" sz="19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(3) 3.25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7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631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900" dirty="0"/>
              <a:t>拓展文法</a:t>
            </a:r>
            <a:r>
              <a:rPr lang="en-US" altLang="zh-CN" sz="1900" b="1" dirty="0"/>
              <a:t>G</a:t>
            </a:r>
            <a:r>
              <a:rPr lang="zh-CN" altLang="en-US" sz="1900" b="1" dirty="0"/>
              <a:t>：</a:t>
            </a:r>
          </a:p>
          <a:p>
            <a:pPr marL="0" indent="0">
              <a:buNone/>
            </a:pPr>
            <a:r>
              <a:rPr lang="zh-CN" altLang="en-US" sz="1900" b="1" dirty="0"/>
              <a:t>        （</a:t>
            </a:r>
            <a:r>
              <a:rPr lang="en-US" altLang="zh-CN" sz="1900" b="1" dirty="0"/>
              <a:t>0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L’ -&gt; L</a:t>
            </a:r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1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L -&gt; </a:t>
            </a:r>
            <a:r>
              <a:rPr lang="en-US" altLang="zh-CN" sz="1900" b="1" dirty="0" err="1"/>
              <a:t>MLb</a:t>
            </a:r>
            <a:endParaRPr lang="en-US" altLang="zh-CN" sz="1900" b="1" dirty="0"/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2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L -&gt; a</a:t>
            </a:r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3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M-&gt; Ɛ</a:t>
            </a:r>
          </a:p>
          <a:p>
            <a:pPr marL="0" indent="0">
              <a:buNone/>
            </a:pPr>
            <a:r>
              <a:rPr lang="en-US" altLang="zh-CN" sz="1900" dirty="0"/>
              <a:t>FIRST(M) = {  Ɛ  }</a:t>
            </a:r>
          </a:p>
          <a:p>
            <a:pPr marL="0" indent="0">
              <a:buNone/>
            </a:pPr>
            <a:r>
              <a:rPr lang="en-US" altLang="zh-CN" sz="1900" dirty="0"/>
              <a:t>FIRSR(L) = {  a  }</a:t>
            </a:r>
          </a:p>
          <a:p>
            <a:pPr marL="0" indent="0">
              <a:buNone/>
            </a:pPr>
            <a:r>
              <a:rPr lang="en-US" altLang="zh-CN" sz="1900" dirty="0"/>
              <a:t>FOLLOW(L) = {  $  ,  b  }</a:t>
            </a:r>
          </a:p>
          <a:p>
            <a:pPr marL="0" indent="0">
              <a:buNone/>
            </a:pPr>
            <a:r>
              <a:rPr lang="en-US" altLang="zh-CN" sz="1900" dirty="0"/>
              <a:t>FOLLOW(M) = {  a  }</a:t>
            </a:r>
          </a:p>
          <a:p>
            <a:pPr marL="0" indent="0">
              <a:buNone/>
            </a:pPr>
            <a:endParaRPr lang="en-US" altLang="zh-CN" sz="19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(3) 3.25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CD7526-C056-EB33-3E31-58513D6D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646" y="705555"/>
            <a:ext cx="6780275" cy="47366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40C9AA-2FEE-E3D7-F4B8-326A9629A89E}"/>
              </a:ext>
            </a:extLst>
          </p:cNvPr>
          <p:cNvSpPr txBox="1"/>
          <p:nvPr/>
        </p:nvSpPr>
        <p:spPr>
          <a:xfrm>
            <a:off x="3897235" y="5442178"/>
            <a:ext cx="610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I0</a:t>
            </a:r>
            <a:r>
              <a:rPr lang="zh-CN" altLang="en-US" dirty="0"/>
              <a:t>、</a:t>
            </a:r>
            <a:r>
              <a:rPr lang="en-US" altLang="zh-CN" dirty="0"/>
              <a:t>I2</a:t>
            </a:r>
            <a:r>
              <a:rPr lang="zh-CN" altLang="en-US" dirty="0"/>
              <a:t>和</a:t>
            </a:r>
            <a:r>
              <a:rPr lang="en-US" altLang="zh-CN" dirty="0"/>
              <a:t>I5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rgbClr val="FF0000"/>
                </a:solidFill>
              </a:rPr>
              <a:t>移进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规约</a:t>
            </a:r>
            <a:r>
              <a:rPr lang="zh-CN" altLang="en-US" dirty="0"/>
              <a:t>冲突。</a:t>
            </a:r>
          </a:p>
        </p:txBody>
      </p:sp>
    </p:spTree>
    <p:extLst>
      <p:ext uri="{BB962C8B-B14F-4D97-AF65-F5344CB8AC3E}">
        <p14:creationId xmlns:p14="http://schemas.microsoft.com/office/powerpoint/2010/main" val="152602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631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1900" b="1" dirty="0"/>
              <a:t>G:</a:t>
            </a:r>
          </a:p>
          <a:p>
            <a:pPr marL="0" indent="0">
              <a:buNone/>
            </a:pPr>
            <a:r>
              <a:rPr lang="pt-BR" altLang="zh-CN" sz="1900" b="1" dirty="0"/>
              <a:t>S -&gt; aS</a:t>
            </a:r>
          </a:p>
          <a:p>
            <a:pPr marL="0" indent="0">
              <a:buNone/>
            </a:pPr>
            <a:r>
              <a:rPr lang="pt-BR" altLang="zh-CN" sz="1900" b="1" dirty="0"/>
              <a:t>S -&gt; A</a:t>
            </a:r>
          </a:p>
          <a:p>
            <a:pPr marL="0" indent="0">
              <a:buNone/>
            </a:pPr>
            <a:r>
              <a:rPr lang="pt-BR" altLang="zh-CN" sz="1900" b="1" dirty="0"/>
              <a:t>A -&gt; aAb</a:t>
            </a:r>
          </a:p>
          <a:p>
            <a:pPr marL="0" indent="0">
              <a:buNone/>
            </a:pPr>
            <a:r>
              <a:rPr lang="pt-BR" altLang="zh-CN" sz="1900" b="1" dirty="0"/>
              <a:t>A -&gt; Ɛ</a:t>
            </a:r>
          </a:p>
          <a:p>
            <a:pPr marL="0" indent="0">
              <a:buNone/>
            </a:pPr>
            <a:r>
              <a:rPr lang="zh-CN" altLang="en-US" sz="1900" dirty="0"/>
              <a:t>构造</a:t>
            </a:r>
            <a:r>
              <a:rPr lang="en-US" altLang="zh-CN" sz="1900" dirty="0"/>
              <a:t>LR(1)</a:t>
            </a:r>
            <a:r>
              <a:rPr lang="zh-CN" altLang="en-US" sz="1900" dirty="0"/>
              <a:t>分析表。</a:t>
            </a:r>
          </a:p>
          <a:p>
            <a:pPr marL="0" indent="0">
              <a:buNone/>
            </a:pPr>
            <a:endParaRPr lang="en-US" altLang="zh-CN" sz="19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3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631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pt-BR" sz="1900" dirty="0"/>
              <a:t>拓展文法</a:t>
            </a:r>
            <a:r>
              <a:rPr lang="pt-BR" altLang="zh-CN" sz="1900" b="1" dirty="0"/>
              <a:t>G</a:t>
            </a:r>
            <a:r>
              <a:rPr lang="zh-CN" altLang="pt-BR" sz="1900" b="1" dirty="0"/>
              <a:t>：</a:t>
            </a:r>
          </a:p>
          <a:p>
            <a:pPr marL="0" indent="0">
              <a:buNone/>
            </a:pPr>
            <a:r>
              <a:rPr lang="zh-CN" altLang="pt-BR" sz="1900" b="1" dirty="0"/>
              <a:t>        （</a:t>
            </a:r>
            <a:r>
              <a:rPr lang="pt-BR" altLang="zh-CN" sz="1900" b="1" dirty="0"/>
              <a:t>0</a:t>
            </a:r>
            <a:r>
              <a:rPr lang="zh-CN" altLang="pt-BR" sz="1900" b="1" dirty="0"/>
              <a:t>）</a:t>
            </a:r>
            <a:r>
              <a:rPr lang="pt-BR" altLang="zh-CN" sz="1900" b="1" dirty="0"/>
              <a:t>S’ -&gt; S</a:t>
            </a:r>
          </a:p>
          <a:p>
            <a:pPr marL="0" indent="0">
              <a:buNone/>
            </a:pPr>
            <a:r>
              <a:rPr lang="pt-BR" altLang="zh-CN" sz="1900" b="1" dirty="0"/>
              <a:t>        </a:t>
            </a:r>
            <a:r>
              <a:rPr lang="zh-CN" altLang="pt-BR" sz="1900" b="1" dirty="0"/>
              <a:t>（</a:t>
            </a:r>
            <a:r>
              <a:rPr lang="pt-BR" altLang="zh-CN" sz="1900" b="1" dirty="0"/>
              <a:t>1</a:t>
            </a:r>
            <a:r>
              <a:rPr lang="zh-CN" altLang="pt-BR" sz="1900" b="1" dirty="0"/>
              <a:t>）</a:t>
            </a:r>
            <a:r>
              <a:rPr lang="pt-BR" altLang="zh-CN" sz="1900" b="1" dirty="0"/>
              <a:t>S -&gt; a S</a:t>
            </a:r>
          </a:p>
          <a:p>
            <a:pPr marL="0" indent="0">
              <a:buNone/>
            </a:pPr>
            <a:r>
              <a:rPr lang="pt-BR" altLang="zh-CN" sz="1900" b="1" dirty="0"/>
              <a:t>        </a:t>
            </a:r>
            <a:r>
              <a:rPr lang="zh-CN" altLang="pt-BR" sz="1900" b="1" dirty="0"/>
              <a:t>（</a:t>
            </a:r>
            <a:r>
              <a:rPr lang="pt-BR" altLang="zh-CN" sz="1900" b="1" dirty="0"/>
              <a:t>2</a:t>
            </a:r>
            <a:r>
              <a:rPr lang="zh-CN" altLang="pt-BR" sz="1900" b="1" dirty="0"/>
              <a:t>）</a:t>
            </a:r>
            <a:r>
              <a:rPr lang="pt-BR" altLang="zh-CN" sz="1900" b="1" dirty="0"/>
              <a:t>S -&gt; A</a:t>
            </a:r>
          </a:p>
          <a:p>
            <a:pPr marL="0" indent="0">
              <a:buNone/>
            </a:pPr>
            <a:r>
              <a:rPr lang="pt-BR" altLang="zh-CN" sz="1900" b="1" dirty="0"/>
              <a:t>        </a:t>
            </a:r>
            <a:r>
              <a:rPr lang="zh-CN" altLang="pt-BR" sz="1900" b="1" dirty="0"/>
              <a:t>（</a:t>
            </a:r>
            <a:r>
              <a:rPr lang="pt-BR" altLang="zh-CN" sz="1900" b="1" dirty="0"/>
              <a:t>3</a:t>
            </a:r>
            <a:r>
              <a:rPr lang="zh-CN" altLang="pt-BR" sz="1900" b="1" dirty="0"/>
              <a:t>）</a:t>
            </a:r>
            <a:r>
              <a:rPr lang="pt-BR" altLang="zh-CN" sz="1900" b="1" dirty="0"/>
              <a:t>A -&gt; a A b</a:t>
            </a:r>
          </a:p>
          <a:p>
            <a:pPr marL="0" indent="0">
              <a:buNone/>
            </a:pPr>
            <a:r>
              <a:rPr lang="pt-BR" altLang="zh-CN" sz="1900" b="1" dirty="0"/>
              <a:t>        </a:t>
            </a:r>
            <a:r>
              <a:rPr lang="zh-CN" altLang="pt-BR" sz="1900" b="1" dirty="0"/>
              <a:t>（</a:t>
            </a:r>
            <a:r>
              <a:rPr lang="pt-BR" altLang="zh-CN" sz="1900" b="1" dirty="0"/>
              <a:t>4</a:t>
            </a:r>
            <a:r>
              <a:rPr lang="zh-CN" altLang="pt-BR" sz="1900" b="1" dirty="0"/>
              <a:t>）</a:t>
            </a:r>
            <a:r>
              <a:rPr lang="pt-BR" altLang="zh-CN" sz="1900" b="1" dirty="0"/>
              <a:t>A -&gt; Ɛ</a:t>
            </a:r>
          </a:p>
          <a:p>
            <a:pPr marL="0" indent="0">
              <a:buNone/>
            </a:pPr>
            <a:r>
              <a:rPr lang="en-US" altLang="zh-CN" sz="1900" dirty="0"/>
              <a:t>FIRST(A) = {  Ɛ  ,  a }</a:t>
            </a:r>
          </a:p>
          <a:p>
            <a:pPr marL="0" indent="0">
              <a:buNone/>
            </a:pPr>
            <a:r>
              <a:rPr lang="en-US" altLang="zh-CN" sz="1900" dirty="0"/>
              <a:t>FIRSR(S) = {  Ɛ  ,  a  }</a:t>
            </a:r>
          </a:p>
          <a:p>
            <a:pPr marL="0" indent="0">
              <a:buNone/>
            </a:pPr>
            <a:r>
              <a:rPr lang="en-US" altLang="zh-CN" sz="1900" dirty="0"/>
              <a:t>FOLLOW(S) = {  $  }</a:t>
            </a:r>
          </a:p>
          <a:p>
            <a:pPr marL="0" indent="0">
              <a:buNone/>
            </a:pPr>
            <a:r>
              <a:rPr lang="en-US" altLang="zh-CN" sz="1900" dirty="0"/>
              <a:t>FOLLOW(A) = {  $  ,  b  }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0D6DB9-2254-F1CB-4F0E-AE518CC35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386" y="770473"/>
            <a:ext cx="7252719" cy="540172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DB24566-DC6C-738A-0105-892E67F38B09}"/>
              </a:ext>
            </a:extLst>
          </p:cNvPr>
          <p:cNvCxnSpPr/>
          <p:nvPr/>
        </p:nvCxnSpPr>
        <p:spPr>
          <a:xfrm>
            <a:off x="8015189" y="4099034"/>
            <a:ext cx="573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4C0073C-A72A-A471-7255-075DFA9A1D87}"/>
              </a:ext>
            </a:extLst>
          </p:cNvPr>
          <p:cNvSpPr txBox="1"/>
          <p:nvPr/>
        </p:nvSpPr>
        <p:spPr>
          <a:xfrm>
            <a:off x="8191763" y="3729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19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0677" y="285920"/>
            <a:ext cx="153869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AE0A4E-50E0-D06D-9444-45CCA4CDA380}"/>
              </a:ext>
            </a:extLst>
          </p:cNvPr>
          <p:cNvSpPr txBox="1"/>
          <p:nvPr/>
        </p:nvSpPr>
        <p:spPr>
          <a:xfrm>
            <a:off x="5133614" y="28592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LR(1)</a:t>
            </a:r>
            <a:r>
              <a:rPr lang="zh-CN" altLang="en-US" b="1" dirty="0"/>
              <a:t>分析表</a:t>
            </a:r>
          </a:p>
        </p:txBody>
      </p:sp>
      <p:graphicFrame>
        <p:nvGraphicFramePr>
          <p:cNvPr id="2" name="Group 146">
            <a:extLst>
              <a:ext uri="{FF2B5EF4-FFF2-40B4-BE49-F238E27FC236}">
                <a16:creationId xmlns:a16="http://schemas.microsoft.com/office/drawing/2014/main" id="{872BEC10-3A9C-944F-4FD5-3E832E259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808986"/>
              </p:ext>
            </p:extLst>
          </p:nvPr>
        </p:nvGraphicFramePr>
        <p:xfrm>
          <a:off x="3290644" y="941171"/>
          <a:ext cx="5173848" cy="4582492"/>
        </p:xfrm>
        <a:graphic>
          <a:graphicData uri="http://schemas.openxmlformats.org/drawingml/2006/table">
            <a:tbl>
              <a:tblPr/>
              <a:tblGrid>
                <a:gridCol w="86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3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23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53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态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action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goto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a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b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$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S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A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S2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acc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s6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s7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5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s6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buSzPct val="90000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buSzPct val="90000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5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257076"/>
                  </a:ext>
                </a:extLst>
              </a:tr>
              <a:tr h="3715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s9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951867"/>
                  </a:ext>
                </a:extLst>
              </a:tr>
              <a:tr h="3715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212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4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19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900" b="1" dirty="0"/>
              <a:t>G:</a:t>
            </a:r>
          </a:p>
          <a:p>
            <a:pPr marL="0" indent="0">
              <a:buNone/>
            </a:pPr>
            <a:r>
              <a:rPr lang="en-US" altLang="zh-CN" sz="1900" b="1" dirty="0"/>
              <a:t>S -&gt; (L) | a</a:t>
            </a:r>
          </a:p>
          <a:p>
            <a:pPr marL="0" indent="0">
              <a:buNone/>
            </a:pPr>
            <a:r>
              <a:rPr lang="en-US" altLang="zh-CN" sz="1900" b="1" dirty="0"/>
              <a:t>L -&gt; L , S | S</a:t>
            </a:r>
          </a:p>
          <a:p>
            <a:pPr marL="0" indent="0">
              <a:buNone/>
            </a:pPr>
            <a:r>
              <a:rPr lang="zh-CN" altLang="en-US" sz="1900" dirty="0"/>
              <a:t>构造两个版本的递归下降语法分析程序。</a:t>
            </a:r>
            <a:endParaRPr lang="en-US" altLang="zh-CN" sz="1900" dirty="0"/>
          </a:p>
          <a:p>
            <a:pPr marL="0" indent="0">
              <a:buNone/>
            </a:pPr>
            <a:r>
              <a:rPr lang="zh-CN" altLang="en-US" sz="1900" dirty="0"/>
              <a:t>消除直接左递归之后如下</a:t>
            </a:r>
          </a:p>
          <a:p>
            <a:pPr marL="0" indent="0">
              <a:buNone/>
            </a:pPr>
            <a:r>
              <a:rPr lang="zh-CN" altLang="en-US" sz="1900" dirty="0"/>
              <a:t>		</a:t>
            </a:r>
            <a:r>
              <a:rPr lang="en-US" altLang="zh-CN" sz="1900" dirty="0"/>
              <a:t>S -&gt; (L) | a</a:t>
            </a:r>
          </a:p>
          <a:p>
            <a:pPr marL="0" indent="0">
              <a:buNone/>
            </a:pPr>
            <a:r>
              <a:rPr lang="en-US" altLang="zh-CN" sz="1900" dirty="0"/>
              <a:t>		L -&gt; S L’</a:t>
            </a:r>
          </a:p>
          <a:p>
            <a:pPr marL="0" indent="0">
              <a:buNone/>
            </a:pPr>
            <a:r>
              <a:rPr lang="en-US" altLang="zh-CN" sz="1900" dirty="0"/>
              <a:t>		L’-&gt; , S L’| Ɛ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(1) 3.1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A5270E-604E-8BD8-3A20-FA1C2BC023A6}"/>
              </a:ext>
            </a:extLst>
          </p:cNvPr>
          <p:cNvSpPr txBox="1"/>
          <p:nvPr/>
        </p:nvSpPr>
        <p:spPr>
          <a:xfrm>
            <a:off x="5511624" y="3288908"/>
            <a:ext cx="5062420" cy="356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altLang="zh-CN" spc="10" dirty="0"/>
              <a:t>FIRST(L’) = {  </a:t>
            </a:r>
            <a:r>
              <a:rPr lang="en-US" altLang="zh-CN" spc="10" dirty="0">
                <a:solidFill>
                  <a:srgbClr val="FF0000"/>
                </a:solidFill>
              </a:rPr>
              <a:t>,</a:t>
            </a:r>
            <a:r>
              <a:rPr lang="en-US" altLang="zh-CN" spc="10" dirty="0"/>
              <a:t>  </a:t>
            </a:r>
            <a:r>
              <a:rPr lang="zh-CN" altLang="en-US" spc="10" dirty="0"/>
              <a:t>、</a:t>
            </a:r>
            <a:r>
              <a:rPr lang="zh-CN" altLang="en-US" spc="10" dirty="0">
                <a:solidFill>
                  <a:srgbClr val="FF0000"/>
                </a:solidFill>
              </a:rPr>
              <a:t> </a:t>
            </a:r>
            <a:r>
              <a:rPr lang="en-US" altLang="zh-CN" spc="10" dirty="0">
                <a:solidFill>
                  <a:srgbClr val="FF0000"/>
                </a:solidFill>
              </a:rPr>
              <a:t>Ɛ</a:t>
            </a:r>
            <a:r>
              <a:rPr lang="en-US" altLang="zh-CN" spc="10" dirty="0"/>
              <a:t>  }</a:t>
            </a:r>
          </a:p>
          <a:p>
            <a:pPr defTabSz="914400"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altLang="zh-CN" spc="10" dirty="0"/>
              <a:t>FIRST(L) = {  </a:t>
            </a:r>
            <a:r>
              <a:rPr lang="en-US" altLang="zh-CN" spc="10" dirty="0">
                <a:solidFill>
                  <a:srgbClr val="FF0000"/>
                </a:solidFill>
              </a:rPr>
              <a:t>(</a:t>
            </a:r>
            <a:r>
              <a:rPr lang="en-US" altLang="zh-CN" spc="10" dirty="0"/>
              <a:t>  </a:t>
            </a:r>
            <a:r>
              <a:rPr lang="zh-CN" altLang="en-US" spc="10" dirty="0"/>
              <a:t>、  </a:t>
            </a:r>
            <a:r>
              <a:rPr lang="en-US" altLang="zh-CN" spc="10" dirty="0">
                <a:solidFill>
                  <a:srgbClr val="FF0000"/>
                </a:solidFill>
              </a:rPr>
              <a:t>a</a:t>
            </a:r>
            <a:r>
              <a:rPr lang="en-US" altLang="zh-CN" spc="10" dirty="0"/>
              <a:t>  }</a:t>
            </a:r>
          </a:p>
          <a:p>
            <a:pPr defTabSz="914400"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altLang="zh-CN" spc="10" dirty="0"/>
              <a:t>FIRST(S) = {  </a:t>
            </a:r>
            <a:r>
              <a:rPr lang="en-US" altLang="zh-CN" spc="10" dirty="0">
                <a:solidFill>
                  <a:srgbClr val="FF0000"/>
                </a:solidFill>
              </a:rPr>
              <a:t>(</a:t>
            </a:r>
            <a:r>
              <a:rPr lang="en-US" altLang="zh-CN" spc="10" dirty="0"/>
              <a:t>  </a:t>
            </a:r>
            <a:r>
              <a:rPr lang="zh-CN" altLang="en-US" spc="10" dirty="0"/>
              <a:t>、  </a:t>
            </a:r>
            <a:r>
              <a:rPr lang="en-US" altLang="zh-CN" spc="10" dirty="0">
                <a:solidFill>
                  <a:srgbClr val="FF0000"/>
                </a:solidFill>
              </a:rPr>
              <a:t>a</a:t>
            </a:r>
            <a:r>
              <a:rPr lang="en-US" altLang="zh-CN" spc="10" dirty="0"/>
              <a:t>  }</a:t>
            </a:r>
          </a:p>
          <a:p>
            <a:pPr defTabSz="914400"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altLang="zh-CN" spc="10" dirty="0"/>
              <a:t>FOLLOW(S) = {  </a:t>
            </a:r>
            <a:r>
              <a:rPr lang="en-US" altLang="zh-CN" spc="10" dirty="0">
                <a:solidFill>
                  <a:srgbClr val="FF0000"/>
                </a:solidFill>
              </a:rPr>
              <a:t>$</a:t>
            </a:r>
            <a:r>
              <a:rPr lang="en-US" altLang="zh-CN" spc="10" dirty="0"/>
              <a:t>  </a:t>
            </a:r>
            <a:r>
              <a:rPr lang="zh-CN" altLang="en-US" spc="10" dirty="0"/>
              <a:t>、</a:t>
            </a:r>
            <a:r>
              <a:rPr lang="zh-CN" altLang="en-US" spc="10" dirty="0">
                <a:solidFill>
                  <a:srgbClr val="FF0000"/>
                </a:solidFill>
              </a:rPr>
              <a:t> </a:t>
            </a:r>
            <a:r>
              <a:rPr lang="en-US" altLang="zh-CN" spc="10" dirty="0">
                <a:solidFill>
                  <a:srgbClr val="FF0000"/>
                </a:solidFill>
              </a:rPr>
              <a:t>,</a:t>
            </a:r>
            <a:r>
              <a:rPr lang="en-US" altLang="zh-CN" spc="10" dirty="0"/>
              <a:t>  </a:t>
            </a:r>
            <a:r>
              <a:rPr lang="zh-CN" altLang="en-US" spc="10" dirty="0"/>
              <a:t>、  </a:t>
            </a:r>
            <a:r>
              <a:rPr lang="en-US" altLang="zh-CN" spc="10" dirty="0">
                <a:solidFill>
                  <a:srgbClr val="FF0000"/>
                </a:solidFill>
              </a:rPr>
              <a:t>)</a:t>
            </a:r>
            <a:r>
              <a:rPr lang="en-US" altLang="zh-CN" spc="10" dirty="0"/>
              <a:t>  }  </a:t>
            </a:r>
          </a:p>
          <a:p>
            <a:pPr defTabSz="914400"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altLang="zh-CN" spc="10" dirty="0"/>
              <a:t>FOLLOW(L) = {  </a:t>
            </a:r>
            <a:r>
              <a:rPr lang="en-US" altLang="zh-CN" spc="10" dirty="0">
                <a:solidFill>
                  <a:srgbClr val="FF0000"/>
                </a:solidFill>
              </a:rPr>
              <a:t>)</a:t>
            </a:r>
            <a:r>
              <a:rPr lang="en-US" altLang="zh-CN" spc="10" dirty="0"/>
              <a:t>  }</a:t>
            </a:r>
          </a:p>
          <a:p>
            <a:pPr defTabSz="914400"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altLang="zh-CN" spc="10" dirty="0"/>
              <a:t>FOLLOW(L’) =  FOLLOW(L) = { </a:t>
            </a:r>
            <a:r>
              <a:rPr lang="en-US" altLang="zh-CN" spc="10" dirty="0">
                <a:solidFill>
                  <a:srgbClr val="FF0000"/>
                </a:solidFill>
              </a:rPr>
              <a:t>)</a:t>
            </a:r>
            <a:r>
              <a:rPr lang="en-US" altLang="zh-CN" spc="10" dirty="0"/>
              <a:t> }</a:t>
            </a:r>
          </a:p>
          <a:p>
            <a:pPr defTabSz="914400"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endParaRPr lang="en-US" altLang="zh-CN" spc="1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B19811-A0D9-7745-65F3-E4C688480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06" y="1127363"/>
            <a:ext cx="5212532" cy="20179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80771A-CBC7-B006-1602-83A49F077093}"/>
              </a:ext>
            </a:extLst>
          </p:cNvPr>
          <p:cNvSpPr txBox="1"/>
          <p:nvPr/>
        </p:nvSpPr>
        <p:spPr>
          <a:xfrm>
            <a:off x="7292058" y="7611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预测分析表</a:t>
            </a:r>
          </a:p>
        </p:txBody>
      </p:sp>
    </p:spTree>
    <p:extLst>
      <p:ext uri="{BB962C8B-B14F-4D97-AF65-F5344CB8AC3E}">
        <p14:creationId xmlns:p14="http://schemas.microsoft.com/office/powerpoint/2010/main" val="49057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631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1900" b="1" dirty="0"/>
              <a:t>G:</a:t>
            </a:r>
          </a:p>
          <a:p>
            <a:pPr marL="0" indent="0">
              <a:buNone/>
            </a:pPr>
            <a:r>
              <a:rPr lang="pt-BR" altLang="zh-CN" sz="1900" b="1" dirty="0"/>
              <a:t>S -&gt; BB</a:t>
            </a:r>
          </a:p>
          <a:p>
            <a:pPr marL="0" indent="0">
              <a:buNone/>
            </a:pPr>
            <a:r>
              <a:rPr lang="en-US" altLang="zh-CN" sz="1900" b="1" dirty="0"/>
              <a:t>B</a:t>
            </a:r>
            <a:r>
              <a:rPr lang="pt-BR" altLang="zh-CN" sz="1900" b="1" dirty="0"/>
              <a:t> -&gt; </a:t>
            </a:r>
            <a:r>
              <a:rPr lang="en-US" altLang="zh-CN" sz="1900" b="1" dirty="0" err="1"/>
              <a:t>bB</a:t>
            </a:r>
            <a:endParaRPr lang="pt-BR" altLang="zh-CN" sz="1900" b="1" dirty="0"/>
          </a:p>
          <a:p>
            <a:pPr marL="0" indent="0">
              <a:buNone/>
            </a:pPr>
            <a:r>
              <a:rPr lang="pt-BR" altLang="zh-CN" sz="1900" b="1" dirty="0"/>
              <a:t>B -&gt; a</a:t>
            </a:r>
          </a:p>
          <a:p>
            <a:pPr marL="0" indent="0">
              <a:buNone/>
            </a:pPr>
            <a:r>
              <a:rPr lang="zh-CN" altLang="en-US" sz="1900" dirty="0"/>
              <a:t>给出接受文法的活前缀且以</a:t>
            </a:r>
            <a:r>
              <a:rPr lang="en-US" altLang="zh-CN" sz="1900" dirty="0"/>
              <a:t>LR(1)</a:t>
            </a:r>
            <a:r>
              <a:rPr lang="zh-CN" altLang="en-US" sz="1900" dirty="0"/>
              <a:t>项目为状态的一个</a:t>
            </a:r>
            <a:r>
              <a:rPr lang="en-US" altLang="zh-CN" sz="1900" dirty="0"/>
              <a:t>NFA</a:t>
            </a:r>
            <a:r>
              <a:rPr lang="zh-CN" altLang="en-US" sz="1900" dirty="0"/>
              <a:t>。</a:t>
            </a:r>
            <a:endParaRPr lang="en-US" altLang="zh-CN" sz="19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8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5" y="983768"/>
            <a:ext cx="9746088" cy="5631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900" dirty="0"/>
              <a:t>NFA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22325" y="478128"/>
            <a:ext cx="9745413" cy="404813"/>
          </a:xfrm>
        </p:spPr>
        <p:txBody>
          <a:bodyPr/>
          <a:lstStyle/>
          <a:p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F5E1A0-C82C-AC1B-5219-90CAC9DA0AE3}"/>
              </a:ext>
            </a:extLst>
          </p:cNvPr>
          <p:cNvSpPr/>
          <p:nvPr/>
        </p:nvSpPr>
        <p:spPr>
          <a:xfrm>
            <a:off x="3446019" y="2819924"/>
            <a:ext cx="1504353" cy="371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S -&gt; · BB 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$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A85560-12A4-006D-5E57-1908E1470FA0}"/>
              </a:ext>
            </a:extLst>
          </p:cNvPr>
          <p:cNvSpPr/>
          <p:nvPr/>
        </p:nvSpPr>
        <p:spPr>
          <a:xfrm>
            <a:off x="1623587" y="2819924"/>
            <a:ext cx="1472761" cy="371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S’-&gt; · S 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$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194EEF-91CE-B2D7-3543-D85116B61303}"/>
              </a:ext>
            </a:extLst>
          </p:cNvPr>
          <p:cNvSpPr/>
          <p:nvPr/>
        </p:nvSpPr>
        <p:spPr>
          <a:xfrm>
            <a:off x="5471332" y="2793712"/>
            <a:ext cx="1622173" cy="442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B -&gt; · a , a/b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1704EB-6B60-E7FC-E596-41DB7731C721}"/>
              </a:ext>
            </a:extLst>
          </p:cNvPr>
          <p:cNvSpPr/>
          <p:nvPr/>
        </p:nvSpPr>
        <p:spPr>
          <a:xfrm>
            <a:off x="1623587" y="3602945"/>
            <a:ext cx="1472761" cy="371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S’-&gt; S · 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$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D79126-6C53-815E-9D39-57F84BA367C5}"/>
              </a:ext>
            </a:extLst>
          </p:cNvPr>
          <p:cNvSpPr/>
          <p:nvPr/>
        </p:nvSpPr>
        <p:spPr>
          <a:xfrm>
            <a:off x="3446019" y="3602944"/>
            <a:ext cx="1617865" cy="371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S -&gt; B · B 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$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59B13B-2765-19D7-ADF6-BA0C4AF3D96A}"/>
              </a:ext>
            </a:extLst>
          </p:cNvPr>
          <p:cNvSpPr/>
          <p:nvPr/>
        </p:nvSpPr>
        <p:spPr>
          <a:xfrm>
            <a:off x="2703958" y="4379660"/>
            <a:ext cx="1504353" cy="371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B -&gt; · a 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$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17B613-958B-48CA-3D82-99F3EF0D8A27}"/>
              </a:ext>
            </a:extLst>
          </p:cNvPr>
          <p:cNvSpPr/>
          <p:nvPr/>
        </p:nvSpPr>
        <p:spPr>
          <a:xfrm>
            <a:off x="5434035" y="3611814"/>
            <a:ext cx="1449449" cy="371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S -&gt; BB · 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$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3D2BDA-6C59-95E7-ED7B-B80F145CB5FD}"/>
              </a:ext>
            </a:extLst>
          </p:cNvPr>
          <p:cNvSpPr/>
          <p:nvPr/>
        </p:nvSpPr>
        <p:spPr>
          <a:xfrm>
            <a:off x="7746294" y="2062588"/>
            <a:ext cx="1811287" cy="37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B -&gt; b · B , a/b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BEEED0-2AE3-A541-BE50-F0DA2D4EDCE3}"/>
              </a:ext>
            </a:extLst>
          </p:cNvPr>
          <p:cNvSpPr/>
          <p:nvPr/>
        </p:nvSpPr>
        <p:spPr>
          <a:xfrm>
            <a:off x="5471332" y="2036904"/>
            <a:ext cx="1894318" cy="422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B -&gt; · </a:t>
            </a:r>
            <a:r>
              <a:rPr lang="en-US" altLang="zh-CN" dirty="0" err="1"/>
              <a:t>bB</a:t>
            </a:r>
            <a:r>
              <a:rPr lang="en-US" altLang="zh-CN" dirty="0"/>
              <a:t> , a/b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98D96F-F02D-6C54-3183-D61950C6F67E}"/>
              </a:ext>
            </a:extLst>
          </p:cNvPr>
          <p:cNvSpPr/>
          <p:nvPr/>
        </p:nvSpPr>
        <p:spPr>
          <a:xfrm>
            <a:off x="7745355" y="2793711"/>
            <a:ext cx="1622174" cy="442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B -&gt; a ·  , a/b 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733385-7AC4-817D-4BB5-D288C6A9FBF4}"/>
              </a:ext>
            </a:extLst>
          </p:cNvPr>
          <p:cNvSpPr/>
          <p:nvPr/>
        </p:nvSpPr>
        <p:spPr>
          <a:xfrm>
            <a:off x="4585591" y="4379660"/>
            <a:ext cx="1504353" cy="371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B -&gt; · </a:t>
            </a:r>
            <a:r>
              <a:rPr lang="en-US" altLang="zh-CN" dirty="0" err="1"/>
              <a:t>bB</a:t>
            </a:r>
            <a:r>
              <a:rPr lang="en-US" altLang="zh-CN" dirty="0"/>
              <a:t> 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$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1E1F08-1F8A-7A47-3130-59FF85B2FECE}"/>
              </a:ext>
            </a:extLst>
          </p:cNvPr>
          <p:cNvSpPr/>
          <p:nvPr/>
        </p:nvSpPr>
        <p:spPr>
          <a:xfrm>
            <a:off x="2508975" y="5157517"/>
            <a:ext cx="1504353" cy="382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B -&gt; a ·  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$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210F79-7611-C0D8-8D34-BFC05E2D0EF5}"/>
              </a:ext>
            </a:extLst>
          </p:cNvPr>
          <p:cNvSpPr/>
          <p:nvPr/>
        </p:nvSpPr>
        <p:spPr>
          <a:xfrm>
            <a:off x="4659932" y="5156376"/>
            <a:ext cx="1602131" cy="37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B -&gt; b · B 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$</a:t>
            </a:r>
            <a:endParaRPr lang="en-US" altLang="zh-CN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3D818A-7752-E9A0-A014-C181330360AA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>
            <a:off x="3096348" y="3005432"/>
            <a:ext cx="349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08F3CEF-A7B6-1C69-B140-AA7154C08542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950372" y="3005432"/>
            <a:ext cx="520960" cy="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2ED3D92-C28F-E51B-90A2-87DD46F00ED4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4950372" y="2248096"/>
            <a:ext cx="520960" cy="757336"/>
          </a:xfrm>
          <a:prstGeom prst="bentConnector3">
            <a:avLst>
              <a:gd name="adj1" fmla="val 451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CE20343-D65E-1D1D-E7DC-8D64749CC8CE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7365650" y="2248096"/>
            <a:ext cx="38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581628C-B0BD-2726-E5F3-6E0D2A56512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7093505" y="3014923"/>
            <a:ext cx="651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B44BDC2-BF51-776D-CBE8-F36EA6C0FCB8}"/>
              </a:ext>
            </a:extLst>
          </p:cNvPr>
          <p:cNvSpPr txBox="1"/>
          <p:nvPr/>
        </p:nvSpPr>
        <p:spPr>
          <a:xfrm>
            <a:off x="3135999" y="271797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ε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349189B-B099-1E73-A3AE-4262A21E79A5}"/>
              </a:ext>
            </a:extLst>
          </p:cNvPr>
          <p:cNvSpPr txBox="1"/>
          <p:nvPr/>
        </p:nvSpPr>
        <p:spPr>
          <a:xfrm>
            <a:off x="4885017" y="2374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ε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D67F3EB-023B-01B4-8C44-728161FB604C}"/>
              </a:ext>
            </a:extLst>
          </p:cNvPr>
          <p:cNvSpPr txBox="1"/>
          <p:nvPr/>
        </p:nvSpPr>
        <p:spPr>
          <a:xfrm>
            <a:off x="5165723" y="268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ε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3B974E6-F880-F80E-8B28-5F6C42302CCC}"/>
              </a:ext>
            </a:extLst>
          </p:cNvPr>
          <p:cNvSpPr txBox="1"/>
          <p:nvPr/>
        </p:nvSpPr>
        <p:spPr>
          <a:xfrm>
            <a:off x="7361417" y="192618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937BA4E-72A9-73C6-9633-F36AB0EE99A7}"/>
              </a:ext>
            </a:extLst>
          </p:cNvPr>
          <p:cNvSpPr txBox="1"/>
          <p:nvPr/>
        </p:nvSpPr>
        <p:spPr>
          <a:xfrm>
            <a:off x="7385991" y="2635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90D5EACA-E678-A46C-D07F-24882E47D9E0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>
          <a:xfrm rot="16200000" flipV="1">
            <a:off x="7522373" y="933022"/>
            <a:ext cx="25684" cy="2233447"/>
          </a:xfrm>
          <a:prstGeom prst="bentConnector3">
            <a:avLst>
              <a:gd name="adj1" fmla="val 990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F9C14A46-6F6C-8E8D-3D61-A4298A5C3820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rot="5400000">
            <a:off x="7287125" y="1428899"/>
            <a:ext cx="360108" cy="2369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159F55B-32B9-8263-3B6E-C3AF0D55192E}"/>
              </a:ext>
            </a:extLst>
          </p:cNvPr>
          <p:cNvSpPr txBox="1"/>
          <p:nvPr/>
        </p:nvSpPr>
        <p:spPr>
          <a:xfrm>
            <a:off x="7407865" y="14315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ε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5549D35-50AE-FE75-C562-4ADA8E036B7E}"/>
              </a:ext>
            </a:extLst>
          </p:cNvPr>
          <p:cNvSpPr txBox="1"/>
          <p:nvPr/>
        </p:nvSpPr>
        <p:spPr>
          <a:xfrm>
            <a:off x="7931904" y="2321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ε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E5C848F-93A0-4BE0-AC56-B70508CD0B5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359968" y="3190939"/>
            <a:ext cx="0" cy="4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10A8ACB-0431-683C-B8A6-A6ACB859C745}"/>
              </a:ext>
            </a:extLst>
          </p:cNvPr>
          <p:cNvCxnSpPr>
            <a:cxnSpLocks/>
          </p:cNvCxnSpPr>
          <p:nvPr/>
        </p:nvCxnSpPr>
        <p:spPr>
          <a:xfrm>
            <a:off x="4151982" y="3190938"/>
            <a:ext cx="0" cy="4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C99FA0D-486D-02F9-0475-C1124F857C55}"/>
              </a:ext>
            </a:extLst>
          </p:cNvPr>
          <p:cNvCxnSpPr>
            <a:cxnSpLocks/>
          </p:cNvCxnSpPr>
          <p:nvPr/>
        </p:nvCxnSpPr>
        <p:spPr>
          <a:xfrm>
            <a:off x="3798834" y="3967654"/>
            <a:ext cx="0" cy="4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F8C02F7-8BD7-78D4-4BC6-B4DDFE457831}"/>
              </a:ext>
            </a:extLst>
          </p:cNvPr>
          <p:cNvCxnSpPr>
            <a:cxnSpLocks/>
          </p:cNvCxnSpPr>
          <p:nvPr/>
        </p:nvCxnSpPr>
        <p:spPr>
          <a:xfrm>
            <a:off x="4950372" y="3967654"/>
            <a:ext cx="0" cy="4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85909E2-F4A9-DEA5-F22D-6A649C77D646}"/>
              </a:ext>
            </a:extLst>
          </p:cNvPr>
          <p:cNvCxnSpPr>
            <a:cxnSpLocks/>
          </p:cNvCxnSpPr>
          <p:nvPr/>
        </p:nvCxnSpPr>
        <p:spPr>
          <a:xfrm>
            <a:off x="3363706" y="4744370"/>
            <a:ext cx="0" cy="4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A6D9ED4-EAEE-DB6C-6319-B828ED587FA6}"/>
              </a:ext>
            </a:extLst>
          </p:cNvPr>
          <p:cNvCxnSpPr>
            <a:cxnSpLocks/>
          </p:cNvCxnSpPr>
          <p:nvPr/>
        </p:nvCxnSpPr>
        <p:spPr>
          <a:xfrm>
            <a:off x="5375385" y="4744370"/>
            <a:ext cx="0" cy="4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00F4AF8-BD41-A912-6C3F-5CE283486668}"/>
              </a:ext>
            </a:extLst>
          </p:cNvPr>
          <p:cNvSpPr txBox="1"/>
          <p:nvPr/>
        </p:nvSpPr>
        <p:spPr>
          <a:xfrm>
            <a:off x="3543135" y="39676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ε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1F2278D-9613-149E-CB06-216456C16003}"/>
              </a:ext>
            </a:extLst>
          </p:cNvPr>
          <p:cNvSpPr txBox="1"/>
          <p:nvPr/>
        </p:nvSpPr>
        <p:spPr>
          <a:xfrm>
            <a:off x="4659932" y="39602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ε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2F0BBFC-C685-E61C-6EE6-E4CE828B64C3}"/>
              </a:ext>
            </a:extLst>
          </p:cNvPr>
          <p:cNvSpPr txBox="1"/>
          <p:nvPr/>
        </p:nvSpPr>
        <p:spPr>
          <a:xfrm>
            <a:off x="2107102" y="319571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9FD20BA-DA7B-CC76-ADE2-7AAD18FB8280}"/>
              </a:ext>
            </a:extLst>
          </p:cNvPr>
          <p:cNvSpPr txBox="1"/>
          <p:nvPr/>
        </p:nvSpPr>
        <p:spPr>
          <a:xfrm>
            <a:off x="3864682" y="322677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F510B9A-4B09-0832-22FF-D0A0A262807A}"/>
              </a:ext>
            </a:extLst>
          </p:cNvPr>
          <p:cNvSpPr txBox="1"/>
          <p:nvPr/>
        </p:nvSpPr>
        <p:spPr>
          <a:xfrm>
            <a:off x="3051401" y="47933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E9E3E4D-5C77-FAEF-5109-0C5DE0968572}"/>
              </a:ext>
            </a:extLst>
          </p:cNvPr>
          <p:cNvSpPr txBox="1"/>
          <p:nvPr/>
        </p:nvSpPr>
        <p:spPr>
          <a:xfrm>
            <a:off x="5063884" y="474914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C3AB435-412D-C14B-2CA6-3067DD32E173}"/>
              </a:ext>
            </a:extLst>
          </p:cNvPr>
          <p:cNvCxnSpPr>
            <a:cxnSpLocks/>
          </p:cNvCxnSpPr>
          <p:nvPr/>
        </p:nvCxnSpPr>
        <p:spPr>
          <a:xfrm flipV="1">
            <a:off x="5833241" y="4744370"/>
            <a:ext cx="0" cy="4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B311FA3A-F15F-010A-D362-E4AE396F7F5D}"/>
              </a:ext>
            </a:extLst>
          </p:cNvPr>
          <p:cNvCxnSpPr>
            <a:stCxn id="19" idx="1"/>
            <a:endCxn id="12" idx="3"/>
          </p:cNvCxnSpPr>
          <p:nvPr/>
        </p:nvCxnSpPr>
        <p:spPr>
          <a:xfrm rot="10800000">
            <a:off x="4208312" y="4565168"/>
            <a:ext cx="451621" cy="776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752CC8A-832F-F71E-2901-526A224A7831}"/>
              </a:ext>
            </a:extLst>
          </p:cNvPr>
          <p:cNvSpPr txBox="1"/>
          <p:nvPr/>
        </p:nvSpPr>
        <p:spPr>
          <a:xfrm>
            <a:off x="4168313" y="485693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ε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B347963-14DF-DC1B-BFCE-4ED76C84FD19}"/>
              </a:ext>
            </a:extLst>
          </p:cNvPr>
          <p:cNvSpPr txBox="1"/>
          <p:nvPr/>
        </p:nvSpPr>
        <p:spPr>
          <a:xfrm>
            <a:off x="5589962" y="47443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ε</a:t>
            </a:r>
            <a:endParaRPr lang="zh-CN" altLang="en-US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70D7D0A-C280-D143-023C-6266E96A098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063884" y="3788452"/>
            <a:ext cx="370151" cy="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EEEBC11C-56FF-A2DD-41B2-61F5115D76D5}"/>
              </a:ext>
            </a:extLst>
          </p:cNvPr>
          <p:cNvSpPr txBox="1"/>
          <p:nvPr/>
        </p:nvSpPr>
        <p:spPr>
          <a:xfrm>
            <a:off x="5073041" y="349352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1769649-46DB-ECD7-89CB-2950361C706F}"/>
              </a:ext>
            </a:extLst>
          </p:cNvPr>
          <p:cNvSpPr/>
          <p:nvPr/>
        </p:nvSpPr>
        <p:spPr>
          <a:xfrm>
            <a:off x="4659932" y="5906066"/>
            <a:ext cx="1602131" cy="37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B -&gt; </a:t>
            </a:r>
            <a:r>
              <a:rPr lang="en-US" altLang="zh-CN" dirty="0" err="1"/>
              <a:t>bB</a:t>
            </a:r>
            <a:r>
              <a:rPr lang="en-US" altLang="zh-CN" dirty="0"/>
              <a:t> · 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$</a:t>
            </a:r>
            <a:endParaRPr lang="en-US" altLang="zh-CN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87B1300-7609-DA6F-4AD3-1BBE026B846B}"/>
              </a:ext>
            </a:extLst>
          </p:cNvPr>
          <p:cNvCxnSpPr>
            <a:cxnSpLocks/>
            <a:stCxn id="19" idx="2"/>
            <a:endCxn id="80" idx="0"/>
          </p:cNvCxnSpPr>
          <p:nvPr/>
        </p:nvCxnSpPr>
        <p:spPr>
          <a:xfrm>
            <a:off x="5460998" y="5527392"/>
            <a:ext cx="0" cy="3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857DAE46-B583-C485-7775-D4AD27D1F201}"/>
              </a:ext>
            </a:extLst>
          </p:cNvPr>
          <p:cNvSpPr txBox="1"/>
          <p:nvPr/>
        </p:nvSpPr>
        <p:spPr>
          <a:xfrm>
            <a:off x="5173299" y="553693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E1849B1-FC8D-21F1-DD15-EF33125E4A16}"/>
              </a:ext>
            </a:extLst>
          </p:cNvPr>
          <p:cNvSpPr/>
          <p:nvPr/>
        </p:nvSpPr>
        <p:spPr>
          <a:xfrm>
            <a:off x="8040393" y="3720416"/>
            <a:ext cx="1811287" cy="37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B -&gt; </a:t>
            </a:r>
            <a:r>
              <a:rPr lang="en-US" altLang="zh-CN" dirty="0" err="1"/>
              <a:t>bB</a:t>
            </a:r>
            <a:r>
              <a:rPr lang="en-US" altLang="zh-CN" dirty="0"/>
              <a:t> ·  , a/b</a:t>
            </a: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A305A4EE-4F3C-A262-4107-2C73EE9999C1}"/>
              </a:ext>
            </a:extLst>
          </p:cNvPr>
          <p:cNvCxnSpPr>
            <a:cxnSpLocks/>
            <a:stCxn id="14" idx="3"/>
            <a:endCxn id="86" idx="3"/>
          </p:cNvCxnSpPr>
          <p:nvPr/>
        </p:nvCxnSpPr>
        <p:spPr>
          <a:xfrm>
            <a:off x="9557581" y="2248096"/>
            <a:ext cx="294099" cy="1657828"/>
          </a:xfrm>
          <a:prstGeom prst="bentConnector3">
            <a:avLst>
              <a:gd name="adj1" fmla="val 1777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5D32D84-08F5-984A-FBA2-EB7FF2526E4B}"/>
              </a:ext>
            </a:extLst>
          </p:cNvPr>
          <p:cNvSpPr txBox="1"/>
          <p:nvPr/>
        </p:nvSpPr>
        <p:spPr>
          <a:xfrm>
            <a:off x="10049425" y="290579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871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谢谢</a:t>
            </a:r>
            <a:r>
              <a:rPr lang="en-US" altLang="zh-CN"/>
              <a:t>	</a:t>
            </a:r>
            <a:r>
              <a:rPr lang="zh-CN" altLang="en-US"/>
              <a:t>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请提宝贵意见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20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1963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endParaRPr lang="en-US" altLang="zh-CN" sz="19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(1) 3.1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6F3E50-A2AB-8541-F3CC-84F90D68E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48" y="983768"/>
            <a:ext cx="2978303" cy="15113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C773E1-8E78-1ED6-635E-76431CC63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148" y="2570952"/>
            <a:ext cx="3054507" cy="24448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5B846D-C4D7-2545-4B1E-C3DC8E47E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758" y="4984654"/>
            <a:ext cx="4159464" cy="18733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3DA098-6867-A1B8-7018-FEB71184A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725" y="269356"/>
            <a:ext cx="2495678" cy="29402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D5129A5-FF13-E49E-5EA7-80A2A518A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212335"/>
            <a:ext cx="3664138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6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1963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600" b="1" dirty="0"/>
              <a:t>G</a:t>
            </a:r>
            <a:r>
              <a:rPr lang="zh-CN" altLang="en-US" sz="1600" b="1" dirty="0"/>
              <a:t>：</a:t>
            </a:r>
          </a:p>
          <a:p>
            <a:pPr marL="0" indent="0">
              <a:buNone/>
            </a:pPr>
            <a:r>
              <a:rPr lang="en-US" altLang="zh-CN" sz="1900" b="1" dirty="0"/>
              <a:t>S -&gt; </a:t>
            </a:r>
            <a:r>
              <a:rPr lang="en-US" altLang="zh-CN" sz="1900" b="1" dirty="0" err="1"/>
              <a:t>aBS</a:t>
            </a:r>
            <a:r>
              <a:rPr lang="en-US" altLang="zh-CN" sz="1900" b="1" dirty="0"/>
              <a:t> | </a:t>
            </a:r>
            <a:r>
              <a:rPr lang="en-US" altLang="zh-CN" sz="1900" b="1" dirty="0" err="1"/>
              <a:t>bAS</a:t>
            </a:r>
            <a:r>
              <a:rPr lang="en-US" altLang="zh-CN" sz="1900" b="1" dirty="0"/>
              <a:t> | Ɛ                                           LL(1)</a:t>
            </a:r>
            <a:r>
              <a:rPr lang="zh-CN" altLang="en-US" sz="1900" b="1" dirty="0"/>
              <a:t>分析表</a:t>
            </a:r>
            <a:endParaRPr lang="en-US" altLang="zh-CN" sz="1900" b="1" dirty="0"/>
          </a:p>
          <a:p>
            <a:pPr marL="0" indent="0">
              <a:buNone/>
            </a:pPr>
            <a:r>
              <a:rPr lang="en-US" altLang="zh-CN" sz="1900" b="1" dirty="0"/>
              <a:t>A-&gt; </a:t>
            </a:r>
            <a:r>
              <a:rPr lang="en-US" altLang="zh-CN" sz="1900" b="1" dirty="0" err="1"/>
              <a:t>bAA</a:t>
            </a:r>
            <a:r>
              <a:rPr lang="en-US" altLang="zh-CN" sz="1900" b="1" dirty="0"/>
              <a:t> | a                                                       </a:t>
            </a:r>
          </a:p>
          <a:p>
            <a:pPr marL="0" indent="0">
              <a:buNone/>
            </a:pPr>
            <a:r>
              <a:rPr lang="en-US" altLang="zh-CN" sz="1900" b="1" dirty="0"/>
              <a:t>B-&gt; </a:t>
            </a:r>
            <a:r>
              <a:rPr lang="en-US" altLang="zh-CN" sz="1900" b="1" dirty="0" err="1"/>
              <a:t>aBB</a:t>
            </a:r>
            <a:r>
              <a:rPr lang="en-US" altLang="zh-CN" sz="1900" b="1" dirty="0"/>
              <a:t> | b</a:t>
            </a:r>
          </a:p>
          <a:p>
            <a:pPr marL="0" indent="0">
              <a:buNone/>
            </a:pPr>
            <a:endParaRPr lang="en-US" altLang="zh-CN" sz="1900" b="1" dirty="0"/>
          </a:p>
          <a:p>
            <a:pPr marL="0" indent="0">
              <a:buNone/>
            </a:pPr>
            <a:r>
              <a:rPr lang="en-US" altLang="zh-CN" sz="1900" dirty="0"/>
              <a:t>FIRST(B) = {  a  ,  b  }</a:t>
            </a:r>
          </a:p>
          <a:p>
            <a:pPr marL="0" indent="0">
              <a:buNone/>
            </a:pPr>
            <a:r>
              <a:rPr lang="en-US" altLang="zh-CN" sz="1900" dirty="0"/>
              <a:t>FIRST(A) = {  b  ,  a  }</a:t>
            </a:r>
          </a:p>
          <a:p>
            <a:pPr marL="0" indent="0">
              <a:buNone/>
            </a:pPr>
            <a:r>
              <a:rPr lang="en-US" altLang="zh-CN" sz="1900" dirty="0"/>
              <a:t>FIRST(S) = {  a  ,  b  ,  Ɛ  }           </a:t>
            </a:r>
            <a:r>
              <a:rPr lang="zh-CN" altLang="en-US" sz="1900" dirty="0">
                <a:solidFill>
                  <a:srgbClr val="FF0000"/>
                </a:solidFill>
              </a:rPr>
              <a:t>产生语言</a:t>
            </a:r>
            <a:r>
              <a:rPr lang="zh-CN" altLang="en-US" sz="1900" dirty="0"/>
              <a:t>：</a:t>
            </a:r>
            <a:r>
              <a:rPr lang="en-US" altLang="zh-CN" sz="1900" dirty="0"/>
              <a:t>L(G)</a:t>
            </a:r>
            <a:r>
              <a:rPr lang="zh-CN" altLang="en-US" sz="1900" dirty="0"/>
              <a:t>为</a:t>
            </a:r>
            <a:r>
              <a:rPr lang="en-US" altLang="zh-CN" sz="1900" dirty="0"/>
              <a:t>a</a:t>
            </a:r>
            <a:r>
              <a:rPr lang="zh-CN" altLang="en-US" sz="1900" dirty="0"/>
              <a:t>和</a:t>
            </a:r>
            <a:r>
              <a:rPr lang="en-US" altLang="zh-CN" sz="1900" dirty="0"/>
              <a:t>b</a:t>
            </a:r>
            <a:r>
              <a:rPr lang="zh-CN" altLang="en-US" sz="1900" dirty="0"/>
              <a:t>个数相等的（任意）</a:t>
            </a:r>
            <a:r>
              <a:rPr lang="en-US" altLang="zh-CN" sz="1900" dirty="0"/>
              <a:t>ab</a:t>
            </a:r>
            <a:r>
              <a:rPr lang="zh-CN" altLang="en-US" sz="1900" dirty="0"/>
              <a:t>串。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1900" dirty="0"/>
              <a:t>FOLLOW(S) = {  $  }		                (1)</a:t>
            </a:r>
            <a:r>
              <a:rPr lang="zh-CN" altLang="en-US" sz="1900" dirty="0"/>
              <a:t>、</a:t>
            </a:r>
            <a:r>
              <a:rPr lang="en-US" altLang="zh-CN" sz="1900" dirty="0"/>
              <a:t>a</a:t>
            </a:r>
            <a:r>
              <a:rPr lang="zh-CN" altLang="en-US" sz="1900" dirty="0"/>
              <a:t>和</a:t>
            </a:r>
            <a:r>
              <a:rPr lang="en-US" altLang="zh-CN" sz="1900" dirty="0"/>
              <a:t>b</a:t>
            </a:r>
            <a:r>
              <a:rPr lang="zh-CN" altLang="en-US" sz="1900" dirty="0"/>
              <a:t>个数相等     </a:t>
            </a:r>
            <a:r>
              <a:rPr lang="en-US" altLang="zh-CN" sz="1900" dirty="0"/>
              <a:t>(2)</a:t>
            </a:r>
            <a:r>
              <a:rPr lang="zh-CN" altLang="en-US" sz="1900" dirty="0"/>
              <a:t>、任意</a:t>
            </a:r>
            <a:r>
              <a:rPr lang="en-US" altLang="zh-CN" sz="1900" dirty="0"/>
              <a:t>ab</a:t>
            </a:r>
            <a:r>
              <a:rPr lang="zh-CN" altLang="en-US" sz="1900" dirty="0"/>
              <a:t>串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1900" dirty="0"/>
              <a:t>FOLLOW(A) = {  b  ,  a  ,  $  }</a:t>
            </a:r>
          </a:p>
          <a:p>
            <a:pPr marL="0" indent="0">
              <a:buNone/>
            </a:pPr>
            <a:r>
              <a:rPr lang="en-US" altLang="zh-CN" sz="1900" dirty="0"/>
              <a:t>FOLLOW(B) = {  a  ,   b  ,  $ }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(2) 3.11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ED0D6D0-C294-92FA-8FFE-DB0CB299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030" y="1995698"/>
            <a:ext cx="4761389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7071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1900" b="1" dirty="0"/>
              <a:t>G:</a:t>
            </a:r>
          </a:p>
          <a:p>
            <a:pPr marL="0" indent="0">
              <a:buNone/>
            </a:pPr>
            <a:r>
              <a:rPr lang="en-US" altLang="zh-CN" sz="1900" b="1" dirty="0"/>
              <a:t>S -&gt; (L) | a</a:t>
            </a:r>
          </a:p>
          <a:p>
            <a:pPr marL="0" indent="0">
              <a:buNone/>
            </a:pPr>
            <a:r>
              <a:rPr lang="en-US" altLang="zh-CN" sz="1900" b="1" dirty="0"/>
              <a:t>L -&gt; L , S | S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1900" dirty="0"/>
              <a:t>FIRST(L) = {  </a:t>
            </a:r>
            <a:r>
              <a:rPr lang="en-US" altLang="zh-CN" sz="1900" dirty="0">
                <a:solidFill>
                  <a:srgbClr val="FF0000"/>
                </a:solidFill>
              </a:rPr>
              <a:t>(</a:t>
            </a:r>
            <a:r>
              <a:rPr lang="en-US" altLang="zh-CN" sz="1900" dirty="0"/>
              <a:t>  ,  </a:t>
            </a:r>
            <a:r>
              <a:rPr lang="en-US" altLang="zh-CN" sz="1900" dirty="0">
                <a:solidFill>
                  <a:srgbClr val="FF0000"/>
                </a:solidFill>
              </a:rPr>
              <a:t>a</a:t>
            </a:r>
            <a:r>
              <a:rPr lang="en-US" altLang="zh-CN" sz="1900" dirty="0"/>
              <a:t>  }</a:t>
            </a:r>
          </a:p>
          <a:p>
            <a:pPr marL="0" indent="0">
              <a:buNone/>
            </a:pPr>
            <a:r>
              <a:rPr lang="en-US" altLang="zh-CN" sz="1900" dirty="0"/>
              <a:t>FIRSR(S) = {  </a:t>
            </a:r>
            <a:r>
              <a:rPr lang="en-US" altLang="zh-CN" sz="1900" dirty="0">
                <a:solidFill>
                  <a:srgbClr val="FF0000"/>
                </a:solidFill>
              </a:rPr>
              <a:t>(</a:t>
            </a:r>
            <a:r>
              <a:rPr lang="en-US" altLang="zh-CN" sz="1900" dirty="0"/>
              <a:t>  ,  </a:t>
            </a:r>
            <a:r>
              <a:rPr lang="en-US" altLang="zh-CN" sz="1900" dirty="0">
                <a:solidFill>
                  <a:srgbClr val="FF0000"/>
                </a:solidFill>
              </a:rPr>
              <a:t>a</a:t>
            </a:r>
            <a:r>
              <a:rPr lang="en-US" altLang="zh-CN" sz="1900" dirty="0"/>
              <a:t>  }</a:t>
            </a:r>
          </a:p>
          <a:p>
            <a:pPr marL="0" indent="0">
              <a:buNone/>
            </a:pPr>
            <a:r>
              <a:rPr lang="en-US" altLang="zh-CN" sz="1900" dirty="0"/>
              <a:t>FOLLOW(S) = {  </a:t>
            </a:r>
            <a:r>
              <a:rPr lang="en-US" altLang="zh-CN" sz="1900" dirty="0">
                <a:solidFill>
                  <a:srgbClr val="FF0000"/>
                </a:solidFill>
              </a:rPr>
              <a:t>$</a:t>
            </a:r>
            <a:r>
              <a:rPr lang="en-US" altLang="zh-CN" sz="1900" dirty="0"/>
              <a:t> , </a:t>
            </a:r>
            <a:r>
              <a:rPr lang="en-US" altLang="zh-CN" sz="1900" dirty="0">
                <a:solidFill>
                  <a:srgbClr val="FF0000"/>
                </a:solidFill>
              </a:rPr>
              <a:t>)</a:t>
            </a:r>
            <a:r>
              <a:rPr lang="en-US" altLang="zh-CN" sz="1900" dirty="0"/>
              <a:t>  ,  </a:t>
            </a:r>
            <a:r>
              <a:rPr lang="zh-CN" altLang="en-US" sz="1900" dirty="0">
                <a:solidFill>
                  <a:srgbClr val="FF0000"/>
                </a:solidFill>
              </a:rPr>
              <a:t>，</a:t>
            </a:r>
            <a:r>
              <a:rPr lang="en-US" altLang="zh-CN" sz="1900" dirty="0"/>
              <a:t> }</a:t>
            </a:r>
          </a:p>
          <a:p>
            <a:pPr marL="0" indent="0">
              <a:buNone/>
            </a:pPr>
            <a:r>
              <a:rPr lang="en-US" altLang="zh-CN" sz="1900" dirty="0"/>
              <a:t>FOLLOW(L) = {  </a:t>
            </a:r>
            <a:r>
              <a:rPr lang="en-US" altLang="zh-CN" sz="1900" dirty="0">
                <a:solidFill>
                  <a:srgbClr val="FF0000"/>
                </a:solidFill>
              </a:rPr>
              <a:t>)</a:t>
            </a:r>
            <a:r>
              <a:rPr lang="en-US" altLang="zh-CN" sz="1900" dirty="0"/>
              <a:t>  ,  </a:t>
            </a:r>
            <a:r>
              <a:rPr lang="en-US" altLang="zh-CN" sz="1900" dirty="0">
                <a:solidFill>
                  <a:srgbClr val="FF0000"/>
                </a:solidFill>
              </a:rPr>
              <a:t>,</a:t>
            </a:r>
            <a:r>
              <a:rPr lang="en-US" altLang="zh-CN" sz="1900" dirty="0"/>
              <a:t>  }</a:t>
            </a:r>
          </a:p>
          <a:p>
            <a:pPr marL="0" indent="0">
              <a:buNone/>
            </a:pPr>
            <a:r>
              <a:rPr lang="zh-CN" altLang="en-US" sz="1900" dirty="0"/>
              <a:t>拓展文法</a:t>
            </a:r>
            <a:r>
              <a:rPr lang="en-US" altLang="zh-CN" sz="1900" dirty="0"/>
              <a:t>G</a:t>
            </a:r>
            <a:r>
              <a:rPr lang="zh-CN" altLang="en-US" sz="1900" dirty="0"/>
              <a:t>：</a:t>
            </a:r>
          </a:p>
          <a:p>
            <a:pPr marL="0" indent="0">
              <a:buNone/>
            </a:pPr>
            <a:r>
              <a:rPr lang="zh-CN" altLang="en-US" sz="1900" dirty="0"/>
              <a:t>        （</a:t>
            </a:r>
            <a:r>
              <a:rPr lang="en-US" altLang="zh-CN" sz="1900" dirty="0"/>
              <a:t>0</a:t>
            </a:r>
            <a:r>
              <a:rPr lang="zh-CN" altLang="en-US" sz="1900" dirty="0"/>
              <a:t>）</a:t>
            </a:r>
            <a:r>
              <a:rPr lang="en-US" altLang="zh-CN" sz="1900" dirty="0"/>
              <a:t>S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1900" dirty="0"/>
              <a:t> -&gt; S</a:t>
            </a:r>
          </a:p>
          <a:p>
            <a:pPr marL="0" indent="0">
              <a:buNone/>
            </a:pPr>
            <a:r>
              <a:rPr lang="en-US" altLang="zh-CN" sz="1900" dirty="0"/>
              <a:t>        </a:t>
            </a:r>
            <a:r>
              <a:rPr lang="zh-CN" altLang="en-US" sz="1900" dirty="0"/>
              <a:t>（</a:t>
            </a:r>
            <a:r>
              <a:rPr lang="en-US" altLang="zh-CN" sz="1900" dirty="0"/>
              <a:t>1</a:t>
            </a:r>
            <a:r>
              <a:rPr lang="zh-CN" altLang="en-US" sz="1900" dirty="0"/>
              <a:t>）</a:t>
            </a:r>
            <a:r>
              <a:rPr lang="en-US" altLang="zh-CN" sz="1900" dirty="0"/>
              <a:t>S -&gt; (L)</a:t>
            </a:r>
          </a:p>
          <a:p>
            <a:pPr marL="0" indent="0">
              <a:buNone/>
            </a:pPr>
            <a:r>
              <a:rPr lang="en-US" altLang="zh-CN" sz="1900" dirty="0"/>
              <a:t>        </a:t>
            </a:r>
            <a:r>
              <a:rPr lang="zh-CN" altLang="en-US" sz="1900" dirty="0"/>
              <a:t>（</a:t>
            </a:r>
            <a:r>
              <a:rPr lang="en-US" altLang="zh-CN" sz="1900" dirty="0"/>
              <a:t>2</a:t>
            </a:r>
            <a:r>
              <a:rPr lang="zh-CN" altLang="en-US" sz="1900" dirty="0"/>
              <a:t>）</a:t>
            </a:r>
            <a:r>
              <a:rPr lang="en-US" altLang="zh-CN" sz="1900" dirty="0"/>
              <a:t>S -&gt; a</a:t>
            </a:r>
          </a:p>
          <a:p>
            <a:pPr marL="0" indent="0">
              <a:buNone/>
            </a:pPr>
            <a:r>
              <a:rPr lang="en-US" altLang="zh-CN" sz="1900" dirty="0"/>
              <a:t>        </a:t>
            </a:r>
            <a:r>
              <a:rPr lang="zh-CN" altLang="en-US" sz="1900" dirty="0"/>
              <a:t>（</a:t>
            </a:r>
            <a:r>
              <a:rPr lang="en-US" altLang="zh-CN" sz="1900" dirty="0"/>
              <a:t>3</a:t>
            </a:r>
            <a:r>
              <a:rPr lang="zh-CN" altLang="en-US" sz="1900" dirty="0"/>
              <a:t>）</a:t>
            </a:r>
            <a:r>
              <a:rPr lang="en-US" altLang="zh-CN" sz="1900" dirty="0"/>
              <a:t>L -&gt; L , S</a:t>
            </a:r>
          </a:p>
          <a:p>
            <a:pPr marL="0" indent="0">
              <a:buNone/>
            </a:pPr>
            <a:r>
              <a:rPr lang="en-US" altLang="zh-CN" sz="1900" dirty="0"/>
              <a:t>        </a:t>
            </a:r>
            <a:r>
              <a:rPr lang="zh-CN" altLang="en-US" sz="1900" dirty="0"/>
              <a:t>（</a:t>
            </a:r>
            <a:r>
              <a:rPr lang="en-US" altLang="zh-CN" sz="1900" dirty="0"/>
              <a:t>4</a:t>
            </a:r>
            <a:r>
              <a:rPr lang="zh-CN" altLang="en-US" sz="1900" dirty="0"/>
              <a:t>）</a:t>
            </a:r>
            <a:r>
              <a:rPr lang="en-US" altLang="zh-CN" sz="1900" dirty="0"/>
              <a:t>L -&gt;  S</a:t>
            </a:r>
          </a:p>
          <a:p>
            <a:pPr marL="0" indent="0">
              <a:buNone/>
            </a:pPr>
            <a:endParaRPr lang="en-US" altLang="zh-CN" sz="19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(3) 3.17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E8B36E-45A0-E4D1-5868-204562BEA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74" y="945956"/>
            <a:ext cx="6834465" cy="46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7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0677" y="285920"/>
            <a:ext cx="153869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AE0A4E-50E0-D06D-9444-45CCA4CDA380}"/>
              </a:ext>
            </a:extLst>
          </p:cNvPr>
          <p:cNvSpPr txBox="1"/>
          <p:nvPr/>
        </p:nvSpPr>
        <p:spPr>
          <a:xfrm>
            <a:off x="5063884" y="75674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SLR(1)</a:t>
            </a:r>
            <a:r>
              <a:rPr lang="zh-CN" altLang="en-US" b="1" dirty="0"/>
              <a:t>分析表</a:t>
            </a:r>
          </a:p>
        </p:txBody>
      </p:sp>
      <p:graphicFrame>
        <p:nvGraphicFramePr>
          <p:cNvPr id="11" name="Group 146">
            <a:extLst>
              <a:ext uri="{FF2B5EF4-FFF2-40B4-BE49-F238E27FC236}">
                <a16:creationId xmlns:a16="http://schemas.microsoft.com/office/drawing/2014/main" id="{5B609A87-D224-EA0D-CE1C-E65FA284F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176506"/>
              </p:ext>
            </p:extLst>
          </p:nvPr>
        </p:nvGraphicFramePr>
        <p:xfrm>
          <a:off x="2675618" y="1348645"/>
          <a:ext cx="6840763" cy="4160709"/>
        </p:xfrm>
        <a:graphic>
          <a:graphicData uri="http://schemas.openxmlformats.org/drawingml/2006/table">
            <a:tbl>
              <a:tblPr/>
              <a:tblGrid>
                <a:gridCol w="86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6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23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23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3647">
                <a:tc rowSpan="2"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态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action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goto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(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a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,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$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3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s2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s3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3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acc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3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s2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s3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3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3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s6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s7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53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537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buSzPct val="9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buSzPct val="9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s2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s3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8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228682"/>
                  </a:ext>
                </a:extLst>
              </a:tr>
              <a:tr h="371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方正兰亭中黑_GBK" pitchFamily="2" charset="-122"/>
                          <a:cs typeface="+mn-cs"/>
                        </a:rPr>
                        <a:t>r3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方正兰亭中黑_GBK" pitchFamily="2" charset="-122"/>
                        <a:cs typeface="+mn-c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7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8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19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900" b="1" dirty="0"/>
              <a:t>G:</a:t>
            </a:r>
          </a:p>
          <a:p>
            <a:pPr marL="0" indent="0">
              <a:buNone/>
            </a:pPr>
            <a:r>
              <a:rPr lang="en-US" altLang="zh-CN" sz="1900" b="1" dirty="0"/>
              <a:t>S -&gt; </a:t>
            </a:r>
            <a:r>
              <a:rPr lang="en-US" altLang="zh-CN" sz="1900" b="1" dirty="0" err="1"/>
              <a:t>AaAb</a:t>
            </a:r>
            <a:r>
              <a:rPr lang="en-US" altLang="zh-CN" sz="1900" b="1" dirty="0"/>
              <a:t> | </a:t>
            </a:r>
            <a:r>
              <a:rPr lang="en-US" altLang="zh-CN" sz="1900" b="1" dirty="0" err="1"/>
              <a:t>BbBa</a:t>
            </a:r>
            <a:endParaRPr lang="en-US" altLang="zh-CN" sz="1900" b="1" dirty="0"/>
          </a:p>
          <a:p>
            <a:pPr marL="0" indent="0">
              <a:buNone/>
            </a:pPr>
            <a:r>
              <a:rPr lang="en-US" altLang="zh-CN" sz="1900" b="1" dirty="0"/>
              <a:t>A -&gt; Ɛ</a:t>
            </a:r>
          </a:p>
          <a:p>
            <a:pPr marL="0" indent="0">
              <a:buNone/>
            </a:pPr>
            <a:r>
              <a:rPr lang="en-US" altLang="zh-CN" sz="1900" b="1" dirty="0"/>
              <a:t>B -&gt; Ɛ</a:t>
            </a:r>
          </a:p>
          <a:p>
            <a:pPr marL="0" indent="0">
              <a:buNone/>
            </a:pPr>
            <a:r>
              <a:rPr lang="en-US" altLang="zh-CN" sz="1900" dirty="0"/>
              <a:t>(a) </a:t>
            </a:r>
            <a:r>
              <a:rPr lang="zh-CN" altLang="en-US" sz="1900" dirty="0"/>
              <a:t>证明文法</a:t>
            </a:r>
            <a:r>
              <a:rPr lang="en-US" altLang="zh-CN" sz="1900" dirty="0"/>
              <a:t>G</a:t>
            </a:r>
            <a:r>
              <a:rPr lang="zh-CN" altLang="en-US" sz="1900" dirty="0"/>
              <a:t>是</a:t>
            </a:r>
            <a:r>
              <a:rPr lang="en-US" altLang="zh-CN" sz="1900" dirty="0"/>
              <a:t>LL(1)</a:t>
            </a:r>
            <a:r>
              <a:rPr lang="zh-CN" altLang="en-US" sz="1900" dirty="0"/>
              <a:t>文法，但不是</a:t>
            </a:r>
            <a:r>
              <a:rPr lang="en-US" altLang="zh-CN" sz="1900" dirty="0"/>
              <a:t>SLR(1)</a:t>
            </a:r>
            <a:r>
              <a:rPr lang="zh-CN" altLang="en-US" sz="1900" dirty="0"/>
              <a:t>文法。</a:t>
            </a:r>
          </a:p>
          <a:p>
            <a:pPr marL="0" indent="0">
              <a:buNone/>
            </a:pPr>
            <a:r>
              <a:rPr lang="en-US" altLang="zh-CN" sz="1900" dirty="0"/>
              <a:t>(b) </a:t>
            </a:r>
            <a:r>
              <a:rPr lang="zh-CN" altLang="en-US" sz="1900" dirty="0"/>
              <a:t>证明所有</a:t>
            </a:r>
            <a:r>
              <a:rPr lang="en-US" altLang="zh-CN" sz="1900" dirty="0"/>
              <a:t>LL(1)</a:t>
            </a:r>
            <a:r>
              <a:rPr lang="zh-CN" altLang="en-US" sz="1900" dirty="0"/>
              <a:t>文法都是</a:t>
            </a:r>
            <a:r>
              <a:rPr lang="en-US" altLang="zh-CN" sz="1900" dirty="0"/>
              <a:t>LR(1)</a:t>
            </a:r>
            <a:r>
              <a:rPr lang="zh-CN" altLang="en-US" sz="1900" dirty="0"/>
              <a:t>文法。</a:t>
            </a:r>
            <a:endParaRPr lang="en-US" altLang="zh-CN" sz="1900" dirty="0"/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r>
              <a:rPr lang="en-US" altLang="zh-CN" sz="1900" dirty="0"/>
              <a:t>(a)</a:t>
            </a:r>
            <a:r>
              <a:rPr lang="zh-CN" altLang="en-US" sz="1900" dirty="0"/>
              <a:t> 证：</a:t>
            </a:r>
            <a:r>
              <a:rPr lang="en-US" altLang="zh-CN" sz="1900" dirty="0"/>
              <a:t>FIRST(</a:t>
            </a:r>
            <a:r>
              <a:rPr lang="en-US" altLang="zh-CN" sz="1900" dirty="0" err="1"/>
              <a:t>AaAb</a:t>
            </a:r>
            <a:r>
              <a:rPr lang="en-US" altLang="zh-CN" sz="1900" dirty="0"/>
              <a:t>) = {  a  }</a:t>
            </a:r>
            <a:r>
              <a:rPr lang="zh-CN" altLang="en-US" sz="1900" dirty="0"/>
              <a:t>，</a:t>
            </a:r>
            <a:r>
              <a:rPr lang="en-US" altLang="zh-CN" sz="1900" dirty="0"/>
              <a:t>FIRST(</a:t>
            </a:r>
            <a:r>
              <a:rPr lang="en-US" altLang="zh-CN" sz="1900" dirty="0" err="1"/>
              <a:t>BbBa</a:t>
            </a:r>
            <a:r>
              <a:rPr lang="en-US" altLang="zh-CN" sz="1900" dirty="0"/>
              <a:t>) = {  b  }</a:t>
            </a:r>
            <a:r>
              <a:rPr lang="zh-CN" altLang="en-US" sz="1900" dirty="0"/>
              <a:t>，即</a:t>
            </a:r>
            <a:r>
              <a:rPr lang="en-US" altLang="zh-CN" sz="1900" dirty="0"/>
              <a:t>FIRST(</a:t>
            </a:r>
            <a:r>
              <a:rPr lang="en-US" altLang="zh-CN" sz="1900" dirty="0" err="1"/>
              <a:t>AaAb</a:t>
            </a:r>
            <a:r>
              <a:rPr lang="en-US" altLang="zh-CN" sz="1900" dirty="0"/>
              <a:t>) ∩ FIRST(</a:t>
            </a:r>
            <a:r>
              <a:rPr lang="en-US" altLang="zh-CN" sz="1900" dirty="0" err="1"/>
              <a:t>BbBa</a:t>
            </a:r>
            <a:r>
              <a:rPr lang="en-US" altLang="zh-CN" sz="1900" dirty="0"/>
              <a:t>) </a:t>
            </a:r>
            <a:r>
              <a:rPr lang="zh-CN" altLang="en-US" sz="1900" dirty="0"/>
              <a:t>为空，且 </a:t>
            </a:r>
            <a:r>
              <a:rPr lang="en-US" altLang="zh-CN" sz="1900" dirty="0"/>
              <a:t>Ɛ </a:t>
            </a:r>
            <a:r>
              <a:rPr lang="zh-CN" altLang="en-US" sz="1900" dirty="0"/>
              <a:t>不属于</a:t>
            </a:r>
            <a:r>
              <a:rPr lang="en-US" altLang="zh-CN" sz="1900" dirty="0"/>
              <a:t>FIRST(</a:t>
            </a:r>
            <a:r>
              <a:rPr lang="en-US" altLang="zh-CN" sz="1900" dirty="0" err="1"/>
              <a:t>AaAb</a:t>
            </a:r>
            <a:r>
              <a:rPr lang="en-US" altLang="zh-CN" sz="1900" dirty="0"/>
              <a:t>) </a:t>
            </a:r>
            <a:r>
              <a:rPr lang="zh-CN" altLang="en-US" sz="1900" dirty="0"/>
              <a:t>、 </a:t>
            </a:r>
            <a:r>
              <a:rPr lang="en-US" altLang="zh-CN" sz="1900" dirty="0"/>
              <a:t>FIRST(</a:t>
            </a:r>
            <a:r>
              <a:rPr lang="en-US" altLang="zh-CN" sz="1900" dirty="0" err="1"/>
              <a:t>BbBa</a:t>
            </a:r>
            <a:r>
              <a:rPr lang="en-US" altLang="zh-CN" sz="1900" dirty="0"/>
              <a:t>) </a:t>
            </a:r>
            <a:r>
              <a:rPr lang="zh-CN" altLang="en-US" sz="1900" dirty="0"/>
              <a:t>，所以文法</a:t>
            </a:r>
            <a:r>
              <a:rPr lang="en-US" altLang="zh-CN" sz="1900" dirty="0"/>
              <a:t>G</a:t>
            </a:r>
            <a:r>
              <a:rPr lang="zh-CN" altLang="en-US" sz="1900" dirty="0"/>
              <a:t>是</a:t>
            </a:r>
            <a:r>
              <a:rPr lang="en-US" altLang="zh-CN" sz="1900" dirty="0"/>
              <a:t>LL(1)</a:t>
            </a:r>
            <a:r>
              <a:rPr lang="zh-CN" altLang="en-US" sz="1900" dirty="0"/>
              <a:t>文法。</a:t>
            </a:r>
          </a:p>
          <a:p>
            <a:pPr marL="0" indent="0">
              <a:buNone/>
            </a:pPr>
            <a:endParaRPr lang="en-US" altLang="zh-CN" sz="19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(3) 3.21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5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6314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1900" dirty="0"/>
              <a:t>拓展文法</a:t>
            </a:r>
            <a:r>
              <a:rPr lang="en-US" altLang="zh-CN" sz="1900" b="1" dirty="0"/>
              <a:t>G</a:t>
            </a:r>
            <a:r>
              <a:rPr lang="zh-CN" altLang="en-US" sz="1900" b="1" dirty="0"/>
              <a:t>：</a:t>
            </a:r>
          </a:p>
          <a:p>
            <a:pPr marL="0" indent="0">
              <a:buNone/>
            </a:pPr>
            <a:r>
              <a:rPr lang="zh-CN" altLang="en-US" sz="1900" b="1" dirty="0"/>
              <a:t>        （</a:t>
            </a:r>
            <a:r>
              <a:rPr lang="en-US" altLang="zh-CN" sz="1900" b="1" dirty="0"/>
              <a:t>0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1900" b="1" dirty="0"/>
              <a:t> -&gt; S</a:t>
            </a:r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1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 -&gt; </a:t>
            </a:r>
            <a:r>
              <a:rPr lang="en-US" altLang="zh-CN" sz="1900" b="1" dirty="0" err="1"/>
              <a:t>AaAb</a:t>
            </a:r>
            <a:endParaRPr lang="en-US" altLang="zh-CN" sz="1900" b="1" dirty="0"/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2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S -&gt; </a:t>
            </a:r>
            <a:r>
              <a:rPr lang="en-US" altLang="zh-CN" sz="1900" b="1" dirty="0" err="1"/>
              <a:t>BbBa</a:t>
            </a:r>
            <a:endParaRPr lang="en-US" altLang="zh-CN" sz="1900" b="1" dirty="0"/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3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A -&gt; Ɛ</a:t>
            </a:r>
          </a:p>
          <a:p>
            <a:pPr marL="0" indent="0">
              <a:buNone/>
            </a:pPr>
            <a:r>
              <a:rPr lang="en-US" altLang="zh-CN" sz="1900" b="1" dirty="0"/>
              <a:t>        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4</a:t>
            </a:r>
            <a:r>
              <a:rPr lang="zh-CN" altLang="en-US" sz="1900" b="1" dirty="0"/>
              <a:t>）</a:t>
            </a:r>
            <a:r>
              <a:rPr lang="en-US" altLang="zh-CN" sz="1900" b="1" dirty="0"/>
              <a:t>B -&gt; Ɛ</a:t>
            </a:r>
          </a:p>
          <a:p>
            <a:pPr marL="0" indent="0">
              <a:buNone/>
            </a:pPr>
            <a:r>
              <a:rPr lang="en-US" altLang="zh-CN" sz="1900" dirty="0"/>
              <a:t>FIRST(B) = {  Ɛ   }</a:t>
            </a:r>
          </a:p>
          <a:p>
            <a:pPr marL="0" indent="0">
              <a:buNone/>
            </a:pPr>
            <a:r>
              <a:rPr lang="en-US" altLang="zh-CN" sz="1900" dirty="0"/>
              <a:t>FIRSR(A) = {  Ɛ  }</a:t>
            </a:r>
          </a:p>
          <a:p>
            <a:pPr marL="0" indent="0">
              <a:buNone/>
            </a:pPr>
            <a:r>
              <a:rPr lang="en-US" altLang="zh-CN" sz="1900" dirty="0"/>
              <a:t>FIRSR(S) = {  a ,  b  }</a:t>
            </a:r>
          </a:p>
          <a:p>
            <a:pPr marL="0" indent="0">
              <a:buNone/>
            </a:pPr>
            <a:r>
              <a:rPr lang="en-US" altLang="zh-CN" sz="1900" dirty="0"/>
              <a:t>FOLLOW(S) = {  $  }</a:t>
            </a:r>
          </a:p>
          <a:p>
            <a:pPr marL="0" indent="0">
              <a:buNone/>
            </a:pPr>
            <a:r>
              <a:rPr lang="en-US" altLang="zh-CN" sz="1900" dirty="0"/>
              <a:t>FOLLOW(A) = {  a  ,  b  }</a:t>
            </a:r>
          </a:p>
          <a:p>
            <a:pPr marL="0" indent="0">
              <a:buNone/>
            </a:pPr>
            <a:r>
              <a:rPr lang="en-US" altLang="zh-CN" sz="1900" dirty="0"/>
              <a:t>FOLLOW(B) = {  a  ,  b  }</a:t>
            </a:r>
          </a:p>
          <a:p>
            <a:pPr marL="0" indent="0">
              <a:buNone/>
            </a:pPr>
            <a:endParaRPr lang="en-US" altLang="zh-CN" sz="19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(3) 3.21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EADB870-A28B-0F04-B1ED-A79EB766D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881" y="705555"/>
            <a:ext cx="6310857" cy="55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4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86" y="983768"/>
            <a:ext cx="9746088" cy="5631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900" dirty="0"/>
              <a:t>(b) </a:t>
            </a:r>
            <a:r>
              <a:rPr lang="zh-CN" altLang="en-US" sz="1900" dirty="0"/>
              <a:t>证明所有</a:t>
            </a:r>
            <a:r>
              <a:rPr lang="en-US" altLang="zh-CN" sz="1900" dirty="0"/>
              <a:t>LL(1)</a:t>
            </a:r>
            <a:r>
              <a:rPr lang="zh-CN" altLang="en-US" sz="1900" dirty="0"/>
              <a:t>文法都是</a:t>
            </a:r>
            <a:r>
              <a:rPr lang="en-US" altLang="zh-CN" sz="1900" dirty="0"/>
              <a:t>LR(1)</a:t>
            </a:r>
            <a:r>
              <a:rPr lang="zh-CN" altLang="en-US" sz="1900" dirty="0"/>
              <a:t>文法。</a:t>
            </a:r>
            <a:endParaRPr lang="en-US" altLang="zh-CN" sz="1900" dirty="0"/>
          </a:p>
          <a:p>
            <a:pPr marL="0" indent="0">
              <a:buNone/>
            </a:pPr>
            <a:r>
              <a:rPr lang="zh-CN" altLang="en-US" sz="1900" dirty="0"/>
              <a:t>证    考虑证明：若一个文法不是</a:t>
            </a:r>
            <a:r>
              <a:rPr lang="en-US" altLang="zh-CN" sz="1900" dirty="0"/>
              <a:t>LR(1)</a:t>
            </a:r>
            <a:r>
              <a:rPr lang="zh-CN" altLang="en-US" sz="1900" dirty="0"/>
              <a:t>文法，则它一定不是</a:t>
            </a:r>
            <a:r>
              <a:rPr lang="en-US" altLang="zh-CN" sz="1900" dirty="0"/>
              <a:t>LL(1)</a:t>
            </a:r>
            <a:r>
              <a:rPr lang="zh-CN" altLang="en-US" sz="1900" dirty="0"/>
              <a:t>文法。</a:t>
            </a:r>
          </a:p>
          <a:p>
            <a:pPr marL="0" indent="0">
              <a:buNone/>
            </a:pPr>
            <a:r>
              <a:rPr lang="zh-CN" altLang="en-US" sz="1900" dirty="0"/>
              <a:t>        若一个文法不是</a:t>
            </a:r>
            <a:r>
              <a:rPr lang="en-US" altLang="zh-CN" sz="1900" dirty="0"/>
              <a:t>LR(1)</a:t>
            </a:r>
            <a:r>
              <a:rPr lang="zh-CN" altLang="en-US" sz="1900" dirty="0"/>
              <a:t>文法，则它存在分析动作的冲突（移进</a:t>
            </a:r>
            <a:r>
              <a:rPr lang="en-US" altLang="zh-CN" sz="1900" dirty="0"/>
              <a:t>-</a:t>
            </a:r>
            <a:r>
              <a:rPr lang="zh-CN" altLang="en-US" sz="1900" dirty="0"/>
              <a:t>规约和归约</a:t>
            </a:r>
            <a:r>
              <a:rPr lang="en-US" altLang="zh-CN" sz="1900" dirty="0"/>
              <a:t>-</a:t>
            </a:r>
            <a:r>
              <a:rPr lang="zh-CN" altLang="en-US" sz="1900" dirty="0"/>
              <a:t>归约冲突），也就是说，该文法存在二义性的最左推导，于是不满足</a:t>
            </a:r>
            <a:r>
              <a:rPr lang="en-US" altLang="zh-CN" sz="1900" dirty="0"/>
              <a:t>LL(1)</a:t>
            </a:r>
            <a:r>
              <a:rPr lang="zh-CN" altLang="en-US" sz="1900" dirty="0"/>
              <a:t>文法的要求，所以该文法不是</a:t>
            </a:r>
            <a:r>
              <a:rPr lang="en-US" altLang="zh-CN" sz="1900" dirty="0"/>
              <a:t>LL(1)</a:t>
            </a:r>
            <a:r>
              <a:rPr lang="zh-CN" altLang="en-US" sz="1900" dirty="0"/>
              <a:t>文法。</a:t>
            </a:r>
          </a:p>
          <a:p>
            <a:pPr marL="0" indent="0">
              <a:buNone/>
            </a:pPr>
            <a:r>
              <a:rPr lang="zh-CN" altLang="en-US" sz="1900" dirty="0"/>
              <a:t>        即说明所有</a:t>
            </a:r>
            <a:r>
              <a:rPr lang="en-US" altLang="zh-CN" sz="1900" dirty="0"/>
              <a:t>LL(1)</a:t>
            </a:r>
            <a:r>
              <a:rPr lang="zh-CN" altLang="en-US" sz="1900" dirty="0"/>
              <a:t>文法都是</a:t>
            </a:r>
            <a:r>
              <a:rPr lang="en-US" altLang="zh-CN" sz="1900" dirty="0"/>
              <a:t>LR(1)</a:t>
            </a:r>
            <a:r>
              <a:rPr lang="zh-CN" altLang="en-US" sz="1900" dirty="0"/>
              <a:t>文法。</a:t>
            </a:r>
          </a:p>
          <a:p>
            <a:pPr marL="0" indent="0">
              <a:buNone/>
            </a:pPr>
            <a:r>
              <a:rPr lang="zh-CN" altLang="en-US" sz="1900" dirty="0"/>
              <a:t>         另外，</a:t>
            </a:r>
            <a:r>
              <a:rPr lang="en-US" altLang="zh-CN" sz="1900" dirty="0"/>
              <a:t>LL(1)</a:t>
            </a:r>
            <a:r>
              <a:rPr lang="zh-CN" altLang="en-US" sz="1900" dirty="0"/>
              <a:t>文法和</a:t>
            </a:r>
            <a:r>
              <a:rPr lang="en-US" altLang="zh-CN" sz="1900" dirty="0"/>
              <a:t>LR(1)</a:t>
            </a:r>
            <a:r>
              <a:rPr lang="zh-CN" altLang="en-US" sz="1900" dirty="0"/>
              <a:t>文法对比，两者都是从左往右看，并且只看下一个符号，再进行相应的动作。满足</a:t>
            </a:r>
            <a:r>
              <a:rPr lang="en-US" altLang="zh-CN" sz="1900" dirty="0"/>
              <a:t>LL(1)</a:t>
            </a:r>
            <a:r>
              <a:rPr lang="zh-CN" altLang="en-US" sz="1900" dirty="0"/>
              <a:t>文法的语言，对它进行</a:t>
            </a:r>
            <a:r>
              <a:rPr lang="en-US" altLang="zh-CN" sz="1900" dirty="0"/>
              <a:t>LL(1)</a:t>
            </a:r>
            <a:r>
              <a:rPr lang="zh-CN" altLang="en-US" sz="1900" dirty="0"/>
              <a:t>分析的每一步实际上也对应着</a:t>
            </a:r>
            <a:r>
              <a:rPr lang="en-US" altLang="zh-CN" sz="1900" dirty="0"/>
              <a:t>LR(1)</a:t>
            </a:r>
            <a:r>
              <a:rPr lang="zh-CN" altLang="en-US" sz="1900" dirty="0"/>
              <a:t>分析的每一步。但是，</a:t>
            </a:r>
            <a:r>
              <a:rPr lang="en-US" altLang="zh-CN" sz="1900" dirty="0"/>
              <a:t>LL(1)</a:t>
            </a:r>
            <a:r>
              <a:rPr lang="zh-CN" altLang="en-US" sz="1900" dirty="0"/>
              <a:t>文法看到一个符号后，就提前选择对应的产生式进行推导，而</a:t>
            </a:r>
            <a:r>
              <a:rPr lang="en-US" altLang="zh-CN" sz="1900" dirty="0"/>
              <a:t>LR(1)</a:t>
            </a:r>
            <a:r>
              <a:rPr lang="zh-CN" altLang="en-US" sz="1900" dirty="0"/>
              <a:t>文法有了句柄的概念后，拥有了更多的信息，可以在看到一个符号时，根据搜索符进行移进或规约动作（它可以看完了句柄再选择产生式），也就是说，</a:t>
            </a:r>
            <a:r>
              <a:rPr lang="en-US" altLang="zh-CN" sz="1900" dirty="0"/>
              <a:t>LR(1)</a:t>
            </a:r>
            <a:r>
              <a:rPr lang="zh-CN" altLang="en-US" sz="1900" dirty="0"/>
              <a:t>文法是大于</a:t>
            </a:r>
            <a:r>
              <a:rPr lang="en-US" altLang="zh-CN" sz="1900" dirty="0"/>
              <a:t>LL(1)</a:t>
            </a:r>
            <a:r>
              <a:rPr lang="zh-CN" altLang="en-US" sz="1900" dirty="0"/>
              <a:t>文法的，即所有</a:t>
            </a:r>
            <a:r>
              <a:rPr lang="en-US" altLang="zh-CN" sz="1900" dirty="0"/>
              <a:t>LL(1)</a:t>
            </a:r>
            <a:r>
              <a:rPr lang="zh-CN" altLang="en-US" sz="1900" dirty="0"/>
              <a:t>文法都是</a:t>
            </a:r>
            <a:r>
              <a:rPr lang="en-US" altLang="zh-CN" sz="1900" dirty="0"/>
              <a:t>LR(1)</a:t>
            </a:r>
            <a:r>
              <a:rPr lang="zh-CN" altLang="en-US" sz="1900" dirty="0"/>
              <a:t>文法。</a:t>
            </a:r>
          </a:p>
          <a:p>
            <a:pPr marL="0" indent="0">
              <a:buNone/>
            </a:pPr>
            <a:endParaRPr lang="en-US" altLang="zh-CN" sz="19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(3) 3.21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946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bold"/>
        <a:ea typeface="微软雅黑 bold"/>
        <a:cs typeface=""/>
      </a:majorFont>
      <a:minorFont>
        <a:latin typeface="微软雅黑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2121</Words>
  <Application>Microsoft Office PowerPoint</Application>
  <PresentationFormat>宽屏</PresentationFormat>
  <Paragraphs>393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微软雅黑</vt:lpstr>
      <vt:lpstr>微软雅黑 bold</vt:lpstr>
      <vt:lpstr>Arial</vt:lpstr>
      <vt:lpstr>Calibri</vt:lpstr>
      <vt:lpstr>Times New Roman</vt:lpstr>
      <vt:lpstr>Wingdings</vt:lpstr>
      <vt:lpstr>Wingdings 2</vt:lpstr>
      <vt:lpstr>View</vt:lpstr>
      <vt:lpstr>HW4参考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 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教务处PPT模板002</dc:title>
  <dc:creator>现代教育技术中心</dc:creator>
  <cp:lastModifiedBy>JX L</cp:lastModifiedBy>
  <cp:revision>152</cp:revision>
  <dcterms:created xsi:type="dcterms:W3CDTF">2019-09-09T14:12:04Z</dcterms:created>
  <dcterms:modified xsi:type="dcterms:W3CDTF">2023-11-14T04:03:23Z</dcterms:modified>
</cp:coreProperties>
</file>