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7" r:id="rId7"/>
    <p:sldId id="278" r:id="rId8"/>
    <p:sldId id="260" r:id="rId9"/>
    <p:sldId id="275" r:id="rId10"/>
    <p:sldId id="263" r:id="rId11"/>
    <p:sldId id="264" r:id="rId12"/>
    <p:sldId id="265" r:id="rId13"/>
    <p:sldId id="266" r:id="rId14"/>
    <p:sldId id="267" r:id="rId15"/>
    <p:sldId id="261" r:id="rId16"/>
    <p:sldId id="262" r:id="rId17"/>
    <p:sldId id="268" r:id="rId18"/>
    <p:sldId id="269" r:id="rId19"/>
    <p:sldId id="271" r:id="rId20"/>
    <p:sldId id="272" r:id="rId21"/>
    <p:sldId id="273" r:id="rId22"/>
    <p:sldId id="274" r:id="rId23"/>
    <p:sldId id="28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3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HW05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4.12(a)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M.s;}S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ε{M.s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0;}				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;}N{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N.s;}L)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ε{N.s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N.i+1;}				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[top - 1]+ 1;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a{print(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);}			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[top - 1]);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.depth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;}P{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P.s;}S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ε{P.s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				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[top - 2]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L.depth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4.12(b)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3595" y="1741170"/>
            <a:ext cx="10865485" cy="3201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4.12(b)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M{S.in = M.s;}S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ε{M.s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0;}			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S.in;}N{L.in = N.s;}L){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+ 1;}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ε{N.s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N.i+1;}			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S.in+1; print(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);}			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L.in;}L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.out+1;}P{S.in = P.s;}S{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ε{P.s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P.i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;}			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{S.in = L.in;}S{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4.12(b)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].in = 0;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(NL)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].out = stack[top - 1].out + 1;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].in = stack[top - 1].in + 1;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].out = stack[top - 1].in + 1; print(stack[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].out);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L1,PS		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].out = stack[top].out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].in = stack[top - 1].out + 1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].out = stack[top].out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6570" y="1504315"/>
            <a:ext cx="5361305" cy="4568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移进</a:t>
            </a:r>
            <a:r>
              <a:rPr lang="en-US" altLang="zh-CN"/>
              <a:t>(		(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id		(id</a:t>
            </a:r>
            <a:endParaRPr lang="en-US" altLang="zh-CN"/>
          </a:p>
          <a:p>
            <a:r>
              <a:rPr lang="en-US" altLang="zh-CN"/>
              <a:t>F-&gt;id</a:t>
            </a:r>
            <a:r>
              <a:rPr lang="zh-CN" altLang="en-US"/>
              <a:t>归约</a:t>
            </a:r>
            <a:r>
              <a:rPr lang="en-US" altLang="zh-CN"/>
              <a:t>	(F	print(6)</a:t>
            </a:r>
            <a:endParaRPr lang="en-US" altLang="zh-CN"/>
          </a:p>
          <a:p>
            <a:r>
              <a:rPr lang="en-US" altLang="zh-CN"/>
              <a:t>T-&gt;F</a:t>
            </a:r>
            <a:r>
              <a:rPr lang="zh-CN" altLang="en-US"/>
              <a:t>归约</a:t>
            </a:r>
            <a:r>
              <a:rPr lang="en-US" altLang="zh-CN"/>
              <a:t>	(T	print(4)</a:t>
            </a:r>
            <a:endParaRPr lang="en-US" altLang="zh-CN"/>
          </a:p>
          <a:p>
            <a:r>
              <a:rPr lang="en-US" altLang="zh-CN"/>
              <a:t>E-&gt;T</a:t>
            </a:r>
            <a:r>
              <a:rPr lang="zh-CN" altLang="en-US"/>
              <a:t>归约</a:t>
            </a:r>
            <a:r>
              <a:rPr lang="en-US" altLang="zh-CN"/>
              <a:t>	(E	print(2)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+		(E+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id		(E+id</a:t>
            </a:r>
            <a:endParaRPr lang="en-US" altLang="zh-CN"/>
          </a:p>
          <a:p>
            <a:r>
              <a:rPr lang="en-US" altLang="zh-CN"/>
              <a:t>F-&gt;id</a:t>
            </a:r>
            <a:r>
              <a:rPr lang="zh-CN" altLang="en-US"/>
              <a:t>归约</a:t>
            </a:r>
            <a:r>
              <a:rPr lang="en-US" altLang="zh-CN"/>
              <a:t>	(E+F	print(6)</a:t>
            </a:r>
            <a:endParaRPr lang="en-US" altLang="zh-CN"/>
          </a:p>
          <a:p>
            <a:r>
              <a:rPr lang="en-US" altLang="zh-CN"/>
              <a:t>T-&gt;F</a:t>
            </a:r>
            <a:r>
              <a:rPr lang="zh-CN" altLang="en-US"/>
              <a:t>归约</a:t>
            </a:r>
            <a:r>
              <a:rPr lang="en-US" altLang="zh-CN"/>
              <a:t>	(E+T	print(4)</a:t>
            </a:r>
            <a:endParaRPr lang="en-US" altLang="zh-CN"/>
          </a:p>
          <a:p>
            <a:r>
              <a:rPr lang="en-US" altLang="zh-CN"/>
              <a:t>E-&gt;E+T</a:t>
            </a:r>
            <a:r>
              <a:rPr lang="zh-CN" altLang="en-US"/>
              <a:t>归约</a:t>
            </a:r>
            <a:r>
              <a:rPr lang="en-US" altLang="zh-CN"/>
              <a:t>	(E	print(1)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)		(E)</a:t>
            </a:r>
            <a:endParaRPr lang="en-US" altLang="zh-CN"/>
          </a:p>
          <a:p>
            <a:r>
              <a:rPr lang="en-US" altLang="zh-CN"/>
              <a:t>F-&gt;(E)</a:t>
            </a:r>
            <a:r>
              <a:rPr lang="zh-CN" altLang="en-US"/>
              <a:t>归约</a:t>
            </a:r>
            <a:r>
              <a:rPr lang="en-US" altLang="zh-CN"/>
              <a:t>	F	print(5)</a:t>
            </a:r>
            <a:endParaRPr lang="en-US" altLang="zh-CN"/>
          </a:p>
          <a:p>
            <a:r>
              <a:rPr lang="en-US" altLang="zh-CN"/>
              <a:t>T-&gt;F</a:t>
            </a:r>
            <a:r>
              <a:rPr lang="zh-CN" altLang="en-US"/>
              <a:t>归约</a:t>
            </a:r>
            <a:r>
              <a:rPr lang="en-US" altLang="zh-CN"/>
              <a:t>	T	print(4)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*		T*</a:t>
            </a:r>
            <a:endParaRPr lang="en-US" altLang="zh-CN"/>
          </a:p>
          <a:p>
            <a:r>
              <a:rPr lang="zh-CN" altLang="en-US"/>
              <a:t>移进</a:t>
            </a:r>
            <a:r>
              <a:rPr lang="en-US" altLang="zh-CN"/>
              <a:t>id		T*id</a:t>
            </a:r>
            <a:endParaRPr lang="en-US" altLang="zh-CN"/>
          </a:p>
          <a:p>
            <a:r>
              <a:rPr lang="en-US" altLang="zh-CN"/>
              <a:t>F-&gt;id</a:t>
            </a:r>
            <a:r>
              <a:rPr lang="zh-CN" altLang="en-US"/>
              <a:t>归约</a:t>
            </a:r>
            <a:r>
              <a:rPr lang="en-US" altLang="zh-CN"/>
              <a:t>	T*F	print(6)</a:t>
            </a:r>
            <a:endParaRPr lang="en-US" altLang="zh-CN"/>
          </a:p>
          <a:p>
            <a:r>
              <a:rPr lang="en-US" altLang="zh-CN"/>
              <a:t>T-&gt;T*F</a:t>
            </a:r>
            <a:r>
              <a:rPr lang="zh-CN" altLang="en-US"/>
              <a:t>归约</a:t>
            </a:r>
            <a:r>
              <a:rPr lang="en-US" altLang="zh-CN"/>
              <a:t>	T	print(3)</a:t>
            </a:r>
            <a:endParaRPr lang="en-US" altLang="zh-CN"/>
          </a:p>
          <a:p>
            <a:r>
              <a:rPr lang="en-US" altLang="zh-CN"/>
              <a:t>E-&gt;T</a:t>
            </a:r>
            <a:r>
              <a:rPr lang="zh-CN" altLang="en-US"/>
              <a:t>归约</a:t>
            </a:r>
            <a:r>
              <a:rPr lang="en-US" altLang="zh-CN"/>
              <a:t>	E	print(2)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4-4.3-</a:t>
            </a:r>
            <a:r>
              <a:rPr lang="zh-CN" altLang="en-US"/>
              <a:t>递归下降语法分析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void S(){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if(lookahead()==’(‘){match(‘(‘);L();match(‘)’)’;}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else if (lookahead()==’a’){match(‘a’);}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else error()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void L(){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S();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while(lookahead()==’,’){match(‘,’);S();}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4-4.3-</a:t>
            </a:r>
            <a:r>
              <a:rPr lang="zh-CN" altLang="en-US">
                <a:sym typeface="+mn-ea"/>
              </a:rPr>
              <a:t>预测翻译</a:t>
            </a:r>
            <a:r>
              <a:rPr lang="zh-CN" altLang="en-US">
                <a:sym typeface="+mn-ea"/>
              </a:rPr>
              <a:t>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消除左递归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S’-&gt;S		print(S.val)</a:t>
            </a:r>
            <a:endParaRPr lang="en-US" altLang="zh-CN"/>
          </a:p>
          <a:p>
            <a:r>
              <a:rPr lang="en-US" altLang="zh-CN"/>
              <a:t>S-&gt;(L)	S.val=L.val+1</a:t>
            </a:r>
            <a:endParaRPr lang="en-US" altLang="zh-CN"/>
          </a:p>
          <a:p>
            <a:r>
              <a:rPr lang="en-US" altLang="zh-CN"/>
              <a:t>S-&gt;a		S.val=0</a:t>
            </a:r>
            <a:endParaRPr lang="en-US" altLang="zh-CN"/>
          </a:p>
          <a:p>
            <a:r>
              <a:rPr lang="en-US" altLang="zh-CN"/>
              <a:t>L-&gt;ST	L.val=S.val+L.val</a:t>
            </a:r>
            <a:endParaRPr lang="en-US" altLang="zh-CN"/>
          </a:p>
          <a:p>
            <a:r>
              <a:rPr lang="en-US" altLang="zh-CN"/>
              <a:t>T-&gt;,ST</a:t>
            </a:r>
            <a:r>
              <a:rPr lang="en-US" altLang="zh-CN" baseline="-25000"/>
              <a:t>1</a:t>
            </a:r>
            <a:r>
              <a:rPr lang="en-US" altLang="zh-CN"/>
              <a:t>	T.val=S.val+T</a:t>
            </a:r>
            <a:r>
              <a:rPr lang="en-US" altLang="zh-CN" baseline="-25000"/>
              <a:t>1</a:t>
            </a:r>
            <a:r>
              <a:rPr lang="en-US" altLang="zh-CN"/>
              <a:t>.val</a:t>
            </a:r>
            <a:endParaRPr lang="en-US" altLang="zh-CN"/>
          </a:p>
          <a:p>
            <a:r>
              <a:rPr lang="en-US" altLang="zh-CN"/>
              <a:t>T-&gt;</a:t>
            </a:r>
            <a:r>
              <a:rPr lang="en-US" altLang="zh-CN"/>
              <a:t>ε		T.val=0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4-4.3-</a:t>
            </a:r>
            <a:r>
              <a:rPr lang="zh-CN" altLang="en-US">
                <a:sym typeface="+mn-ea"/>
              </a:rPr>
              <a:t>预测翻译器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void S’(){print(S());}</a:t>
            </a:r>
            <a:endParaRPr lang="en-US" altLang="zh-CN"/>
          </a:p>
          <a:p>
            <a:r>
              <a:rPr lang="en-US" altLang="zh-CN"/>
              <a:t>int S(){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int val;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if (lookahead()==’(‘){match(‘(‘); val=L()+1; match(‘)’);}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else {match(‘a’); val=0;}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return val;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i</a:t>
            </a:r>
            <a:r>
              <a:rPr lang="en-US" altLang="zh-CN"/>
              <a:t>nt L(){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int val; val=S()+T();return val;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4-4.3-</a:t>
            </a:r>
            <a:r>
              <a:rPr lang="zh-CN" altLang="en-US">
                <a:sym typeface="+mn-ea"/>
              </a:rPr>
              <a:t>预测翻译器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 T()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int val=0;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if(lookahead()==’,’) {match(‘,’);val=S()+T();}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return val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457200">
              <a:buNone/>
            </a:pPr>
            <a:r>
              <a:rPr lang="zh-CN" altLang="en-US"/>
              <a:t>（也可以将一个</a:t>
            </a:r>
            <a:r>
              <a:rPr lang="en-US" altLang="zh-CN"/>
              <a:t>nodeptr</a:t>
            </a:r>
            <a:r>
              <a:rPr lang="zh-CN" altLang="en-US"/>
              <a:t>作为参数和返回值，将属性设置为</a:t>
            </a:r>
            <a:r>
              <a:rPr lang="en-US" altLang="zh-CN"/>
              <a:t>nodeptr</a:t>
            </a:r>
            <a:r>
              <a:rPr lang="zh-CN" altLang="en-US"/>
              <a:t>的属性</a:t>
            </a:r>
            <a:r>
              <a:rPr lang="zh-CN" altLang="en-US"/>
              <a:t>即可）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4-4.12-</a:t>
            </a:r>
            <a:r>
              <a:rPr lang="zh-CN" altLang="en-US">
                <a:sym typeface="+mn-ea"/>
              </a:rPr>
              <a:t>预测翻译器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S’-&gt;S		S.depth=0</a:t>
            </a:r>
            <a:endParaRPr lang="en-US" altLang="zh-CN"/>
          </a:p>
          <a:p>
            <a:r>
              <a:rPr lang="en-US" altLang="zh-CN"/>
              <a:t>S-&gt;(L)	L.depth=S.depth+1</a:t>
            </a:r>
            <a:endParaRPr lang="en-US" altLang="zh-CN"/>
          </a:p>
          <a:p>
            <a:r>
              <a:rPr lang="en-US" altLang="zh-CN"/>
              <a:t>S-&gt;a		print(S.depth)</a:t>
            </a:r>
            <a:endParaRPr lang="en-US" altLang="zh-CN"/>
          </a:p>
          <a:p>
            <a:r>
              <a:rPr lang="en-US" altLang="zh-CN"/>
              <a:t>L-&gt;ST	S.depth=L.depth;T.depth=L.depth</a:t>
            </a:r>
            <a:endParaRPr lang="en-US" altLang="zh-CN"/>
          </a:p>
          <a:p>
            <a:r>
              <a:rPr lang="en-US" altLang="zh-CN"/>
              <a:t>T-&gt;,ST</a:t>
            </a:r>
            <a:r>
              <a:rPr lang="en-US" altLang="zh-CN" baseline="-25000"/>
              <a:t>1</a:t>
            </a:r>
            <a:r>
              <a:rPr lang="en-US" altLang="zh-CN"/>
              <a:t>	S.depth=T.depth;T</a:t>
            </a:r>
            <a:r>
              <a:rPr lang="en-US" altLang="zh-CN" baseline="-25000"/>
              <a:t>1</a:t>
            </a:r>
            <a:r>
              <a:rPr lang="en-US" altLang="zh-CN"/>
              <a:t>.depth=T.depth</a:t>
            </a:r>
            <a:endParaRPr lang="en-US" altLang="zh-CN"/>
          </a:p>
          <a:p>
            <a:r>
              <a:rPr lang="en-US" altLang="zh-CN"/>
              <a:t>T-&gt;</a:t>
            </a:r>
            <a:r>
              <a:rPr lang="en-US" altLang="zh-CN"/>
              <a:t>ε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222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（1）习题4.9， 并分别给出（a）和（b）两个语法制导定义的属性栈代码实现（非yacc代码）。</a:t>
            </a:r>
            <a:endParaRPr lang="zh-CN" altLang="en-US" sz="222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015" y="1313815"/>
            <a:ext cx="2213610" cy="1838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6935" y="3275330"/>
            <a:ext cx="10227310" cy="2948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4-4.12-</a:t>
            </a:r>
            <a:r>
              <a:rPr lang="zh-CN" altLang="en-US">
                <a:sym typeface="+mn-ea"/>
              </a:rPr>
              <a:t>预测翻译器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void S’(){S(0);}</a:t>
            </a:r>
            <a:endParaRPr lang="en-US" altLang="zh-CN"/>
          </a:p>
          <a:p>
            <a:r>
              <a:rPr lang="en-US" altLang="zh-CN"/>
              <a:t>void S(int depth){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int mydep;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if (lookahead()==’(‘)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{match(‘(‘); mydep=depth+1; L(mydep); match(‘)’);}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else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{</a:t>
            </a:r>
            <a:r>
              <a:rPr lang="en-US" altLang="zh-CN"/>
              <a:t>match(‘a’);print(depth);}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void L(int depth){int mydep=depth;S(mydep);T(mydep);}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4-4.12-</a:t>
            </a:r>
            <a:r>
              <a:rPr lang="zh-CN" altLang="en-US">
                <a:sym typeface="+mn-ea"/>
              </a:rPr>
              <a:t>预测翻译器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void T(int depth)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int mydep=depth;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if(lookahead())==’,’){match(‘,’);S(mydep);T(mydep);}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属性栈代码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S-&gt;L1.L2	stack[ntop].val=stack[top-2].val+stack[top].val/stack[top].length</a:t>
            </a:r>
            <a:endParaRPr lang="en-US" altLang="zh-CN"/>
          </a:p>
          <a:p>
            <a:r>
              <a:rPr lang="en-US" altLang="zh-CN"/>
              <a:t>L-&gt;L1B	stack[ntop].val=stack[top-1].val*2+stack[top].val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stack[ntop].length=stack[top-1].length+1</a:t>
            </a:r>
            <a:endParaRPr lang="en-US" altLang="zh-CN"/>
          </a:p>
          <a:p>
            <a:r>
              <a:rPr lang="en-US" altLang="zh-CN"/>
              <a:t>L-&gt;B 		stack[ntop].length=1</a:t>
            </a:r>
            <a:endParaRPr lang="en-US" altLang="zh-CN"/>
          </a:p>
          <a:p>
            <a:r>
              <a:rPr lang="en-US" altLang="zh-CN"/>
              <a:t>B-&gt;0		stack[ntop].val=0</a:t>
            </a:r>
            <a:endParaRPr lang="en-US" altLang="zh-CN"/>
          </a:p>
          <a:p>
            <a:r>
              <a:rPr lang="en-US" altLang="zh-CN"/>
              <a:t>B-&gt;1		stack[ntop].val=1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(b)——</a:t>
            </a:r>
            <a:r>
              <a:rPr lang="zh-CN" altLang="en-US"/>
              <a:t>翻译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S → L.R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L.w = 1; R.w = 0.5; S.val = L.val + R.val; </a:t>
            </a:r>
            <a:endParaRPr lang="zh-CN" altLang="en-US"/>
          </a:p>
          <a:p>
            <a:r>
              <a:rPr lang="zh-CN" altLang="en-US">
                <a:sym typeface="+mn-ea"/>
              </a:rPr>
              <a:t>S → L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L.w = 1; S.val = L.val</a:t>
            </a:r>
            <a:endParaRPr lang="zh-CN" altLang="en-US"/>
          </a:p>
          <a:p>
            <a:r>
              <a:rPr lang="zh-CN" altLang="en-US">
                <a:sym typeface="+mn-ea"/>
              </a:rPr>
              <a:t>L → L1B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L1.w = L.w * 2; B.w = L.w; L.val = B.c + L1.val</a:t>
            </a:r>
            <a:endParaRPr lang="zh-CN" altLang="en-US"/>
          </a:p>
          <a:p>
            <a:r>
              <a:rPr lang="zh-CN" altLang="en-US">
                <a:sym typeface="+mn-ea"/>
              </a:rPr>
              <a:t>L → B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B.w = L.w; L.val = B.c;</a:t>
            </a:r>
            <a:endParaRPr lang="zh-CN" altLang="en-US"/>
          </a:p>
          <a:p>
            <a:r>
              <a:rPr lang="zh-CN" altLang="en-US">
                <a:sym typeface="+mn-ea"/>
              </a:rPr>
              <a:t>R → BR1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B.w = R.w; R1.w = R.w / 2; R.val = B.c + R1.val</a:t>
            </a:r>
            <a:endParaRPr lang="zh-CN" altLang="en-US"/>
          </a:p>
          <a:p>
            <a:r>
              <a:rPr lang="zh-CN" altLang="en-US">
                <a:sym typeface="+mn-ea"/>
              </a:rPr>
              <a:t>R → B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B.w = R.w; R.val = B.c;</a:t>
            </a:r>
            <a:endParaRPr lang="zh-CN" altLang="en-US"/>
          </a:p>
          <a:p>
            <a:r>
              <a:rPr lang="zh-CN" altLang="en-US">
                <a:sym typeface="+mn-ea"/>
              </a:rPr>
              <a:t>B → 0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B.c = 0;</a:t>
            </a:r>
            <a:endParaRPr lang="zh-CN" altLang="en-US"/>
          </a:p>
          <a:p>
            <a:r>
              <a:rPr lang="zh-CN" altLang="en-US">
                <a:sym typeface="+mn-ea"/>
              </a:rPr>
              <a:t>B → 1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B.c = B.w;</a:t>
            </a:r>
            <a:endParaRPr lang="zh-CN" altLang="en-US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48000" y="1838960"/>
            <a:ext cx="6096000" cy="2965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S-&gt;M{L.w=M.w}L.N{R.w=N.w}R	S.val=L.val+R.val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M-&gt;ε					M.w=1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N-&gt;ε					N.w=0.5</a:t>
            </a:r>
            <a:endParaRPr lang="en-US" altLang="zh-CN"/>
          </a:p>
          <a:p>
            <a:r>
              <a:rPr lang="en-US" altLang="zh-CN">
                <a:sym typeface="+mn-ea"/>
              </a:rPr>
              <a:t>S-&gt;P{L.w=P.w}L			S.val=L.val</a:t>
            </a:r>
            <a:endParaRPr lang="en-US" altLang="zh-CN"/>
          </a:p>
          <a:p>
            <a:r>
              <a:rPr lang="en-US" altLang="zh-CN">
                <a:sym typeface="+mn-ea"/>
              </a:rPr>
              <a:t>P-&gt;ε					P.w=1</a:t>
            </a:r>
            <a:endParaRPr lang="en-US" altLang="zh-CN"/>
          </a:p>
          <a:p>
            <a:r>
              <a:rPr lang="en-US" altLang="zh-CN">
                <a:sym typeface="+mn-ea"/>
              </a:rPr>
              <a:t>L-&gt;{Q.win=L.w}Q{L1.w=Q.wout}L1{T.win=L.w}T{B.w=T.wout}B{L.val=B.c+L1.val}</a:t>
            </a:r>
            <a:endParaRPr lang="en-US" altLang="zh-CN"/>
          </a:p>
          <a:p>
            <a:r>
              <a:rPr lang="en-US" altLang="zh-CN">
                <a:sym typeface="+mn-ea"/>
              </a:rPr>
              <a:t>Q-&gt;ε					Q.wout=Q.win*2</a:t>
            </a:r>
            <a:endParaRPr lang="en-US" altLang="zh-CN"/>
          </a:p>
          <a:p>
            <a:r>
              <a:rPr lang="en-US" altLang="zh-CN">
                <a:sym typeface="+mn-ea"/>
              </a:rPr>
              <a:t>T-&gt;ε					T.wout=T.win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L-&gt;{B.w=R.w}B			R.val=B.c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R-&gt;{U.win=R.w}U{B.w=U.wout}B{V.win=R.w}V{R1.w=V.wout}R1{R.val=B.c+R1.val}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U-&gt;ε			U.wout=U.win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V-&gt;ε			V.wout=V.win/2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R-&gt;{B.w=R.w}B	R.val=B.c`	</a:t>
            </a:r>
            <a:endParaRPr lang="en-US" altLang="zh-CN"/>
          </a:p>
          <a:p>
            <a:r>
              <a:rPr lang="zh-CN" altLang="en-US">
                <a:sym typeface="+mn-ea"/>
              </a:rPr>
              <a:t>B → 0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B.c = 0</a:t>
            </a:r>
            <a:endParaRPr lang="zh-CN" altLang="en-US"/>
          </a:p>
          <a:p>
            <a:r>
              <a:rPr lang="zh-CN" altLang="en-US">
                <a:sym typeface="+mn-ea"/>
              </a:rPr>
              <a:t>B → 1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B.c = B.w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属性栈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S-&gt;ML.NR	stack[ntop].val=stack[top].val+stack[top-3].val</a:t>
            </a:r>
            <a:endParaRPr lang="en-US" altLang="zh-CN"/>
          </a:p>
          <a:p>
            <a:r>
              <a:rPr lang="en-US" altLang="zh-CN"/>
              <a:t>M-&gt;</a:t>
            </a:r>
            <a:r>
              <a:rPr lang="en-US" altLang="zh-CN"/>
              <a:t>ε		stack[ntop].w=1</a:t>
            </a:r>
            <a:endParaRPr lang="en-US" altLang="zh-CN"/>
          </a:p>
          <a:p>
            <a:r>
              <a:rPr lang="en-US" altLang="zh-CN"/>
              <a:t>N-&gt;</a:t>
            </a:r>
            <a:r>
              <a:rPr lang="en-US" altLang="zh-CN"/>
              <a:t>ε		stack[ntop].w=0.5</a:t>
            </a:r>
            <a:endParaRPr lang="en-US" altLang="zh-CN"/>
          </a:p>
          <a:p>
            <a:r>
              <a:rPr lang="en-US" altLang="zh-CN"/>
              <a:t>S-&gt;PL	stack[ntop].val=stack[top].val</a:t>
            </a:r>
            <a:endParaRPr lang="en-US" altLang="zh-CN"/>
          </a:p>
          <a:p>
            <a:r>
              <a:rPr lang="en-US" altLang="zh-CN"/>
              <a:t>P-&gt;</a:t>
            </a:r>
            <a:r>
              <a:rPr lang="en-US" altLang="zh-CN"/>
              <a:t>ε		stack[ntop].w=1</a:t>
            </a:r>
            <a:endParaRPr lang="en-US" altLang="zh-CN"/>
          </a:p>
          <a:p>
            <a:r>
              <a:rPr lang="en-US" altLang="zh-CN"/>
              <a:t>L-&gt;QL1TB	stack[ntop].val=stack[top].c+stack[top-2].val</a:t>
            </a:r>
            <a:endParaRPr lang="en-US" altLang="zh-CN"/>
          </a:p>
          <a:p>
            <a:r>
              <a:rPr lang="en-US" altLang="zh-CN"/>
              <a:t>Q-&gt;</a:t>
            </a:r>
            <a:r>
              <a:rPr lang="en-US" altLang="zh-CN"/>
              <a:t>ε		stack[ntop].w=stack[top].w*2</a:t>
            </a:r>
            <a:endParaRPr lang="en-US" altLang="zh-CN"/>
          </a:p>
          <a:p>
            <a:r>
              <a:rPr lang="en-US" altLang="zh-CN"/>
              <a:t>T-&gt;</a:t>
            </a:r>
            <a:r>
              <a:rPr lang="en-US" altLang="zh-CN"/>
              <a:t>ε		stack[ntop].w=stack[top-2].w</a:t>
            </a:r>
            <a:endParaRPr lang="en-US" altLang="zh-CN"/>
          </a:p>
          <a:p>
            <a:r>
              <a:rPr lang="en-US" altLang="zh-CN"/>
              <a:t>L-&gt;B		stack[ntop].val=stack[ntop].c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属性栈代码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R-&gt;UBVR1	</a:t>
            </a:r>
            <a:r>
              <a:rPr lang="en-US" altLang="zh-CN">
                <a:sym typeface="+mn-ea"/>
              </a:rPr>
              <a:t>stack[ntop].val=stack[top].val+stack[top-2].c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U-&gt;ε		stack[ntop].w=stack[top].w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V-&gt;ε		stack[ntop].w=stack[top-2].w/2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R-&gt;B	`	stack[ntop].val=stack[ntop].c</a:t>
            </a:r>
            <a:endParaRPr lang="en-US" altLang="zh-CN"/>
          </a:p>
          <a:p>
            <a:r>
              <a:rPr lang="en-US" altLang="zh-CN">
                <a:sym typeface="+mn-ea"/>
              </a:rPr>
              <a:t>B-&gt;0		stack[ntop].c=0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B-&gt;1		stack[ntop].c=stack[top-1].w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 baseline="-25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4.12</a:t>
            </a:r>
            <a:r>
              <a:rPr lang="zh-CN" altLang="en-US"/>
              <a:t>（</a:t>
            </a:r>
            <a:r>
              <a:rPr lang="en-US" altLang="zh-CN"/>
              <a:t>a)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303" y="1676718"/>
            <a:ext cx="10104173" cy="350406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commondata" val="eyJoZGlkIjoiNzI3ZjY1MDgwYzcwMWVkZjc0OWU1Y2Q0YTE2NGU5ZT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3893</Words>
  <Application>WPS 演示</Application>
  <PresentationFormat>宽屏</PresentationFormat>
  <Paragraphs>220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华文宋体</vt:lpstr>
      <vt:lpstr>华文新魏</vt:lpstr>
      <vt:lpstr>华文琥珀</vt:lpstr>
      <vt:lpstr>华文隶书</vt:lpstr>
      <vt:lpstr>华文中宋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任萧涵</cp:lastModifiedBy>
  <cp:revision>157</cp:revision>
  <dcterms:created xsi:type="dcterms:W3CDTF">2019-06-19T02:08:00Z</dcterms:created>
  <dcterms:modified xsi:type="dcterms:W3CDTF">2023-11-14T07:36:14Z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F3848424AB514C5A82C089987ACA8F3B_11</vt:lpwstr>
  </property>
</Properties>
</file>