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guang Mao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82AF1-CC8A-4BD3-BB0A-9A25276AAA3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1" cy="863600"/>
          </a:xfrm>
        </p:spPr>
        <p:txBody>
          <a:bodyPr anchor="t" anchorCtr="0">
            <a:noAutofit/>
          </a:bodyPr>
          <a:lstStyle>
            <a:lvl1pPr>
              <a:defRPr sz="5330" cap="none" spc="-133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push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997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2650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 rot="18900000" flipH="1">
            <a:off x="1490713" y="-2224007"/>
            <a:ext cx="10278366" cy="15532045"/>
          </a:xfrm>
          <a:custGeom>
            <a:avLst/>
            <a:gdLst>
              <a:gd name="connsiteX0" fmla="*/ 10484469 w 10484469"/>
              <a:gd name="connsiteY0" fmla="*/ 13623262 h 15841248"/>
              <a:gd name="connsiteX1" fmla="*/ 8266483 w 10484469"/>
              <a:gd name="connsiteY1" fmla="*/ 15841248 h 15841248"/>
              <a:gd name="connsiteX2" fmla="*/ 10484469 w 10484469"/>
              <a:gd name="connsiteY2" fmla="*/ 15841248 h 15841248"/>
              <a:gd name="connsiteX3" fmla="*/ 5169239 w 10484469"/>
              <a:gd name="connsiteY3" fmla="*/ 0 h 15841248"/>
              <a:gd name="connsiteX4" fmla="*/ 0 w 10484469"/>
              <a:gd name="connsiteY4" fmla="*/ 5169239 h 15841248"/>
              <a:gd name="connsiteX5" fmla="*/ 0 w 10484469"/>
              <a:gd name="connsiteY5" fmla="*/ 15060993 h 15841248"/>
              <a:gd name="connsiteX6" fmla="*/ 10484469 w 10484469"/>
              <a:gd name="connsiteY6" fmla="*/ 4576524 h 15841248"/>
              <a:gd name="connsiteX7" fmla="*/ 10484469 w 10484469"/>
              <a:gd name="connsiteY7" fmla="*/ 3598762 h 15841248"/>
              <a:gd name="connsiteX8" fmla="*/ 6885707 w 10484469"/>
              <a:gd name="connsiteY8" fmla="*/ 0 h 15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4469" h="15841248">
                <a:moveTo>
                  <a:pt x="10484469" y="13623262"/>
                </a:moveTo>
                <a:lnTo>
                  <a:pt x="8266483" y="15841248"/>
                </a:lnTo>
                <a:lnTo>
                  <a:pt x="10484469" y="15841248"/>
                </a:lnTo>
                <a:close/>
                <a:moveTo>
                  <a:pt x="5169239" y="0"/>
                </a:moveTo>
                <a:lnTo>
                  <a:pt x="0" y="5169239"/>
                </a:lnTo>
                <a:lnTo>
                  <a:pt x="0" y="15060993"/>
                </a:lnTo>
                <a:lnTo>
                  <a:pt x="10484469" y="4576524"/>
                </a:lnTo>
                <a:lnTo>
                  <a:pt x="10484469" y="3598762"/>
                </a:lnTo>
                <a:lnTo>
                  <a:pt x="6885707" y="0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rot="7200000" flipH="1">
            <a:off x="8911466" y="4799548"/>
            <a:ext cx="2642129" cy="3658028"/>
          </a:xfrm>
          <a:custGeom>
            <a:avLst/>
            <a:gdLst>
              <a:gd name="connsiteX0" fmla="*/ 2694727 w 2694727"/>
              <a:gd name="connsiteY0" fmla="*/ 3731379 h 3731379"/>
              <a:gd name="connsiteX1" fmla="*/ 2694727 w 2694727"/>
              <a:gd name="connsiteY1" fmla="*/ 0 h 3731379"/>
              <a:gd name="connsiteX2" fmla="*/ 2154313 w 2694727"/>
              <a:gd name="connsiteY2" fmla="*/ 0 h 3731379"/>
              <a:gd name="connsiteX3" fmla="*/ 0 w 2694727"/>
              <a:gd name="connsiteY3" fmla="*/ 3731379 h 373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727" h="3731379">
                <a:moveTo>
                  <a:pt x="2694727" y="3731379"/>
                </a:moveTo>
                <a:lnTo>
                  <a:pt x="2694727" y="0"/>
                </a:lnTo>
                <a:lnTo>
                  <a:pt x="2154313" y="0"/>
                </a:lnTo>
                <a:lnTo>
                  <a:pt x="0" y="3731379"/>
                </a:lnTo>
                <a:close/>
              </a:path>
            </a:pathLst>
          </a:custGeom>
        </p:spPr>
      </p:pic>
      <p:sp>
        <p:nvSpPr>
          <p:cNvPr id="25" name="Rectangle 24"/>
          <p:cNvSpPr/>
          <p:nvPr userDrawn="1"/>
        </p:nvSpPr>
        <p:spPr bwMode="auto">
          <a:xfrm>
            <a:off x="269239" y="2084172"/>
            <a:ext cx="9860673" cy="3586208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1104" y="4186225"/>
            <a:ext cx="9858808" cy="148415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30" spc="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4" y="2098542"/>
            <a:ext cx="9860609" cy="2076029"/>
          </a:xfrm>
          <a:noFill/>
        </p:spPr>
        <p:txBody>
          <a:bodyPr lIns="146304" tIns="91440" rIns="146304" bIns="91440" anchor="t" anchorCtr="0"/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 bwMode="invGray">
          <a:xfrm>
            <a:off x="10129913" y="470068"/>
            <a:ext cx="1611036" cy="3451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269240" y="288354"/>
            <a:ext cx="1798278" cy="179853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l" defTabSz="932180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704571" y="729733"/>
            <a:ext cx="4108917" cy="54064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31520" y="1177290"/>
            <a:ext cx="9279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731520" y="1177290"/>
            <a:ext cx="9279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39EB-E0A3-463A-9068-EBA37F6442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15" y="1149985"/>
            <a:ext cx="4691380" cy="3721735"/>
          </a:xfrm>
        </p:spPr>
        <p:txBody>
          <a:bodyPr wrap="square" anchor="b">
            <a:noAutofit/>
          </a:bodyPr>
          <a:lstStyle/>
          <a:p>
            <a:pPr marL="0" indent="0" algn="ctr" fontAlgn="auto">
              <a:lnSpc>
                <a:spcPct val="150000"/>
              </a:lnSpc>
            </a:pPr>
            <a:r>
              <a:rPr lang="zh-CN" altLang="en-US" sz="36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网络教学平台</a:t>
            </a:r>
            <a:br>
              <a:rPr lang="en-US" altLang="zh-CN" sz="36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altLang="zh-CN" sz="3600" dirty="0">
                <a:solidFill>
                  <a:schemeClr val="tx1"/>
                </a:solidFill>
                <a:latin typeface="Consolas" panose="020B0609020204030204" pitchFamily="49" charset="0"/>
              </a:rPr>
              <a:t>OpenNetLab</a:t>
            </a:r>
            <a:br>
              <a:rPr lang="en-US" altLang="zh-CN" sz="36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</a:rPr>
              <a:t>学生使用手册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543" y="423869"/>
            <a:ext cx="1948543" cy="54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代码评测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10695305" cy="5198110"/>
          </a:xfrm>
        </p:spPr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en-US" sz="2400" dirty="0"/>
              <a:t>若代码状态显示不是ALL PASSED，可以通过ID，查看错误信息。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869049"/>
            <a:ext cx="10255777" cy="1441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3362325"/>
            <a:ext cx="4154535" cy="3436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49" y="3362325"/>
            <a:ext cx="4928604" cy="3436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9882505" cy="5198110"/>
          </a:xfrm>
        </p:spPr>
        <p:txBody>
          <a:bodyPr>
            <a:norm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dirty="0"/>
              <a:t>详细的网络实验平台信息：</a:t>
            </a:r>
            <a:r>
              <a:rPr lang="zh-CN" altLang="en-US" sz="2400" dirty="0">
                <a:solidFill>
                  <a:schemeClr val="accent1"/>
                </a:solidFill>
              </a:rPr>
              <a:t>https://opennetlab.github.io/OpenNetLab-Edu-Doc/html/index.html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网络实验平台如果出现问题，可以及时联系助教。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55" dirty="0">
                <a:solidFill>
                  <a:schemeClr val="tx1"/>
                </a:solidFill>
              </a:rPr>
              <a:t>钉钉群搜索</a:t>
            </a:r>
            <a:r>
              <a:rPr lang="zh-CN" altLang="en-US" sz="2055" dirty="0">
                <a:solidFill>
                  <a:schemeClr val="accent1"/>
                </a:solidFill>
              </a:rPr>
              <a:t>助教</a:t>
            </a:r>
            <a:r>
              <a:rPr lang="en-US" altLang="zh-CN" sz="2055" dirty="0">
                <a:solidFill>
                  <a:schemeClr val="accent1"/>
                </a:solidFill>
              </a:rPr>
              <a:t>-</a:t>
            </a:r>
            <a:r>
              <a:rPr lang="zh-CN" altLang="en-US" sz="2055" dirty="0">
                <a:solidFill>
                  <a:schemeClr val="accent1"/>
                </a:solidFill>
              </a:rPr>
              <a:t>杨帆</a:t>
            </a:r>
            <a:r>
              <a:rPr lang="zh-CN" altLang="en-US" sz="2055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注册账号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10362202" cy="5198110"/>
          </a:xfrm>
        </p:spPr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实验平台的网址为http://20.247.32.90。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选择浏览器登录实验平台，在实验平台注册界面进行注册，输入用户名（必须为</a:t>
            </a:r>
            <a:r>
              <a:rPr lang="zh-CN" altLang="en-US" dirty="0">
                <a:solidFill>
                  <a:schemeClr val="accent1"/>
                </a:solidFill>
              </a:rPr>
              <a:t>学号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姓名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如果不符合要求，会删除用户信息</a:t>
            </a:r>
            <a:r>
              <a:rPr lang="zh-CN" altLang="en-US" dirty="0"/>
              <a:t>）、电子邮箱以及密码。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58265" y="3516630"/>
            <a:ext cx="947547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注册账号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10362202" cy="5198110"/>
          </a:xfrm>
        </p:spPr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实验平台的</a:t>
            </a:r>
            <a:r>
              <a:rPr lang="en-US" altLang="zh-CN" dirty="0"/>
              <a:t>IP</a:t>
            </a:r>
            <a:r>
              <a:rPr lang="zh-CN" altLang="en-US" dirty="0"/>
              <a:t>地址为20.247.32.90。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选择浏览器登录实验平台，在实验平台注册界面进行注册，输入用户名（必须为</a:t>
            </a:r>
            <a:r>
              <a:rPr lang="zh-CN" altLang="en-US" dirty="0">
                <a:solidFill>
                  <a:schemeClr val="accent1"/>
                </a:solidFill>
              </a:rPr>
              <a:t>学号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姓名</a:t>
            </a:r>
            <a:r>
              <a:rPr lang="zh-CN" altLang="en-US" dirty="0"/>
              <a:t>）、电子邮箱以及密码（不少于六位）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如果出现忘记密码，请及时跟助教反映，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会先保存之前提交记录并删除用户信息，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然后重新注册账号（</a:t>
            </a:r>
            <a:r>
              <a:rPr lang="zh-CN" altLang="en-US" sz="2000" dirty="0">
                <a:solidFill>
                  <a:srgbClr val="FF0000"/>
                </a:solidFill>
              </a:rPr>
              <a:t>切记：用户名为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姓名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7</a:t>
            </a:r>
            <a:r>
              <a:rPr lang="zh-CN" altLang="en-US" sz="2000" dirty="0"/>
              <a:t>日</a:t>
            </a:r>
            <a:r>
              <a:rPr lang="en-US" altLang="zh-CN" sz="2000" dirty="0"/>
              <a:t>23:59</a:t>
            </a:r>
            <a:r>
              <a:rPr lang="zh-CN" altLang="en-US" sz="2000"/>
              <a:t>分之前完成账号注册，之后注册关闭。</a:t>
            </a:r>
            <a:endParaRPr lang="zh-CN" altLang="en-US" sz="2000" dirty="0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7" y="3079854"/>
            <a:ext cx="3871956" cy="3371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登录账号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9122410" cy="5198110"/>
          </a:xfrm>
        </p:spPr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注册完账号之后，选择右上角的</a:t>
            </a:r>
            <a:r>
              <a:rPr lang="en-US" altLang="zh-CN" dirty="0">
                <a:solidFill>
                  <a:srgbClr val="FF0000"/>
                </a:solidFill>
              </a:rPr>
              <a:t>Login</a:t>
            </a:r>
            <a:r>
              <a:rPr lang="zh-CN" altLang="en-US" dirty="0">
                <a:solidFill>
                  <a:schemeClr val="tx1"/>
                </a:solidFill>
              </a:rPr>
              <a:t>进行登录。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3585" y="2174240"/>
            <a:ext cx="10409555" cy="1506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64865" y="3823970"/>
            <a:ext cx="3770630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实验列表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9992995" cy="5198110"/>
          </a:xfrm>
        </p:spPr>
        <p:txBody>
          <a:bodyPr>
            <a:norm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dirty="0"/>
              <a:t>登录成功后，可以查看实验平台的实验列表，看到所有已发布的实验。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75" y="3186674"/>
            <a:ext cx="9953250" cy="19061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加入课程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9600" y="1417955"/>
            <a:ext cx="10918190" cy="5395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查看课程的课程列表，选择</a:t>
            </a:r>
            <a:r>
              <a:rPr lang="zh-CN" alt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USTC Fall Computer Networking Course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加入课程</a:t>
            </a:r>
            <a:r>
              <a:rPr lang="zh-CN" altLang="en-US" sz="2400" dirty="0">
                <a:sym typeface="+mn-ea"/>
              </a:rPr>
              <a:t>。</a:t>
            </a:r>
          </a:p>
          <a:p>
            <a:pPr lvl="1"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l"/>
            </a:pP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加入课程后，可以查看详细的课程信息（课程概要、实验以及代码提交情况）。</a:t>
            </a:r>
          </a:p>
          <a:p>
            <a:pPr lvl="1" indent="0"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65" y="2074870"/>
            <a:ext cx="10665006" cy="1423134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5" y="4973260"/>
            <a:ext cx="9465600" cy="1610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351915"/>
            <a:ext cx="9122410" cy="5198110"/>
          </a:xfrm>
        </p:spPr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点击</a:t>
            </a:r>
            <a:r>
              <a:rPr lang="en-US" altLang="zh-CN" dirty="0">
                <a:solidFill>
                  <a:schemeClr val="accent1"/>
                </a:solidFill>
              </a:rPr>
              <a:t>Labs</a:t>
            </a:r>
            <a:r>
              <a:rPr lang="zh-CN" altLang="en-US" dirty="0"/>
              <a:t>查看要完成的实验。</a:t>
            </a:r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选择要完成的实验（以</a:t>
            </a:r>
            <a:r>
              <a:rPr lang="en-US" altLang="zh-CN" dirty="0"/>
              <a:t>DNS</a:t>
            </a:r>
            <a:r>
              <a:rPr lang="zh-CN" altLang="en-US" dirty="0"/>
              <a:t>实验为例）。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提交代码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1946382"/>
            <a:ext cx="9458350" cy="16539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0" y="4884492"/>
            <a:ext cx="10184351" cy="1243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提交代码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9992360" cy="5198110"/>
          </a:xfrm>
        </p:spPr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进入代码提交界面，可以看到任务信息以及代码提交区域。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59" y="1999833"/>
            <a:ext cx="8934992" cy="4321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代码评测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8975" y="1469390"/>
            <a:ext cx="11503660" cy="519811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charset="0"/>
              <a:buChar char="l"/>
            </a:pPr>
            <a:r>
              <a:rPr lang="en-US" dirty="0"/>
              <a:t>提交代码后，页面跳转到代码评测界面，显示代码提交时间、代码状态、得分、用户名信息等</a:t>
            </a:r>
            <a:r>
              <a:rPr lang="zh-CN" altLang="en-US" dirty="0"/>
              <a:t>。</a:t>
            </a:r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通过</a:t>
            </a:r>
            <a:r>
              <a:rPr lang="en-US" altLang="zh-CN" dirty="0"/>
              <a:t>Status</a:t>
            </a:r>
            <a:r>
              <a:rPr lang="zh-CN" altLang="en-US" dirty="0"/>
              <a:t>以及</a:t>
            </a:r>
            <a:r>
              <a:rPr lang="en-US" altLang="zh-CN" dirty="0"/>
              <a:t>Score</a:t>
            </a:r>
            <a:r>
              <a:rPr lang="zh-CN" altLang="en-US" dirty="0"/>
              <a:t>可以查看代码是否正确，</a:t>
            </a:r>
            <a:r>
              <a:rPr lang="en-US" altLang="zh-CN" dirty="0"/>
              <a:t>Status</a:t>
            </a:r>
            <a:r>
              <a:rPr lang="zh-CN" altLang="en-US" dirty="0"/>
              <a:t>有以下几种情况：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accent1"/>
                </a:solidFill>
              </a:rPr>
              <a:t>ALL_PASSED:	</a:t>
            </a:r>
            <a:r>
              <a:rPr lang="zh-CN" altLang="en-US" sz="2000" dirty="0">
                <a:solidFill>
                  <a:schemeClr val="accent1"/>
                </a:solidFill>
              </a:rPr>
              <a:t>测试用例全部通过，代码完全正确。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accent1"/>
                </a:solidFill>
              </a:rPr>
              <a:t>SOME_PASSED:	</a:t>
            </a:r>
            <a:r>
              <a:rPr lang="zh-CN" altLang="en-US" sz="2000" dirty="0">
                <a:solidFill>
                  <a:schemeClr val="accent1"/>
                </a:solidFill>
              </a:rPr>
              <a:t>测试用例部分通过，代码错误。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accent1"/>
                </a:solidFill>
              </a:rPr>
              <a:t>ALL_FAILED:	</a:t>
            </a:r>
            <a:r>
              <a:rPr lang="zh-CN" altLang="en-US" sz="2000" dirty="0">
                <a:solidFill>
                  <a:schemeClr val="accent1"/>
                </a:solidFill>
              </a:rPr>
              <a:t>代码错误。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accent1"/>
                </a:solidFill>
              </a:rPr>
              <a:t>TIMEOUT</a:t>
            </a:r>
            <a:r>
              <a:rPr lang="zh-CN" altLang="en-US" sz="2000" dirty="0">
                <a:solidFill>
                  <a:schemeClr val="accent1"/>
                </a:solidFill>
              </a:rPr>
              <a:t>：</a:t>
            </a:r>
            <a:r>
              <a:rPr lang="en-US" altLang="zh-CN" sz="2000" dirty="0">
                <a:solidFill>
                  <a:schemeClr val="accent1"/>
                </a:solidFill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</a:rPr>
              <a:t>测试超时，代码逻辑有问题。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accent1"/>
                </a:solidFill>
              </a:rPr>
              <a:t>Judging:	</a:t>
            </a:r>
            <a:r>
              <a:rPr lang="zh-CN" altLang="en-US" sz="2000" dirty="0">
                <a:solidFill>
                  <a:schemeClr val="accent1"/>
                </a:solidFill>
              </a:rPr>
              <a:t>系统存在问题，请与助教联系。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69" y="2425648"/>
            <a:ext cx="10128771" cy="100335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IxYmNlMzI0MjVlZWMxMTZhM2U0MTM1MWU0YmE4NTkifQ=="/>
  <p:tag name="KSO_WPP_MARK_KEY" val="9f313d8a-94ef-4196-a7a9-3f2fb1f2cb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宽屏</PresentationFormat>
  <Paragraphs>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1_Office Theme</vt:lpstr>
      <vt:lpstr>网络教学平台 OpenNetLab 学生使用手册</vt:lpstr>
      <vt:lpstr>注册账号</vt:lpstr>
      <vt:lpstr>注册账号</vt:lpstr>
      <vt:lpstr>登录账号</vt:lpstr>
      <vt:lpstr>实验列表</vt:lpstr>
      <vt:lpstr>加入课程</vt:lpstr>
      <vt:lpstr>提交代码</vt:lpstr>
      <vt:lpstr>提交代码</vt:lpstr>
      <vt:lpstr>代码评测</vt:lpstr>
      <vt:lpstr>代码评测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网络教学平台 OpenNetLab 学生使用手册</dc:title>
  <dc:creator/>
  <cp:lastModifiedBy>Ye Tian</cp:lastModifiedBy>
  <cp:revision>186</cp:revision>
  <dcterms:created xsi:type="dcterms:W3CDTF">2019-06-19T02:08:00Z</dcterms:created>
  <dcterms:modified xsi:type="dcterms:W3CDTF">2023-09-26T09:20:21Z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C00785926DE54AEA8B4CC6C98FF49FE7_12</vt:lpwstr>
  </property>
</Properties>
</file>