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993" r:id="rId2"/>
    <p:sldId id="994" r:id="rId3"/>
    <p:sldId id="1003" r:id="rId4"/>
    <p:sldId id="1032" r:id="rId5"/>
    <p:sldId id="1034" r:id="rId6"/>
    <p:sldId id="995" r:id="rId7"/>
    <p:sldId id="997" r:id="rId8"/>
    <p:sldId id="996" r:id="rId9"/>
    <p:sldId id="998" r:id="rId10"/>
    <p:sldId id="1002" r:id="rId11"/>
    <p:sldId id="1035" r:id="rId12"/>
    <p:sldId id="1004" r:id="rId13"/>
    <p:sldId id="1005" r:id="rId14"/>
    <p:sldId id="1007" r:id="rId15"/>
    <p:sldId id="1008" r:id="rId16"/>
    <p:sldId id="1009" r:id="rId17"/>
    <p:sldId id="1013" r:id="rId18"/>
    <p:sldId id="1015" r:id="rId19"/>
    <p:sldId id="1014" r:id="rId20"/>
    <p:sldId id="1010" r:id="rId21"/>
    <p:sldId id="1016" r:id="rId22"/>
    <p:sldId id="1017" r:id="rId23"/>
    <p:sldId id="1018" r:id="rId24"/>
    <p:sldId id="1019" r:id="rId25"/>
    <p:sldId id="1041" r:id="rId26"/>
    <p:sldId id="1021" r:id="rId27"/>
    <p:sldId id="1022" r:id="rId28"/>
    <p:sldId id="1036" r:id="rId29"/>
    <p:sldId id="1037" r:id="rId30"/>
    <p:sldId id="1038" r:id="rId31"/>
    <p:sldId id="1039" r:id="rId32"/>
    <p:sldId id="1040" r:id="rId33"/>
    <p:sldId id="1024" r:id="rId34"/>
    <p:sldId id="1025" r:id="rId35"/>
    <p:sldId id="1026" r:id="rId36"/>
    <p:sldId id="1027" r:id="rId37"/>
    <p:sldId id="1028" r:id="rId38"/>
    <p:sldId id="103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062"/>
    <a:srgbClr val="ECF3FA"/>
    <a:srgbClr val="C00000"/>
    <a:srgbClr val="FFFFFF"/>
    <a:srgbClr val="FF0000"/>
    <a:srgbClr val="9DC3E6"/>
    <a:srgbClr val="9CBC59"/>
    <a:srgbClr val="FDF79C"/>
    <a:srgbClr val="A9D18E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74564" autoAdjust="0"/>
  </p:normalViewPr>
  <p:slideViewPr>
    <p:cSldViewPr snapToGrid="0">
      <p:cViewPr varScale="1">
        <p:scale>
          <a:sx n="74" d="100"/>
          <a:sy n="74" d="100"/>
        </p:scale>
        <p:origin x="6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DE698-6D47-439E-A538-C5BD809B0F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320674-82AD-4AAD-8104-C2BD8BC83876}">
      <dgm:prSet phldrT="[文本]"/>
      <dgm:spPr/>
      <dgm:t>
        <a:bodyPr/>
        <a:lstStyle/>
        <a:p>
          <a:r>
            <a:rPr lang="zh-CN" altLang="en-US"/>
            <a:t>加载</a:t>
          </a:r>
          <a:endParaRPr lang="en-US" altLang="zh-CN"/>
        </a:p>
        <a:p>
          <a:r>
            <a:rPr lang="zh-CN" altLang="en-US"/>
            <a:t>根文件系统</a:t>
          </a:r>
        </a:p>
      </dgm:t>
    </dgm:pt>
    <dgm:pt modelId="{64B15FFD-A50E-4C56-A78C-F3EA06D01822}" type="parTrans" cxnId="{12A93699-5292-4F86-8FF7-FB92CED9F8C5}">
      <dgm:prSet/>
      <dgm:spPr/>
      <dgm:t>
        <a:bodyPr/>
        <a:lstStyle/>
        <a:p>
          <a:endParaRPr lang="zh-CN" altLang="en-US"/>
        </a:p>
      </dgm:t>
    </dgm:pt>
    <dgm:pt modelId="{0C1B38DD-19F9-4BB5-9EB1-02844F757F4D}" type="sibTrans" cxnId="{12A93699-5292-4F86-8FF7-FB92CED9F8C5}">
      <dgm:prSet/>
      <dgm:spPr/>
      <dgm:t>
        <a:bodyPr/>
        <a:lstStyle/>
        <a:p>
          <a:endParaRPr lang="zh-CN" altLang="en-US"/>
        </a:p>
      </dgm:t>
    </dgm:pt>
    <dgm:pt modelId="{19DDB0C6-2CCC-474F-95E2-4A28CF7BB46B}">
      <dgm:prSet phldrT="[文本]"/>
      <dgm:spPr/>
      <dgm:t>
        <a:bodyPr/>
        <a:lstStyle/>
        <a:p>
          <a:r>
            <a:rPr lang="zh-CN" altLang="en-US"/>
            <a:t>加载</a:t>
          </a:r>
          <a:endParaRPr lang="en-US" altLang="zh-CN"/>
        </a:p>
        <a:p>
          <a:r>
            <a:rPr lang="zh-CN" altLang="en-US"/>
            <a:t>硬件设备驱动</a:t>
          </a:r>
        </a:p>
      </dgm:t>
    </dgm:pt>
    <dgm:pt modelId="{DBBDBAA4-3991-4A27-B718-72F8485C628A}" type="parTrans" cxnId="{05D85AFB-1128-4D51-801C-17EA16912498}">
      <dgm:prSet/>
      <dgm:spPr/>
      <dgm:t>
        <a:bodyPr/>
        <a:lstStyle/>
        <a:p>
          <a:endParaRPr lang="zh-CN" altLang="en-US"/>
        </a:p>
      </dgm:t>
    </dgm:pt>
    <dgm:pt modelId="{2B77EE56-3389-4262-8037-F8E1998BD8C7}" type="sibTrans" cxnId="{05D85AFB-1128-4D51-801C-17EA16912498}">
      <dgm:prSet/>
      <dgm:spPr/>
      <dgm:t>
        <a:bodyPr/>
        <a:lstStyle/>
        <a:p>
          <a:endParaRPr lang="zh-CN" altLang="en-US"/>
        </a:p>
      </dgm:t>
    </dgm:pt>
    <dgm:pt modelId="{7CDA604D-067B-4B19-B3FC-43A3C4191CCE}">
      <dgm:prSet phldrT="[文本]"/>
      <dgm:spPr/>
      <dgm:t>
        <a:bodyPr/>
        <a:lstStyle/>
        <a:p>
          <a:r>
            <a:rPr lang="zh-CN" altLang="en-US"/>
            <a:t>加载内核</a:t>
          </a:r>
        </a:p>
      </dgm:t>
    </dgm:pt>
    <dgm:pt modelId="{CCC5DA79-47C6-44E9-A07C-9A3D007AA1FB}" type="parTrans" cxnId="{287A54D6-1359-460E-87C2-8C4FBCA748DF}">
      <dgm:prSet/>
      <dgm:spPr/>
      <dgm:t>
        <a:bodyPr/>
        <a:lstStyle/>
        <a:p>
          <a:endParaRPr lang="zh-CN" altLang="en-US"/>
        </a:p>
      </dgm:t>
    </dgm:pt>
    <dgm:pt modelId="{055617E4-8E24-492A-B4BC-EF76AA1B4A6A}" type="sibTrans" cxnId="{287A54D6-1359-460E-87C2-8C4FBCA748DF}">
      <dgm:prSet/>
      <dgm:spPr/>
      <dgm:t>
        <a:bodyPr/>
        <a:lstStyle/>
        <a:p>
          <a:endParaRPr lang="zh-CN" altLang="en-US"/>
        </a:p>
      </dgm:t>
    </dgm:pt>
    <dgm:pt modelId="{1F3AC0AF-AB9A-4B6A-813B-7D5C084B2F2D}" type="pres">
      <dgm:prSet presAssocID="{CD8DE698-6D47-439E-A538-C5BD809B0F9A}" presName="Name0" presStyleCnt="0">
        <dgm:presLayoutVars>
          <dgm:dir/>
          <dgm:resizeHandles val="exact"/>
        </dgm:presLayoutVars>
      </dgm:prSet>
      <dgm:spPr/>
    </dgm:pt>
    <dgm:pt modelId="{3BA99CF5-E052-4B1D-B0F5-83A64C18AF89}" type="pres">
      <dgm:prSet presAssocID="{7CDA604D-067B-4B19-B3FC-43A3C4191CCE}" presName="node" presStyleLbl="node1" presStyleIdx="0" presStyleCnt="3">
        <dgm:presLayoutVars>
          <dgm:bulletEnabled val="1"/>
        </dgm:presLayoutVars>
      </dgm:prSet>
      <dgm:spPr/>
    </dgm:pt>
    <dgm:pt modelId="{8D4F2FE8-F5FB-4D6D-B53F-3F973E16A9DF}" type="pres">
      <dgm:prSet presAssocID="{055617E4-8E24-492A-B4BC-EF76AA1B4A6A}" presName="sibTrans" presStyleLbl="sibTrans2D1" presStyleIdx="0" presStyleCnt="2"/>
      <dgm:spPr/>
    </dgm:pt>
    <dgm:pt modelId="{A2F1E967-437A-421C-B949-2445573DFB34}" type="pres">
      <dgm:prSet presAssocID="{055617E4-8E24-492A-B4BC-EF76AA1B4A6A}" presName="connectorText" presStyleLbl="sibTrans2D1" presStyleIdx="0" presStyleCnt="2"/>
      <dgm:spPr/>
    </dgm:pt>
    <dgm:pt modelId="{BB5DC329-EAFC-429E-BB02-92D6984265B9}" type="pres">
      <dgm:prSet presAssocID="{BB320674-82AD-4AAD-8104-C2BD8BC83876}" presName="node" presStyleLbl="node1" presStyleIdx="1" presStyleCnt="3">
        <dgm:presLayoutVars>
          <dgm:bulletEnabled val="1"/>
        </dgm:presLayoutVars>
      </dgm:prSet>
      <dgm:spPr/>
    </dgm:pt>
    <dgm:pt modelId="{38721669-7321-4ECD-908A-82CDB550CC5C}" type="pres">
      <dgm:prSet presAssocID="{0C1B38DD-19F9-4BB5-9EB1-02844F757F4D}" presName="sibTrans" presStyleLbl="sibTrans2D1" presStyleIdx="1" presStyleCnt="2"/>
      <dgm:spPr/>
    </dgm:pt>
    <dgm:pt modelId="{77CC551C-3CA3-4759-A1E5-65A503092EC9}" type="pres">
      <dgm:prSet presAssocID="{0C1B38DD-19F9-4BB5-9EB1-02844F757F4D}" presName="connectorText" presStyleLbl="sibTrans2D1" presStyleIdx="1" presStyleCnt="2"/>
      <dgm:spPr/>
    </dgm:pt>
    <dgm:pt modelId="{BAC67AC4-D53E-42C0-AA80-7FEED104EAC9}" type="pres">
      <dgm:prSet presAssocID="{19DDB0C6-2CCC-474F-95E2-4A28CF7BB46B}" presName="node" presStyleLbl="node1" presStyleIdx="2" presStyleCnt="3">
        <dgm:presLayoutVars>
          <dgm:bulletEnabled val="1"/>
        </dgm:presLayoutVars>
      </dgm:prSet>
      <dgm:spPr/>
    </dgm:pt>
  </dgm:ptLst>
  <dgm:cxnLst>
    <dgm:cxn modelId="{507F7B43-79FF-4AA3-B0D1-20E4C040BAA9}" type="presOf" srcId="{0C1B38DD-19F9-4BB5-9EB1-02844F757F4D}" destId="{38721669-7321-4ECD-908A-82CDB550CC5C}" srcOrd="0" destOrd="0" presId="urn:microsoft.com/office/officeart/2005/8/layout/process1"/>
    <dgm:cxn modelId="{00103465-95A9-47C3-8CEE-D6DD4BAECE06}" type="presOf" srcId="{7CDA604D-067B-4B19-B3FC-43A3C4191CCE}" destId="{3BA99CF5-E052-4B1D-B0F5-83A64C18AF89}" srcOrd="0" destOrd="0" presId="urn:microsoft.com/office/officeart/2005/8/layout/process1"/>
    <dgm:cxn modelId="{A21F5754-88A4-4291-ACC9-8D9544B1962E}" type="presOf" srcId="{BB320674-82AD-4AAD-8104-C2BD8BC83876}" destId="{BB5DC329-EAFC-429E-BB02-92D6984265B9}" srcOrd="0" destOrd="0" presId="urn:microsoft.com/office/officeart/2005/8/layout/process1"/>
    <dgm:cxn modelId="{AE104583-64EF-47EF-965C-D26E2FC7A83F}" type="presOf" srcId="{055617E4-8E24-492A-B4BC-EF76AA1B4A6A}" destId="{8D4F2FE8-F5FB-4D6D-B53F-3F973E16A9DF}" srcOrd="0" destOrd="0" presId="urn:microsoft.com/office/officeart/2005/8/layout/process1"/>
    <dgm:cxn modelId="{12A93699-5292-4F86-8FF7-FB92CED9F8C5}" srcId="{CD8DE698-6D47-439E-A538-C5BD809B0F9A}" destId="{BB320674-82AD-4AAD-8104-C2BD8BC83876}" srcOrd="1" destOrd="0" parTransId="{64B15FFD-A50E-4C56-A78C-F3EA06D01822}" sibTransId="{0C1B38DD-19F9-4BB5-9EB1-02844F757F4D}"/>
    <dgm:cxn modelId="{033408C7-E07E-4D47-9CAC-A274A0F0D117}" type="presOf" srcId="{CD8DE698-6D47-439E-A538-C5BD809B0F9A}" destId="{1F3AC0AF-AB9A-4B6A-813B-7D5C084B2F2D}" srcOrd="0" destOrd="0" presId="urn:microsoft.com/office/officeart/2005/8/layout/process1"/>
    <dgm:cxn modelId="{287A54D6-1359-460E-87C2-8C4FBCA748DF}" srcId="{CD8DE698-6D47-439E-A538-C5BD809B0F9A}" destId="{7CDA604D-067B-4B19-B3FC-43A3C4191CCE}" srcOrd="0" destOrd="0" parTransId="{CCC5DA79-47C6-44E9-A07C-9A3D007AA1FB}" sibTransId="{055617E4-8E24-492A-B4BC-EF76AA1B4A6A}"/>
    <dgm:cxn modelId="{B576F7EC-252F-4590-95A5-9191C54E876F}" type="presOf" srcId="{0C1B38DD-19F9-4BB5-9EB1-02844F757F4D}" destId="{77CC551C-3CA3-4759-A1E5-65A503092EC9}" srcOrd="1" destOrd="0" presId="urn:microsoft.com/office/officeart/2005/8/layout/process1"/>
    <dgm:cxn modelId="{5F21D5EF-3A33-4647-9C27-7E95906A2BCA}" type="presOf" srcId="{055617E4-8E24-492A-B4BC-EF76AA1B4A6A}" destId="{A2F1E967-437A-421C-B949-2445573DFB34}" srcOrd="1" destOrd="0" presId="urn:microsoft.com/office/officeart/2005/8/layout/process1"/>
    <dgm:cxn modelId="{C42FD0F8-9365-4F13-89A3-98ECB261D325}" type="presOf" srcId="{19DDB0C6-2CCC-474F-95E2-4A28CF7BB46B}" destId="{BAC67AC4-D53E-42C0-AA80-7FEED104EAC9}" srcOrd="0" destOrd="0" presId="urn:microsoft.com/office/officeart/2005/8/layout/process1"/>
    <dgm:cxn modelId="{05D85AFB-1128-4D51-801C-17EA16912498}" srcId="{CD8DE698-6D47-439E-A538-C5BD809B0F9A}" destId="{19DDB0C6-2CCC-474F-95E2-4A28CF7BB46B}" srcOrd="2" destOrd="0" parTransId="{DBBDBAA4-3991-4A27-B718-72F8485C628A}" sibTransId="{2B77EE56-3389-4262-8037-F8E1998BD8C7}"/>
    <dgm:cxn modelId="{9D769A17-3055-40E4-9FEB-6C6C373CA29A}" type="presParOf" srcId="{1F3AC0AF-AB9A-4B6A-813B-7D5C084B2F2D}" destId="{3BA99CF5-E052-4B1D-B0F5-83A64C18AF89}" srcOrd="0" destOrd="0" presId="urn:microsoft.com/office/officeart/2005/8/layout/process1"/>
    <dgm:cxn modelId="{651CA94C-6A15-4E0A-8D3C-A44A9E90ED5F}" type="presParOf" srcId="{1F3AC0AF-AB9A-4B6A-813B-7D5C084B2F2D}" destId="{8D4F2FE8-F5FB-4D6D-B53F-3F973E16A9DF}" srcOrd="1" destOrd="0" presId="urn:microsoft.com/office/officeart/2005/8/layout/process1"/>
    <dgm:cxn modelId="{7478485F-E3A5-4074-BFB3-05B205A28E13}" type="presParOf" srcId="{8D4F2FE8-F5FB-4D6D-B53F-3F973E16A9DF}" destId="{A2F1E967-437A-421C-B949-2445573DFB34}" srcOrd="0" destOrd="0" presId="urn:microsoft.com/office/officeart/2005/8/layout/process1"/>
    <dgm:cxn modelId="{D371F625-EC42-4821-A9DD-EEAEF3FE7586}" type="presParOf" srcId="{1F3AC0AF-AB9A-4B6A-813B-7D5C084B2F2D}" destId="{BB5DC329-EAFC-429E-BB02-92D6984265B9}" srcOrd="2" destOrd="0" presId="urn:microsoft.com/office/officeart/2005/8/layout/process1"/>
    <dgm:cxn modelId="{26D7699E-354E-4902-AB64-AB1455E0F6C8}" type="presParOf" srcId="{1F3AC0AF-AB9A-4B6A-813B-7D5C084B2F2D}" destId="{38721669-7321-4ECD-908A-82CDB550CC5C}" srcOrd="3" destOrd="0" presId="urn:microsoft.com/office/officeart/2005/8/layout/process1"/>
    <dgm:cxn modelId="{6D18CA08-25EA-447C-8AD1-2B319B1CA872}" type="presParOf" srcId="{38721669-7321-4ECD-908A-82CDB550CC5C}" destId="{77CC551C-3CA3-4759-A1E5-65A503092EC9}" srcOrd="0" destOrd="0" presId="urn:microsoft.com/office/officeart/2005/8/layout/process1"/>
    <dgm:cxn modelId="{5B8F8228-A627-44BD-9CF6-6C0103A6E78E}" type="presParOf" srcId="{1F3AC0AF-AB9A-4B6A-813B-7D5C084B2F2D}" destId="{BAC67AC4-D53E-42C0-AA80-7FEED104EAC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DE698-6D47-439E-A538-C5BD809B0F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DDB0C6-2CCC-474F-95E2-4A28CF7BB46B}">
      <dgm:prSet phldrT="[文本]"/>
      <dgm:spPr/>
      <dgm:t>
        <a:bodyPr/>
        <a:lstStyle/>
        <a:p>
          <a:r>
            <a:rPr lang="zh-CN" altLang="en-US"/>
            <a:t>加载</a:t>
          </a:r>
          <a:endParaRPr lang="en-US" altLang="zh-CN"/>
        </a:p>
        <a:p>
          <a:r>
            <a:rPr lang="zh-CN" altLang="en-US"/>
            <a:t>硬件设备驱动</a:t>
          </a:r>
        </a:p>
      </dgm:t>
    </dgm:pt>
    <dgm:pt modelId="{DBBDBAA4-3991-4A27-B718-72F8485C628A}" type="parTrans" cxnId="{05D85AFB-1128-4D51-801C-17EA16912498}">
      <dgm:prSet/>
      <dgm:spPr/>
      <dgm:t>
        <a:bodyPr/>
        <a:lstStyle/>
        <a:p>
          <a:endParaRPr lang="zh-CN" altLang="en-US"/>
        </a:p>
      </dgm:t>
    </dgm:pt>
    <dgm:pt modelId="{2B77EE56-3389-4262-8037-F8E1998BD8C7}" type="sibTrans" cxnId="{05D85AFB-1128-4D51-801C-17EA16912498}">
      <dgm:prSet/>
      <dgm:spPr/>
      <dgm:t>
        <a:bodyPr/>
        <a:lstStyle/>
        <a:p>
          <a:endParaRPr lang="zh-CN" altLang="en-US"/>
        </a:p>
      </dgm:t>
    </dgm:pt>
    <dgm:pt modelId="{F256E29C-A94E-4514-BF01-761FC5E68E42}">
      <dgm:prSet phldrT="[文本]"/>
      <dgm:spPr/>
      <dgm:t>
        <a:bodyPr/>
        <a:lstStyle/>
        <a:p>
          <a:r>
            <a:rPr lang="zh-CN" altLang="en-US"/>
            <a:t>加载临时</a:t>
          </a:r>
          <a:endParaRPr lang="en-US" altLang="zh-CN"/>
        </a:p>
        <a:p>
          <a:r>
            <a:rPr lang="zh-CN" altLang="en-US"/>
            <a:t>根文件系统</a:t>
          </a:r>
        </a:p>
      </dgm:t>
    </dgm:pt>
    <dgm:pt modelId="{CC89EB40-886C-442C-9196-86B14A01720B}" type="parTrans" cxnId="{EFA88E56-B219-4BBD-BC90-2E264AEFDD59}">
      <dgm:prSet/>
      <dgm:spPr/>
      <dgm:t>
        <a:bodyPr/>
        <a:lstStyle/>
        <a:p>
          <a:endParaRPr lang="zh-CN" altLang="en-US"/>
        </a:p>
      </dgm:t>
    </dgm:pt>
    <dgm:pt modelId="{E0A7EB7C-1F78-405C-8CA4-9DE888D89A1F}" type="sibTrans" cxnId="{EFA88E56-B219-4BBD-BC90-2E264AEFDD59}">
      <dgm:prSet/>
      <dgm:spPr/>
      <dgm:t>
        <a:bodyPr/>
        <a:lstStyle/>
        <a:p>
          <a:endParaRPr lang="zh-CN" altLang="en-US"/>
        </a:p>
      </dgm:t>
    </dgm:pt>
    <dgm:pt modelId="{7E284AC5-3D06-4EAA-83D4-27E0D04B88CF}">
      <dgm:prSet phldrT="[文本]"/>
      <dgm:spPr/>
      <dgm:t>
        <a:bodyPr/>
        <a:lstStyle/>
        <a:p>
          <a:r>
            <a:rPr lang="zh-CN" altLang="en-US"/>
            <a:t>切换到</a:t>
          </a:r>
          <a:endParaRPr lang="en-US" altLang="zh-CN"/>
        </a:p>
        <a:p>
          <a:r>
            <a:rPr lang="zh-CN" altLang="en-US"/>
            <a:t>正常文件系统</a:t>
          </a:r>
        </a:p>
      </dgm:t>
    </dgm:pt>
    <dgm:pt modelId="{378E22EB-3E4A-43E9-8D49-CBA2B5B3B16C}" type="parTrans" cxnId="{7473369E-DCBA-4164-9A37-969CE98AFF20}">
      <dgm:prSet/>
      <dgm:spPr/>
      <dgm:t>
        <a:bodyPr/>
        <a:lstStyle/>
        <a:p>
          <a:endParaRPr lang="zh-CN" altLang="en-US"/>
        </a:p>
      </dgm:t>
    </dgm:pt>
    <dgm:pt modelId="{4997A264-B798-45D4-92F4-D4E93DB5EAEB}" type="sibTrans" cxnId="{7473369E-DCBA-4164-9A37-969CE98AFF20}">
      <dgm:prSet/>
      <dgm:spPr/>
      <dgm:t>
        <a:bodyPr/>
        <a:lstStyle/>
        <a:p>
          <a:endParaRPr lang="zh-CN" altLang="en-US"/>
        </a:p>
      </dgm:t>
    </dgm:pt>
    <dgm:pt modelId="{518EA457-F410-4E10-B973-B066AFF73709}">
      <dgm:prSet phldrT="[文本]"/>
      <dgm:spPr/>
      <dgm:t>
        <a:bodyPr/>
        <a:lstStyle/>
        <a:p>
          <a:r>
            <a:rPr lang="zh-CN" altLang="en-US"/>
            <a:t>加载内核</a:t>
          </a:r>
          <a:endParaRPr lang="en-US" altLang="zh-CN"/>
        </a:p>
      </dgm:t>
    </dgm:pt>
    <dgm:pt modelId="{94D309E7-ED51-4A6C-86AF-73CD692423A3}" type="parTrans" cxnId="{9C09489B-70C7-44DB-9A8F-DB4102F24A58}">
      <dgm:prSet/>
      <dgm:spPr/>
      <dgm:t>
        <a:bodyPr/>
        <a:lstStyle/>
        <a:p>
          <a:endParaRPr lang="zh-CN" altLang="en-US"/>
        </a:p>
      </dgm:t>
    </dgm:pt>
    <dgm:pt modelId="{40F57BC4-28B1-4C05-8E48-CD25B1D5FF5C}" type="sibTrans" cxnId="{9C09489B-70C7-44DB-9A8F-DB4102F24A58}">
      <dgm:prSet/>
      <dgm:spPr/>
      <dgm:t>
        <a:bodyPr/>
        <a:lstStyle/>
        <a:p>
          <a:endParaRPr lang="zh-CN" altLang="en-US"/>
        </a:p>
      </dgm:t>
    </dgm:pt>
    <dgm:pt modelId="{1F3AC0AF-AB9A-4B6A-813B-7D5C084B2F2D}" type="pres">
      <dgm:prSet presAssocID="{CD8DE698-6D47-439E-A538-C5BD809B0F9A}" presName="Name0" presStyleCnt="0">
        <dgm:presLayoutVars>
          <dgm:dir/>
          <dgm:resizeHandles val="exact"/>
        </dgm:presLayoutVars>
      </dgm:prSet>
      <dgm:spPr/>
    </dgm:pt>
    <dgm:pt modelId="{38B86F60-32A2-4AD4-AFF1-3FCC3B92EFCD}" type="pres">
      <dgm:prSet presAssocID="{518EA457-F410-4E10-B973-B066AFF73709}" presName="node" presStyleLbl="node1" presStyleIdx="0" presStyleCnt="4">
        <dgm:presLayoutVars>
          <dgm:bulletEnabled val="1"/>
        </dgm:presLayoutVars>
      </dgm:prSet>
      <dgm:spPr/>
    </dgm:pt>
    <dgm:pt modelId="{025E8C52-4145-4096-9B30-E7D63DC861E4}" type="pres">
      <dgm:prSet presAssocID="{40F57BC4-28B1-4C05-8E48-CD25B1D5FF5C}" presName="sibTrans" presStyleLbl="sibTrans2D1" presStyleIdx="0" presStyleCnt="3"/>
      <dgm:spPr/>
    </dgm:pt>
    <dgm:pt modelId="{DCA44CF6-0C6B-4C2E-B141-254C0FF8A903}" type="pres">
      <dgm:prSet presAssocID="{40F57BC4-28B1-4C05-8E48-CD25B1D5FF5C}" presName="connectorText" presStyleLbl="sibTrans2D1" presStyleIdx="0" presStyleCnt="3"/>
      <dgm:spPr/>
    </dgm:pt>
    <dgm:pt modelId="{7368349B-6F3A-494B-A9AC-0D7856EBDDFD}" type="pres">
      <dgm:prSet presAssocID="{F256E29C-A94E-4514-BF01-761FC5E68E42}" presName="node" presStyleLbl="node1" presStyleIdx="1" presStyleCnt="4">
        <dgm:presLayoutVars>
          <dgm:bulletEnabled val="1"/>
        </dgm:presLayoutVars>
      </dgm:prSet>
      <dgm:spPr/>
    </dgm:pt>
    <dgm:pt modelId="{EC1233AE-A181-4906-BF00-5F31DD6861CC}" type="pres">
      <dgm:prSet presAssocID="{E0A7EB7C-1F78-405C-8CA4-9DE888D89A1F}" presName="sibTrans" presStyleLbl="sibTrans2D1" presStyleIdx="1" presStyleCnt="3"/>
      <dgm:spPr/>
    </dgm:pt>
    <dgm:pt modelId="{BF5D93B5-F71D-442E-A8AC-2DF50EF332DD}" type="pres">
      <dgm:prSet presAssocID="{E0A7EB7C-1F78-405C-8CA4-9DE888D89A1F}" presName="connectorText" presStyleLbl="sibTrans2D1" presStyleIdx="1" presStyleCnt="3"/>
      <dgm:spPr/>
    </dgm:pt>
    <dgm:pt modelId="{BAC67AC4-D53E-42C0-AA80-7FEED104EAC9}" type="pres">
      <dgm:prSet presAssocID="{19DDB0C6-2CCC-474F-95E2-4A28CF7BB46B}" presName="node" presStyleLbl="node1" presStyleIdx="2" presStyleCnt="4">
        <dgm:presLayoutVars>
          <dgm:bulletEnabled val="1"/>
        </dgm:presLayoutVars>
      </dgm:prSet>
      <dgm:spPr/>
    </dgm:pt>
    <dgm:pt modelId="{512FBF9B-4ACC-456A-8A8F-4E197295FF9B}" type="pres">
      <dgm:prSet presAssocID="{2B77EE56-3389-4262-8037-F8E1998BD8C7}" presName="sibTrans" presStyleLbl="sibTrans2D1" presStyleIdx="2" presStyleCnt="3"/>
      <dgm:spPr/>
    </dgm:pt>
    <dgm:pt modelId="{011414AB-AD84-4C01-9DB1-247F1F9AED4B}" type="pres">
      <dgm:prSet presAssocID="{2B77EE56-3389-4262-8037-F8E1998BD8C7}" presName="connectorText" presStyleLbl="sibTrans2D1" presStyleIdx="2" presStyleCnt="3"/>
      <dgm:spPr/>
    </dgm:pt>
    <dgm:pt modelId="{237D06BC-12BB-4B23-A60D-5A4099FAFA4F}" type="pres">
      <dgm:prSet presAssocID="{7E284AC5-3D06-4EAA-83D4-27E0D04B88CF}" presName="node" presStyleLbl="node1" presStyleIdx="3" presStyleCnt="4">
        <dgm:presLayoutVars>
          <dgm:bulletEnabled val="1"/>
        </dgm:presLayoutVars>
      </dgm:prSet>
      <dgm:spPr/>
    </dgm:pt>
  </dgm:ptLst>
  <dgm:cxnLst>
    <dgm:cxn modelId="{44BDFC09-07A6-4993-8079-7F1B3CCD563E}" type="presOf" srcId="{E0A7EB7C-1F78-405C-8CA4-9DE888D89A1F}" destId="{BF5D93B5-F71D-442E-A8AC-2DF50EF332DD}" srcOrd="1" destOrd="0" presId="urn:microsoft.com/office/officeart/2005/8/layout/process1"/>
    <dgm:cxn modelId="{57A6C60D-96DD-4262-9D72-DD0B94E77FA5}" type="presOf" srcId="{2B77EE56-3389-4262-8037-F8E1998BD8C7}" destId="{011414AB-AD84-4C01-9DB1-247F1F9AED4B}" srcOrd="1" destOrd="0" presId="urn:microsoft.com/office/officeart/2005/8/layout/process1"/>
    <dgm:cxn modelId="{A0817F53-42FD-4AE6-89DA-1F7461D0A24D}" type="presOf" srcId="{518EA457-F410-4E10-B973-B066AFF73709}" destId="{38B86F60-32A2-4AD4-AFF1-3FCC3B92EFCD}" srcOrd="0" destOrd="0" presId="urn:microsoft.com/office/officeart/2005/8/layout/process1"/>
    <dgm:cxn modelId="{EFA88E56-B219-4BBD-BC90-2E264AEFDD59}" srcId="{CD8DE698-6D47-439E-A538-C5BD809B0F9A}" destId="{F256E29C-A94E-4514-BF01-761FC5E68E42}" srcOrd="1" destOrd="0" parTransId="{CC89EB40-886C-442C-9196-86B14A01720B}" sibTransId="{E0A7EB7C-1F78-405C-8CA4-9DE888D89A1F}"/>
    <dgm:cxn modelId="{BE1D7378-66F0-4763-91FA-65A380D3C5C4}" type="presOf" srcId="{2B77EE56-3389-4262-8037-F8E1998BD8C7}" destId="{512FBF9B-4ACC-456A-8A8F-4E197295FF9B}" srcOrd="0" destOrd="0" presId="urn:microsoft.com/office/officeart/2005/8/layout/process1"/>
    <dgm:cxn modelId="{34FD6C94-284E-4DF4-BC3D-7846D5910944}" type="presOf" srcId="{E0A7EB7C-1F78-405C-8CA4-9DE888D89A1F}" destId="{EC1233AE-A181-4906-BF00-5F31DD6861CC}" srcOrd="0" destOrd="0" presId="urn:microsoft.com/office/officeart/2005/8/layout/process1"/>
    <dgm:cxn modelId="{9C09489B-70C7-44DB-9A8F-DB4102F24A58}" srcId="{CD8DE698-6D47-439E-A538-C5BD809B0F9A}" destId="{518EA457-F410-4E10-B973-B066AFF73709}" srcOrd="0" destOrd="0" parTransId="{94D309E7-ED51-4A6C-86AF-73CD692423A3}" sibTransId="{40F57BC4-28B1-4C05-8E48-CD25B1D5FF5C}"/>
    <dgm:cxn modelId="{7473369E-DCBA-4164-9A37-969CE98AFF20}" srcId="{CD8DE698-6D47-439E-A538-C5BD809B0F9A}" destId="{7E284AC5-3D06-4EAA-83D4-27E0D04B88CF}" srcOrd="3" destOrd="0" parTransId="{378E22EB-3E4A-43E9-8D49-CBA2B5B3B16C}" sibTransId="{4997A264-B798-45D4-92F4-D4E93DB5EAEB}"/>
    <dgm:cxn modelId="{033408C7-E07E-4D47-9CAC-A274A0F0D117}" type="presOf" srcId="{CD8DE698-6D47-439E-A538-C5BD809B0F9A}" destId="{1F3AC0AF-AB9A-4B6A-813B-7D5C084B2F2D}" srcOrd="0" destOrd="0" presId="urn:microsoft.com/office/officeart/2005/8/layout/process1"/>
    <dgm:cxn modelId="{E72060C7-C633-47AE-BE84-B6219AE01DBF}" type="presOf" srcId="{40F57BC4-28B1-4C05-8E48-CD25B1D5FF5C}" destId="{025E8C52-4145-4096-9B30-E7D63DC861E4}" srcOrd="0" destOrd="0" presId="urn:microsoft.com/office/officeart/2005/8/layout/process1"/>
    <dgm:cxn modelId="{E3237FCC-FF3C-47F8-BA5C-5A0EA7A193DF}" type="presOf" srcId="{7E284AC5-3D06-4EAA-83D4-27E0D04B88CF}" destId="{237D06BC-12BB-4B23-A60D-5A4099FAFA4F}" srcOrd="0" destOrd="0" presId="urn:microsoft.com/office/officeart/2005/8/layout/process1"/>
    <dgm:cxn modelId="{7E0C00E2-C091-4221-A97D-1132BD208234}" type="presOf" srcId="{40F57BC4-28B1-4C05-8E48-CD25B1D5FF5C}" destId="{DCA44CF6-0C6B-4C2E-B141-254C0FF8A903}" srcOrd="1" destOrd="0" presId="urn:microsoft.com/office/officeart/2005/8/layout/process1"/>
    <dgm:cxn modelId="{C42FD0F8-9365-4F13-89A3-98ECB261D325}" type="presOf" srcId="{19DDB0C6-2CCC-474F-95E2-4A28CF7BB46B}" destId="{BAC67AC4-D53E-42C0-AA80-7FEED104EAC9}" srcOrd="0" destOrd="0" presId="urn:microsoft.com/office/officeart/2005/8/layout/process1"/>
    <dgm:cxn modelId="{05D85AFB-1128-4D51-801C-17EA16912498}" srcId="{CD8DE698-6D47-439E-A538-C5BD809B0F9A}" destId="{19DDB0C6-2CCC-474F-95E2-4A28CF7BB46B}" srcOrd="2" destOrd="0" parTransId="{DBBDBAA4-3991-4A27-B718-72F8485C628A}" sibTransId="{2B77EE56-3389-4262-8037-F8E1998BD8C7}"/>
    <dgm:cxn modelId="{14F935FF-04ED-4961-9359-6FD110D2B579}" type="presOf" srcId="{F256E29C-A94E-4514-BF01-761FC5E68E42}" destId="{7368349B-6F3A-494B-A9AC-0D7856EBDDFD}" srcOrd="0" destOrd="0" presId="urn:microsoft.com/office/officeart/2005/8/layout/process1"/>
    <dgm:cxn modelId="{F8408CF1-E4FD-45DD-B42D-4CE6E44013AF}" type="presParOf" srcId="{1F3AC0AF-AB9A-4B6A-813B-7D5C084B2F2D}" destId="{38B86F60-32A2-4AD4-AFF1-3FCC3B92EFCD}" srcOrd="0" destOrd="0" presId="urn:microsoft.com/office/officeart/2005/8/layout/process1"/>
    <dgm:cxn modelId="{DE7008B5-30CE-4DE4-8923-7240AB9CDA94}" type="presParOf" srcId="{1F3AC0AF-AB9A-4B6A-813B-7D5C084B2F2D}" destId="{025E8C52-4145-4096-9B30-E7D63DC861E4}" srcOrd="1" destOrd="0" presId="urn:microsoft.com/office/officeart/2005/8/layout/process1"/>
    <dgm:cxn modelId="{322A3789-613C-456B-B580-1B39BDEEC74A}" type="presParOf" srcId="{025E8C52-4145-4096-9B30-E7D63DC861E4}" destId="{DCA44CF6-0C6B-4C2E-B141-254C0FF8A903}" srcOrd="0" destOrd="0" presId="urn:microsoft.com/office/officeart/2005/8/layout/process1"/>
    <dgm:cxn modelId="{FBA64352-8637-4482-AEB4-9912C7522C82}" type="presParOf" srcId="{1F3AC0AF-AB9A-4B6A-813B-7D5C084B2F2D}" destId="{7368349B-6F3A-494B-A9AC-0D7856EBDDFD}" srcOrd="2" destOrd="0" presId="urn:microsoft.com/office/officeart/2005/8/layout/process1"/>
    <dgm:cxn modelId="{30AAF0FE-1262-403E-935D-86E6853CA971}" type="presParOf" srcId="{1F3AC0AF-AB9A-4B6A-813B-7D5C084B2F2D}" destId="{EC1233AE-A181-4906-BF00-5F31DD6861CC}" srcOrd="3" destOrd="0" presId="urn:microsoft.com/office/officeart/2005/8/layout/process1"/>
    <dgm:cxn modelId="{58B77F46-F46B-492D-AFA3-43779F267DE1}" type="presParOf" srcId="{EC1233AE-A181-4906-BF00-5F31DD6861CC}" destId="{BF5D93B5-F71D-442E-A8AC-2DF50EF332DD}" srcOrd="0" destOrd="0" presId="urn:microsoft.com/office/officeart/2005/8/layout/process1"/>
    <dgm:cxn modelId="{5B8F8228-A627-44BD-9CF6-6C0103A6E78E}" type="presParOf" srcId="{1F3AC0AF-AB9A-4B6A-813B-7D5C084B2F2D}" destId="{BAC67AC4-D53E-42C0-AA80-7FEED104EAC9}" srcOrd="4" destOrd="0" presId="urn:microsoft.com/office/officeart/2005/8/layout/process1"/>
    <dgm:cxn modelId="{0305724E-CD7F-4BB7-9710-100529A9C01E}" type="presParOf" srcId="{1F3AC0AF-AB9A-4B6A-813B-7D5C084B2F2D}" destId="{512FBF9B-4ACC-456A-8A8F-4E197295FF9B}" srcOrd="5" destOrd="0" presId="urn:microsoft.com/office/officeart/2005/8/layout/process1"/>
    <dgm:cxn modelId="{EBE651D1-A865-459F-897B-966E9309358F}" type="presParOf" srcId="{512FBF9B-4ACC-456A-8A8F-4E197295FF9B}" destId="{011414AB-AD84-4C01-9DB1-247F1F9AED4B}" srcOrd="0" destOrd="0" presId="urn:microsoft.com/office/officeart/2005/8/layout/process1"/>
    <dgm:cxn modelId="{E90F37AA-0F2C-496E-ABDB-BE7D2F14D623}" type="presParOf" srcId="{1F3AC0AF-AB9A-4B6A-813B-7D5C084B2F2D}" destId="{237D06BC-12BB-4B23-A60D-5A4099FAFA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99CF5-E052-4B1D-B0F5-83A64C18AF89}">
      <dsp:nvSpPr>
        <dsp:cNvPr id="0" name=""/>
        <dsp:cNvSpPr/>
      </dsp:nvSpPr>
      <dsp:spPr>
        <a:xfrm>
          <a:off x="7456" y="128865"/>
          <a:ext cx="2228717" cy="133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加载内核</a:t>
          </a:r>
        </a:p>
      </dsp:txBody>
      <dsp:txXfrm>
        <a:off x="46622" y="168031"/>
        <a:ext cx="2150385" cy="1258898"/>
      </dsp:txXfrm>
    </dsp:sp>
    <dsp:sp modelId="{8D4F2FE8-F5FB-4D6D-B53F-3F973E16A9DF}">
      <dsp:nvSpPr>
        <dsp:cNvPr id="0" name=""/>
        <dsp:cNvSpPr/>
      </dsp:nvSpPr>
      <dsp:spPr>
        <a:xfrm>
          <a:off x="2459045" y="521119"/>
          <a:ext cx="472488" cy="552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459045" y="631663"/>
        <a:ext cx="330742" cy="331633"/>
      </dsp:txXfrm>
    </dsp:sp>
    <dsp:sp modelId="{BB5DC329-EAFC-429E-BB02-92D6984265B9}">
      <dsp:nvSpPr>
        <dsp:cNvPr id="0" name=""/>
        <dsp:cNvSpPr/>
      </dsp:nvSpPr>
      <dsp:spPr>
        <a:xfrm>
          <a:off x="3127661" y="128865"/>
          <a:ext cx="2228717" cy="133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加载</a:t>
          </a:r>
          <a:endParaRPr lang="en-US" altLang="zh-CN" sz="2500" kern="120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根文件系统</a:t>
          </a:r>
        </a:p>
      </dsp:txBody>
      <dsp:txXfrm>
        <a:off x="3166827" y="168031"/>
        <a:ext cx="2150385" cy="1258898"/>
      </dsp:txXfrm>
    </dsp:sp>
    <dsp:sp modelId="{38721669-7321-4ECD-908A-82CDB550CC5C}">
      <dsp:nvSpPr>
        <dsp:cNvPr id="0" name=""/>
        <dsp:cNvSpPr/>
      </dsp:nvSpPr>
      <dsp:spPr>
        <a:xfrm>
          <a:off x="5579250" y="521119"/>
          <a:ext cx="472488" cy="552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579250" y="631663"/>
        <a:ext cx="330742" cy="331633"/>
      </dsp:txXfrm>
    </dsp:sp>
    <dsp:sp modelId="{BAC67AC4-D53E-42C0-AA80-7FEED104EAC9}">
      <dsp:nvSpPr>
        <dsp:cNvPr id="0" name=""/>
        <dsp:cNvSpPr/>
      </dsp:nvSpPr>
      <dsp:spPr>
        <a:xfrm>
          <a:off x="6247865" y="128865"/>
          <a:ext cx="2228717" cy="133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加载</a:t>
          </a:r>
          <a:endParaRPr lang="en-US" altLang="zh-CN" sz="2500" kern="120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硬件设备驱动</a:t>
          </a:r>
        </a:p>
      </dsp:txBody>
      <dsp:txXfrm>
        <a:off x="6287031" y="168031"/>
        <a:ext cx="2150385" cy="1258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86F60-32A2-4AD4-AFF1-3FCC3B92EFCD}">
      <dsp:nvSpPr>
        <dsp:cNvPr id="0" name=""/>
        <dsp:cNvSpPr/>
      </dsp:nvSpPr>
      <dsp:spPr>
        <a:xfrm>
          <a:off x="3991" y="232935"/>
          <a:ext cx="1745357" cy="1047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加载内核</a:t>
          </a:r>
          <a:endParaRPr lang="en-US" altLang="zh-CN" sz="2000" kern="1200"/>
        </a:p>
      </dsp:txBody>
      <dsp:txXfrm>
        <a:off x="34663" y="263607"/>
        <a:ext cx="1684013" cy="985870"/>
      </dsp:txXfrm>
    </dsp:sp>
    <dsp:sp modelId="{025E8C52-4145-4096-9B30-E7D63DC861E4}">
      <dsp:nvSpPr>
        <dsp:cNvPr id="0" name=""/>
        <dsp:cNvSpPr/>
      </dsp:nvSpPr>
      <dsp:spPr>
        <a:xfrm>
          <a:off x="1923884" y="540118"/>
          <a:ext cx="370015" cy="4328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23884" y="626688"/>
        <a:ext cx="259011" cy="259708"/>
      </dsp:txXfrm>
    </dsp:sp>
    <dsp:sp modelId="{7368349B-6F3A-494B-A9AC-0D7856EBDDFD}">
      <dsp:nvSpPr>
        <dsp:cNvPr id="0" name=""/>
        <dsp:cNvSpPr/>
      </dsp:nvSpPr>
      <dsp:spPr>
        <a:xfrm>
          <a:off x="2447491" y="232935"/>
          <a:ext cx="1745357" cy="1047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加载临时</a:t>
          </a:r>
          <a:endParaRPr lang="en-US" altLang="zh-CN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根文件系统</a:t>
          </a:r>
        </a:p>
      </dsp:txBody>
      <dsp:txXfrm>
        <a:off x="2478163" y="263607"/>
        <a:ext cx="1684013" cy="985870"/>
      </dsp:txXfrm>
    </dsp:sp>
    <dsp:sp modelId="{EC1233AE-A181-4906-BF00-5F31DD6861CC}">
      <dsp:nvSpPr>
        <dsp:cNvPr id="0" name=""/>
        <dsp:cNvSpPr/>
      </dsp:nvSpPr>
      <dsp:spPr>
        <a:xfrm>
          <a:off x="4367384" y="540118"/>
          <a:ext cx="370015" cy="4328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367384" y="626688"/>
        <a:ext cx="259011" cy="259708"/>
      </dsp:txXfrm>
    </dsp:sp>
    <dsp:sp modelId="{BAC67AC4-D53E-42C0-AA80-7FEED104EAC9}">
      <dsp:nvSpPr>
        <dsp:cNvPr id="0" name=""/>
        <dsp:cNvSpPr/>
      </dsp:nvSpPr>
      <dsp:spPr>
        <a:xfrm>
          <a:off x="4890991" y="232935"/>
          <a:ext cx="1745357" cy="1047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加载</a:t>
          </a:r>
          <a:endParaRPr lang="en-US" altLang="zh-CN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硬件设备驱动</a:t>
          </a:r>
        </a:p>
      </dsp:txBody>
      <dsp:txXfrm>
        <a:off x="4921663" y="263607"/>
        <a:ext cx="1684013" cy="985870"/>
      </dsp:txXfrm>
    </dsp:sp>
    <dsp:sp modelId="{512FBF9B-4ACC-456A-8A8F-4E197295FF9B}">
      <dsp:nvSpPr>
        <dsp:cNvPr id="0" name=""/>
        <dsp:cNvSpPr/>
      </dsp:nvSpPr>
      <dsp:spPr>
        <a:xfrm>
          <a:off x="6810884" y="540118"/>
          <a:ext cx="370015" cy="4328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810884" y="626688"/>
        <a:ext cx="259011" cy="259708"/>
      </dsp:txXfrm>
    </dsp:sp>
    <dsp:sp modelId="{237D06BC-12BB-4B23-A60D-5A4099FAFA4F}">
      <dsp:nvSpPr>
        <dsp:cNvPr id="0" name=""/>
        <dsp:cNvSpPr/>
      </dsp:nvSpPr>
      <dsp:spPr>
        <a:xfrm>
          <a:off x="7334491" y="232935"/>
          <a:ext cx="1745357" cy="1047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切换到</a:t>
          </a:r>
          <a:endParaRPr lang="en-US" altLang="zh-CN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正常文件系统</a:t>
          </a:r>
        </a:p>
      </dsp:txBody>
      <dsp:txXfrm>
        <a:off x="7365163" y="263607"/>
        <a:ext cx="1684013" cy="985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14AA2-F1AF-4285-BA07-D885737C3B81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1DAA4-A61B-4F50-94A7-00A82C05D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8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7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22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58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你输入了一条指令，系统会找这个可执行文件。首先会在环境变量里找，找不到再去别的地方。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1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现场演示</a:t>
            </a:r>
            <a:r>
              <a:rPr lang="en-US" altLang="zh-CN" dirty="0"/>
              <a:t>man grep, grep --help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4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）预处理：宏定义展开、头文件展开、条件编译等，同时将代码中的注释删除，这里并不会检查语法（</a:t>
            </a:r>
            <a:r>
              <a:rPr lang="en-US" altLang="zh-CN" dirty="0"/>
              <a:t>2</a:t>
            </a:r>
            <a:r>
              <a:rPr lang="zh-CN" altLang="en-US" dirty="0"/>
              <a:t>）编译：检查语法，将预处理后文件编译生成汇编文件（</a:t>
            </a:r>
            <a:r>
              <a:rPr lang="en-US" altLang="zh-CN" dirty="0"/>
              <a:t>3</a:t>
            </a:r>
            <a:r>
              <a:rPr lang="zh-CN" altLang="en-US" dirty="0"/>
              <a:t>）汇编：将汇编文件生成目标文件</a:t>
            </a:r>
            <a:r>
              <a:rPr lang="en-US" altLang="zh-CN" dirty="0"/>
              <a:t>(</a:t>
            </a:r>
            <a:r>
              <a:rPr lang="zh-CN" altLang="en-US" dirty="0"/>
              <a:t>二进制文件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）链接：</a:t>
            </a:r>
            <a:r>
              <a:rPr lang="en-US" altLang="zh-CN" dirty="0"/>
              <a:t>C</a:t>
            </a:r>
            <a:r>
              <a:rPr lang="zh-CN" altLang="en-US" dirty="0"/>
              <a:t>语言写的程序是需要依赖各种库的，所以编译之后还需要把库链接到最终的可执行程序中去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7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是命令行下的编辑器，没有图形化界面。这就导致，对于没基础的同学来说，</a:t>
            </a:r>
            <a:r>
              <a:rPr lang="en-US" altLang="zh-CN"/>
              <a:t>vim</a:t>
            </a:r>
            <a:r>
              <a:rPr lang="zh-CN" altLang="en-US"/>
              <a:t>挺难用的。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42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85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未来科研和竞赛需要大量新知识，需要阅读文献学习，学习和阅读能力很重要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83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04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虽然你们最后还是会用</a:t>
            </a:r>
            <a:r>
              <a:rPr lang="en-US" altLang="zh-CN"/>
              <a:t>printf</a:t>
            </a:r>
            <a:r>
              <a:rPr lang="zh-CN" altLang="en-US"/>
              <a:t>（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5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操作系统会给用户进程提供很多服务，比如，提供读写文件的接口等，这个是怎么实现的？</a:t>
            </a:r>
            <a:endParaRPr lang="en-US" altLang="zh-CN" dirty="0"/>
          </a:p>
          <a:p>
            <a:r>
              <a:rPr lang="zh-CN" altLang="en-US" dirty="0"/>
              <a:t>多个进程可能会抢占同一个资源，如何分配？</a:t>
            </a:r>
            <a:endParaRPr lang="en-US" altLang="zh-CN" dirty="0"/>
          </a:p>
          <a:p>
            <a:r>
              <a:rPr lang="zh-CN" altLang="en-US" dirty="0"/>
              <a:t>程序是使用内存的，这些程序拥有内存在系统层面是怎么管理的？</a:t>
            </a:r>
            <a:endParaRPr lang="en-US" altLang="zh-CN" dirty="0"/>
          </a:p>
          <a:p>
            <a:r>
              <a:rPr lang="zh-CN" altLang="en-US" dirty="0"/>
              <a:t>从物理层面上讲，文件是硬盘的一段空间。系统如何分配它们、管理他们？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脚本是今年新加的内容。这个东西有助于提升你使用</a:t>
            </a:r>
            <a:r>
              <a:rPr lang="en-US" altLang="zh-CN" dirty="0"/>
              <a:t>Linux</a:t>
            </a:r>
            <a:r>
              <a:rPr lang="zh-CN" altLang="en-US" dirty="0"/>
              <a:t>的效率。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我以后就想搞机器学习、</a:t>
            </a:r>
            <a:r>
              <a:rPr lang="en-US" altLang="zh-CN" dirty="0"/>
              <a:t>CV</a:t>
            </a:r>
            <a:r>
              <a:rPr lang="zh-CN" altLang="en-US" dirty="0"/>
              <a:t>、大数据！操作系统这些实验对我一点用都没有！并不是，就算你搞</a:t>
            </a:r>
            <a:r>
              <a:rPr lang="en-US" altLang="zh-CN" dirty="0"/>
              <a:t>ml</a:t>
            </a:r>
            <a:r>
              <a:rPr lang="zh-CN" altLang="en-US" dirty="0"/>
              <a:t>，也得在实验室的</a:t>
            </a:r>
            <a:r>
              <a:rPr lang="en-US" altLang="zh-CN" dirty="0"/>
              <a:t>Linux</a:t>
            </a:r>
            <a:r>
              <a:rPr lang="zh-CN" altLang="en-US" dirty="0"/>
              <a:t>机器上跑数据，本科作为一种学科内的通识教育，讲究的是让你各方面都了解一点找方向，然后呢，如果你不做实验手动操作一下的话，理解可能不会太透彻，比如去年改卷子的时候，发现很多人就没搞清楚一个问题的本质。扯多了，我们继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0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为达到实验目标，我们会采取以下手段：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我承认</a:t>
            </a:r>
            <a:r>
              <a:rPr lang="en-US" altLang="zh-CN"/>
              <a:t>Linux</a:t>
            </a:r>
            <a:r>
              <a:rPr lang="zh-CN" altLang="en-US"/>
              <a:t>是一个非常大型非常复杂的工程，但是不要害怕，我们会引导你们进行修改、阅读的操作。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去年有勇士用</a:t>
            </a:r>
            <a:r>
              <a:rPr lang="en-US" altLang="zh-CN"/>
              <a:t>WSL</a:t>
            </a:r>
            <a:r>
              <a:rPr lang="zh-CN" altLang="en-US"/>
              <a:t>做实验，说“</a:t>
            </a:r>
            <a:r>
              <a:rPr lang="en-US" altLang="zh-CN"/>
              <a:t>lab3</a:t>
            </a:r>
            <a:r>
              <a:rPr lang="zh-CN" altLang="en-US"/>
              <a:t>自己差点被坑死在里面”，但最后还是做出来了，所以嘛</a:t>
            </a:r>
            <a:r>
              <a:rPr lang="en-US" altLang="zh-CN"/>
              <a:t>...</a:t>
            </a:r>
          </a:p>
          <a:p>
            <a:r>
              <a:rPr lang="zh-CN" altLang="en-US"/>
              <a:t>应去年同学的要求，我在这强调一下虚拟机快照的重要性。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8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有人会问，为啥不在</a:t>
            </a:r>
            <a:r>
              <a:rPr lang="en-US" altLang="zh-CN" dirty="0"/>
              <a:t>Windows</a:t>
            </a:r>
            <a:r>
              <a:rPr lang="zh-CN" altLang="en-US" dirty="0"/>
              <a:t>下运行</a:t>
            </a:r>
            <a:r>
              <a:rPr lang="en-US" altLang="zh-CN" dirty="0"/>
              <a:t>QEMU</a:t>
            </a:r>
            <a:r>
              <a:rPr lang="zh-CN" altLang="en-US" dirty="0"/>
              <a:t>？这是因为</a:t>
            </a:r>
            <a:r>
              <a:rPr lang="en-US" altLang="zh-CN" dirty="0"/>
              <a:t>Windows</a:t>
            </a:r>
            <a:r>
              <a:rPr lang="zh-CN" altLang="en-US" dirty="0"/>
              <a:t>下很难编译</a:t>
            </a:r>
            <a:r>
              <a:rPr lang="en-US" altLang="zh-CN" dirty="0"/>
              <a:t>Linux</a:t>
            </a:r>
            <a:r>
              <a:rPr lang="zh-CN" altLang="en-US"/>
              <a:t>内核源码。</a:t>
            </a:r>
            <a:endParaRPr lang="en-US" altLang="zh-CN"/>
          </a:p>
          <a:p>
            <a:r>
              <a:rPr lang="zh-CN" altLang="en-US" dirty="0"/>
              <a:t>为啥不直接改</a:t>
            </a:r>
            <a:r>
              <a:rPr lang="en-US" altLang="zh-CN" dirty="0"/>
              <a:t>Ubuntu</a:t>
            </a:r>
            <a:r>
              <a:rPr lang="zh-CN" altLang="en-US" dirty="0"/>
              <a:t>源码？</a:t>
            </a:r>
            <a:r>
              <a:rPr lang="en-US" altLang="zh-CN" dirty="0"/>
              <a:t>Ubuntu</a:t>
            </a:r>
            <a:r>
              <a:rPr lang="zh-CN" altLang="en-US" dirty="0"/>
              <a:t>启动太慢，</a:t>
            </a:r>
            <a:r>
              <a:rPr lang="en-US" altLang="zh-CN" dirty="0" err="1"/>
              <a:t>Qemu</a:t>
            </a:r>
            <a:r>
              <a:rPr lang="zh-CN" altLang="en-US" dirty="0"/>
              <a:t>启动快。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善用</a:t>
            </a:r>
            <a:r>
              <a:rPr lang="en-US" altLang="zh-CN" dirty="0"/>
              <a:t>google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6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7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3305440" cy="195639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13"/>
            <a:ext cx="10515600" cy="1325563"/>
          </a:xfrm>
        </p:spPr>
        <p:txBody>
          <a:bodyPr>
            <a:normAutofit/>
          </a:bodyPr>
          <a:lstStyle>
            <a:lvl1pPr>
              <a:defRPr sz="4000" b="1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27912"/>
            <a:ext cx="10515600" cy="48717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800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>
              <a:defRPr sz="2400" baseline="0">
                <a:latin typeface="Arial" panose="020B0604020202020204" pitchFamily="34" charset="0"/>
                <a:ea typeface="等线" panose="02010600030101010101" pitchFamily="2" charset="-122"/>
              </a:defRPr>
            </a:lvl2pPr>
            <a:lvl3pPr>
              <a:defRPr sz="2000" baseline="0">
                <a:latin typeface="Arial" panose="020B0604020202020204" pitchFamily="34" charset="0"/>
                <a:ea typeface="等线" panose="02010600030101010101" pitchFamily="2" charset="-122"/>
              </a:defRPr>
            </a:lvl3pPr>
            <a:lvl4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4pPr>
            <a:lvl5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4" y="650562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147183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77A7-142F-4646-9A5E-A49C80BCEDA9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4408-B32D-400C-9AB8-CDD740478E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7125751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148" y="1733549"/>
            <a:ext cx="8699635" cy="1209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latin typeface="+mn-lt"/>
                <a:ea typeface="黑体" panose="02010609060101010101" pitchFamily="49" charset="-122"/>
              </a:rPr>
              <a:t>Lab1</a:t>
            </a:r>
            <a:r>
              <a:rPr lang="zh-CN" altLang="en-US" sz="4800" b="1">
                <a:latin typeface="+mn-lt"/>
                <a:ea typeface="黑体" panose="02010609060101010101" pitchFamily="49" charset="-122"/>
              </a:rPr>
              <a:t>：初探</a:t>
            </a:r>
            <a:r>
              <a:rPr lang="en-US" altLang="zh-CN" sz="4800" b="1">
                <a:latin typeface="+mn-lt"/>
                <a:ea typeface="黑体" panose="02010609060101010101" pitchFamily="49" charset="-122"/>
              </a:rPr>
              <a:t>Linux</a:t>
            </a:r>
            <a:r>
              <a:rPr lang="zh-CN" altLang="en-US" sz="4800" b="1">
                <a:latin typeface="+mn-lt"/>
                <a:ea typeface="黑体" panose="02010609060101010101" pitchFamily="49" charset="-122"/>
              </a:rPr>
              <a:t>与环境配置</a:t>
            </a:r>
            <a:endParaRPr lang="zh-CN" altLang="en-US" sz="48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4688"/>
            <a:ext cx="9144000" cy="1593112"/>
          </a:xfrm>
        </p:spPr>
        <p:txBody>
          <a:bodyPr>
            <a:normAutofit/>
          </a:bodyPr>
          <a:lstStyle/>
          <a:p>
            <a:r>
              <a:rPr lang="zh-CN" altLang="en-US" dirty="0"/>
              <a:t>陈巩固</a:t>
            </a:r>
          </a:p>
        </p:txBody>
      </p:sp>
      <p:pic>
        <p:nvPicPr>
          <p:cNvPr id="4" name="Picture 2" descr="“USTC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30" y="5600124"/>
            <a:ext cx="4392539" cy="7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10515600" cy="48717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在真实</a:t>
            </a:r>
            <a:r>
              <a:rPr lang="en-US" altLang="zh-CN"/>
              <a:t>Linux</a:t>
            </a:r>
            <a:r>
              <a:rPr lang="zh-CN" altLang="en-US"/>
              <a:t>内核上做实验。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接触完整的操作系统。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内核版本：</a:t>
            </a:r>
            <a:r>
              <a:rPr lang="en-US" altLang="zh-CN"/>
              <a:t>4.9.263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考虑到内核版本需要与时俱进。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QEMU</a:t>
            </a:r>
            <a:r>
              <a:rPr lang="zh-CN" altLang="en-US"/>
              <a:t>，作为</a:t>
            </a:r>
            <a:r>
              <a:rPr lang="en-US" altLang="zh-CN"/>
              <a:t>Ubuntu</a:t>
            </a:r>
            <a:r>
              <a:rPr lang="zh-CN" altLang="en-US"/>
              <a:t>下的虚拟机运行、调试。</a:t>
            </a: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6D216-FF18-46ED-AD43-00A6403D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反抄袭规定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F71B0-AC8E-4CC7-BA49-E1DD9EC9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严禁抄袭</a:t>
            </a:r>
            <a:r>
              <a:rPr lang="en-US" altLang="zh-CN" dirty="0"/>
              <a:t> 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严禁抄袭</a:t>
            </a:r>
            <a:r>
              <a:rPr lang="en-US" altLang="zh-CN" dirty="0"/>
              <a:t> 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严禁抄袭</a:t>
            </a:r>
            <a:r>
              <a:rPr lang="en-US" altLang="zh-CN" dirty="0"/>
              <a:t> 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所有实验都会收集代码检查。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3FD47-A2E6-4A25-AAB4-1D88092B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7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solidFill>
                  <a:schemeClr val="bg1">
                    <a:lumMod val="65000"/>
                  </a:schemeClr>
                </a:solidFill>
              </a:rPr>
              <a:t>实验整体目标</a:t>
            </a:r>
            <a:endParaRPr lang="en-US" altLang="zh-CN" sz="320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3200"/>
          </a:p>
          <a:p>
            <a:r>
              <a:rPr lang="zh-CN" altLang="en-US" sz="3200" b="1"/>
              <a:t>实验一讲解</a:t>
            </a:r>
            <a:endParaRPr lang="en-US" altLang="zh-CN" sz="3200" b="1"/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 b="1"/>
              <a:t>安装</a:t>
            </a:r>
            <a:r>
              <a:rPr lang="en-US" altLang="zh-CN" sz="2800" b="1"/>
              <a:t>Linux</a:t>
            </a:r>
            <a:r>
              <a:rPr lang="zh-CN" altLang="en-US" sz="2800" b="1"/>
              <a:t>环境</a:t>
            </a:r>
            <a:endParaRPr lang="en-US" altLang="zh-CN" sz="2800" b="1"/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初探</a:t>
            </a:r>
            <a:r>
              <a:rPr lang="en-US" altLang="zh-CN" sz="280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编译、调试内核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9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solidFill>
                  <a:schemeClr val="bg1">
                    <a:lumMod val="65000"/>
                  </a:schemeClr>
                </a:solidFill>
              </a:rPr>
              <a:t>实验整体目标</a:t>
            </a:r>
            <a:endParaRPr lang="en-US" altLang="zh-CN" sz="320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3200"/>
          </a:p>
          <a:p>
            <a:r>
              <a:rPr lang="zh-CN" altLang="en-US" sz="3200" b="1"/>
              <a:t>实验一讲解</a:t>
            </a:r>
            <a:endParaRPr lang="en-US" altLang="zh-CN" sz="3200" b="1"/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安装</a:t>
            </a:r>
            <a:r>
              <a:rPr lang="en-US" altLang="zh-CN" sz="280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环境</a:t>
            </a:r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 b="1"/>
              <a:t>初探</a:t>
            </a:r>
            <a:r>
              <a:rPr lang="en-US" altLang="zh-CN" sz="2800" b="1"/>
              <a:t>Linux</a:t>
            </a:r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编译、调试内核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0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3FBA0-4BA1-4C30-AFF3-7EE66A3A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929815"/>
            <a:ext cx="9144000" cy="1003301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101.lug.ustc.edu.cn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B46F4-E10D-4B15-B798-08D38E4F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317957"/>
            <a:ext cx="9144000" cy="665581"/>
          </a:xfrm>
        </p:spPr>
        <p:txBody>
          <a:bodyPr>
            <a:normAutofit/>
          </a:bodyPr>
          <a:lstStyle/>
          <a:p>
            <a:r>
              <a:rPr lang="zh-CN" altLang="en-US" sz="2800"/>
              <a:t>我校 </a:t>
            </a:r>
            <a:r>
              <a:rPr lang="en-US" altLang="zh-CN" sz="2800"/>
              <a:t>LUG (Linux User Group) </a:t>
            </a:r>
            <a:r>
              <a:rPr lang="zh-CN" altLang="en-US" sz="2800"/>
              <a:t>编写的</a:t>
            </a:r>
            <a:r>
              <a:rPr lang="en-US" altLang="zh-CN" sz="2800"/>
              <a:t>Linux</a:t>
            </a:r>
            <a:r>
              <a:rPr lang="zh-CN" altLang="en-US" sz="2800"/>
              <a:t>初学者指南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D0C84A-1E40-499C-95C7-54FE2490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1FCE1F8-2D39-4220-97E1-90C5B3D4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0230" y="673437"/>
            <a:ext cx="2871537" cy="28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Ubuntu</a:t>
            </a:r>
            <a:r>
              <a:rPr lang="zh-CN" altLang="en-US"/>
              <a:t>的</a:t>
            </a:r>
            <a:r>
              <a:rPr lang="en-US" altLang="zh-CN"/>
              <a:t>GNOME</a:t>
            </a:r>
            <a:r>
              <a:rPr lang="zh-CN" altLang="en-US"/>
              <a:t>桌面环境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E6BE2B5-4E59-4927-850F-CF7631D78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11" y="1484313"/>
            <a:ext cx="6354578" cy="4872037"/>
          </a:xfr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A24052-834A-4B5F-A3BE-F8ACE63677BF}"/>
              </a:ext>
            </a:extLst>
          </p:cNvPr>
          <p:cNvSpPr/>
          <p:nvPr/>
        </p:nvSpPr>
        <p:spPr>
          <a:xfrm>
            <a:off x="5558329" y="3658113"/>
            <a:ext cx="1075341" cy="5244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桌面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6C9BA3-71A0-4475-82D5-7174321F5C64}"/>
              </a:ext>
            </a:extLst>
          </p:cNvPr>
          <p:cNvSpPr/>
          <p:nvPr/>
        </p:nvSpPr>
        <p:spPr>
          <a:xfrm>
            <a:off x="2685141" y="5202581"/>
            <a:ext cx="1075341" cy="5244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Dock</a:t>
            </a:r>
            <a:endParaRPr lang="zh-CN" altLang="en-US" sz="24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97355C0-6B70-402F-8B2D-AA0C1BD4214D}"/>
              </a:ext>
            </a:extLst>
          </p:cNvPr>
          <p:cNvSpPr/>
          <p:nvPr/>
        </p:nvSpPr>
        <p:spPr>
          <a:xfrm>
            <a:off x="6861797" y="1658984"/>
            <a:ext cx="1249469" cy="5244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标题栏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96400A-CACB-4FB2-A07E-68837FE59FDE}"/>
              </a:ext>
            </a:extLst>
          </p:cNvPr>
          <p:cNvSpPr/>
          <p:nvPr/>
        </p:nvSpPr>
        <p:spPr>
          <a:xfrm>
            <a:off x="628986" y="2736542"/>
            <a:ext cx="1249469" cy="6924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文件</a:t>
            </a:r>
            <a:endParaRPr lang="en-US" altLang="zh-CN" sz="2400"/>
          </a:p>
          <a:p>
            <a:pPr algn="ctr"/>
            <a:r>
              <a:rPr lang="zh-CN" altLang="en-US" sz="2400"/>
              <a:t>管理器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CDB4B81-6D1B-4969-A26B-26F5C56CA55F}"/>
              </a:ext>
            </a:extLst>
          </p:cNvPr>
          <p:cNvCxnSpPr>
            <a:stCxn id="8" idx="3"/>
          </p:cNvCxnSpPr>
          <p:nvPr/>
        </p:nvCxnSpPr>
        <p:spPr>
          <a:xfrm flipV="1">
            <a:off x="1878455" y="2990626"/>
            <a:ext cx="1133686" cy="92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3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CE840EA-3EE9-4275-B4A9-A8DF5C3C3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7488"/>
            <a:ext cx="5529601" cy="3681452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DCEB0C6-9251-45D3-9557-7B4D9EA44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99" y="1492976"/>
            <a:ext cx="4666667" cy="419047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6BA2F3D-AA31-4333-AC25-4FE9FD19675F}"/>
              </a:ext>
            </a:extLst>
          </p:cNvPr>
          <p:cNvSpPr txBox="1"/>
          <p:nvPr/>
        </p:nvSpPr>
        <p:spPr>
          <a:xfrm>
            <a:off x="8049053" y="58352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Windows</a:t>
            </a:r>
            <a:r>
              <a:rPr lang="zh-CN" altLang="en-US"/>
              <a:t>的</a:t>
            </a:r>
            <a:r>
              <a:rPr lang="en-US" altLang="zh-CN"/>
              <a:t>Shell (cmd)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787A24-A1B6-4A5A-82BD-CE3C8C8C916C}"/>
              </a:ext>
            </a:extLst>
          </p:cNvPr>
          <p:cNvSpPr txBox="1"/>
          <p:nvPr/>
        </p:nvSpPr>
        <p:spPr>
          <a:xfrm>
            <a:off x="2391771" y="5835235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Ubuntu</a:t>
            </a:r>
            <a:r>
              <a:rPr lang="zh-CN" altLang="en-US"/>
              <a:t>的</a:t>
            </a:r>
            <a:r>
              <a:rPr lang="en-US" altLang="zh-CN"/>
              <a:t>Shell (bash)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8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A9DA6C9-BF35-46CC-A830-29864BBF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终端在哪个位置，命令就会在哪个目录下执行。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0B3589-D46B-4799-BCA5-FCFCE0A23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27"/>
          <a:stretch/>
        </p:blipFill>
        <p:spPr>
          <a:xfrm>
            <a:off x="834119" y="2304689"/>
            <a:ext cx="10519681" cy="292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绝对路径与相对路径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2B669-7514-4925-B5DC-608EF6F87D99}"/>
              </a:ext>
            </a:extLst>
          </p:cNvPr>
          <p:cNvSpPr txBox="1"/>
          <p:nvPr/>
        </p:nvSpPr>
        <p:spPr>
          <a:xfrm>
            <a:off x="1097280" y="4625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02B26D-4923-4156-9F3E-C9F5E03EA8E0}"/>
              </a:ext>
            </a:extLst>
          </p:cNvPr>
          <p:cNvSpPr txBox="1"/>
          <p:nvPr/>
        </p:nvSpPr>
        <p:spPr>
          <a:xfrm>
            <a:off x="838200" y="1492976"/>
            <a:ext cx="4817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绝对路径：以根目录起始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相对路径：以工作目录起始</a:t>
            </a:r>
            <a:endParaRPr lang="en-US" altLang="zh-CN" sz="280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D17AA0E8-FD3A-3AF0-9755-C206B20B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3922" y="1577777"/>
            <a:ext cx="5832500" cy="3891370"/>
          </a:xfrm>
        </p:spPr>
      </p:pic>
    </p:spTree>
    <p:extLst>
      <p:ext uri="{BB962C8B-B14F-4D97-AF65-F5344CB8AC3E}">
        <p14:creationId xmlns:p14="http://schemas.microsoft.com/office/powerpoint/2010/main" val="305088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一些特殊的目录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44444312-53FC-4960-A74A-02B0D033F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891358"/>
              </p:ext>
            </p:extLst>
          </p:nvPr>
        </p:nvGraphicFramePr>
        <p:xfrm>
          <a:off x="838200" y="1627188"/>
          <a:ext cx="10515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67384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73273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8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自己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..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父目录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6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~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家目录，</a:t>
                      </a:r>
                      <a:r>
                        <a:rPr lang="en-US" altLang="zh-CN" sz="2400"/>
                        <a:t>=/home/username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7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/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根目录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58061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882B669-7514-4925-B5DC-608EF6F87D99}"/>
              </a:ext>
            </a:extLst>
          </p:cNvPr>
          <p:cNvSpPr txBox="1"/>
          <p:nvPr/>
        </p:nvSpPr>
        <p:spPr>
          <a:xfrm>
            <a:off x="1097280" y="4625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4DB67-9EC4-4F4C-8261-9695EF35E731}"/>
              </a:ext>
            </a:extLst>
          </p:cNvPr>
          <p:cNvSpPr txBox="1"/>
          <p:nvPr/>
        </p:nvSpPr>
        <p:spPr>
          <a:xfrm>
            <a:off x="838200" y="4479841"/>
            <a:ext cx="71096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~/os/lab1</a:t>
            </a:r>
          </a:p>
          <a:p>
            <a:r>
              <a:rPr lang="en-US" altLang="zh-CN" sz="2800"/>
              <a:t>/home/ustc/os/lab1</a:t>
            </a:r>
          </a:p>
          <a:p>
            <a:r>
              <a:rPr lang="en-US" altLang="zh-CN" sz="2800"/>
              <a:t>/home/ustc/os/././././././././././././././././././lab1</a:t>
            </a:r>
          </a:p>
          <a:p>
            <a:r>
              <a:rPr lang="en-US" altLang="zh-CN" sz="2800"/>
              <a:t>/home/ustc/os/../os/lab1</a:t>
            </a:r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323D62C-2D7D-429C-985B-43694441BB3E}"/>
              </a:ext>
            </a:extLst>
          </p:cNvPr>
          <p:cNvSpPr/>
          <p:nvPr/>
        </p:nvSpPr>
        <p:spPr>
          <a:xfrm flipH="1">
            <a:off x="8434136" y="4479841"/>
            <a:ext cx="288755" cy="1961829"/>
          </a:xfrm>
          <a:prstGeom prst="leftBrace">
            <a:avLst>
              <a:gd name="adj1" fmla="val 5944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7CB8BD-FB53-4CE9-B7AA-2B32F2392C65}"/>
              </a:ext>
            </a:extLst>
          </p:cNvPr>
          <p:cNvSpPr txBox="1"/>
          <p:nvPr/>
        </p:nvSpPr>
        <p:spPr>
          <a:xfrm>
            <a:off x="9060853" y="52308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全部等价</a:t>
            </a:r>
          </a:p>
        </p:txBody>
      </p:sp>
    </p:spTree>
    <p:extLst>
      <p:ext uri="{BB962C8B-B14F-4D97-AF65-F5344CB8AC3E}">
        <p14:creationId xmlns:p14="http://schemas.microsoft.com/office/powerpoint/2010/main" val="102960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实验整体目标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实验一讲解</a:t>
            </a:r>
            <a:endParaRPr lang="en-US" altLang="zh-CN" sz="3200"/>
          </a:p>
          <a:p>
            <a:pPr lvl="1"/>
            <a:endParaRPr lang="en-US" altLang="zh-CN" sz="2800"/>
          </a:p>
          <a:p>
            <a:pPr lvl="1"/>
            <a:r>
              <a:rPr lang="zh-CN" altLang="en-US" sz="2800"/>
              <a:t>安装</a:t>
            </a:r>
            <a:r>
              <a:rPr lang="en-US" altLang="zh-CN" sz="2800"/>
              <a:t>Linux</a:t>
            </a:r>
            <a:r>
              <a:rPr lang="zh-CN" altLang="en-US" sz="2800"/>
              <a:t>环境</a:t>
            </a:r>
            <a:endParaRPr lang="en-US" altLang="zh-CN" sz="2800"/>
          </a:p>
          <a:p>
            <a:pPr lvl="1"/>
            <a:endParaRPr lang="en-US" altLang="zh-CN" sz="2800"/>
          </a:p>
          <a:p>
            <a:pPr lvl="1"/>
            <a:r>
              <a:rPr lang="zh-CN" altLang="en-US" sz="2800"/>
              <a:t>初探</a:t>
            </a:r>
            <a:r>
              <a:rPr lang="en-US" altLang="zh-CN" sz="2800"/>
              <a:t>Linux</a:t>
            </a:r>
          </a:p>
          <a:p>
            <a:pPr lvl="1"/>
            <a:endParaRPr lang="en-US" altLang="zh-CN" sz="2800"/>
          </a:p>
          <a:p>
            <a:pPr lvl="1"/>
            <a:r>
              <a:rPr lang="zh-CN" altLang="en-US" sz="2800"/>
              <a:t>编译、调试内核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2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如何运行指令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A481A-8A65-447C-8A75-E35DF89E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运行可执行文件：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直接输入其路径。当前目录下的需要加 </a:t>
            </a:r>
            <a:r>
              <a:rPr lang="en-US" altLang="zh-CN" sz="3200" b="1" dirty="0">
                <a:solidFill>
                  <a:srgbClr val="FF0000"/>
                </a:solidFill>
              </a:rPr>
              <a:t>./</a:t>
            </a:r>
          </a:p>
          <a:p>
            <a:pPr lvl="1"/>
            <a:endParaRPr lang="en-US" altLang="zh-CN" sz="3200" b="1" dirty="0"/>
          </a:p>
          <a:p>
            <a:pPr lvl="1"/>
            <a:r>
              <a:rPr lang="zh-CN" altLang="en-US" dirty="0"/>
              <a:t>如果是加入了环境变量的，则无需输入路径。</a:t>
            </a:r>
            <a:endParaRPr lang="en-US" altLang="zh-CN" dirty="0"/>
          </a:p>
        </p:txBody>
      </p:sp>
      <p:pic>
        <p:nvPicPr>
          <p:cNvPr id="3" name="内容占位符 11">
            <a:extLst>
              <a:ext uri="{FF2B5EF4-FFF2-40B4-BE49-F238E27FC236}">
                <a16:creationId xmlns:a16="http://schemas.microsoft.com/office/drawing/2014/main" id="{C84F47D1-9ADF-5DDC-F19A-A19498D1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45" y="3829649"/>
            <a:ext cx="4334354" cy="28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指令的参数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A481A-8A65-447C-8A75-E35DF89E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10515600" cy="4871737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man</a:t>
            </a:r>
            <a:r>
              <a:rPr lang="zh-CN" altLang="en-US"/>
              <a:t>查询指令及其参数的含义；</a:t>
            </a:r>
            <a:endParaRPr lang="en-US" altLang="zh-CN"/>
          </a:p>
          <a:p>
            <a:pPr lvl="1"/>
            <a:r>
              <a:rPr lang="zh-CN" altLang="en-US"/>
              <a:t>对于一些指令，可以 </a:t>
            </a:r>
            <a:r>
              <a:rPr lang="en-US" altLang="zh-CN"/>
              <a:t>command -h ,</a:t>
            </a:r>
            <a:r>
              <a:rPr lang="zh-CN" altLang="en-US"/>
              <a:t>或</a:t>
            </a:r>
            <a:r>
              <a:rPr lang="en-US" altLang="zh-CN"/>
              <a:t>command --help</a:t>
            </a:r>
          </a:p>
          <a:p>
            <a:endParaRPr lang="en-US" altLang="zh-CN"/>
          </a:p>
          <a:p>
            <a:r>
              <a:rPr lang="zh-CN" altLang="en-US"/>
              <a:t>参数区分大小写；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大多数参数位置可以调换。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88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FD2-D737-46C4-A809-D3DEAF04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使用小技巧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35837-F441-41B9-A4A9-32578F24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按键盘的</a:t>
            </a:r>
            <a:r>
              <a:rPr lang="en-US" altLang="zh-CN"/>
              <a:t>↑↓</a:t>
            </a:r>
            <a:r>
              <a:rPr lang="zh-CN" altLang="en-US"/>
              <a:t>键可以切换到之前输入过的指令；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按键盘的</a:t>
            </a:r>
            <a:r>
              <a:rPr lang="en-US" altLang="zh-CN"/>
              <a:t>Tab</a:t>
            </a:r>
            <a:r>
              <a:rPr lang="zh-CN" altLang="en-US"/>
              <a:t>键可以自动补全。如果按一下</a:t>
            </a:r>
            <a:r>
              <a:rPr lang="en-US" altLang="zh-CN"/>
              <a:t>Tab</a:t>
            </a:r>
            <a:r>
              <a:rPr lang="zh-CN" altLang="en-US"/>
              <a:t>之后没反应，说明候选项太多。再按一下</a:t>
            </a:r>
            <a:r>
              <a:rPr lang="en-US" altLang="zh-CN"/>
              <a:t>Tab</a:t>
            </a:r>
            <a:r>
              <a:rPr lang="zh-CN" altLang="en-US"/>
              <a:t>可以显示所有候选项。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Shell</a:t>
            </a:r>
            <a:r>
              <a:rPr lang="zh-CN" altLang="en-US"/>
              <a:t>里，</a:t>
            </a:r>
            <a:r>
              <a:rPr lang="en-US" altLang="zh-CN"/>
              <a:t>Ctrl+C</a:t>
            </a:r>
            <a:r>
              <a:rPr lang="zh-CN" altLang="en-US"/>
              <a:t>是终止不是复制。复制的快捷键是</a:t>
            </a:r>
            <a:r>
              <a:rPr lang="en-US" altLang="zh-CN"/>
              <a:t>Ctrl+Insert</a:t>
            </a:r>
            <a:r>
              <a:rPr lang="zh-CN" altLang="en-US"/>
              <a:t>或</a:t>
            </a:r>
            <a:r>
              <a:rPr lang="en-US" altLang="zh-CN"/>
              <a:t>Ctrl+Shift+C</a:t>
            </a:r>
            <a:r>
              <a:rPr lang="zh-CN" altLang="en-US"/>
              <a:t>，粘贴的快捷键是</a:t>
            </a:r>
            <a:r>
              <a:rPr lang="en-US" altLang="zh-CN"/>
              <a:t>Shift+Insert</a:t>
            </a:r>
            <a:r>
              <a:rPr lang="zh-CN" altLang="en-US"/>
              <a:t>或</a:t>
            </a:r>
            <a:r>
              <a:rPr lang="en-US" altLang="zh-CN"/>
              <a:t>Ctrl+Shift+V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F6555-EC1B-40D2-AE25-E516ECEB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8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2610-B0B4-44A2-AD55-105F32F1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常用指令</a:t>
            </a:r>
            <a:r>
              <a:rPr lang="en-US" altLang="zh-CN"/>
              <a:t>:sudo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29D62-22E4-4BDB-B11D-F4F3AC4D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9634268" cy="4871737"/>
          </a:xfrm>
        </p:spPr>
        <p:txBody>
          <a:bodyPr/>
          <a:lstStyle/>
          <a:p>
            <a:r>
              <a:rPr lang="zh-CN" altLang="en-US" dirty="0"/>
              <a:t>以管理员模式运行，执行一些高权限操作。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0F5E0-297D-4F40-9D3B-FA0441DC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A5033A-B0AC-462B-BFCC-F81D80BE3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587" y="2656727"/>
            <a:ext cx="3053224" cy="25358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8F588-8D6B-4088-8A73-FCCA4C2B53B7}"/>
              </a:ext>
            </a:extLst>
          </p:cNvPr>
          <p:cNvSpPr txBox="1"/>
          <p:nvPr/>
        </p:nvSpPr>
        <p:spPr>
          <a:xfrm>
            <a:off x="8792611" y="558980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https://xkcd.com/149/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504307-4C4E-802E-7A4E-10599E67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0" y="3407434"/>
            <a:ext cx="7834151" cy="11144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0C790B-62DA-3930-5481-90D2DACD6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045928"/>
            <a:ext cx="8101935" cy="5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7E404-0CC6-46BF-B8F3-D3A2B79E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包管理器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BC020-4828-4870-B172-8021FC05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“软件管家”，下载免费软件。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安装：</a:t>
            </a:r>
            <a:r>
              <a:rPr lang="en-US" altLang="zh-CN" dirty="0" err="1"/>
              <a:t>sudo</a:t>
            </a:r>
            <a:r>
              <a:rPr lang="en-US" altLang="zh-CN" dirty="0"/>
              <a:t> apt install xx </a:t>
            </a:r>
            <a:r>
              <a:rPr lang="en-US" altLang="zh-CN" dirty="0" err="1"/>
              <a:t>yy</a:t>
            </a:r>
            <a:r>
              <a:rPr lang="en-US" altLang="zh-CN" dirty="0"/>
              <a:t> </a:t>
            </a:r>
            <a:r>
              <a:rPr lang="en-US" altLang="zh-CN" dirty="0" err="1"/>
              <a:t>zz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卸载：</a:t>
            </a:r>
            <a:r>
              <a:rPr lang="en-US" altLang="zh-CN" dirty="0" err="1"/>
              <a:t>sudo</a:t>
            </a:r>
            <a:r>
              <a:rPr lang="en-US" altLang="zh-CN" dirty="0"/>
              <a:t> apt remove xx </a:t>
            </a:r>
            <a:r>
              <a:rPr lang="en-US" altLang="zh-CN" dirty="0" err="1"/>
              <a:t>yy</a:t>
            </a:r>
            <a:r>
              <a:rPr lang="en-US" altLang="zh-CN" dirty="0"/>
              <a:t> </a:t>
            </a:r>
            <a:r>
              <a:rPr lang="en-US" altLang="zh-CN" dirty="0" err="1"/>
              <a:t>zz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更新：</a:t>
            </a:r>
            <a:r>
              <a:rPr lang="en-US" altLang="zh-CN" dirty="0" err="1"/>
              <a:t>sudo</a:t>
            </a:r>
            <a:r>
              <a:rPr lang="en-US" altLang="zh-CN" dirty="0"/>
              <a:t> apt upgrade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刷新软件源，检查更新：</a:t>
            </a:r>
            <a:r>
              <a:rPr lang="en-US" altLang="zh-CN" dirty="0" err="1"/>
              <a:t>sudo</a:t>
            </a:r>
            <a:r>
              <a:rPr lang="en-US" altLang="zh-CN" dirty="0"/>
              <a:t> apt update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2BDBD-4F12-49C1-AE34-90281152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2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D4F65-6201-6179-0617-986681D7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0E720-7B39-927B-7F39-3E889F3A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的编译器</a:t>
            </a:r>
            <a:endParaRPr lang="en-US" altLang="zh-CN" dirty="0"/>
          </a:p>
          <a:p>
            <a:endParaRPr lang="en-US" altLang="zh-CN" dirty="0"/>
          </a:p>
          <a:p>
            <a:r>
              <a:rPr lang="en-GB" altLang="zh-CN" b="0" i="0" dirty="0" err="1">
                <a:solidFill>
                  <a:srgbClr val="4D4D4D"/>
                </a:solidFill>
                <a:effectLst/>
                <a:latin typeface="-apple-system"/>
              </a:rPr>
              <a:t>gcc</a:t>
            </a:r>
            <a:r>
              <a:rPr lang="en-GB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GB" altLang="zh-CN" b="0" i="0" dirty="0" err="1">
                <a:solidFill>
                  <a:srgbClr val="4D4D4D"/>
                </a:solidFill>
                <a:effectLst/>
                <a:latin typeface="-apple-system"/>
              </a:rPr>
              <a:t>hello.c</a:t>
            </a:r>
            <a:r>
              <a:rPr lang="en-GB" altLang="zh-CN" b="0" i="0" dirty="0">
                <a:solidFill>
                  <a:srgbClr val="4D4D4D"/>
                </a:solidFill>
                <a:effectLst/>
                <a:latin typeface="-apple-system"/>
              </a:rPr>
              <a:t> -o hello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预处理：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gcc</a:t>
            </a:r>
            <a:r>
              <a:rPr lang="en-GB" altLang="zh-CN" b="0" i="0" dirty="0">
                <a:solidFill>
                  <a:srgbClr val="555666"/>
                </a:solidFill>
                <a:effectLst/>
                <a:latin typeface="-apple-system"/>
              </a:rPr>
              <a:t> -E 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hello.c</a:t>
            </a:r>
            <a:r>
              <a:rPr lang="en-GB" altLang="zh-CN" b="0" i="0" dirty="0">
                <a:solidFill>
                  <a:srgbClr val="555666"/>
                </a:solidFill>
                <a:effectLst/>
                <a:latin typeface="-apple-system"/>
              </a:rPr>
              <a:t> -o 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hello.i</a:t>
            </a:r>
            <a:endParaRPr lang="en-GB" altLang="zh-CN" dirty="0"/>
          </a:p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编 译：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gcc</a:t>
            </a:r>
            <a:r>
              <a:rPr lang="en-GB" altLang="zh-CN" b="0" i="0" dirty="0">
                <a:solidFill>
                  <a:srgbClr val="555666"/>
                </a:solidFill>
                <a:effectLst/>
                <a:latin typeface="-apple-system"/>
              </a:rPr>
              <a:t> -S 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hello.i</a:t>
            </a:r>
            <a:r>
              <a:rPr lang="en-GB" altLang="zh-CN" b="0" i="0" dirty="0">
                <a:solidFill>
                  <a:srgbClr val="555666"/>
                </a:solidFill>
                <a:effectLst/>
                <a:latin typeface="-apple-system"/>
              </a:rPr>
              <a:t> -o 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hello.s</a:t>
            </a:r>
            <a:endParaRPr lang="en-GB" altLang="zh-CN" dirty="0"/>
          </a:p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汇 编：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gcc</a:t>
            </a:r>
            <a:r>
              <a:rPr lang="en-GB" altLang="zh-CN" b="0" i="0" dirty="0">
                <a:solidFill>
                  <a:srgbClr val="555666"/>
                </a:solidFill>
                <a:effectLst/>
                <a:latin typeface="-apple-system"/>
              </a:rPr>
              <a:t> -c 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hello.s</a:t>
            </a:r>
            <a:r>
              <a:rPr lang="en-GB" altLang="zh-CN" b="0" i="0" dirty="0">
                <a:solidFill>
                  <a:srgbClr val="555666"/>
                </a:solidFill>
                <a:effectLst/>
                <a:latin typeface="-apple-system"/>
              </a:rPr>
              <a:t> -o 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hello.o</a:t>
            </a:r>
            <a:endParaRPr lang="en-GB" altLang="zh-CN" b="0" i="0" dirty="0">
              <a:solidFill>
                <a:srgbClr val="55566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链 接：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gcc</a:t>
            </a:r>
            <a:r>
              <a:rPr lang="en-GB" altLang="zh-CN" b="0" i="0" dirty="0">
                <a:solidFill>
                  <a:srgbClr val="555666"/>
                </a:solidFill>
                <a:effectLst/>
                <a:latin typeface="-apple-system"/>
              </a:rPr>
              <a:t> </a:t>
            </a:r>
            <a:r>
              <a:rPr lang="en-GB" altLang="zh-CN" b="0" i="0" dirty="0" err="1">
                <a:solidFill>
                  <a:srgbClr val="555666"/>
                </a:solidFill>
                <a:effectLst/>
                <a:latin typeface="-apple-system"/>
              </a:rPr>
              <a:t>hello.o</a:t>
            </a:r>
            <a:r>
              <a:rPr lang="en-GB" altLang="zh-CN" b="0" i="0" dirty="0">
                <a:solidFill>
                  <a:srgbClr val="555666"/>
                </a:solidFill>
                <a:effectLst/>
                <a:latin typeface="-apple-system"/>
              </a:rPr>
              <a:t> -o hello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BDC90C-B921-4E57-FD79-C99D067F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36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4838-0950-46B1-89B2-F16E4B1D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文字编辑器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DEF567-79BF-4E7B-A31B-1784E4CB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1875F82E-0B1B-410B-83FD-F211A82968E6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/>
              <a:t>vim</a:t>
            </a:r>
            <a:endParaRPr lang="zh-CN" altLang="en-US"/>
          </a:p>
        </p:txBody>
      </p:sp>
      <p:pic>
        <p:nvPicPr>
          <p:cNvPr id="9" name="内容占位符 15">
            <a:extLst>
              <a:ext uri="{FF2B5EF4-FFF2-40B4-BE49-F238E27FC236}">
                <a16:creationId xmlns:a16="http://schemas.microsoft.com/office/drawing/2014/main" id="{C842B8AB-A2A7-4B67-832F-18C05684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81" y="2284540"/>
            <a:ext cx="4320000" cy="3905123"/>
          </a:xfrm>
          <a:prstGeom prst="rect">
            <a:avLst/>
          </a:prstGeom>
        </p:spPr>
      </p:pic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A1494AB-6DE1-43F1-BD8E-4386F88FC268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err="1">
                <a:latin typeface="Arial" panose="020B0604020202020204" pitchFamily="34" charset="0"/>
                <a:ea typeface="等线" panose="02010600030101010101" pitchFamily="2" charset="-122"/>
              </a:rPr>
              <a:t>gedit</a:t>
            </a:r>
            <a:endParaRPr lang="zh-CN" altLang="en-US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11" name="内容占位符 13">
            <a:extLst>
              <a:ext uri="{FF2B5EF4-FFF2-40B4-BE49-F238E27FC236}">
                <a16:creationId xmlns:a16="http://schemas.microsoft.com/office/drawing/2014/main" id="{33D2B22F-046D-4E4B-A770-49CD21929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21" y="2323301"/>
            <a:ext cx="4320000" cy="38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3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0A56-6F21-488A-AAAB-F1F4C1DD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最简单的</a:t>
            </a:r>
            <a:r>
              <a:rPr lang="en-US" altLang="zh-CN"/>
              <a:t>Shell</a:t>
            </a:r>
            <a:r>
              <a:rPr lang="zh-CN" altLang="en-US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5F41C-42C7-48FD-9812-E5AAC48E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#!/bin/bash</a:t>
            </a:r>
          </a:p>
          <a:p>
            <a:pPr marL="0" indent="0">
              <a:buNone/>
            </a:pPr>
            <a:r>
              <a:rPr lang="zh-CN" altLang="en-US"/>
              <a:t>第一条命令</a:t>
            </a:r>
          </a:p>
          <a:p>
            <a:pPr marL="0" indent="0">
              <a:buNone/>
            </a:pPr>
            <a:r>
              <a:rPr lang="zh-CN" altLang="en-US"/>
              <a:t>第二条命令</a:t>
            </a:r>
          </a:p>
          <a:p>
            <a:pPr marL="0" indent="0">
              <a:buNone/>
            </a:pPr>
            <a:r>
              <a:rPr lang="zh-CN" altLang="en-US"/>
              <a:t>第三条命令，以此类推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运行方式：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添加执行权限，然后</a:t>
            </a:r>
            <a:r>
              <a:rPr lang="en-US" altLang="zh-CN"/>
              <a:t>./xxx.sh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直接</a:t>
            </a:r>
            <a:r>
              <a:rPr lang="en-US" altLang="zh-CN"/>
              <a:t>sh xxx.sh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788B5-CDC8-491B-8F5A-F56777EA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93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2E64B-0A8C-59C0-6FB6-3B68D189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指令：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1C09C-F43B-630B-613A-90938893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对于一个项目，多个文件的编译之间往往会有依赖关系，所以编译指令的执行往往是有顺序要求的。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D02EF-26CA-AB59-77FB-487692A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4E5308-9A00-3947-E2AD-067B5967E965}"/>
              </a:ext>
            </a:extLst>
          </p:cNvPr>
          <p:cNvSpPr txBox="1"/>
          <p:nvPr/>
        </p:nvSpPr>
        <p:spPr>
          <a:xfrm>
            <a:off x="1020074" y="3344990"/>
            <a:ext cx="45353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 !</a:t>
            </a:r>
            <a:r>
              <a:rPr lang="en-GB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6EF735-C78C-334C-5FAB-36A3FACBF28B}"/>
              </a:ext>
            </a:extLst>
          </p:cNvPr>
          <p:cNvSpPr txBox="1"/>
          <p:nvPr/>
        </p:nvSpPr>
        <p:spPr>
          <a:xfrm>
            <a:off x="6273561" y="3067991"/>
            <a:ext cx="27432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52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64CA4-C5D9-1134-6F30-F537733E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指令：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BF9D-7CA7-893F-C4AB-97AFA040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脚本编译</a:t>
            </a:r>
            <a:endParaRPr lang="en-US" altLang="zh-CN" dirty="0"/>
          </a:p>
          <a:p>
            <a:r>
              <a:rPr lang="zh-CN" altLang="en-US" dirty="0"/>
              <a:t>先分别编译，最后链接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B3EDC-5E46-57CE-AFE5-E3B109A3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6D6D4-525D-5302-8DC5-CB34F42D2BC2}"/>
              </a:ext>
            </a:extLst>
          </p:cNvPr>
          <p:cNvSpPr txBox="1"/>
          <p:nvPr/>
        </p:nvSpPr>
        <p:spPr>
          <a:xfrm>
            <a:off x="1391009" y="3752338"/>
            <a:ext cx="832233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simple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func.o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8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/>
              <a:t>实验整体目标</a:t>
            </a:r>
            <a:endParaRPr lang="en-US" altLang="zh-CN" sz="3200" b="1"/>
          </a:p>
          <a:p>
            <a:endParaRPr lang="en-US" altLang="zh-CN" sz="3200"/>
          </a:p>
          <a:p>
            <a:r>
              <a:rPr lang="zh-CN" altLang="en-US" sz="3200">
                <a:solidFill>
                  <a:schemeClr val="bg1">
                    <a:lumMod val="65000"/>
                  </a:schemeClr>
                </a:solidFill>
              </a:rPr>
              <a:t>实验一讲解</a:t>
            </a:r>
            <a:endParaRPr lang="en-US" altLang="zh-CN" sz="32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安装</a:t>
            </a:r>
            <a:r>
              <a:rPr lang="en-US" altLang="zh-CN" sz="280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环境</a:t>
            </a:r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初探</a:t>
            </a:r>
            <a:r>
              <a:rPr lang="en-US" altLang="zh-CN" sz="280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编译、调试内核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7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95802-57C2-A2AB-FEA8-AFAB176D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指令：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2E01C-4A54-2FC6-116E-10B0AD78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0"/>
            <a:ext cx="10515600" cy="4871737"/>
          </a:xfrm>
        </p:spPr>
        <p:txBody>
          <a:bodyPr/>
          <a:lstStyle/>
          <a:p>
            <a:r>
              <a:rPr lang="zh-CN" altLang="en-US" dirty="0"/>
              <a:t>基本格式</a:t>
            </a:r>
            <a:endParaRPr lang="en-US" altLang="zh-CN" dirty="0"/>
          </a:p>
          <a:p>
            <a:r>
              <a:rPr lang="en-US" altLang="zh-CN" dirty="0"/>
              <a:t>1. targets: </a:t>
            </a:r>
            <a:r>
              <a:rPr lang="zh-CN" altLang="en-US" dirty="0"/>
              <a:t>当前指令块要生成的目标</a:t>
            </a:r>
            <a:endParaRPr lang="en-US" altLang="zh-CN" dirty="0"/>
          </a:p>
          <a:p>
            <a:r>
              <a:rPr lang="en-US" altLang="zh-CN" dirty="0"/>
              <a:t>2. prerequisites</a:t>
            </a:r>
            <a:r>
              <a:rPr lang="zh-CN" altLang="en-US" dirty="0"/>
              <a:t>：生成当前目标依赖的文件或目标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5EED6-E4F8-5E62-2BF6-7F5DE069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5E01A4-52AB-B474-95D3-74697C9E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05" y="3708486"/>
            <a:ext cx="4868828" cy="23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44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7EBC3-2363-D9D3-9689-A6E7C2B4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指令：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E42F0-42E3-C1C0-1508-42167521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针对上例编写的</a:t>
            </a:r>
            <a:r>
              <a:rPr lang="en-US" altLang="zh-CN" dirty="0" err="1"/>
              <a:t>Makefile</a:t>
            </a:r>
            <a:r>
              <a:rPr lang="zh-CN" altLang="en-US" dirty="0"/>
              <a:t>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97115-2C7F-A638-09F1-1D4C828C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D0499B-E7CE-6A8D-15EC-9CC1EECEF0DC}"/>
              </a:ext>
            </a:extLst>
          </p:cNvPr>
          <p:cNvSpPr txBox="1"/>
          <p:nvPr/>
        </p:nvSpPr>
        <p:spPr>
          <a:xfrm>
            <a:off x="838200" y="4164022"/>
            <a:ext cx="609456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simple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func.o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-o simple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func.o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main.c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main.c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931DCF-B763-51BC-911C-25EFD485EEB7}"/>
              </a:ext>
            </a:extLst>
          </p:cNvPr>
          <p:cNvSpPr txBox="1"/>
          <p:nvPr/>
        </p:nvSpPr>
        <p:spPr>
          <a:xfrm>
            <a:off x="838200" y="2505670"/>
            <a:ext cx="832233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func.c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simple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func.o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46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84BBE-05ED-19CB-C6D0-F2751202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指令：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E4CFF-5E20-AE41-D14A-BF61A898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如果我连</a:t>
            </a:r>
            <a:r>
              <a:rPr lang="en-US" altLang="zh-CN" dirty="0" err="1"/>
              <a:t>Makefile</a:t>
            </a:r>
            <a:r>
              <a:rPr lang="zh-CN" altLang="en-US" dirty="0"/>
              <a:t>都懒得自己写呢？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CMakeLists</a:t>
            </a:r>
            <a:r>
              <a:rPr lang="zh-CN" altLang="en-US" dirty="0"/>
              <a:t>（</a:t>
            </a:r>
            <a:r>
              <a:rPr lang="en-GB" altLang="zh-CN" dirty="0">
                <a:hlinkClick r:id="rId2"/>
              </a:rPr>
              <a:t>https://zhuanlan.zhihu.com/p/371257515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如果我连</a:t>
            </a:r>
            <a:r>
              <a:rPr lang="en-US" altLang="zh-CN" dirty="0" err="1"/>
              <a:t>CMakeLists</a:t>
            </a:r>
            <a:r>
              <a:rPr lang="zh-CN" altLang="en-US" dirty="0"/>
              <a:t>都懒得自己写呢？你可以问问</a:t>
            </a:r>
            <a:r>
              <a:rPr lang="en-US" altLang="zh-CN" dirty="0" err="1"/>
              <a:t>chatgpt</a:t>
            </a:r>
            <a:r>
              <a:rPr lang="zh-CN" altLang="en-US" dirty="0"/>
              <a:t>帮你写一个（</a:t>
            </a:r>
            <a:r>
              <a:rPr lang="en-US" altLang="zh-CN" dirty="0"/>
              <a:t>×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5DA37-2456-D697-7AF3-389577AE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4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solidFill>
                  <a:schemeClr val="bg1">
                    <a:lumMod val="65000"/>
                  </a:schemeClr>
                </a:solidFill>
              </a:rPr>
              <a:t>实验整体目标</a:t>
            </a:r>
            <a:endParaRPr lang="en-US" altLang="zh-CN" sz="320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3200"/>
          </a:p>
          <a:p>
            <a:r>
              <a:rPr lang="zh-CN" altLang="en-US" sz="3200" b="1"/>
              <a:t>实验一讲解</a:t>
            </a:r>
            <a:endParaRPr lang="en-US" altLang="zh-CN" sz="3200" b="1"/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安装</a:t>
            </a:r>
            <a:r>
              <a:rPr lang="en-US" altLang="zh-CN" sz="280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环境</a:t>
            </a:r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初探</a:t>
            </a:r>
            <a:r>
              <a:rPr lang="en-US" altLang="zh-CN" sz="280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  <a:p>
            <a:pPr lvl="1"/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800" b="1"/>
              <a:t>编译、调试内核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01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69EED-96CA-4842-AB40-E6594F04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启动流程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6D01B-E3A2-419D-877F-0B70334C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6B800-DDAA-4829-BFCB-C2AEA859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996FB0A7-F7CA-43C5-AF6F-06C78F9AD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238211"/>
              </p:ext>
            </p:extLst>
          </p:nvPr>
        </p:nvGraphicFramePr>
        <p:xfrm>
          <a:off x="1853980" y="2671934"/>
          <a:ext cx="8484040" cy="1594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箭头: 下弧形 8">
            <a:extLst>
              <a:ext uri="{FF2B5EF4-FFF2-40B4-BE49-F238E27FC236}">
                <a16:creationId xmlns:a16="http://schemas.microsoft.com/office/drawing/2014/main" id="{376F864C-4655-463F-ADAB-02309A956606}"/>
              </a:ext>
            </a:extLst>
          </p:cNvPr>
          <p:cNvSpPr/>
          <p:nvPr/>
        </p:nvSpPr>
        <p:spPr>
          <a:xfrm flipH="1">
            <a:off x="4981074" y="4401831"/>
            <a:ext cx="5145505" cy="1363610"/>
          </a:xfrm>
          <a:prstGeom prst="curvedUpArrow">
            <a:avLst>
              <a:gd name="adj1" fmla="val 25000"/>
              <a:gd name="adj2" fmla="val 56986"/>
              <a:gd name="adj3" fmla="val 2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如果没有驱动就加载</a:t>
            </a:r>
            <a:endParaRPr lang="en-US" altLang="zh-CN" sz="2400">
              <a:solidFill>
                <a:schemeClr val="tx1"/>
              </a:solidFill>
            </a:endParaRPr>
          </a:p>
          <a:p>
            <a:pPr algn="ctr"/>
            <a:r>
              <a:rPr lang="zh-CN" altLang="en-US" sz="2400">
                <a:solidFill>
                  <a:schemeClr val="tx1"/>
                </a:solidFill>
              </a:rPr>
              <a:t>不了文件系统呢？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C78A5F-B960-4727-96F7-88C634D2C770}"/>
              </a:ext>
            </a:extLst>
          </p:cNvPr>
          <p:cNvSpPr/>
          <p:nvPr/>
        </p:nvSpPr>
        <p:spPr>
          <a:xfrm>
            <a:off x="1805852" y="1721467"/>
            <a:ext cx="2356184" cy="9504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/>
              <a:t>由</a:t>
            </a:r>
            <a:r>
              <a:rPr lang="en-US" altLang="zh-CN" sz="2000"/>
              <a:t>Bootloader</a:t>
            </a:r>
            <a:r>
              <a:rPr lang="zh-CN" altLang="en-US" sz="2000"/>
              <a:t>操作，无需操作系统介入</a:t>
            </a:r>
          </a:p>
        </p:txBody>
      </p:sp>
    </p:spTree>
    <p:extLst>
      <p:ext uri="{BB962C8B-B14F-4D97-AF65-F5344CB8AC3E}">
        <p14:creationId xmlns:p14="http://schemas.microsoft.com/office/powerpoint/2010/main" val="2798880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69EED-96CA-4842-AB40-E6594F04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启动流程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6D01B-E3A2-419D-877F-0B70334C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6B800-DDAA-4829-BFCB-C2AEA859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996FB0A7-F7CA-43C5-AF6F-06C78F9AD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386294"/>
              </p:ext>
            </p:extLst>
          </p:nvPr>
        </p:nvGraphicFramePr>
        <p:xfrm>
          <a:off x="1554079" y="2672457"/>
          <a:ext cx="9083841" cy="1513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09C92B36-2C8B-4722-A8B3-EA3159B0C6AF}"/>
              </a:ext>
            </a:extLst>
          </p:cNvPr>
          <p:cNvSpPr/>
          <p:nvPr/>
        </p:nvSpPr>
        <p:spPr>
          <a:xfrm>
            <a:off x="1217198" y="1627912"/>
            <a:ext cx="2356184" cy="9504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/>
              <a:t>由</a:t>
            </a:r>
            <a:r>
              <a:rPr lang="en-US" altLang="zh-CN" sz="2000"/>
              <a:t>Bootloader</a:t>
            </a:r>
            <a:r>
              <a:rPr lang="zh-CN" altLang="en-US" sz="2000"/>
              <a:t>操作，无需操作系统介入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8447394-614D-410F-B01C-3AEA6A07AF4B}"/>
              </a:ext>
            </a:extLst>
          </p:cNvPr>
          <p:cNvSpPr/>
          <p:nvPr/>
        </p:nvSpPr>
        <p:spPr>
          <a:xfrm>
            <a:off x="1566115" y="4547575"/>
            <a:ext cx="1658349" cy="9504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编译</a:t>
            </a:r>
            <a:r>
              <a:rPr lang="en-US" altLang="zh-CN" sz="2000"/>
              <a:t>Linux</a:t>
            </a:r>
          </a:p>
          <a:p>
            <a:pPr algn="ctr"/>
            <a:r>
              <a:rPr lang="zh-CN" altLang="en-US" sz="2000"/>
              <a:t>内核源码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CD6350E-E2C8-473A-A63A-6F445D165423}"/>
              </a:ext>
            </a:extLst>
          </p:cNvPr>
          <p:cNvSpPr/>
          <p:nvPr/>
        </p:nvSpPr>
        <p:spPr>
          <a:xfrm>
            <a:off x="4064673" y="4547574"/>
            <a:ext cx="1658349" cy="9504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编译</a:t>
            </a:r>
            <a:r>
              <a:rPr lang="en-US" altLang="zh-CN" sz="2000"/>
              <a:t>busybox</a:t>
            </a:r>
            <a:endParaRPr lang="zh-CN" altLang="en-US" sz="20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C6EB00-B4A1-488D-89DB-A9D01BED53C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395290" y="3968330"/>
            <a:ext cx="0" cy="57924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04233F6-9010-4423-B984-24D359359D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893848" y="3968330"/>
            <a:ext cx="9026" cy="579244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05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8E155-5FC9-40FF-9ED7-3A3665AA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成功启动效果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22F14EB-9104-4D6B-AE01-2C7403BF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834356"/>
            <a:ext cx="6915150" cy="44577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8085D-ABA6-4AF7-8989-D81129E2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56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27CB8-B51C-4338-A9F1-C69223A2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gdb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F1D1-B1C2-4639-9079-6D5C0D9B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一种非图形化调试工具。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具备一切调试器应有的功能。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可以查看程序堆栈空间。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ABA18-E726-4478-8EE0-2EC432C1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4B8DF5-F1BC-475F-9BD4-D4858AF43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15" y="1262534"/>
            <a:ext cx="5242799" cy="50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54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005D3-4F2B-4D9E-AF5B-470BEAB11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谢谢！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75C9D-ED44-40AE-8730-52539632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229A5-4DBB-4B06-9160-0BC57413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本门课程实验的重要性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138C1-D8A6-4981-8775-0BAEE10D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计算机是一门工科，不是理科。需要大量的实践。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计算机领域从业人员需要具备的能力：</a:t>
            </a:r>
            <a:endParaRPr lang="en-US" altLang="zh-CN" dirty="0"/>
          </a:p>
          <a:p>
            <a:pPr lvl="1"/>
            <a:r>
              <a:rPr lang="zh-CN" altLang="en-US" dirty="0"/>
              <a:t>阅读能力；</a:t>
            </a:r>
            <a:endParaRPr lang="en-US" altLang="zh-CN" dirty="0"/>
          </a:p>
          <a:p>
            <a:pPr lvl="1"/>
            <a:r>
              <a:rPr lang="zh-CN" altLang="en-US" dirty="0"/>
              <a:t>学习能力；</a:t>
            </a:r>
            <a:endParaRPr lang="en-US" altLang="zh-CN" dirty="0"/>
          </a:p>
          <a:p>
            <a:pPr lvl="1"/>
            <a:r>
              <a:rPr lang="zh-CN" altLang="en-US" dirty="0"/>
              <a:t>设计能力；</a:t>
            </a:r>
            <a:endParaRPr lang="en-US" altLang="zh-CN" dirty="0"/>
          </a:p>
          <a:p>
            <a:pPr lvl="1"/>
            <a:r>
              <a:rPr lang="zh-CN" altLang="en-US" dirty="0"/>
              <a:t>代码能力；</a:t>
            </a:r>
            <a:endParaRPr lang="en-US" altLang="zh-CN" dirty="0"/>
          </a:p>
          <a:p>
            <a:pPr lvl="1"/>
            <a:r>
              <a:rPr lang="zh-CN" altLang="en-US" dirty="0"/>
              <a:t>调试能力。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本门课程需要通过实验锻炼学生的这些能力。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513DFC-6818-4766-A2F2-8CEF7D2D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5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770AA-75C6-4EFB-B82D-BDF86F8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实验难度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F67CD-6E68-4AE9-95B8-AE39AFC6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需要注意的是，本门课程的实验设计</a:t>
            </a:r>
            <a:r>
              <a:rPr lang="zh-CN" altLang="en-US" b="1" dirty="0">
                <a:solidFill>
                  <a:srgbClr val="FF0000"/>
                </a:solidFill>
              </a:rPr>
              <a:t>不会让学生轻松拿满分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一些实验会存在较高难度的实验内容或附加内容。</a:t>
            </a:r>
            <a:endParaRPr lang="en-US" altLang="zh-CN" dirty="0"/>
          </a:p>
          <a:p>
            <a:pPr lvl="1"/>
            <a:r>
              <a:rPr lang="zh-CN" altLang="en-US" dirty="0"/>
              <a:t>尽管很多学生认真听课，认真阅读实验文档，并花费大量的时间，但仍</a:t>
            </a:r>
            <a:r>
              <a:rPr lang="zh-CN" altLang="en-US" b="1" dirty="0">
                <a:solidFill>
                  <a:srgbClr val="FF0000"/>
                </a:solidFill>
              </a:rPr>
              <a:t>很有可能</a:t>
            </a:r>
            <a:r>
              <a:rPr lang="zh-CN" altLang="en-US" dirty="0"/>
              <a:t>难以做出。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虽然我们鼓励大家多多挑战，但也建议各位同学量力而行。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4C222-DD9A-4D6B-87BF-95F63C43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3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实验整体目标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熟悉</a:t>
            </a:r>
            <a:r>
              <a:rPr lang="en-US" altLang="zh-CN"/>
              <a:t>Linux</a:t>
            </a:r>
            <a:r>
              <a:rPr lang="zh-CN" altLang="en-US"/>
              <a:t>的使用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理解操作系统各部分工作原理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进程管理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内存管理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文件管理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DCE387-008B-4FBD-A730-BD496AE7A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"/>
          <a:stretch/>
        </p:blipFill>
        <p:spPr>
          <a:xfrm>
            <a:off x="6096000" y="1627912"/>
            <a:ext cx="5513418" cy="4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2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本学期实验可能包括的内容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使用、编写系统调用；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使用锁</a:t>
            </a:r>
            <a:r>
              <a:rPr lang="en-US" altLang="zh-CN"/>
              <a:t>/</a:t>
            </a:r>
            <a:r>
              <a:rPr lang="zh-CN" altLang="en-US"/>
              <a:t>信号量；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观察内存页表；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定制内存分配器；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完成一个文件系统；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编写</a:t>
            </a:r>
            <a:r>
              <a:rPr lang="en-US" altLang="zh-CN"/>
              <a:t>Shell</a:t>
            </a:r>
            <a:r>
              <a:rPr lang="zh-CN" altLang="en-US"/>
              <a:t>脚本。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实验涉及的操作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Linux</a:t>
            </a:r>
            <a:r>
              <a:rPr lang="zh-CN" altLang="en-US"/>
              <a:t>的安装、体验；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Linux</a:t>
            </a:r>
            <a:r>
              <a:rPr lang="zh-CN" altLang="en-US"/>
              <a:t>指令的学习；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编译、调试</a:t>
            </a:r>
            <a:r>
              <a:rPr lang="en-US" altLang="zh-CN"/>
              <a:t>Linux</a:t>
            </a:r>
            <a:r>
              <a:rPr lang="zh-CN" altLang="en-US"/>
              <a:t>源码；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阅读、修改</a:t>
            </a:r>
            <a:r>
              <a:rPr lang="en-US" altLang="zh-CN"/>
              <a:t>Linux</a:t>
            </a:r>
            <a:r>
              <a:rPr lang="zh-CN" altLang="en-US"/>
              <a:t>源码；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可能有的：编写</a:t>
            </a:r>
            <a:r>
              <a:rPr lang="en-US" altLang="zh-CN"/>
              <a:t>Linux</a:t>
            </a:r>
            <a:r>
              <a:rPr lang="zh-CN" altLang="en-US"/>
              <a:t>模块。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1AC-40F0-4B87-B3A5-9B1D73D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E215-6026-44DD-AC43-353A4A0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5257800" cy="487173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Ubuntu 20.04.6 LTS</a:t>
            </a:r>
          </a:p>
          <a:p>
            <a:pPr lvl="1"/>
            <a:r>
              <a:rPr lang="zh-CN" altLang="en-US" dirty="0"/>
              <a:t>其他</a:t>
            </a:r>
            <a:r>
              <a:rPr lang="en-US" altLang="zh-CN" dirty="0"/>
              <a:t>Linux</a:t>
            </a:r>
            <a:r>
              <a:rPr lang="zh-CN" altLang="en-US" dirty="0"/>
              <a:t>发行版也能完成实验。但部分操作不同，需要自己调整。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推荐使用虚拟机。</a:t>
            </a:r>
            <a:endParaRPr lang="en-US" altLang="zh-CN" dirty="0"/>
          </a:p>
          <a:p>
            <a:pPr lvl="1"/>
            <a:r>
              <a:rPr lang="zh-CN" altLang="en-US" b="1" dirty="0"/>
              <a:t>定期为虚拟机保存快照很重要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双系统也能做实验（但没有快照功能）。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FC79-44C1-4C73-AD8A-B35D661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1D158D-333D-4472-9F85-9F7F5197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14" y="1627913"/>
            <a:ext cx="5492773" cy="32996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D17BC0-8053-49EF-BFD5-18CCE760B433}"/>
              </a:ext>
            </a:extLst>
          </p:cNvPr>
          <p:cNvSpPr txBox="1"/>
          <p:nvPr/>
        </p:nvSpPr>
        <p:spPr>
          <a:xfrm>
            <a:off x="7908621" y="50879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前年调查的实验环境</a:t>
            </a:r>
          </a:p>
        </p:txBody>
      </p:sp>
    </p:spTree>
    <p:extLst>
      <p:ext uri="{BB962C8B-B14F-4D97-AF65-F5344CB8AC3E}">
        <p14:creationId xmlns:p14="http://schemas.microsoft.com/office/powerpoint/2010/main" val="3773304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35372</TotalTime>
  <Words>1827</Words>
  <Application>Microsoft Office PowerPoint</Application>
  <PresentationFormat>宽屏</PresentationFormat>
  <Paragraphs>375</Paragraphs>
  <Slides>38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-apple-system</vt:lpstr>
      <vt:lpstr>等线</vt:lpstr>
      <vt:lpstr>等线 Light</vt:lpstr>
      <vt:lpstr>Arial</vt:lpstr>
      <vt:lpstr>Consolas</vt:lpstr>
      <vt:lpstr>Wingdings</vt:lpstr>
      <vt:lpstr>Office 主题​​</vt:lpstr>
      <vt:lpstr>Lab1：初探Linux与环境配置</vt:lpstr>
      <vt:lpstr>目录</vt:lpstr>
      <vt:lpstr>目录</vt:lpstr>
      <vt:lpstr>本门课程实验的重要性</vt:lpstr>
      <vt:lpstr>实验难度</vt:lpstr>
      <vt:lpstr>实验整体目标</vt:lpstr>
      <vt:lpstr>本学期实验可能包括的内容</vt:lpstr>
      <vt:lpstr>实验涉及的操作</vt:lpstr>
      <vt:lpstr>实验环境</vt:lpstr>
      <vt:lpstr>实验环境</vt:lpstr>
      <vt:lpstr>反抄袭规定</vt:lpstr>
      <vt:lpstr>目录</vt:lpstr>
      <vt:lpstr>目录</vt:lpstr>
      <vt:lpstr>101.lug.ustc.edu.cn</vt:lpstr>
      <vt:lpstr>Ubuntu的GNOME桌面环境</vt:lpstr>
      <vt:lpstr>Shell</vt:lpstr>
      <vt:lpstr>工作目录</vt:lpstr>
      <vt:lpstr>绝对路径与相对路径</vt:lpstr>
      <vt:lpstr>一些特殊的目录</vt:lpstr>
      <vt:lpstr>如何运行指令</vt:lpstr>
      <vt:lpstr>指令的参数</vt:lpstr>
      <vt:lpstr>Shell使用小技巧</vt:lpstr>
      <vt:lpstr>常用指令:sudo</vt:lpstr>
      <vt:lpstr>包管理器</vt:lpstr>
      <vt:lpstr>gcc</vt:lpstr>
      <vt:lpstr>文字编辑器</vt:lpstr>
      <vt:lpstr>最简单的Shell脚本</vt:lpstr>
      <vt:lpstr>make指令：Makefile</vt:lpstr>
      <vt:lpstr>make指令：Makefile</vt:lpstr>
      <vt:lpstr>make指令：Makefile</vt:lpstr>
      <vt:lpstr>make指令：Makefile</vt:lpstr>
      <vt:lpstr>make指令：Makefile</vt:lpstr>
      <vt:lpstr>目录</vt:lpstr>
      <vt:lpstr>Linux启动流程</vt:lpstr>
      <vt:lpstr>Linux启动流程</vt:lpstr>
      <vt:lpstr>成功启动效果</vt:lpstr>
      <vt:lpstr>gdb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陈 巩固</cp:lastModifiedBy>
  <cp:revision>1185</cp:revision>
  <dcterms:created xsi:type="dcterms:W3CDTF">2019-03-18T11:04:00Z</dcterms:created>
  <dcterms:modified xsi:type="dcterms:W3CDTF">2023-04-03T03:15:19Z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