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EFC3-55AB-455E-BA0A-465B11030C0C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9F932-2C17-456A-ACE4-6B3854233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4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F932-2C17-456A-ACE4-6B38542338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8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DC71F-0784-4266-B72C-101D968B0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C2368-3DD9-431F-A974-5C7BA938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70867-D5EF-4673-BB3E-F091ED40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43A26-9059-47B1-8C2C-EA0C4DA6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F057B-9212-4A0C-A3EB-C2279FB7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EC4B0-E842-44C5-AEA8-7275018D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36796-855C-4A8F-A198-BA3C5847E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F1DAE-04CF-4D63-A83E-B75A904F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0D2CA-01FF-4604-A91A-457C2235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C615E-6AA8-42FC-A330-8CC64C2C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5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7A5DD9-D8B2-438C-A84D-2C3443676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1BB842-6AD2-47CD-83B6-B73258CA9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050D2-43BD-4691-A1EF-F8B7387E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0E1CE-9322-4839-82D8-9C067D68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FE3EA-3B84-4E33-9045-F86A7DC0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0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2098D-0647-4F41-B25D-FB4D6891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FAD21-650D-4A1D-8453-DB9D71A7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84777-1818-4456-9D8A-369615AC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C4F2D-C8FD-40FF-B288-CEEEEF39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D4B20-0B86-4919-9C87-F3818A6D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838F5-B82B-4AA2-837E-452B84EC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4E7B5-7205-4A88-9BA6-F77B0F90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33FFC-243C-4828-BF99-0438783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C3CF4-78BB-4AC2-9006-21A5D3B2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497C0-E938-4054-80EE-D5ED8FA7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A859-2E7C-4D00-890E-4B6FE121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E6F5-F3C9-436F-802D-B298B333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4DC5E-C29A-4EEF-83F4-DC92C48C2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2F5FC-79D3-4925-85E6-8CC3551B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EE885-BDAD-46AF-9429-DA3B50FD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73E07-135E-4D81-8A09-CC60E2D4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5170-7CEB-49FC-A1F8-338F0F0B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DA9F7-9CC7-4409-B961-59732D8C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3A6A7-988A-4636-9BCA-A88ACDAC6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63EC21-C2B5-42A1-8176-15F1AAC2E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04BF24-52BA-4C71-A03F-7D75929F1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124171-A7BE-413A-BA58-2F974EE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9EB31B-7B4D-4EB2-89A3-7C47BA79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03F881-7768-46C0-BF1C-67684DE6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8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9A699-4E81-4453-A104-B19FB025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D5C4A-9D89-4657-80D7-4538FDDE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5E65BB-629F-456D-8831-45E8D7B1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4524FF-EA0D-40C8-88B6-763F1B4E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BAC3A-8330-4155-9449-BEC90659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FAB88-5C6D-42E3-A04F-BAF0CB55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A6895-44FF-40EC-A774-AB22FD87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7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916ED-FF4D-46DD-8549-5E123BBF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472B2-D4FA-4723-95C2-3A14713E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E96E8-E646-450F-A169-00AC213C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CF324-FB4F-4685-B5B4-DAB6C02D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43906-042E-4AF2-87ED-1C0C5EFF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57583-8425-4CD7-9A76-4B2396AD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7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1144-10E4-495F-8168-CE0F617D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9A8BA2-29BE-4FE5-9616-F60F7BF3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21E35-DF15-4885-B678-25A9199A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EC3CA-EFFC-4451-B182-F2065384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C07EE-732C-421A-8E1E-6941128E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E04E9-FF14-40E1-B316-9714099F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9679FB-616E-40E1-8B98-A9633940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F881B-0F49-4A5D-ACCD-3B5630EF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FE58F-F6E1-4EB3-9243-F843560D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5AC2-260F-4483-A508-B28B6E493811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A475F-0244-4843-BDCD-ACCA33EDA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90EF0-9EBB-42A7-A1E7-A55AF8C2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58BFB-57BE-478F-9D15-4076339A5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3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D113-33F1-47DB-AC27-26F300A4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2.3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E953EF-EEC3-4684-80C7-3F035EDA2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660907" cy="16033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试用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完成如下查询（写出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命令）：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查询所有零件的名称、颜色和重量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把全部红色零件的颜色改为蓝色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从供应情况关系（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）和供应商关系（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）中删除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找出没有使用天津产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(S.CITY=`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天津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`)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的零件的工程号码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A3EDE-2482-4687-AEDD-F190378E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354" y="189842"/>
            <a:ext cx="8758187" cy="47905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F1C462-D285-45EB-9542-9F18F8415A05}"/>
              </a:ext>
            </a:extLst>
          </p:cNvPr>
          <p:cNvSpPr txBox="1"/>
          <p:nvPr/>
        </p:nvSpPr>
        <p:spPr>
          <a:xfrm>
            <a:off x="754449" y="3512995"/>
            <a:ext cx="3032463" cy="25825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SELECT PNAME, COLOR, WEIGHT FROM P;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UPDATE P SET COLOR=`</a:t>
            </a:r>
            <a:r>
              <a:rPr lang="zh-CN" altLang="en-US" sz="1400" dirty="0"/>
              <a:t>蓝</a:t>
            </a:r>
            <a:r>
              <a:rPr lang="en-US" altLang="zh-CN" sz="1400" dirty="0"/>
              <a:t>` WHERE COLOR=`</a:t>
            </a:r>
            <a:r>
              <a:rPr lang="zh-CN" altLang="en-US" sz="1400" dirty="0"/>
              <a:t>红</a:t>
            </a:r>
            <a:r>
              <a:rPr lang="en-US" altLang="zh-CN" sz="1400" dirty="0"/>
              <a:t>`;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DELETE FROM SPJ </a:t>
            </a:r>
          </a:p>
          <a:p>
            <a:r>
              <a:rPr lang="en-US" altLang="zh-CN" sz="1400" dirty="0"/>
              <a:t>    WHERE SNO=`</a:t>
            </a:r>
            <a:r>
              <a:rPr lang="en-US" altLang="zh-CN" sz="1400"/>
              <a:t>S2`;</a:t>
            </a:r>
            <a:endParaRPr lang="en-US" altLang="zh-CN" sz="1400" dirty="0"/>
          </a:p>
          <a:p>
            <a:r>
              <a:rPr lang="en-US" altLang="zh-CN" sz="1400" dirty="0"/>
              <a:t>    DELETE FROM S </a:t>
            </a:r>
          </a:p>
          <a:p>
            <a:r>
              <a:rPr lang="en-US" altLang="zh-CN" sz="1400" dirty="0"/>
              <a:t>    WHERE SNO=`</a:t>
            </a:r>
            <a:r>
              <a:rPr lang="en-US" altLang="zh-CN" sz="1400"/>
              <a:t>S2`;</a:t>
            </a:r>
          </a:p>
          <a:p>
            <a:r>
              <a:rPr lang="zh-CN" altLang="en-US" sz="1400">
                <a:solidFill>
                  <a:srgbClr val="0070C0"/>
                </a:solidFill>
              </a:rPr>
              <a:t>考虑到</a:t>
            </a:r>
            <a:r>
              <a:rPr lang="en-US" altLang="zh-CN" sz="1400">
                <a:solidFill>
                  <a:srgbClr val="0070C0"/>
                </a:solidFill>
              </a:rPr>
              <a:t>SPJ</a:t>
            </a:r>
            <a:r>
              <a:rPr lang="zh-CN" altLang="en-US" sz="1400">
                <a:solidFill>
                  <a:srgbClr val="0070C0"/>
                </a:solidFill>
              </a:rPr>
              <a:t>表外键依赖于</a:t>
            </a:r>
            <a:r>
              <a:rPr lang="en-US" altLang="zh-CN" sz="1400">
                <a:solidFill>
                  <a:srgbClr val="0070C0"/>
                </a:solidFill>
              </a:rPr>
              <a:t>S</a:t>
            </a:r>
            <a:r>
              <a:rPr lang="zh-CN" altLang="en-US" sz="1400">
                <a:solidFill>
                  <a:srgbClr val="0070C0"/>
                </a:solidFill>
              </a:rPr>
              <a:t>表的情况，最好不要调换两条语句的顺序（这次因题目中未详细说明，不扣分）</a:t>
            </a:r>
            <a:r>
              <a:rPr lang="en-US" altLang="zh-CN" sz="1400">
                <a:solidFill>
                  <a:srgbClr val="0070C0"/>
                </a:solidFill>
              </a:rPr>
              <a:t>;</a:t>
            </a:r>
          </a:p>
          <a:p>
            <a:r>
              <a:rPr lang="zh-CN" altLang="en-US" sz="1400">
                <a:solidFill>
                  <a:srgbClr val="0070C0"/>
                </a:solidFill>
              </a:rPr>
              <a:t>另外，在两个不同的表中进行删除操作不能写到一起去</a:t>
            </a:r>
            <a:r>
              <a:rPr lang="en-US" altLang="zh-CN" sz="1400">
                <a:solidFill>
                  <a:srgbClr val="0070C0"/>
                </a:solidFill>
              </a:rPr>
              <a:t>……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762BA0-F66C-4FEA-9C2B-E372F835020A}"/>
              </a:ext>
            </a:extLst>
          </p:cNvPr>
          <p:cNvSpPr txBox="1"/>
          <p:nvPr/>
        </p:nvSpPr>
        <p:spPr>
          <a:xfrm>
            <a:off x="6096000" y="3766367"/>
            <a:ext cx="3708647" cy="29017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ea"/>
              <a:buAutoNum type="circleNumDbPlain" startAt="4"/>
            </a:pPr>
            <a:r>
              <a:rPr lang="en-US" altLang="zh-CN" sz="1400" dirty="0"/>
              <a:t>SELECT JNO</a:t>
            </a:r>
          </a:p>
          <a:p>
            <a:r>
              <a:rPr lang="en-US" altLang="zh-CN" sz="1400" dirty="0"/>
              <a:t>    FROM </a:t>
            </a:r>
            <a:r>
              <a:rPr lang="en-US" altLang="zh-CN" sz="1400" dirty="0">
                <a:highlight>
                  <a:srgbClr val="FFFF00"/>
                </a:highlight>
              </a:rPr>
              <a:t>J</a:t>
            </a:r>
          </a:p>
          <a:p>
            <a:r>
              <a:rPr lang="en-US" altLang="zh-CN" sz="1400" dirty="0"/>
              <a:t>    WHERE NOT EXISTS</a:t>
            </a:r>
          </a:p>
          <a:p>
            <a:r>
              <a:rPr lang="en-US" altLang="zh-CN" sz="1400" dirty="0"/>
              <a:t>       (SELECT *</a:t>
            </a:r>
          </a:p>
          <a:p>
            <a:r>
              <a:rPr lang="en-US" altLang="zh-CN" sz="1400" dirty="0"/>
              <a:t>        FROM </a:t>
            </a:r>
          </a:p>
          <a:p>
            <a:r>
              <a:rPr lang="en-US" altLang="zh-CN" sz="1400" dirty="0"/>
              <a:t>        SPJ</a:t>
            </a:r>
          </a:p>
          <a:p>
            <a:r>
              <a:rPr lang="en-US" altLang="zh-CN" sz="1400" dirty="0"/>
              <a:t>        WHERE SPJ.JNO = </a:t>
            </a:r>
            <a:r>
              <a:rPr lang="en-US" altLang="zh-CN" sz="1400" dirty="0">
                <a:highlight>
                  <a:srgbClr val="FFFF00"/>
                </a:highlight>
              </a:rPr>
              <a:t>J.JNO</a:t>
            </a:r>
          </a:p>
          <a:p>
            <a:r>
              <a:rPr lang="en-US" altLang="zh-CN" sz="1400" dirty="0"/>
              <a:t>             AND SNO IN</a:t>
            </a:r>
          </a:p>
          <a:p>
            <a:r>
              <a:rPr lang="en-US" altLang="zh-CN" sz="1400" dirty="0"/>
              <a:t>               (SELECT SNO </a:t>
            </a:r>
          </a:p>
          <a:p>
            <a:r>
              <a:rPr lang="en-US" altLang="zh-CN" sz="1400" dirty="0"/>
              <a:t>                FROM S</a:t>
            </a:r>
          </a:p>
          <a:p>
            <a:r>
              <a:rPr lang="en-US" altLang="zh-CN" sz="1400" dirty="0"/>
              <a:t>                WHERE CITY=`</a:t>
            </a:r>
            <a:r>
              <a:rPr lang="zh-CN" altLang="en-US" sz="1400" dirty="0"/>
              <a:t>天津</a:t>
            </a:r>
            <a:r>
              <a:rPr lang="en-US" altLang="zh-CN" sz="1400" dirty="0"/>
              <a:t>`));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4C61F-6089-4E2C-9081-E24178AF9175}"/>
              </a:ext>
            </a:extLst>
          </p:cNvPr>
          <p:cNvSpPr txBox="1"/>
          <p:nvPr/>
        </p:nvSpPr>
        <p:spPr>
          <a:xfrm>
            <a:off x="4021586" y="3793541"/>
            <a:ext cx="3708647" cy="29017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ea"/>
              <a:buAutoNum type="circleNumDbPlain" startAt="4"/>
            </a:pPr>
            <a:r>
              <a:rPr lang="en-US" altLang="zh-CN" sz="1400" dirty="0"/>
              <a:t>SELECT JNO</a:t>
            </a:r>
          </a:p>
          <a:p>
            <a:r>
              <a:rPr lang="en-US" altLang="zh-CN" sz="1400" dirty="0"/>
              <a:t>    FROM </a:t>
            </a:r>
            <a:r>
              <a:rPr lang="en-US" altLang="zh-CN" sz="1400" dirty="0">
                <a:highlight>
                  <a:srgbClr val="FFFF00"/>
                </a:highlight>
              </a:rPr>
              <a:t>J</a:t>
            </a:r>
          </a:p>
          <a:p>
            <a:r>
              <a:rPr lang="en-US" altLang="zh-CN" sz="1400" dirty="0"/>
              <a:t>    WHERE NOT EXISTS</a:t>
            </a:r>
          </a:p>
          <a:p>
            <a:r>
              <a:rPr lang="en-US" altLang="zh-CN" sz="1400" dirty="0"/>
              <a:t>       (SELECT *</a:t>
            </a:r>
          </a:p>
          <a:p>
            <a:r>
              <a:rPr lang="en-US" altLang="zh-CN" sz="1400" dirty="0"/>
              <a:t>        FROM SPJ,S</a:t>
            </a:r>
          </a:p>
          <a:p>
            <a:r>
              <a:rPr lang="en-US" altLang="zh-CN" sz="1400" dirty="0"/>
              <a:t>        WHERE SPJ.JNO=</a:t>
            </a:r>
            <a:r>
              <a:rPr lang="en-US" altLang="zh-CN" sz="1400" dirty="0">
                <a:highlight>
                  <a:srgbClr val="FFFF00"/>
                </a:highlight>
              </a:rPr>
              <a:t>J.JNO</a:t>
            </a:r>
          </a:p>
          <a:p>
            <a:r>
              <a:rPr lang="en-US" altLang="zh-CN" sz="1400" dirty="0"/>
              <a:t>          AND SPJ.SNO=S.SNO</a:t>
            </a:r>
          </a:p>
          <a:p>
            <a:r>
              <a:rPr lang="en-US" altLang="zh-CN" sz="1400" dirty="0"/>
              <a:t>          AND S.CITY=`</a:t>
            </a:r>
            <a:r>
              <a:rPr lang="zh-CN" altLang="en-US" sz="1400" dirty="0"/>
              <a:t>天津</a:t>
            </a:r>
            <a:r>
              <a:rPr lang="en-US" altLang="zh-CN" sz="1400"/>
              <a:t>`)</a:t>
            </a:r>
            <a:r>
              <a:rPr lang="zh-CN" altLang="en-US" sz="1400"/>
              <a:t>；</a:t>
            </a:r>
            <a:endParaRPr lang="en-US" altLang="zh-CN" sz="1400"/>
          </a:p>
          <a:p>
            <a:endParaRPr lang="en-US" altLang="zh-CN" sz="14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96DD5C-F7FD-41BE-95BC-E3B90BD41CBC}"/>
              </a:ext>
            </a:extLst>
          </p:cNvPr>
          <p:cNvSpPr txBox="1">
            <a:spLocks/>
          </p:cNvSpPr>
          <p:nvPr/>
        </p:nvSpPr>
        <p:spPr>
          <a:xfrm>
            <a:off x="4021586" y="3513361"/>
            <a:ext cx="1131163" cy="2668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一种答案：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BE6DD0A-7F96-476E-A2CA-22D7B6B7D3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881393" y="476250"/>
          <a:ext cx="1473250" cy="160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25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672926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412699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</a:tblGrid>
              <a:tr h="200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200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三建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200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一汽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200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弹簧厂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200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造船厂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200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机车厂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唐山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200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无线电厂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常州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  <a:tr h="200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J7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半导体厂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96922923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04D177BE-D9C0-4BEE-B2F3-D09BEBA1B4C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31354" y="493558"/>
          <a:ext cx="2146126" cy="124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08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627315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717254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403649">
                  <a:extLst>
                    <a:ext uri="{9D8B030D-6E8A-4147-A177-3AD203B41FA5}">
                      <a16:colId xmlns:a16="http://schemas.microsoft.com/office/drawing/2014/main" val="2541330251"/>
                    </a:ext>
                  </a:extLst>
                </a:gridCol>
              </a:tblGrid>
              <a:tr h="207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STATUS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207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精益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207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盛锡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207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东方红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087441798"/>
                  </a:ext>
                </a:extLst>
              </a:tr>
              <a:tr h="207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丰泰盛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958648436"/>
                  </a:ext>
                </a:extLst>
              </a:tr>
              <a:tr h="207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为民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889056766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4996793-933F-4812-BE3B-2843DB5E7A4E}"/>
              </a:ext>
            </a:extLst>
          </p:cNvPr>
          <p:cNvSpPr txBox="1">
            <a:spLocks/>
          </p:cNvSpPr>
          <p:nvPr/>
        </p:nvSpPr>
        <p:spPr>
          <a:xfrm>
            <a:off x="6291622" y="3510219"/>
            <a:ext cx="1337996" cy="2833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另一种答案：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B6220E-5E95-46E5-99D0-5F93F5661593}"/>
              </a:ext>
            </a:extLst>
          </p:cNvPr>
          <p:cNvSpPr txBox="1"/>
          <p:nvPr/>
        </p:nvSpPr>
        <p:spPr>
          <a:xfrm>
            <a:off x="9320444" y="4945328"/>
            <a:ext cx="2675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J6</a:t>
            </a:r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J7</a:t>
            </a:r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不存在于</a:t>
            </a:r>
            <a:r>
              <a:rPr lang="en-US" altLang="zh-CN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表中，所以第一个</a:t>
            </a:r>
            <a:r>
              <a:rPr lang="en-US" altLang="zh-CN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后面是</a:t>
            </a:r>
            <a:r>
              <a:rPr lang="en-US" altLang="zh-CN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表的一定不对；</a:t>
            </a:r>
            <a:endParaRPr lang="en-US" altLang="zh-CN" sz="1400" b="1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另外，要区分好“</a:t>
            </a:r>
            <a:r>
              <a:rPr lang="zh-CN" altLang="en-US" sz="14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没有使用天津产零件</a:t>
            </a:r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”和“</a:t>
            </a:r>
            <a:r>
              <a:rPr lang="zh-CN" altLang="en-US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使用了不是天津产的零件</a:t>
            </a:r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”的区别；</a:t>
            </a:r>
            <a:endParaRPr lang="en-US" altLang="zh-CN" sz="1400" b="1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最后，能使用连接查询的尽量不要使用</a:t>
            </a:r>
            <a:r>
              <a:rPr lang="en-US" altLang="zh-CN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JOIN</a:t>
            </a:r>
            <a:r>
              <a:rPr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400" b="1" strike="sngStrike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因为批起来很累</a:t>
            </a:r>
            <a:endParaRPr lang="en-US" altLang="zh-CN" sz="1400" b="1" strike="sngStrike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b="1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B0F0AF-A7E2-457F-96D1-4A4FA84CCEAA}"/>
              </a:ext>
            </a:extLst>
          </p:cNvPr>
          <p:cNvSpPr/>
          <p:nvPr/>
        </p:nvSpPr>
        <p:spPr>
          <a:xfrm>
            <a:off x="7803472" y="1690688"/>
            <a:ext cx="1551171" cy="387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88ECCA-442D-4094-8B87-ACB6397C3843}"/>
              </a:ext>
            </a:extLst>
          </p:cNvPr>
          <p:cNvCxnSpPr/>
          <p:nvPr/>
        </p:nvCxnSpPr>
        <p:spPr>
          <a:xfrm>
            <a:off x="8673484" y="2159801"/>
            <a:ext cx="1038687" cy="2847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D49AF16-8F3F-43AB-91EE-9363369AD21D}"/>
              </a:ext>
            </a:extLst>
          </p:cNvPr>
          <p:cNvSpPr txBox="1"/>
          <p:nvPr/>
        </p:nvSpPr>
        <p:spPr>
          <a:xfrm>
            <a:off x="6164187" y="1843357"/>
            <a:ext cx="21599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Q4</a:t>
            </a:r>
            <a:r>
              <a:rPr lang="zh-CN" altLang="en-US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的典型错误：</a:t>
            </a:r>
            <a:endParaRPr lang="en-US" altLang="zh-CN" sz="1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JNO</a:t>
            </a:r>
          </a:p>
          <a:p>
            <a:r>
              <a:rPr lang="en-US" altLang="zh-CN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SPJ</a:t>
            </a:r>
            <a:r>
              <a:rPr lang="zh-CN" altLang="en-US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  <a:p>
            <a:r>
              <a:rPr lang="en-US" altLang="zh-CN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 SPJ.SNO</a:t>
            </a:r>
            <a:r>
              <a:rPr lang="zh-CN" altLang="en-US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S.SNO</a:t>
            </a:r>
          </a:p>
          <a:p>
            <a:r>
              <a:rPr lang="en-US" altLang="zh-CN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AND S.CITY&lt;&gt;</a:t>
            </a:r>
            <a:r>
              <a:rPr lang="zh-CN" altLang="en-US" sz="1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“天津”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5CBBAE1-AE69-4CA1-9611-BD5E0170B8AC}"/>
              </a:ext>
            </a:extLst>
          </p:cNvPr>
          <p:cNvCxnSpPr/>
          <p:nvPr/>
        </p:nvCxnSpPr>
        <p:spPr>
          <a:xfrm>
            <a:off x="7950323" y="3012908"/>
            <a:ext cx="1404320" cy="317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408</Words>
  <Application>Microsoft Office PowerPoint</Application>
  <PresentationFormat>宽屏</PresentationFormat>
  <Paragraphs>92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微软雅黑</vt:lpstr>
      <vt:lpstr>Arial</vt:lpstr>
      <vt:lpstr>Office 主题​​</vt:lpstr>
      <vt:lpstr>习题2.3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习题2.3</dc:title>
  <dc:creator>80689</dc:creator>
  <cp:lastModifiedBy>80689</cp:lastModifiedBy>
  <cp:revision>2</cp:revision>
  <dcterms:created xsi:type="dcterms:W3CDTF">2024-04-05T13:53:48Z</dcterms:created>
  <dcterms:modified xsi:type="dcterms:W3CDTF">2024-04-05T14:07:28Z</dcterms:modified>
</cp:coreProperties>
</file>