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80" r:id="rId2"/>
    <p:sldId id="366" r:id="rId3"/>
    <p:sldId id="380" r:id="rId4"/>
    <p:sldId id="383" r:id="rId5"/>
    <p:sldId id="384" r:id="rId6"/>
    <p:sldId id="400" r:id="rId7"/>
    <p:sldId id="385" r:id="rId8"/>
    <p:sldId id="386" r:id="rId9"/>
    <p:sldId id="387" r:id="rId10"/>
    <p:sldId id="388" r:id="rId11"/>
    <p:sldId id="401" r:id="rId12"/>
    <p:sldId id="389" r:id="rId13"/>
    <p:sldId id="390" r:id="rId14"/>
    <p:sldId id="391" r:id="rId15"/>
    <p:sldId id="402" r:id="rId16"/>
    <p:sldId id="392" r:id="rId17"/>
    <p:sldId id="393" r:id="rId18"/>
    <p:sldId id="394" r:id="rId19"/>
    <p:sldId id="398" r:id="rId20"/>
    <p:sldId id="395" r:id="rId21"/>
    <p:sldId id="404" r:id="rId22"/>
    <p:sldId id="28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4364" autoAdjust="0"/>
  </p:normalViewPr>
  <p:slideViewPr>
    <p:cSldViewPr>
      <p:cViewPr varScale="1">
        <p:scale>
          <a:sx n="78" d="100"/>
          <a:sy n="78" d="100"/>
        </p:scale>
        <p:origin x="1709"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t>11/21/2024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t>‹#›</a:t>
            </a:fld>
            <a:endParaRPr lang="en-US"/>
          </a:p>
        </p:txBody>
      </p:sp>
    </p:spTree>
    <p:extLst>
      <p:ext uri="{BB962C8B-B14F-4D97-AF65-F5344CB8AC3E}">
        <p14:creationId xmlns:p14="http://schemas.microsoft.com/office/powerpoint/2010/main" val="101366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538624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2763641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858024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1350932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895256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18</a:t>
            </a:fld>
            <a:endParaRPr lang="en-US"/>
          </a:p>
        </p:txBody>
      </p:sp>
    </p:spTree>
    <p:extLst>
      <p:ext uri="{BB962C8B-B14F-4D97-AF65-F5344CB8AC3E}">
        <p14:creationId xmlns:p14="http://schemas.microsoft.com/office/powerpoint/2010/main" val="2331109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19</a:t>
            </a:fld>
            <a:endParaRPr lang="en-US"/>
          </a:p>
        </p:txBody>
      </p:sp>
    </p:spTree>
    <p:extLst>
      <p:ext uri="{BB962C8B-B14F-4D97-AF65-F5344CB8AC3E}">
        <p14:creationId xmlns:p14="http://schemas.microsoft.com/office/powerpoint/2010/main" val="3174625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20</a:t>
            </a:fld>
            <a:endParaRPr lang="en-US"/>
          </a:p>
        </p:txBody>
      </p:sp>
    </p:spTree>
    <p:extLst>
      <p:ext uri="{BB962C8B-B14F-4D97-AF65-F5344CB8AC3E}">
        <p14:creationId xmlns:p14="http://schemas.microsoft.com/office/powerpoint/2010/main" val="2705310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22</a:t>
            </a:fld>
            <a:endParaRPr lang="en-US" dirty="0"/>
          </a:p>
        </p:txBody>
      </p:sp>
    </p:spTree>
    <p:extLst>
      <p:ext uri="{BB962C8B-B14F-4D97-AF65-F5344CB8AC3E}">
        <p14:creationId xmlns:p14="http://schemas.microsoft.com/office/powerpoint/2010/main" val="321245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783653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5136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184514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245726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152737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3317627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332271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1789443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76" t="63278" r="776" b="-30898"/>
          <a:stretch/>
        </p:blipFill>
        <p:spPr>
          <a:xfrm>
            <a:off x="-72010" y="-2532"/>
            <a:ext cx="9216010" cy="3231811"/>
          </a:xfrm>
          <a:prstGeom prst="rect">
            <a:avLst/>
          </a:prstGeom>
        </p:spPr>
      </p:pic>
      <p:grpSp>
        <p:nvGrpSpPr>
          <p:cNvPr id="20" name="Group 19"/>
          <p:cNvGrpSpPr/>
          <p:nvPr/>
        </p:nvGrpSpPr>
        <p:grpSpPr>
          <a:xfrm>
            <a:off x="-14748" y="986564"/>
            <a:ext cx="9158748" cy="5456757"/>
            <a:chOff x="-14748" y="986564"/>
            <a:chExt cx="9158748" cy="5456757"/>
          </a:xfrm>
        </p:grpSpPr>
        <p:sp>
          <p:nvSpPr>
            <p:cNvPr id="22" name="TextBox 21"/>
            <p:cNvSpPr txBox="1"/>
            <p:nvPr/>
          </p:nvSpPr>
          <p:spPr>
            <a:xfrm>
              <a:off x="177781" y="4812105"/>
              <a:ext cx="6146819" cy="1631216"/>
            </a:xfrm>
            <a:prstGeom prst="rect">
              <a:avLst/>
            </a:prstGeom>
            <a:noFill/>
          </p:spPr>
          <p:txBody>
            <a:bodyPr wrap="square" rtlCol="0">
              <a:spAutoFit/>
            </a:bodyPr>
            <a:lstStyle/>
            <a:p>
              <a:r>
                <a:rPr lang="en-US" sz="2000" b="1" dirty="0"/>
                <a:t>Roll No: 220701020</a:t>
              </a:r>
            </a:p>
            <a:p>
              <a:r>
                <a:rPr lang="en-US" sz="2000" b="1" dirty="0"/>
                <a:t>Name: Akash Narayan P</a:t>
              </a:r>
            </a:p>
            <a:p>
              <a:r>
                <a:rPr lang="en-US" sz="2000" b="1" dirty="0"/>
                <a:t>Mentor: Jinu Sophia J, M.E., (</a:t>
              </a:r>
              <a:r>
                <a:rPr lang="en-US" sz="2000" b="1" dirty="0" err="1"/>
                <a:t>Ph.D</a:t>
              </a:r>
              <a:r>
                <a:rPr lang="en-US" sz="2000" b="1" dirty="0"/>
                <a:t>)</a:t>
              </a:r>
            </a:p>
            <a:p>
              <a:r>
                <a:rPr lang="en-US" sz="2000" b="1" dirty="0"/>
                <a:t>Designation and Department: Assistant Professor, Computer Science and Engineering</a:t>
              </a:r>
            </a:p>
          </p:txBody>
        </p:sp>
        <p:grpSp>
          <p:nvGrpSpPr>
            <p:cNvPr id="43" name="Group 42"/>
            <p:cNvGrpSpPr/>
            <p:nvPr/>
          </p:nvGrpSpPr>
          <p:grpSpPr>
            <a:xfrm>
              <a:off x="-14748" y="986564"/>
              <a:ext cx="9158748" cy="3699662"/>
              <a:chOff x="-14748" y="986564"/>
              <a:chExt cx="9158748" cy="3699662"/>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Introduction to </a:t>
                  </a:r>
                </a:p>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p>
              </p:txBody>
            </p:sp>
          </p:grpSp>
          <p:sp>
            <p:nvSpPr>
              <p:cNvPr id="48" name="TextBox 47"/>
              <p:cNvSpPr txBox="1"/>
              <p:nvPr/>
            </p:nvSpPr>
            <p:spPr>
              <a:xfrm>
                <a:off x="177782" y="2100903"/>
                <a:ext cx="4188156" cy="2585323"/>
              </a:xfrm>
              <a:prstGeom prst="rect">
                <a:avLst/>
              </a:prstGeom>
              <a:noFill/>
            </p:spPr>
            <p:txBody>
              <a:bodyPr wrap="square" rtlCol="0">
                <a:spAutoFit/>
              </a:bodyPr>
              <a:lstStyle/>
              <a:p>
                <a:r>
                  <a:rPr lang="en-US" sz="5400" b="1" dirty="0">
                    <a:solidFill>
                      <a:schemeClr val="bg1"/>
                    </a:solidFill>
                    <a:ea typeface="Open Sans Bold" panose="020B0806030504020204" pitchFamily="34" charset="0"/>
                    <a:cs typeface="Open Sans Bold" panose="020B0806030504020204" pitchFamily="34" charset="0"/>
                  </a:rPr>
                  <a:t>Online Food Ordering System</a:t>
                </a: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84" y="4437112"/>
            <a:ext cx="1813542" cy="1541511"/>
          </a:xfrm>
          <a:prstGeom prst="rect">
            <a:avLst/>
          </a:prstGeom>
        </p:spPr>
      </p:pic>
    </p:spTree>
    <p:extLst>
      <p:ext uri="{BB962C8B-B14F-4D97-AF65-F5344CB8AC3E}">
        <p14:creationId xmlns:p14="http://schemas.microsoft.com/office/powerpoint/2010/main" val="92986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p:txBody>
          <a:bodyPr/>
          <a:lstStyle/>
          <a:p>
            <a:pPr marL="457200" indent="-457200">
              <a:buFont typeface="+mj-lt"/>
              <a:buAutoNum type="arabicParenR"/>
            </a:pPr>
            <a:r>
              <a:rPr lang="en-US" dirty="0"/>
              <a:t>User Preference and Search Handling</a:t>
            </a:r>
          </a:p>
          <a:p>
            <a:pPr lvl="1"/>
            <a:r>
              <a:rPr lang="en-US" dirty="0"/>
              <a:t>This module illustrates the flow of data from the user input to the completion of the food order process. It includes steps like user preference input, searching on Swiggy, adding to the cart, and processing payments. </a:t>
            </a:r>
          </a:p>
          <a:p>
            <a:endParaRPr lang="en-US" dirty="0"/>
          </a:p>
        </p:txBody>
      </p:sp>
      <p:pic>
        <p:nvPicPr>
          <p:cNvPr id="4" name="Picture 3">
            <a:extLst>
              <a:ext uri="{FF2B5EF4-FFF2-40B4-BE49-F238E27FC236}">
                <a16:creationId xmlns:a16="http://schemas.microsoft.com/office/drawing/2014/main" id="{A2D9E895-320C-353C-E0BB-84AAE167DEA6}"/>
              </a:ext>
            </a:extLst>
          </p:cNvPr>
          <p:cNvPicPr>
            <a:picLocks noChangeAspect="1"/>
          </p:cNvPicPr>
          <p:nvPr/>
        </p:nvPicPr>
        <p:blipFill>
          <a:blip r:embed="rId4"/>
          <a:stretch>
            <a:fillRect/>
          </a:stretch>
        </p:blipFill>
        <p:spPr>
          <a:xfrm>
            <a:off x="611560" y="3068960"/>
            <a:ext cx="8208912" cy="1636827"/>
          </a:xfrm>
          <a:prstGeom prst="rect">
            <a:avLst/>
          </a:prstGeom>
        </p:spPr>
      </p:pic>
    </p:spTree>
    <p:custDataLst>
      <p:tags r:id="rId1"/>
    </p:custDataLst>
    <p:extLst>
      <p:ext uri="{BB962C8B-B14F-4D97-AF65-F5344CB8AC3E}">
        <p14:creationId xmlns:p14="http://schemas.microsoft.com/office/powerpoint/2010/main" val="78450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46E5-CDAC-6AC8-AE30-7654A48E8784}"/>
              </a:ext>
            </a:extLst>
          </p:cNvPr>
          <p:cNvSpPr>
            <a:spLocks noGrp="1"/>
          </p:cNvSpPr>
          <p:nvPr>
            <p:ph type="title"/>
          </p:nvPr>
        </p:nvSpPr>
        <p:spPr/>
        <p:txBody>
          <a:bodyPr/>
          <a:lstStyle/>
          <a:p>
            <a:r>
              <a:rPr lang="en-US" dirty="0"/>
              <a:t>Functional Description</a:t>
            </a:r>
            <a:endParaRPr lang="en-IN" dirty="0"/>
          </a:p>
        </p:txBody>
      </p:sp>
      <p:sp>
        <p:nvSpPr>
          <p:cNvPr id="3" name="Content Placeholder 2">
            <a:extLst>
              <a:ext uri="{FF2B5EF4-FFF2-40B4-BE49-F238E27FC236}">
                <a16:creationId xmlns:a16="http://schemas.microsoft.com/office/drawing/2014/main" id="{52B4046B-9412-A04D-D8DB-18E90BD44B20}"/>
              </a:ext>
            </a:extLst>
          </p:cNvPr>
          <p:cNvSpPr>
            <a:spLocks noGrp="1"/>
          </p:cNvSpPr>
          <p:nvPr>
            <p:ph idx="1"/>
          </p:nvPr>
        </p:nvSpPr>
        <p:spPr/>
        <p:txBody>
          <a:bodyPr/>
          <a:lstStyle/>
          <a:p>
            <a:pPr marL="457200" indent="-457200">
              <a:buFont typeface="+mj-lt"/>
              <a:buAutoNum type="arabicParenR" startAt="2"/>
            </a:pPr>
            <a:r>
              <a:rPr lang="en-IN" dirty="0"/>
              <a:t>Automated Ordering Workflow</a:t>
            </a:r>
          </a:p>
          <a:p>
            <a:pPr lvl="1"/>
            <a:r>
              <a:rPr lang="en-US" dirty="0"/>
              <a:t>The activity diagram represents the sequence of operations, from user input to email confirmation and order logging.</a:t>
            </a:r>
          </a:p>
          <a:p>
            <a:pPr marL="457200" lvl="1" indent="0">
              <a:buNone/>
            </a:pPr>
            <a:endParaRPr lang="en-IN" dirty="0"/>
          </a:p>
        </p:txBody>
      </p:sp>
      <p:pic>
        <p:nvPicPr>
          <p:cNvPr id="4" name="Picture 3">
            <a:extLst>
              <a:ext uri="{FF2B5EF4-FFF2-40B4-BE49-F238E27FC236}">
                <a16:creationId xmlns:a16="http://schemas.microsoft.com/office/drawing/2014/main" id="{89BC9A15-0538-88B0-0BF5-B471F6B3F4DD}"/>
              </a:ext>
            </a:extLst>
          </p:cNvPr>
          <p:cNvPicPr>
            <a:picLocks noChangeAspect="1"/>
          </p:cNvPicPr>
          <p:nvPr/>
        </p:nvPicPr>
        <p:blipFill>
          <a:blip r:embed="rId2"/>
          <a:stretch>
            <a:fillRect/>
          </a:stretch>
        </p:blipFill>
        <p:spPr>
          <a:xfrm>
            <a:off x="1867256" y="2168860"/>
            <a:ext cx="5409488" cy="4155740"/>
          </a:xfrm>
          <a:prstGeom prst="rect">
            <a:avLst/>
          </a:prstGeom>
        </p:spPr>
      </p:pic>
    </p:spTree>
    <p:extLst>
      <p:ext uri="{BB962C8B-B14F-4D97-AF65-F5344CB8AC3E}">
        <p14:creationId xmlns:p14="http://schemas.microsoft.com/office/powerpoint/2010/main" val="1688888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Relationship Diagram</a:t>
            </a:r>
            <a:endParaRPr lang="en-IN" dirty="0">
              <a:latin typeface="+mj-lt"/>
            </a:endParaRPr>
          </a:p>
        </p:txBody>
      </p:sp>
      <p:sp>
        <p:nvSpPr>
          <p:cNvPr id="3" name="Content Placeholder 2"/>
          <p:cNvSpPr>
            <a:spLocks noGrp="1"/>
          </p:cNvSpPr>
          <p:nvPr>
            <p:ph idx="1"/>
          </p:nvPr>
        </p:nvSpPr>
        <p:spPr/>
        <p:txBody>
          <a:bodyPr/>
          <a:lstStyle/>
          <a:p>
            <a:r>
              <a:rPr lang="en-US" dirty="0"/>
              <a:t>Represents the relationships between entities like Users, Orders, and Payment Details.	</a:t>
            </a:r>
          </a:p>
        </p:txBody>
      </p:sp>
      <p:pic>
        <p:nvPicPr>
          <p:cNvPr id="4" name="Picture 3">
            <a:extLst>
              <a:ext uri="{FF2B5EF4-FFF2-40B4-BE49-F238E27FC236}">
                <a16:creationId xmlns:a16="http://schemas.microsoft.com/office/drawing/2014/main" id="{18E05A21-F3DB-AC9D-9B6D-B88AC0657C4D}"/>
              </a:ext>
            </a:extLst>
          </p:cNvPr>
          <p:cNvPicPr>
            <a:picLocks noChangeAspect="1"/>
          </p:cNvPicPr>
          <p:nvPr/>
        </p:nvPicPr>
        <p:blipFill>
          <a:blip r:embed="rId4"/>
          <a:stretch>
            <a:fillRect/>
          </a:stretch>
        </p:blipFill>
        <p:spPr>
          <a:xfrm>
            <a:off x="3259274" y="1880828"/>
            <a:ext cx="2625452" cy="4653136"/>
          </a:xfrm>
          <a:prstGeom prst="rect">
            <a:avLst/>
          </a:prstGeom>
        </p:spPr>
      </p:pic>
    </p:spTree>
    <p:custDataLst>
      <p:tags r:id="rId1"/>
    </p:custDataLst>
    <p:extLst>
      <p:ext uri="{BB962C8B-B14F-4D97-AF65-F5344CB8AC3E}">
        <p14:creationId xmlns:p14="http://schemas.microsoft.com/office/powerpoint/2010/main" val="163916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Design</a:t>
            </a:r>
            <a:endParaRPr lang="en-IN" dirty="0">
              <a:latin typeface="+mj-lt"/>
            </a:endParaRPr>
          </a:p>
        </p:txBody>
      </p:sp>
      <p:sp>
        <p:nvSpPr>
          <p:cNvPr id="3" name="Content Placeholder 2"/>
          <p:cNvSpPr>
            <a:spLocks noGrp="1"/>
          </p:cNvSpPr>
          <p:nvPr>
            <p:ph idx="1"/>
          </p:nvPr>
        </p:nvSpPr>
        <p:spPr/>
        <p:txBody>
          <a:bodyPr/>
          <a:lstStyle/>
          <a:p>
            <a:r>
              <a:rPr lang="en-US" dirty="0"/>
              <a:t>Main Process</a:t>
            </a:r>
          </a:p>
          <a:p>
            <a:pPr lvl="1"/>
            <a:r>
              <a:rPr lang="en-US" dirty="0"/>
              <a:t>Input user preferences (food or restaurant).</a:t>
            </a:r>
          </a:p>
          <a:p>
            <a:pPr lvl="1"/>
            <a:r>
              <a:rPr lang="en-US" dirty="0"/>
              <a:t>Navigate Swiggy to locate items.</a:t>
            </a:r>
          </a:p>
          <a:p>
            <a:pPr lvl="1"/>
            <a:r>
              <a:rPr lang="en-US" dirty="0"/>
              <a:t>Add to cart and complete payment.</a:t>
            </a:r>
          </a:p>
          <a:p>
            <a:r>
              <a:rPr lang="en-US" dirty="0"/>
              <a:t>Sub Process</a:t>
            </a:r>
          </a:p>
          <a:p>
            <a:pPr lvl="1"/>
            <a:r>
              <a:rPr lang="en-US" dirty="0"/>
              <a:t>Save order details to a CSV file.</a:t>
            </a:r>
          </a:p>
          <a:p>
            <a:pPr lvl="1"/>
            <a:r>
              <a:rPr lang="en-IN" dirty="0"/>
              <a:t>Send confirmation email.</a:t>
            </a:r>
            <a:endParaRPr lang="en-US" dirty="0"/>
          </a:p>
        </p:txBody>
      </p:sp>
    </p:spTree>
    <p:custDataLst>
      <p:tags r:id="rId1"/>
    </p:custDataLst>
    <p:extLst>
      <p:ext uri="{BB962C8B-B14F-4D97-AF65-F5344CB8AC3E}">
        <p14:creationId xmlns:p14="http://schemas.microsoft.com/office/powerpoint/2010/main" val="3023427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p:cNvSpPr>
            <a:spLocks noGrp="1"/>
          </p:cNvSpPr>
          <p:nvPr>
            <p:ph idx="1"/>
          </p:nvPr>
        </p:nvSpPr>
        <p:spPr/>
        <p:txBody>
          <a:bodyPr/>
          <a:lstStyle/>
          <a:p>
            <a:r>
              <a:rPr lang="en-US" dirty="0"/>
              <a:t>Implementation of Module 1 (Search and Add to Cart)</a:t>
            </a:r>
          </a:p>
          <a:p>
            <a:pPr lvl="1" algn="just"/>
            <a:r>
              <a:rPr lang="en-US" dirty="0"/>
              <a:t>Automates the browsing and searching of food/restaurants on Swiggy based on user input and adds selected items to the cart. </a:t>
            </a:r>
          </a:p>
          <a:p>
            <a:endParaRPr lang="en-US" dirty="0"/>
          </a:p>
        </p:txBody>
      </p:sp>
      <p:pic>
        <p:nvPicPr>
          <p:cNvPr id="5" name="Picture 4">
            <a:extLst>
              <a:ext uri="{FF2B5EF4-FFF2-40B4-BE49-F238E27FC236}">
                <a16:creationId xmlns:a16="http://schemas.microsoft.com/office/drawing/2014/main" id="{E7F4675E-F598-B1E7-A4B6-04340651F11A}"/>
              </a:ext>
            </a:extLst>
          </p:cNvPr>
          <p:cNvPicPr>
            <a:picLocks noChangeAspect="1"/>
          </p:cNvPicPr>
          <p:nvPr/>
        </p:nvPicPr>
        <p:blipFill>
          <a:blip r:embed="rId4"/>
          <a:stretch>
            <a:fillRect/>
          </a:stretch>
        </p:blipFill>
        <p:spPr>
          <a:xfrm>
            <a:off x="4677738" y="2528899"/>
            <a:ext cx="4170025" cy="2962913"/>
          </a:xfrm>
          <a:prstGeom prst="rect">
            <a:avLst/>
          </a:prstGeom>
        </p:spPr>
      </p:pic>
      <p:pic>
        <p:nvPicPr>
          <p:cNvPr id="7" name="Picture 6">
            <a:extLst>
              <a:ext uri="{FF2B5EF4-FFF2-40B4-BE49-F238E27FC236}">
                <a16:creationId xmlns:a16="http://schemas.microsoft.com/office/drawing/2014/main" id="{B9B2C1DE-7124-830B-1E81-5190D175D890}"/>
              </a:ext>
            </a:extLst>
          </p:cNvPr>
          <p:cNvPicPr>
            <a:picLocks noChangeAspect="1"/>
          </p:cNvPicPr>
          <p:nvPr/>
        </p:nvPicPr>
        <p:blipFill>
          <a:blip r:embed="rId5"/>
          <a:stretch>
            <a:fillRect/>
          </a:stretch>
        </p:blipFill>
        <p:spPr>
          <a:xfrm>
            <a:off x="287976" y="2528898"/>
            <a:ext cx="4389762" cy="2962914"/>
          </a:xfrm>
          <a:prstGeom prst="rect">
            <a:avLst/>
          </a:prstGeom>
        </p:spPr>
      </p:pic>
    </p:spTree>
    <p:custDataLst>
      <p:tags r:id="rId1"/>
    </p:custDataLst>
    <p:extLst>
      <p:ext uri="{BB962C8B-B14F-4D97-AF65-F5344CB8AC3E}">
        <p14:creationId xmlns:p14="http://schemas.microsoft.com/office/powerpoint/2010/main" val="1769472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DC8B-17A4-C253-BB61-6D5EBBFDFAB6}"/>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65461D22-DED2-DBED-69F9-F119AF83720D}"/>
              </a:ext>
            </a:extLst>
          </p:cNvPr>
          <p:cNvSpPr>
            <a:spLocks noGrp="1"/>
          </p:cNvSpPr>
          <p:nvPr>
            <p:ph idx="1"/>
          </p:nvPr>
        </p:nvSpPr>
        <p:spPr/>
        <p:txBody>
          <a:bodyPr/>
          <a:lstStyle/>
          <a:p>
            <a:r>
              <a:rPr lang="en-US" dirty="0"/>
              <a:t>Implementation of Module 2 </a:t>
            </a:r>
            <a:r>
              <a:rPr lang="en-IN" dirty="0"/>
              <a:t>(Payment and Confirmation)</a:t>
            </a:r>
            <a:endParaRPr lang="en-US" dirty="0"/>
          </a:p>
          <a:p>
            <a:pPr lvl="1" algn="just"/>
            <a:r>
              <a:rPr lang="en-US" dirty="0"/>
              <a:t>Handles UPI payment, sends an email confirmation, and saves order details to a CSV file.</a:t>
            </a:r>
          </a:p>
          <a:p>
            <a:endParaRPr lang="en-IN" dirty="0"/>
          </a:p>
        </p:txBody>
      </p:sp>
      <p:pic>
        <p:nvPicPr>
          <p:cNvPr id="5" name="Picture 4">
            <a:extLst>
              <a:ext uri="{FF2B5EF4-FFF2-40B4-BE49-F238E27FC236}">
                <a16:creationId xmlns:a16="http://schemas.microsoft.com/office/drawing/2014/main" id="{8181DFCA-FD81-62BB-061C-43527A92EAFB}"/>
              </a:ext>
            </a:extLst>
          </p:cNvPr>
          <p:cNvPicPr>
            <a:picLocks noChangeAspect="1"/>
          </p:cNvPicPr>
          <p:nvPr/>
        </p:nvPicPr>
        <p:blipFill>
          <a:blip r:embed="rId2"/>
          <a:stretch>
            <a:fillRect/>
          </a:stretch>
        </p:blipFill>
        <p:spPr>
          <a:xfrm>
            <a:off x="4572000" y="2420888"/>
            <a:ext cx="4376175" cy="3446512"/>
          </a:xfrm>
          <a:prstGeom prst="rect">
            <a:avLst/>
          </a:prstGeom>
        </p:spPr>
      </p:pic>
      <p:pic>
        <p:nvPicPr>
          <p:cNvPr id="7" name="Picture 6">
            <a:extLst>
              <a:ext uri="{FF2B5EF4-FFF2-40B4-BE49-F238E27FC236}">
                <a16:creationId xmlns:a16="http://schemas.microsoft.com/office/drawing/2014/main" id="{3E2E1B7D-AA6A-0177-C931-161B3FAD6E45}"/>
              </a:ext>
            </a:extLst>
          </p:cNvPr>
          <p:cNvPicPr>
            <a:picLocks noChangeAspect="1"/>
          </p:cNvPicPr>
          <p:nvPr/>
        </p:nvPicPr>
        <p:blipFill>
          <a:blip r:embed="rId3"/>
          <a:stretch>
            <a:fillRect/>
          </a:stretch>
        </p:blipFill>
        <p:spPr>
          <a:xfrm>
            <a:off x="195826" y="2420888"/>
            <a:ext cx="4370850" cy="3446512"/>
          </a:xfrm>
          <a:prstGeom prst="rect">
            <a:avLst/>
          </a:prstGeom>
        </p:spPr>
      </p:pic>
    </p:spTree>
    <p:extLst>
      <p:ext uri="{BB962C8B-B14F-4D97-AF65-F5344CB8AC3E}">
        <p14:creationId xmlns:p14="http://schemas.microsoft.com/office/powerpoint/2010/main" val="4034667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p:cNvSpPr>
            <a:spLocks noGrp="1"/>
          </p:cNvSpPr>
          <p:nvPr>
            <p:ph idx="1"/>
          </p:nvPr>
        </p:nvSpPr>
        <p:spPr/>
        <p:txBody>
          <a:bodyPr/>
          <a:lstStyle/>
          <a:p>
            <a:pPr marL="0" indent="0" algn="just">
              <a:lnSpc>
                <a:spcPct val="150000"/>
              </a:lnSpc>
              <a:buNone/>
            </a:pPr>
            <a:r>
              <a:rPr lang="en-US" sz="2000" dirty="0"/>
              <a:t>Testing involves verifying the accuracy of searches, payment processing, email notifications, and data logging. Functional and exception testing ensures the system works seamlessly, even with invalid inputs or network issues.</a:t>
            </a:r>
          </a:p>
          <a:p>
            <a:endParaRPr lang="en-US" dirty="0"/>
          </a:p>
        </p:txBody>
      </p:sp>
      <p:pic>
        <p:nvPicPr>
          <p:cNvPr id="4" name="Picture 3">
            <a:extLst>
              <a:ext uri="{FF2B5EF4-FFF2-40B4-BE49-F238E27FC236}">
                <a16:creationId xmlns:a16="http://schemas.microsoft.com/office/drawing/2014/main" id="{94E5F0B4-F759-9393-64D3-AD025A01C38D}"/>
              </a:ext>
            </a:extLst>
          </p:cNvPr>
          <p:cNvPicPr>
            <a:picLocks noChangeAspect="1"/>
          </p:cNvPicPr>
          <p:nvPr/>
        </p:nvPicPr>
        <p:blipFill>
          <a:blip r:embed="rId4"/>
          <a:stretch>
            <a:fillRect/>
          </a:stretch>
        </p:blipFill>
        <p:spPr>
          <a:xfrm>
            <a:off x="611560" y="2852936"/>
            <a:ext cx="3960440" cy="2213040"/>
          </a:xfrm>
          <a:prstGeom prst="rect">
            <a:avLst/>
          </a:prstGeom>
        </p:spPr>
      </p:pic>
      <p:pic>
        <p:nvPicPr>
          <p:cNvPr id="7" name="Picture 6">
            <a:extLst>
              <a:ext uri="{FF2B5EF4-FFF2-40B4-BE49-F238E27FC236}">
                <a16:creationId xmlns:a16="http://schemas.microsoft.com/office/drawing/2014/main" id="{CA50C4A6-14C7-6360-3709-EDA5FE68FA5E}"/>
              </a:ext>
            </a:extLst>
          </p:cNvPr>
          <p:cNvPicPr>
            <a:picLocks noChangeAspect="1"/>
          </p:cNvPicPr>
          <p:nvPr/>
        </p:nvPicPr>
        <p:blipFill>
          <a:blip r:embed="rId5"/>
          <a:stretch>
            <a:fillRect/>
          </a:stretch>
        </p:blipFill>
        <p:spPr>
          <a:xfrm>
            <a:off x="4572000" y="2852936"/>
            <a:ext cx="4381500" cy="2200607"/>
          </a:xfrm>
          <a:prstGeom prst="rect">
            <a:avLst/>
          </a:prstGeom>
        </p:spPr>
      </p:pic>
    </p:spTree>
    <p:custDataLst>
      <p:tags r:id="rId1"/>
    </p:custDataLst>
    <p:extLst>
      <p:ext uri="{BB962C8B-B14F-4D97-AF65-F5344CB8AC3E}">
        <p14:creationId xmlns:p14="http://schemas.microsoft.com/office/powerpoint/2010/main" val="1921327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endParaRPr lang="en-IN" dirty="0">
              <a:latin typeface="+mj-lt"/>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a:t>The automation of the Online Food Ordering System highlights the transformative potential of Robotic Process Automation (RPA) in streamlining routine tasks. By automating key steps like order placement, payment processing, and confirmation, the system significantly enhances operational efficiency while minimizing errors. The result is an improved customer experience, offering faster, more accurate service. Additionally, the solution's scalability ensures it can handle increased order volumes without compromising performance. This system serves as a reliable, cost-effective tool for modern food delivery services, ultimately improving both user satisfaction and operational effectiveness.</a:t>
            </a:r>
          </a:p>
        </p:txBody>
      </p:sp>
    </p:spTree>
    <p:custDataLst>
      <p:tags r:id="rId1"/>
    </p:custDataLst>
    <p:extLst>
      <p:ext uri="{BB962C8B-B14F-4D97-AF65-F5344CB8AC3E}">
        <p14:creationId xmlns:p14="http://schemas.microsoft.com/office/powerpoint/2010/main" val="715374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endParaRPr lang="en-IN" dirty="0">
              <a:latin typeface="+mj-lt"/>
            </a:endParaRPr>
          </a:p>
        </p:txBody>
      </p:sp>
      <p:sp>
        <p:nvSpPr>
          <p:cNvPr id="3" name="Content Placeholder 2"/>
          <p:cNvSpPr>
            <a:spLocks noGrp="1"/>
          </p:cNvSpPr>
          <p:nvPr>
            <p:ph idx="1"/>
          </p:nvPr>
        </p:nvSpPr>
        <p:spPr>
          <a:xfrm>
            <a:off x="190500" y="990600"/>
            <a:ext cx="8763000" cy="5334000"/>
          </a:xfrm>
        </p:spPr>
        <p:txBody>
          <a:bodyPr/>
          <a:lstStyle/>
          <a:p>
            <a:r>
              <a:rPr lang="en-IN" dirty="0"/>
              <a:t>Multi-Platform Support</a:t>
            </a:r>
          </a:p>
          <a:p>
            <a:pPr lvl="1" algn="just"/>
            <a:r>
              <a:rPr lang="en-US" dirty="0"/>
              <a:t>Expanding the system to support multiple food delivery platforms like Zomato or Uber Eats would enhance its utility. This feature would allow users to select their preferred platform and ensure the best deals or availability, improving customer satisfaction and flexibility.</a:t>
            </a:r>
            <a:endParaRPr lang="en-IN" dirty="0"/>
          </a:p>
          <a:p>
            <a:r>
              <a:rPr lang="en-US" dirty="0"/>
              <a:t>Description 2</a:t>
            </a:r>
          </a:p>
          <a:p>
            <a:pPr lvl="1" algn="just"/>
            <a:r>
              <a:rPr lang="en-US" dirty="0"/>
              <a:t>Incorporating voice recognition technology would enable hands-free operation. Users could provide their preferences via voice commands, making the system more accessible and user-friendly, especially for individuals with physical limitations or during multitasking.</a:t>
            </a:r>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2110853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IEEE Paper</a:t>
            </a:r>
            <a:endParaRPr lang="en-IN" dirty="0">
              <a:latin typeface="+mj-lt"/>
            </a:endParaRPr>
          </a:p>
        </p:txBody>
      </p:sp>
      <p:sp>
        <p:nvSpPr>
          <p:cNvPr id="3" name="Content Placeholder 2"/>
          <p:cNvSpPr>
            <a:spLocks noGrp="1"/>
          </p:cNvSpPr>
          <p:nvPr>
            <p:ph idx="1"/>
          </p:nvPr>
        </p:nvSpPr>
        <p:spPr/>
        <p:txBody>
          <a:bodyPr/>
          <a:lstStyle/>
          <a:p>
            <a:r>
              <a:rPr lang="en-US" b="1" dirty="0"/>
              <a:t>Title</a:t>
            </a:r>
            <a:r>
              <a:rPr lang="en-US" dirty="0"/>
              <a:t>: "Foody - Smart Restaurant Management and Ordering System"</a:t>
            </a:r>
          </a:p>
          <a:p>
            <a:r>
              <a:rPr lang="en-US" dirty="0"/>
              <a:t>Authors: IEEE Xplore</a:t>
            </a:r>
          </a:p>
          <a:p>
            <a:r>
              <a:rPr lang="en-US" dirty="0"/>
              <a:t>Link: https://ieeexplore.ieee.org/document/8629835</a:t>
            </a:r>
          </a:p>
        </p:txBody>
      </p:sp>
    </p:spTree>
    <p:custDataLst>
      <p:tags r:id="rId1"/>
    </p:custDataLst>
    <p:extLst>
      <p:ext uri="{BB962C8B-B14F-4D97-AF65-F5344CB8AC3E}">
        <p14:creationId xmlns:p14="http://schemas.microsoft.com/office/powerpoint/2010/main" val="3277262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5" name="Content Placeholder 4">
            <a:extLst>
              <a:ext uri="{FF2B5EF4-FFF2-40B4-BE49-F238E27FC236}">
                <a16:creationId xmlns:a16="http://schemas.microsoft.com/office/drawing/2014/main" id="{696EBF3C-B9AA-635A-8875-3E9987F29DF4}"/>
              </a:ext>
            </a:extLst>
          </p:cNvPr>
          <p:cNvSpPr>
            <a:spLocks noGrp="1"/>
          </p:cNvSpPr>
          <p:nvPr>
            <p:ph idx="1"/>
          </p:nvPr>
        </p:nvSpPr>
        <p:spPr/>
        <p:txBody>
          <a:bodyPr>
            <a:noAutofit/>
          </a:bodyPr>
          <a:lstStyle/>
          <a:p>
            <a:pPr marL="0" indent="0" algn="just">
              <a:lnSpc>
                <a:spcPct val="150000"/>
              </a:lnSpc>
              <a:buNone/>
            </a:pPr>
            <a:r>
              <a:rPr lang="en-US" sz="2000" dirty="0"/>
              <a:t>The "Online Food Ordering System" utilizes Robotic Process Automation (RPA) to streamline and automate the entire food ordering process, significantly reducing the need for manual intervention. The system offers flexibility by allowing users to order based on either food or restaurant preferences. Once the user selects their choice, the bot automatically navigates the Swiggy website, adds the selected items to the cart, and processes the payment using UPI. Following the successful payment, a confirmation email is sent to the user, and the order details are logged into a CSV file for future reference. This system enhances operational efficiency, ensures greater accuracy, and provides an improved user experience by automating repetitive tasks, ultimately saving time and minimizing human error.</a:t>
            </a:r>
            <a:endParaRPr lang="en-IN" sz="2000" dirty="0"/>
          </a:p>
        </p:txBody>
      </p:sp>
    </p:spTree>
    <p:custDataLst>
      <p:tags r:id="rId1"/>
    </p:custDataLst>
    <p:extLst>
      <p:ext uri="{BB962C8B-B14F-4D97-AF65-F5344CB8AC3E}">
        <p14:creationId xmlns:p14="http://schemas.microsoft.com/office/powerpoint/2010/main" val="2540407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endParaRPr lang="en-IN" dirty="0">
              <a:latin typeface="+mj-lt"/>
            </a:endParaRPr>
          </a:p>
        </p:txBody>
      </p:sp>
      <p:sp>
        <p:nvSpPr>
          <p:cNvPr id="3" name="Content Placeholder 2"/>
          <p:cNvSpPr>
            <a:spLocks noGrp="1"/>
          </p:cNvSpPr>
          <p:nvPr>
            <p:ph idx="1"/>
          </p:nvPr>
        </p:nvSpPr>
        <p:spPr/>
        <p:txBody>
          <a:bodyPr/>
          <a:lstStyle/>
          <a:p>
            <a:r>
              <a:rPr lang="en-US" dirty="0"/>
              <a:t>Journals</a:t>
            </a:r>
          </a:p>
          <a:p>
            <a:pPr lvl="1"/>
            <a:r>
              <a:rPr lang="en-US" dirty="0"/>
              <a:t>IEEE Xplore: "RPA in Food Ordering Systems“</a:t>
            </a:r>
          </a:p>
          <a:p>
            <a:pPr lvl="1"/>
            <a:r>
              <a:rPr lang="en-IN" dirty="0"/>
              <a:t>Springer: "Automation in Modern Food Delivery"</a:t>
            </a:r>
            <a:endParaRPr lang="en-US" dirty="0"/>
          </a:p>
        </p:txBody>
      </p:sp>
    </p:spTree>
    <p:custDataLst>
      <p:tags r:id="rId1"/>
    </p:custDataLst>
    <p:extLst>
      <p:ext uri="{BB962C8B-B14F-4D97-AF65-F5344CB8AC3E}">
        <p14:creationId xmlns:p14="http://schemas.microsoft.com/office/powerpoint/2010/main" val="1930474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42D4-C0FA-9202-5AA1-A97CDFC2C64A}"/>
              </a:ext>
            </a:extLst>
          </p:cNvPr>
          <p:cNvSpPr>
            <a:spLocks noGrp="1"/>
          </p:cNvSpPr>
          <p:nvPr>
            <p:ph type="title"/>
          </p:nvPr>
        </p:nvSpPr>
        <p:spPr/>
        <p:txBody>
          <a:bodyPr/>
          <a:lstStyle/>
          <a:p>
            <a:r>
              <a:rPr lang="en-IN" dirty="0"/>
              <a:t>Demonstration</a:t>
            </a:r>
          </a:p>
        </p:txBody>
      </p:sp>
      <p:sp>
        <p:nvSpPr>
          <p:cNvPr id="3" name="Content Placeholder 2">
            <a:extLst>
              <a:ext uri="{FF2B5EF4-FFF2-40B4-BE49-F238E27FC236}">
                <a16:creationId xmlns:a16="http://schemas.microsoft.com/office/drawing/2014/main" id="{90F14A6A-E5AE-B658-2AD4-26B2AE54075D}"/>
              </a:ext>
            </a:extLst>
          </p:cNvPr>
          <p:cNvSpPr>
            <a:spLocks noGrp="1"/>
          </p:cNvSpPr>
          <p:nvPr>
            <p:ph idx="1"/>
          </p:nvPr>
        </p:nvSpPr>
        <p:spPr/>
        <p:txBody>
          <a:bodyPr/>
          <a:lstStyle/>
          <a:p>
            <a:pPr marL="0" indent="0">
              <a:buNone/>
            </a:pPr>
            <a:r>
              <a:rPr lang="en-IN" dirty="0"/>
              <a:t>https://drive.google.com/file/d/1XqPPLzx4PKq1nfkWaMIFINExv45gtjhR/view</a:t>
            </a:r>
          </a:p>
          <a:p>
            <a:pPr marL="0" indent="0">
              <a:buNone/>
            </a:pPr>
            <a:endParaRPr lang="en-IN" dirty="0"/>
          </a:p>
        </p:txBody>
      </p:sp>
    </p:spTree>
    <p:extLst>
      <p:ext uri="{BB962C8B-B14F-4D97-AF65-F5344CB8AC3E}">
        <p14:creationId xmlns:p14="http://schemas.microsoft.com/office/powerpoint/2010/main" val="4253703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7485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3" name="Content Placeholder 2"/>
          <p:cNvSpPr>
            <a:spLocks noGrp="1"/>
          </p:cNvSpPr>
          <p:nvPr>
            <p:ph idx="1"/>
          </p:nvPr>
        </p:nvSpPr>
        <p:spPr>
          <a:xfrm>
            <a:off x="190500" y="990600"/>
            <a:ext cx="8763000" cy="5334000"/>
          </a:xfrm>
        </p:spPr>
        <p:txBody>
          <a:bodyPr>
            <a:normAutofit/>
          </a:bodyPr>
          <a:lstStyle/>
          <a:p>
            <a:pPr marL="0" indent="0" algn="just">
              <a:lnSpc>
                <a:spcPct val="150000"/>
              </a:lnSpc>
              <a:buNone/>
            </a:pPr>
            <a:r>
              <a:rPr lang="en-US" sz="2000" dirty="0"/>
              <a:t>Manual food ordering processes often involve multiple steps that are repetitive, time-consuming, and prone to human errors. These inefficiencies can lead to delays, incorrect orders, and inconsistent customer experiences. This project aims to overcome these challenges by automating the entire workflow, from order placement to payment processing and confirmation. By automating these processes, the system ensures faster and more accurate order fulfillment, reduces the chances of mistakes, and guarantees secure record-keeping. Ultimately, automation enhances the overall user experience, making it a vital tool for modern food delivery systems, increasing both efficiency and customer satisfaction.</a:t>
            </a:r>
          </a:p>
        </p:txBody>
      </p:sp>
    </p:spTree>
    <p:custDataLst>
      <p:tags r:id="rId1"/>
    </p:custDataLst>
    <p:extLst>
      <p:ext uri="{BB962C8B-B14F-4D97-AF65-F5344CB8AC3E}">
        <p14:creationId xmlns:p14="http://schemas.microsoft.com/office/powerpoint/2010/main" val="35484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3" name="Content Placeholder 2"/>
          <p:cNvSpPr>
            <a:spLocks noGrp="1"/>
          </p:cNvSpPr>
          <p:nvPr>
            <p:ph idx="1"/>
          </p:nvPr>
        </p:nvSpPr>
        <p:spPr>
          <a:xfrm>
            <a:off x="190500" y="980728"/>
            <a:ext cx="8763000" cy="5334000"/>
          </a:xfrm>
        </p:spPr>
        <p:txBody>
          <a:bodyPr>
            <a:normAutofit/>
          </a:bodyPr>
          <a:lstStyle/>
          <a:p>
            <a:pPr algn="just">
              <a:lnSpc>
                <a:spcPct val="200000"/>
              </a:lnSpc>
            </a:pPr>
            <a:r>
              <a:rPr lang="en-US" sz="2000" b="1" dirty="0"/>
              <a:t>Efficiency</a:t>
            </a:r>
            <a:r>
              <a:rPr lang="en-US" sz="2000" dirty="0"/>
              <a:t>: Faster and error-free order processing.</a:t>
            </a:r>
          </a:p>
          <a:p>
            <a:pPr algn="just">
              <a:lnSpc>
                <a:spcPct val="200000"/>
              </a:lnSpc>
            </a:pPr>
            <a:r>
              <a:rPr lang="en-US" sz="2000" b="1" dirty="0"/>
              <a:t>Convenience</a:t>
            </a:r>
            <a:r>
              <a:rPr lang="en-US" sz="2000" dirty="0"/>
              <a:t>: Simplifies food ordering with minimal user effort.</a:t>
            </a:r>
          </a:p>
          <a:p>
            <a:pPr algn="just">
              <a:lnSpc>
                <a:spcPct val="200000"/>
              </a:lnSpc>
            </a:pPr>
            <a:r>
              <a:rPr lang="en-US" sz="2000" b="1" dirty="0"/>
              <a:t>Accuracy</a:t>
            </a:r>
            <a:r>
              <a:rPr lang="en-US" sz="2000" dirty="0"/>
              <a:t>: Ensures accurate payment processing and record storage.</a:t>
            </a:r>
          </a:p>
          <a:p>
            <a:pPr algn="just">
              <a:lnSpc>
                <a:spcPct val="200000"/>
              </a:lnSpc>
            </a:pPr>
            <a:r>
              <a:rPr lang="en-US" sz="2000" b="1" dirty="0"/>
              <a:t>Scalability</a:t>
            </a:r>
            <a:r>
              <a:rPr lang="en-US" sz="2000" dirty="0"/>
              <a:t>: Handles multiple orders efficiently without delays.</a:t>
            </a:r>
          </a:p>
          <a:p>
            <a:pPr algn="just">
              <a:lnSpc>
                <a:spcPct val="200000"/>
              </a:lnSpc>
            </a:pPr>
            <a:r>
              <a:rPr lang="en-US" sz="2000" b="1" dirty="0"/>
              <a:t>User Satisfaction</a:t>
            </a:r>
            <a:r>
              <a:rPr lang="en-US" sz="2000" dirty="0"/>
              <a:t>: Improves the customer experience through streamlined operations.</a:t>
            </a:r>
          </a:p>
        </p:txBody>
      </p:sp>
    </p:spTree>
    <p:custDataLst>
      <p:tags r:id="rId1"/>
    </p:custDataLst>
    <p:extLst>
      <p:ext uri="{BB962C8B-B14F-4D97-AF65-F5344CB8AC3E}">
        <p14:creationId xmlns:p14="http://schemas.microsoft.com/office/powerpoint/2010/main" val="133230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3" name="Content Placeholder 2"/>
          <p:cNvSpPr>
            <a:spLocks noGrp="1"/>
          </p:cNvSpPr>
          <p:nvPr>
            <p:ph idx="1"/>
          </p:nvPr>
        </p:nvSpPr>
        <p:spPr/>
        <p:txBody>
          <a:bodyPr>
            <a:normAutofit/>
          </a:bodyPr>
          <a:lstStyle/>
          <a:p>
            <a:pPr marL="457200" indent="-457200" algn="just">
              <a:buFont typeface="+mj-lt"/>
              <a:buAutoNum type="arabicParenR"/>
            </a:pPr>
            <a:r>
              <a:rPr lang="en-US" dirty="0">
                <a:latin typeface="+mn-lt"/>
              </a:rPr>
              <a:t>Efficiency and Time Reduction in online food ordering systems </a:t>
            </a:r>
          </a:p>
          <a:p>
            <a:pPr lvl="1" algn="just"/>
            <a:r>
              <a:rPr lang="en-US" dirty="0">
                <a:latin typeface="+mn-lt"/>
              </a:rPr>
              <a:t>Advantages</a:t>
            </a:r>
          </a:p>
          <a:p>
            <a:pPr lvl="2" algn="just"/>
            <a:r>
              <a:rPr lang="en-US" dirty="0">
                <a:latin typeface="+mn-lt"/>
              </a:rPr>
              <a:t>Automation of food ordering reduces the time spent on placing orders by up to 60%, ensuring faster user experiences.</a:t>
            </a:r>
          </a:p>
          <a:p>
            <a:pPr lvl="2" algn="just"/>
            <a:r>
              <a:rPr lang="en-US" dirty="0">
                <a:latin typeface="+mn-lt"/>
              </a:rPr>
              <a:t>Automated systems minimize human errors, leading to more consistent and accurate order placements.</a:t>
            </a:r>
          </a:p>
          <a:p>
            <a:pPr lvl="1" algn="just"/>
            <a:r>
              <a:rPr lang="en-US" dirty="0">
                <a:latin typeface="+mn-lt"/>
              </a:rPr>
              <a:t>Disadvantages</a:t>
            </a:r>
          </a:p>
          <a:p>
            <a:pPr lvl="2" algn="just"/>
            <a:r>
              <a:rPr lang="en-US" dirty="0">
                <a:latin typeface="+mn-lt"/>
              </a:rPr>
              <a:t>Over-reliance on automation might result in service disruptions during system failures.</a:t>
            </a:r>
          </a:p>
          <a:p>
            <a:pPr lvl="2" algn="just"/>
            <a:r>
              <a:rPr lang="en-US" dirty="0">
                <a:latin typeface="+mn-lt"/>
              </a:rPr>
              <a:t>Implementing RPA requires upfront investment and technical expertise, which can be challenging for smaller businesses.</a:t>
            </a:r>
          </a:p>
          <a:p>
            <a:endParaRPr lang="en-US" dirty="0"/>
          </a:p>
          <a:p>
            <a:endParaRPr lang="en-US" dirty="0"/>
          </a:p>
        </p:txBody>
      </p:sp>
    </p:spTree>
    <p:custDataLst>
      <p:tags r:id="rId1"/>
    </p:custDataLst>
    <p:extLst>
      <p:ext uri="{BB962C8B-B14F-4D97-AF65-F5344CB8AC3E}">
        <p14:creationId xmlns:p14="http://schemas.microsoft.com/office/powerpoint/2010/main" val="310643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EC6B-1F9A-6EDD-08C4-9B1F66FE6E48}"/>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30828A54-D6B7-3D35-EE30-E876DE27B8DF}"/>
              </a:ext>
            </a:extLst>
          </p:cNvPr>
          <p:cNvSpPr>
            <a:spLocks noGrp="1"/>
          </p:cNvSpPr>
          <p:nvPr>
            <p:ph idx="1"/>
          </p:nvPr>
        </p:nvSpPr>
        <p:spPr/>
        <p:txBody>
          <a:bodyPr/>
          <a:lstStyle/>
          <a:p>
            <a:pPr marL="0" indent="0" algn="just">
              <a:buNone/>
            </a:pPr>
            <a:r>
              <a:rPr lang="en-US" dirty="0">
                <a:latin typeface="+mn-lt"/>
              </a:rPr>
              <a:t>2)   Automation tools for online food ordering</a:t>
            </a:r>
          </a:p>
          <a:p>
            <a:pPr lvl="1" algn="just"/>
            <a:r>
              <a:rPr lang="en-US" dirty="0">
                <a:latin typeface="+mn-lt"/>
              </a:rPr>
              <a:t>Advantages</a:t>
            </a:r>
          </a:p>
          <a:p>
            <a:pPr lvl="2" algn="just"/>
            <a:r>
              <a:rPr lang="en-US" dirty="0">
                <a:latin typeface="+mn-lt"/>
              </a:rPr>
              <a:t>UiPath offers robust features for automating repetitive tasks and handling complex workflows, making it a preferred tool among automation platforms.</a:t>
            </a:r>
          </a:p>
          <a:p>
            <a:pPr lvl="2" algn="just"/>
            <a:r>
              <a:rPr lang="en-US" dirty="0">
                <a:latin typeface="+mn-lt"/>
              </a:rPr>
              <a:t>UiPath’s RE Framework provides a modular design and strong exception handling, making it suitable for large-scale automation projects.</a:t>
            </a:r>
          </a:p>
          <a:p>
            <a:pPr lvl="1" algn="just"/>
            <a:r>
              <a:rPr lang="en-US" dirty="0">
                <a:latin typeface="+mn-lt"/>
              </a:rPr>
              <a:t>Disadvantages</a:t>
            </a:r>
          </a:p>
          <a:p>
            <a:pPr lvl="2" algn="just"/>
            <a:r>
              <a:rPr lang="en-US" dirty="0">
                <a:latin typeface="+mn-lt"/>
              </a:rPr>
              <a:t>Mastering UiPath’s advanced features and frameworks may require significant training and experience.</a:t>
            </a:r>
          </a:p>
          <a:p>
            <a:pPr lvl="2" algn="just"/>
            <a:r>
              <a:rPr lang="en-US" dirty="0">
                <a:latin typeface="+mn-lt"/>
              </a:rPr>
              <a:t>Implementing UiPath for large projects can be resource-intensive in terms of system requirements and costs.</a:t>
            </a:r>
          </a:p>
          <a:p>
            <a:endParaRPr lang="en-IN" dirty="0"/>
          </a:p>
        </p:txBody>
      </p:sp>
    </p:spTree>
    <p:extLst>
      <p:ext uri="{BB962C8B-B14F-4D97-AF65-F5344CB8AC3E}">
        <p14:creationId xmlns:p14="http://schemas.microsoft.com/office/powerpoint/2010/main" val="2181299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Objective</a:t>
            </a:r>
            <a:endParaRPr lang="en-IN" dirty="0">
              <a:latin typeface="+mj-lt"/>
            </a:endParaRPr>
          </a:p>
        </p:txBody>
      </p:sp>
      <p:sp>
        <p:nvSpPr>
          <p:cNvPr id="3" name="Content Placeholder 2"/>
          <p:cNvSpPr>
            <a:spLocks noGrp="1"/>
          </p:cNvSpPr>
          <p:nvPr>
            <p:ph idx="1"/>
          </p:nvPr>
        </p:nvSpPr>
        <p:spPr>
          <a:xfrm>
            <a:off x="190500" y="990600"/>
            <a:ext cx="8763000" cy="5334000"/>
          </a:xfrm>
        </p:spPr>
        <p:txBody>
          <a:bodyPr>
            <a:normAutofit/>
          </a:bodyPr>
          <a:lstStyle/>
          <a:p>
            <a:pPr marL="0" indent="0" algn="just">
              <a:lnSpc>
                <a:spcPct val="150000"/>
              </a:lnSpc>
              <a:buNone/>
            </a:pPr>
            <a:r>
              <a:rPr lang="en-US" sz="2000" dirty="0"/>
              <a:t>The primary objective of the "Online Food Ordering System" project is to fully automate the food ordering process, providing a seamless, efficient, and error-free experience for users. By harnessing the capabilities of UiPath, this system enables customers to place orders based on either food or restaurant preferences, securely processes payments, and automatically sends confirmation emails. Furthermore, the system keeps a structured record of all orders in an Excel file, ensuring accuracy, minimizing human involvement, and maintaining consistency across all online food delivery transactions. This results in faster order fulfillment, reduced chances of errors, and improved customer satisfaction, making it a reliable solution for both users and food delivery services.</a:t>
            </a:r>
          </a:p>
        </p:txBody>
      </p:sp>
    </p:spTree>
    <p:custDataLst>
      <p:tags r:id="rId1"/>
    </p:custDataLst>
    <p:extLst>
      <p:ext uri="{BB962C8B-B14F-4D97-AF65-F5344CB8AC3E}">
        <p14:creationId xmlns:p14="http://schemas.microsoft.com/office/powerpoint/2010/main" val="4094578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IN" dirty="0">
              <a:latin typeface="+mj-lt"/>
            </a:endParaRPr>
          </a:p>
        </p:txBody>
      </p:sp>
      <p:sp>
        <p:nvSpPr>
          <p:cNvPr id="3" name="Content Placeholder 2"/>
          <p:cNvSpPr>
            <a:spLocks noGrp="1"/>
          </p:cNvSpPr>
          <p:nvPr>
            <p:ph idx="1"/>
          </p:nvPr>
        </p:nvSpPr>
        <p:spPr/>
        <p:txBody>
          <a:bodyPr/>
          <a:lstStyle/>
          <a:p>
            <a:r>
              <a:rPr lang="en-US" dirty="0"/>
              <a:t>The Architecture Diagram provides a high-level view of system’s structure and its components.</a:t>
            </a:r>
          </a:p>
        </p:txBody>
      </p:sp>
      <p:pic>
        <p:nvPicPr>
          <p:cNvPr id="4" name="Picture 3">
            <a:extLst>
              <a:ext uri="{FF2B5EF4-FFF2-40B4-BE49-F238E27FC236}">
                <a16:creationId xmlns:a16="http://schemas.microsoft.com/office/drawing/2014/main" id="{78A23069-B8AE-9990-412D-8083F70DBCD9}"/>
              </a:ext>
            </a:extLst>
          </p:cNvPr>
          <p:cNvPicPr>
            <a:picLocks noChangeAspect="1"/>
          </p:cNvPicPr>
          <p:nvPr/>
        </p:nvPicPr>
        <p:blipFill>
          <a:blip r:embed="rId4"/>
          <a:stretch>
            <a:fillRect/>
          </a:stretch>
        </p:blipFill>
        <p:spPr>
          <a:xfrm>
            <a:off x="1615183" y="2261515"/>
            <a:ext cx="5913633" cy="2334970"/>
          </a:xfrm>
          <a:prstGeom prst="rect">
            <a:avLst/>
          </a:prstGeom>
        </p:spPr>
      </p:pic>
    </p:spTree>
    <p:custDataLst>
      <p:tags r:id="rId1"/>
    </p:custDataLst>
    <p:extLst>
      <p:ext uri="{BB962C8B-B14F-4D97-AF65-F5344CB8AC3E}">
        <p14:creationId xmlns:p14="http://schemas.microsoft.com/office/powerpoint/2010/main" val="376223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p:txBody>
          <a:bodyPr/>
          <a:lstStyle/>
          <a:p>
            <a:r>
              <a:rPr lang="en-US" dirty="0"/>
              <a:t>Hardware</a:t>
            </a:r>
          </a:p>
          <a:p>
            <a:pPr lvl="1"/>
            <a:r>
              <a:rPr lang="en-IN" dirty="0"/>
              <a:t>Processor: Dual-core or above</a:t>
            </a:r>
            <a:endParaRPr lang="en-US" dirty="0"/>
          </a:p>
          <a:p>
            <a:pPr lvl="1"/>
            <a:r>
              <a:rPr lang="en-IN" dirty="0"/>
              <a:t>RAM: Minimum 4 GB</a:t>
            </a:r>
            <a:endParaRPr lang="en-US" dirty="0"/>
          </a:p>
          <a:p>
            <a:pPr lvl="1"/>
            <a:r>
              <a:rPr lang="en-US" dirty="0"/>
              <a:t>Storage: 10 GB free space</a:t>
            </a:r>
          </a:p>
          <a:p>
            <a:pPr lvl="1"/>
            <a:r>
              <a:rPr lang="en-IN" dirty="0"/>
              <a:t>Network: Reliable internet connection</a:t>
            </a:r>
            <a:endParaRPr lang="en-US" dirty="0"/>
          </a:p>
          <a:p>
            <a:r>
              <a:rPr lang="en-US" dirty="0"/>
              <a:t>Software</a:t>
            </a:r>
          </a:p>
          <a:p>
            <a:pPr lvl="1"/>
            <a:r>
              <a:rPr lang="en-IN" dirty="0"/>
              <a:t>UiPath Studio</a:t>
            </a:r>
            <a:endParaRPr lang="en-US" dirty="0"/>
          </a:p>
          <a:p>
            <a:pPr lvl="1"/>
            <a:r>
              <a:rPr lang="en-IN" dirty="0"/>
              <a:t>Browser (Google Chrome/Edge</a:t>
            </a:r>
            <a:r>
              <a:rPr lang="en-US" dirty="0"/>
              <a:t>)</a:t>
            </a:r>
          </a:p>
          <a:p>
            <a:pPr lvl="1"/>
            <a:r>
              <a:rPr lang="en-IN" dirty="0"/>
              <a:t>Swiggy website access</a:t>
            </a:r>
            <a:endParaRPr lang="en-US" dirty="0"/>
          </a:p>
          <a:p>
            <a:pPr lvl="1"/>
            <a:r>
              <a:rPr lang="fr-FR" dirty="0"/>
              <a:t>Email client (e.g., Gmail)</a:t>
            </a:r>
            <a:endParaRPr lang="en-US" dirty="0"/>
          </a:p>
          <a:p>
            <a:pPr lvl="1"/>
            <a:r>
              <a:rPr lang="en-IN" dirty="0"/>
              <a:t>Microsoft </a:t>
            </a:r>
            <a:r>
              <a:rPr lang="en-IN" dirty="0" err="1"/>
              <a:t>Exce</a:t>
            </a:r>
            <a:r>
              <a:rPr lang="en-US" dirty="0"/>
              <a:t>l</a:t>
            </a:r>
          </a:p>
        </p:txBody>
      </p:sp>
      <p:sp>
        <p:nvSpPr>
          <p:cNvPr id="5" name="Rectangle 2">
            <a:extLst>
              <a:ext uri="{FF2B5EF4-FFF2-40B4-BE49-F238E27FC236}">
                <a16:creationId xmlns:a16="http://schemas.microsoft.com/office/drawing/2014/main" id="{0978E7ED-8705-BF10-0ED2-626AE67EAA67}"/>
              </a:ext>
            </a:extLst>
          </p:cNvPr>
          <p:cNvSpPr>
            <a:spLocks noChangeArrowheads="1"/>
          </p:cNvSpPr>
          <p:nvPr/>
        </p:nvSpPr>
        <p:spPr bwMode="auto">
          <a:xfrm>
            <a:off x="-2268760" y="990600"/>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ustDataLst>
      <p:tags r:id="rId1"/>
    </p:custDataLst>
    <p:extLst>
      <p:ext uri="{BB962C8B-B14F-4D97-AF65-F5344CB8AC3E}">
        <p14:creationId xmlns:p14="http://schemas.microsoft.com/office/powerpoint/2010/main" val="12252271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2.4|1.4"/>
</p:tagLst>
</file>

<file path=ppt/tags/tag10.xml><?xml version="1.0" encoding="utf-8"?>
<p:tagLst xmlns:a="http://schemas.openxmlformats.org/drawingml/2006/main" xmlns:r="http://schemas.openxmlformats.org/officeDocument/2006/relationships" xmlns:p="http://schemas.openxmlformats.org/presentationml/2006/main">
  <p:tag name="TIMING" val="|1.1|4|2.4|1.4"/>
</p:tagLst>
</file>

<file path=ppt/tags/tag11.xml><?xml version="1.0" encoding="utf-8"?>
<p:tagLst xmlns:a="http://schemas.openxmlformats.org/drawingml/2006/main" xmlns:r="http://schemas.openxmlformats.org/officeDocument/2006/relationships" xmlns:p="http://schemas.openxmlformats.org/presentationml/2006/main">
  <p:tag name="TIMING" val="|1.1|4|2.4|1.4"/>
</p:tagLst>
</file>

<file path=ppt/tags/tag12.xml><?xml version="1.0" encoding="utf-8"?>
<p:tagLst xmlns:a="http://schemas.openxmlformats.org/drawingml/2006/main" xmlns:r="http://schemas.openxmlformats.org/officeDocument/2006/relationships" xmlns:p="http://schemas.openxmlformats.org/presentationml/2006/main">
  <p:tag name="TIMING" val="|1.1|4|2.4|1.4"/>
</p:tagLst>
</file>

<file path=ppt/tags/tag13.xml><?xml version="1.0" encoding="utf-8"?>
<p:tagLst xmlns:a="http://schemas.openxmlformats.org/drawingml/2006/main" xmlns:r="http://schemas.openxmlformats.org/officeDocument/2006/relationships" xmlns:p="http://schemas.openxmlformats.org/presentationml/2006/main">
  <p:tag name="TIMING" val="|1.1|4|2.4|1.4"/>
</p:tagLst>
</file>

<file path=ppt/tags/tag14.xml><?xml version="1.0" encoding="utf-8"?>
<p:tagLst xmlns:a="http://schemas.openxmlformats.org/drawingml/2006/main" xmlns:r="http://schemas.openxmlformats.org/officeDocument/2006/relationships" xmlns:p="http://schemas.openxmlformats.org/presentationml/2006/main">
  <p:tag name="TIMING" val="|1.1|4|2.4|1.4"/>
</p:tagLst>
</file>

<file path=ppt/tags/tag15.xml><?xml version="1.0" encoding="utf-8"?>
<p:tagLst xmlns:a="http://schemas.openxmlformats.org/drawingml/2006/main" xmlns:r="http://schemas.openxmlformats.org/officeDocument/2006/relationships" xmlns:p="http://schemas.openxmlformats.org/presentationml/2006/main">
  <p:tag name="TIMING" val="|1.1|4|2.4|1.4"/>
</p:tagLst>
</file>

<file path=ppt/tags/tag16.xml><?xml version="1.0" encoding="utf-8"?>
<p:tagLst xmlns:a="http://schemas.openxmlformats.org/drawingml/2006/main" xmlns:r="http://schemas.openxmlformats.org/officeDocument/2006/relationships" xmlns:p="http://schemas.openxmlformats.org/presentationml/2006/main">
  <p:tag name="TIMING" val="|1.1|4|2.4|1.4"/>
</p:tagLst>
</file>

<file path=ppt/tags/tag2.xml><?xml version="1.0" encoding="utf-8"?>
<p:tagLst xmlns:a="http://schemas.openxmlformats.org/drawingml/2006/main" xmlns:r="http://schemas.openxmlformats.org/officeDocument/2006/relationships" xmlns:p="http://schemas.openxmlformats.org/presentationml/2006/main">
  <p:tag name="TIMING" val="|1.1|4|2.4|1.4"/>
</p:tagLst>
</file>

<file path=ppt/tags/tag3.xml><?xml version="1.0" encoding="utf-8"?>
<p:tagLst xmlns:a="http://schemas.openxmlformats.org/drawingml/2006/main" xmlns:r="http://schemas.openxmlformats.org/officeDocument/2006/relationships" xmlns:p="http://schemas.openxmlformats.org/presentationml/2006/main">
  <p:tag name="TIMING" val="|1.1|4|2.4|1.4"/>
</p:tagLst>
</file>

<file path=ppt/tags/tag4.xml><?xml version="1.0" encoding="utf-8"?>
<p:tagLst xmlns:a="http://schemas.openxmlformats.org/drawingml/2006/main" xmlns:r="http://schemas.openxmlformats.org/officeDocument/2006/relationships" xmlns:p="http://schemas.openxmlformats.org/presentationml/2006/main">
  <p:tag name="TIMING" val="|1.1|4|2.4|1.4"/>
</p:tagLst>
</file>

<file path=ppt/tags/tag5.xml><?xml version="1.0" encoding="utf-8"?>
<p:tagLst xmlns:a="http://schemas.openxmlformats.org/drawingml/2006/main" xmlns:r="http://schemas.openxmlformats.org/officeDocument/2006/relationships" xmlns:p="http://schemas.openxmlformats.org/presentationml/2006/main">
  <p:tag name="TIMING" val="|1.1|4|2.4|1.4"/>
</p:tagLst>
</file>

<file path=ppt/tags/tag6.xml><?xml version="1.0" encoding="utf-8"?>
<p:tagLst xmlns:a="http://schemas.openxmlformats.org/drawingml/2006/main" xmlns:r="http://schemas.openxmlformats.org/officeDocument/2006/relationships" xmlns:p="http://schemas.openxmlformats.org/presentationml/2006/main">
  <p:tag name="TIMING" val="|1.1|4|2.4|1.4"/>
</p:tagLst>
</file>

<file path=ppt/tags/tag7.xml><?xml version="1.0" encoding="utf-8"?>
<p:tagLst xmlns:a="http://schemas.openxmlformats.org/drawingml/2006/main" xmlns:r="http://schemas.openxmlformats.org/officeDocument/2006/relationships" xmlns:p="http://schemas.openxmlformats.org/presentationml/2006/main">
  <p:tag name="TIMING" val="|1.1|4|2.4|1.4"/>
</p:tagLst>
</file>

<file path=ppt/tags/tag8.xml><?xml version="1.0" encoding="utf-8"?>
<p:tagLst xmlns:a="http://schemas.openxmlformats.org/drawingml/2006/main" xmlns:r="http://schemas.openxmlformats.org/officeDocument/2006/relationships" xmlns:p="http://schemas.openxmlformats.org/presentationml/2006/main">
  <p:tag name="TIMING" val="|1.1|4|2.4|1.4"/>
</p:tagLst>
</file>

<file path=ppt/tags/tag9.xml><?xml version="1.0" encoding="utf-8"?>
<p:tagLst xmlns:a="http://schemas.openxmlformats.org/drawingml/2006/main" xmlns:r="http://schemas.openxmlformats.org/officeDocument/2006/relationships"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9480</TotalTime>
  <Words>1210</Words>
  <Application>Microsoft Office PowerPoint</Application>
  <PresentationFormat>On-screen Show (4:3)</PresentationFormat>
  <Paragraphs>111</Paragraphs>
  <Slides>22</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Open Sans Bold</vt:lpstr>
      <vt:lpstr>Open Sans Extrabold</vt:lpstr>
      <vt:lpstr>Open Sans Light</vt:lpstr>
      <vt:lpstr>Wingdings</vt:lpstr>
      <vt:lpstr>Office Theme</vt:lpstr>
      <vt:lpstr>PowerPoint Presentation</vt:lpstr>
      <vt:lpstr>Abstract</vt:lpstr>
      <vt:lpstr>Need for the Proposed System</vt:lpstr>
      <vt:lpstr>Advantages of the Proposed System</vt:lpstr>
      <vt:lpstr>Literature Survey</vt:lpstr>
      <vt:lpstr>Literature Survey</vt:lpstr>
      <vt:lpstr>Main Objective</vt:lpstr>
      <vt:lpstr>Architecture</vt:lpstr>
      <vt:lpstr>System Requirements</vt:lpstr>
      <vt:lpstr>Functional Description</vt:lpstr>
      <vt:lpstr>Functional Description</vt:lpstr>
      <vt:lpstr>Entity Relationship Diagram</vt:lpstr>
      <vt:lpstr>Process Design</vt:lpstr>
      <vt:lpstr>Implementation</vt:lpstr>
      <vt:lpstr>Implementation</vt:lpstr>
      <vt:lpstr>Testing</vt:lpstr>
      <vt:lpstr>Conclusions</vt:lpstr>
      <vt:lpstr>Future Enhancement</vt:lpstr>
      <vt:lpstr>IEEE Paper</vt:lpstr>
      <vt:lpstr>References</vt:lpstr>
      <vt:lpstr>Demonstration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Narayan</dc:creator>
  <cp:lastModifiedBy>Akash Narayan</cp:lastModifiedBy>
  <cp:revision>1747</cp:revision>
  <dcterms:created xsi:type="dcterms:W3CDTF">2013-05-17T03:00:03Z</dcterms:created>
  <dcterms:modified xsi:type="dcterms:W3CDTF">2024-11-21T18:05:56Z</dcterms:modified>
</cp:coreProperties>
</file>