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en Fortini" initials="K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06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40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C34F272-1B8A-7347-A0B2-DC2382A03173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7C35663-B6E6-5D4F-B7B4-57EAD5E1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92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35663-B6E6-5D4F-B7B4-57EAD5E1C8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39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7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7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8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1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1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5/5/19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4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8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5/5/19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2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DB4CA-79BC-384D-B661-D014C8DC3E50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013E5E-43E5-4045-BE60-FEBE12C56E10}"/>
              </a:ext>
            </a:extLst>
          </p:cNvPr>
          <p:cNvSpPr/>
          <p:nvPr/>
        </p:nvSpPr>
        <p:spPr>
          <a:xfrm>
            <a:off x="8980230" y="5943600"/>
            <a:ext cx="1992313" cy="3248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535AE-9ED1-6242-95A8-759D48F20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584" y="252136"/>
            <a:ext cx="9506938" cy="1400142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Roadmap to </a:t>
            </a:r>
            <a:r>
              <a:rPr lang="en-US" sz="4000" b="1" dirty="0">
                <a:solidFill>
                  <a:srgbClr val="0070C0"/>
                </a:solidFill>
                <a:latin typeface="+mn-lt"/>
              </a:rPr>
              <a:t>the</a:t>
            </a:r>
            <a:r>
              <a:rPr lang="en-US" sz="40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Fusion Energy Economy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87F25-3C82-1E48-B093-2711878DE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0408" y="1370348"/>
            <a:ext cx="8169731" cy="534533"/>
          </a:xfrm>
        </p:spPr>
        <p:txBody>
          <a:bodyPr>
            <a:noAutofit/>
          </a:bodyPr>
          <a:lstStyle/>
          <a:p>
            <a:r>
              <a:rPr lang="en-US" sz="3200" b="1" i="1" dirty="0">
                <a:solidFill>
                  <a:srgbClr val="0070C0"/>
                </a:solidFill>
              </a:rPr>
              <a:t>SOON ENOUGH TO MAKE A DIFFERENCE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A03DE-2101-634F-AA44-56EEC5A15BCC}"/>
              </a:ext>
            </a:extLst>
          </p:cNvPr>
          <p:cNvSpPr txBox="1"/>
          <p:nvPr/>
        </p:nvSpPr>
        <p:spPr>
          <a:xfrm>
            <a:off x="2881948" y="805938"/>
            <a:ext cx="6284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PROPELLING FUSION TO THE GRID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EE192-4C20-1F4A-AD7D-84B5818D2DBF}"/>
              </a:ext>
            </a:extLst>
          </p:cNvPr>
          <p:cNvSpPr txBox="1"/>
          <p:nvPr/>
        </p:nvSpPr>
        <p:spPr>
          <a:xfrm>
            <a:off x="2408705" y="5048267"/>
            <a:ext cx="700973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Workshop in New York City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Thursday June 13 2019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8:00am to 1:30pm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Flatiron Institute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162 Fifth Avenue, New York, NY 10010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By invitation only, no attendance fee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F8CBA9-A3C6-4A61-8ECC-569646A12FE5}"/>
              </a:ext>
            </a:extLst>
          </p:cNvPr>
          <p:cNvSpPr/>
          <p:nvPr/>
        </p:nvSpPr>
        <p:spPr>
          <a:xfrm>
            <a:off x="259277" y="2054404"/>
            <a:ext cx="367617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chemeClr val="tx2"/>
                </a:solidFill>
              </a:rPr>
              <a:t>Why </a:t>
            </a:r>
            <a:r>
              <a:rPr lang="en-US" sz="2000" b="1" u="sng">
                <a:solidFill>
                  <a:schemeClr val="tx2"/>
                </a:solidFill>
              </a:rPr>
              <a:t>Fusion Energy</a:t>
            </a:r>
            <a:endParaRPr lang="en-US" sz="2000" b="1" u="sng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Inherently safe scalable unlimited power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Zero-carbon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 clean energy solution with potential capacity to supply the world’s needs while fitting into the current electrical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 critical power complement to other renewable sources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B29BC-6233-4F90-9201-A6ED41564E62}"/>
              </a:ext>
            </a:extLst>
          </p:cNvPr>
          <p:cNvSpPr/>
          <p:nvPr/>
        </p:nvSpPr>
        <p:spPr>
          <a:xfrm>
            <a:off x="4204009" y="2051824"/>
            <a:ext cx="37597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chemeClr val="tx2"/>
                </a:solidFill>
              </a:rPr>
              <a:t>Why 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Recent breakthroughs pave the way for demonstration of technical feasibility in less than 10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Advances in computation and simulation, artificial intelligence, materials, and manufacturing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&gt; 25 commercial start-up companies plus US National Labs and academia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Public</a:t>
            </a:r>
            <a:r>
              <a:rPr lang="en-US" sz="1600">
                <a:solidFill>
                  <a:schemeClr val="tx2"/>
                </a:solidFill>
              </a:rPr>
              <a:t>, private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>
                <a:solidFill>
                  <a:schemeClr val="tx2"/>
                </a:solidFill>
              </a:rPr>
              <a:t>and philanthropic </a:t>
            </a:r>
            <a:r>
              <a:rPr lang="en-US" sz="1600" dirty="0">
                <a:solidFill>
                  <a:schemeClr val="tx2"/>
                </a:solidFill>
              </a:rPr>
              <a:t>funding and partnerships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6559A1-7D9F-41F5-B2C3-C9A6D86C134C}"/>
              </a:ext>
            </a:extLst>
          </p:cNvPr>
          <p:cNvSpPr/>
          <p:nvPr/>
        </p:nvSpPr>
        <p:spPr>
          <a:xfrm>
            <a:off x="8172925" y="2120022"/>
            <a:ext cx="3941018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chemeClr val="tx2"/>
                </a:solidFill>
              </a:rPr>
              <a:t>Roadmap to the Workshop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Panelists include leaders in technology, finance, government and philanthropy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Public, private, and non-profit sectors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Imagine the potential impact of fusion on    	-  Economic development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-  Regional planning 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-  Insurance sector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-  Wall Street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-  Investment opportunities</a:t>
            </a:r>
            <a:r>
              <a:rPr lang="en-US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B8C2C50-6472-43D3-B40A-C8AEF2C2A43D}"/>
              </a:ext>
            </a:extLst>
          </p:cNvPr>
          <p:cNvSpPr/>
          <p:nvPr/>
        </p:nvSpPr>
        <p:spPr>
          <a:xfrm>
            <a:off x="236253" y="2018373"/>
            <a:ext cx="3688053" cy="2926750"/>
          </a:xfrm>
          <a:prstGeom prst="flowChartProcess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8A2C4F52-C778-4194-AF64-AC70CF0F83B0}"/>
              </a:ext>
            </a:extLst>
          </p:cNvPr>
          <p:cNvSpPr/>
          <p:nvPr/>
        </p:nvSpPr>
        <p:spPr>
          <a:xfrm>
            <a:off x="4167129" y="2052023"/>
            <a:ext cx="3782342" cy="2893100"/>
          </a:xfrm>
          <a:prstGeom prst="flowChartProcess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D244AA05-9748-4774-AFE6-DE7BC6AB806E}"/>
              </a:ext>
            </a:extLst>
          </p:cNvPr>
          <p:cNvSpPr/>
          <p:nvPr/>
        </p:nvSpPr>
        <p:spPr>
          <a:xfrm>
            <a:off x="8169787" y="2064819"/>
            <a:ext cx="3839842" cy="2893100"/>
          </a:xfrm>
          <a:prstGeom prst="flowChartProcess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BD8119-A889-4347-93DF-8BFB444DB586}"/>
              </a:ext>
            </a:extLst>
          </p:cNvPr>
          <p:cNvSpPr txBox="1"/>
          <p:nvPr/>
        </p:nvSpPr>
        <p:spPr>
          <a:xfrm>
            <a:off x="8980230" y="5067991"/>
            <a:ext cx="212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Workshop Partners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4F460A-E3F6-494D-88D1-092ED48D1A4F}"/>
              </a:ext>
            </a:extLst>
          </p:cNvPr>
          <p:cNvSpPr txBox="1"/>
          <p:nvPr/>
        </p:nvSpPr>
        <p:spPr>
          <a:xfrm>
            <a:off x="818867" y="5062808"/>
            <a:ext cx="217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Workshop Hosted by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1ED220F-C8D5-4B3A-8E55-F74CF0068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8221" y="4217160"/>
            <a:ext cx="5125979" cy="3731826"/>
          </a:xfrm>
          <a:prstGeom prst="rect">
            <a:avLst/>
          </a:prstGeom>
        </p:spPr>
      </p:pic>
      <p:pic>
        <p:nvPicPr>
          <p:cNvPr id="1026" name="Picture 5" descr="image001">
            <a:extLst>
              <a:ext uri="{FF2B5EF4-FFF2-40B4-BE49-F238E27FC236}">
                <a16:creationId xmlns:a16="http://schemas.microsoft.com/office/drawing/2014/main" id="{33D70539-5A2A-458E-AC8A-01EED8445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982" y="5540467"/>
            <a:ext cx="19923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54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10127</TotalTime>
  <Words>149</Words>
  <Application>Microsoft Macintosh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Roadmap to the Fusion Energy Economy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STELLAR ENERGY FOUNDATION</dc:title>
  <dc:creator>Microsoft Office User</dc:creator>
  <cp:lastModifiedBy>Jane Hotchkiss</cp:lastModifiedBy>
  <cp:revision>133</cp:revision>
  <cp:lastPrinted>2019-05-01T13:12:27Z</cp:lastPrinted>
  <dcterms:created xsi:type="dcterms:W3CDTF">2019-01-24T15:02:17Z</dcterms:created>
  <dcterms:modified xsi:type="dcterms:W3CDTF">2019-05-06T00:47:48Z</dcterms:modified>
</cp:coreProperties>
</file>