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notesMasterIdLst>
    <p:notesMasterId r:id="rId17"/>
  </p:notesMasterIdLst>
  <p:handoutMasterIdLst>
    <p:handoutMasterId r:id="rId18"/>
  </p:handoutMasterIdLst>
  <p:sldIdLst>
    <p:sldId id="288" r:id="rId2"/>
    <p:sldId id="294" r:id="rId3"/>
    <p:sldId id="299" r:id="rId4"/>
    <p:sldId id="300" r:id="rId5"/>
    <p:sldId id="290" r:id="rId6"/>
    <p:sldId id="291" r:id="rId7"/>
    <p:sldId id="292" r:id="rId8"/>
    <p:sldId id="303" r:id="rId9"/>
    <p:sldId id="295" r:id="rId10"/>
    <p:sldId id="304" r:id="rId11"/>
    <p:sldId id="296" r:id="rId12"/>
    <p:sldId id="258" r:id="rId13"/>
    <p:sldId id="289" r:id="rId14"/>
    <p:sldId id="297" r:id="rId15"/>
    <p:sldId id="302" r:id="rId16"/>
  </p:sldIdLst>
  <p:sldSz cx="9144000" cy="6858000" type="screen4x3"/>
  <p:notesSz cx="6950075" cy="9236075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F5FF"/>
    <a:srgbClr val="41FFBC"/>
    <a:srgbClr val="5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1313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38" d="100"/>
          <a:sy n="38" d="100"/>
        </p:scale>
        <p:origin x="2352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B892B6-BCC7-4B4F-BB69-ED5E80D954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E872D-E44A-451A-B9B7-8A4107D78A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74D3A-FB96-494E-B4A2-8EF7DB9335C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66ECA-0F1A-440D-905A-54C5598976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23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</p:spPr>
        <p:txBody>
          <a:bodyPr lIns="92492" tIns="46246" rIns="92492" bIns="46246"/>
          <a:lstStyle/>
          <a:p>
            <a:pPr lvl="0"/>
            <a:endParaRPr dirty="0"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lIns="92492" tIns="46246" rIns="92492" bIns="46246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41859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95AD-F844-4223-B7B3-ECEDD39E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562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7/12/2018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1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72776E-42CB-4249-ADE7-783E4F8E6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956" y="1676392"/>
            <a:ext cx="7033846" cy="1125421"/>
          </a:xfrm>
        </p:spPr>
        <p:txBody>
          <a:bodyPr/>
          <a:lstStyle/>
          <a:p>
            <a:pPr algn="ctr"/>
            <a:r>
              <a:rPr lang="en-US" sz="3600" b="1" dirty="0"/>
              <a:t>Stellar Energy Foundation, Inc.</a:t>
            </a:r>
            <a:br>
              <a:rPr lang="en-US" sz="3600" b="1" dirty="0"/>
            </a:br>
            <a:r>
              <a:rPr lang="en-US" sz="3600" b="1" dirty="0"/>
              <a:t>(“SEF”)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6EF9CC0-9028-4B6A-BD74-1283C8CCE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906" y="3130057"/>
            <a:ext cx="6748973" cy="133642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July 13, 2018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2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33754" y="422031"/>
            <a:ext cx="7620000" cy="1143000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b="0" u="none"/>
            </a:pPr>
            <a:r>
              <a:rPr lang="en-US" sz="3600" b="1" u="none" dirty="0"/>
              <a:t>Commonwealth Fusion Systems</a:t>
            </a:r>
            <a:endParaRPr sz="3600" b="1" u="non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D8696E1-C11F-40F0-BC6B-1DC7321A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81" y="1946029"/>
            <a:ext cx="7842741" cy="5228491"/>
          </a:xfrm>
        </p:spPr>
        <p:txBody>
          <a:bodyPr>
            <a:noAutofit/>
          </a:bodyPr>
          <a:lstStyle/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Spin-out company from MIT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High T_c superconducting magnets for a Tokomak System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Size, cost and development time can shrink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Enormous acceleration if timeframe to reach energy break-even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Series A Financing closed in June</a:t>
            </a:r>
          </a:p>
          <a:p>
            <a:pPr marL="114300" indent="0">
              <a:buNone/>
            </a:pPr>
            <a:r>
              <a:rPr lang="en-US" sz="2400" dirty="0"/>
              <a:t> </a:t>
            </a:r>
          </a:p>
          <a:p>
            <a:pPr marL="114300" indent="0" algn="ctr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368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22031" y="550984"/>
            <a:ext cx="7620000" cy="1143000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b="0" u="none"/>
            </a:pPr>
            <a:r>
              <a:rPr lang="en-US" sz="3600" b="1" u="none" dirty="0"/>
              <a:t>SEF</a:t>
            </a:r>
            <a:br>
              <a:rPr lang="en-US" sz="3600" b="1" u="none" dirty="0"/>
            </a:br>
            <a:r>
              <a:rPr lang="en-US" sz="3600" b="1" u="none" dirty="0"/>
              <a:t>What We Learned</a:t>
            </a:r>
            <a:endParaRPr sz="3600" b="1" u="non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D8696E1-C11F-40F0-BC6B-1DC7321A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625" y="2497011"/>
            <a:ext cx="7115912" cy="2708032"/>
          </a:xfrm>
        </p:spPr>
        <p:txBody>
          <a:bodyPr>
            <a:noAutofit/>
          </a:bodyPr>
          <a:lstStyle/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Strengthen the “story”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Develop relationships with potential donors</a:t>
            </a:r>
          </a:p>
          <a:p>
            <a:pPr marL="114300" indent="0" algn="ctr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5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68923" y="363416"/>
            <a:ext cx="7620000" cy="1143000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b="0" u="none"/>
            </a:pPr>
            <a:r>
              <a:rPr lang="en-US" sz="3600" b="1" u="none" dirty="0"/>
              <a:t>SEF World Fusion Conference</a:t>
            </a:r>
            <a:endParaRPr sz="3600" b="1" u="non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D8696E1-C11F-40F0-BC6B-1DC7321A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7" y="1500555"/>
            <a:ext cx="7655169" cy="5216769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800" b="1" u="sng" dirty="0"/>
              <a:t>Key Next Step...</a:t>
            </a:r>
          </a:p>
          <a:p>
            <a:pPr marL="11430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Organize a world conference on Fusion Energy, attended by all groups of stake holders, such as...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R&amp;D groups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Policy Makers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Infrastructure Companies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Energy Companies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Government agencies State and National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Climate Change organizations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Financial Institutions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Potential Investors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Potential Philanthropic Donors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SEF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57200" y="480646"/>
            <a:ext cx="7620000" cy="1143000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b="0" u="none"/>
            </a:pPr>
            <a:r>
              <a:rPr lang="en-US" sz="3600" b="1" u="none" dirty="0"/>
              <a:t>Purpose of Conference</a:t>
            </a:r>
            <a:endParaRPr sz="3600" b="1" u="non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D8696E1-C11F-40F0-BC6B-1DC7321A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27" y="1934306"/>
            <a:ext cx="7948248" cy="5228491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Education of donors and investors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Education of the public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Create a community of interested people and institutions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By increasing visibility and knowledge, pave the way for financial support</a:t>
            </a:r>
          </a:p>
        </p:txBody>
      </p:sp>
    </p:spTree>
    <p:extLst>
      <p:ext uri="{BB962C8B-B14F-4D97-AF65-F5344CB8AC3E}">
        <p14:creationId xmlns:p14="http://schemas.microsoft.com/office/powerpoint/2010/main" val="997765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57200" y="363416"/>
            <a:ext cx="7620000" cy="1143000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b="0" u="none"/>
            </a:pPr>
            <a:r>
              <a:rPr lang="en-US" sz="3600" b="1" u="none" dirty="0"/>
              <a:t>Next Steps for SEF</a:t>
            </a:r>
            <a:endParaRPr sz="3600" b="1" u="non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D8696E1-C11F-40F0-BC6B-1DC7321A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422" y="1711570"/>
            <a:ext cx="8344219" cy="4275016"/>
          </a:xfrm>
        </p:spPr>
        <p:txBody>
          <a:bodyPr>
            <a:noAutofit/>
          </a:bodyPr>
          <a:lstStyle/>
          <a:p>
            <a:r>
              <a:rPr lang="en-US" sz="2800" dirty="0"/>
              <a:t>Refine SEF Mission and Strategy</a:t>
            </a:r>
          </a:p>
          <a:p>
            <a:pPr lvl="1"/>
            <a:r>
              <a:rPr lang="en-US" sz="2800" dirty="0"/>
              <a:t>Philanthropy as funding source</a:t>
            </a:r>
          </a:p>
          <a:p>
            <a:pPr lvl="1"/>
            <a:r>
              <a:rPr lang="en-US" sz="2800" dirty="0"/>
              <a:t>Grant making organization</a:t>
            </a:r>
          </a:p>
          <a:p>
            <a:r>
              <a:rPr lang="en-US" sz="2800" dirty="0"/>
              <a:t>Recruit Advisory Board</a:t>
            </a:r>
          </a:p>
          <a:p>
            <a:r>
              <a:rPr lang="en-US" sz="2800" dirty="0"/>
              <a:t>Refine fund raising approach</a:t>
            </a:r>
          </a:p>
          <a:p>
            <a:r>
              <a:rPr lang="en-US" sz="2800" dirty="0"/>
              <a:t>Recruit Advisory Board</a:t>
            </a:r>
          </a:p>
          <a:p>
            <a:r>
              <a:rPr lang="en-US" sz="2800" dirty="0"/>
              <a:t>Recruit Conference Planning Committee</a:t>
            </a:r>
          </a:p>
        </p:txBody>
      </p:sp>
    </p:spTree>
    <p:extLst>
      <p:ext uri="{BB962C8B-B14F-4D97-AF65-F5344CB8AC3E}">
        <p14:creationId xmlns:p14="http://schemas.microsoft.com/office/powerpoint/2010/main" val="3523164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9376" y="2344944"/>
            <a:ext cx="2579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25619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33754" y="668214"/>
            <a:ext cx="7620000" cy="1055078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b="0" u="none"/>
            </a:pPr>
            <a:r>
              <a:rPr lang="en-US" sz="3600" b="1" u="none" dirty="0"/>
              <a:t>Why Fusion</a:t>
            </a:r>
            <a:endParaRPr sz="3600" b="1" u="non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D8696E1-C11F-40F0-BC6B-1DC7321A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45" y="1981198"/>
            <a:ext cx="8344219" cy="5228491"/>
          </a:xfrm>
        </p:spPr>
        <p:txBody>
          <a:bodyPr>
            <a:noAutofit/>
          </a:bodyPr>
          <a:lstStyle/>
          <a:p>
            <a:pPr marL="114300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Fusion energy refers to the safe nuclear energy released by fusing light nuclei.  When two light nuclei fuse to form a heavier nucleus, the resulting energy can be used as a source of power.  Nuclear fusion has several important advantages over fission.</a:t>
            </a:r>
          </a:p>
        </p:txBody>
      </p:sp>
    </p:spTree>
    <p:extLst>
      <p:ext uri="{BB962C8B-B14F-4D97-AF65-F5344CB8AC3E}">
        <p14:creationId xmlns:p14="http://schemas.microsoft.com/office/powerpoint/2010/main" val="54089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1497"/>
            <a:ext cx="7620000" cy="1143000"/>
          </a:xfrm>
        </p:spPr>
        <p:txBody>
          <a:bodyPr/>
          <a:lstStyle/>
          <a:p>
            <a:pPr algn="ctr"/>
            <a:r>
              <a:rPr lang="en-US" sz="3600" b="1" dirty="0"/>
              <a:t>What’s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768" y="2139151"/>
            <a:ext cx="7620000" cy="432026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U.S. government funding is inadequate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World support is focused on ITER which is using twenty-year-old technology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Progress is begin made but too slowly</a:t>
            </a:r>
          </a:p>
        </p:txBody>
      </p:sp>
    </p:spTree>
    <p:extLst>
      <p:ext uri="{BB962C8B-B14F-4D97-AF65-F5344CB8AC3E}">
        <p14:creationId xmlns:p14="http://schemas.microsoft.com/office/powerpoint/2010/main" val="388073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7680"/>
            <a:ext cx="7620000" cy="1143000"/>
          </a:xfrm>
        </p:spPr>
        <p:txBody>
          <a:bodyPr/>
          <a:lstStyle/>
          <a:p>
            <a:pPr algn="ctr"/>
            <a:r>
              <a:rPr lang="en-US" sz="3600" b="1" dirty="0">
                <a:latin typeface="+mn-lt"/>
              </a:rPr>
              <a:t>Stellar Energy Foundation</a:t>
            </a:r>
            <a:br>
              <a:rPr lang="en-US" sz="3600" b="1" dirty="0">
                <a:latin typeface="+mn-lt"/>
              </a:rPr>
            </a:br>
            <a:r>
              <a:rPr lang="en-US" sz="3600" b="1" dirty="0">
                <a:latin typeface="+mn-lt"/>
              </a:rPr>
              <a:t>(SEF)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565" y="2409920"/>
            <a:ext cx="7233138" cy="3779865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Mission: help fusion energy research through grants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Funds will come from philanthropy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5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E68A-AD86-4B12-9E18-5B673BF5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4234"/>
            <a:ext cx="7620000" cy="1143000"/>
          </a:xfrm>
        </p:spPr>
        <p:txBody>
          <a:bodyPr/>
          <a:lstStyle/>
          <a:p>
            <a:pPr algn="ctr"/>
            <a:r>
              <a:rPr lang="en-US" sz="3600" b="1" dirty="0"/>
              <a:t>SEF Founders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440C7-9995-4CC5-8FF5-46F15AC8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08" y="2198073"/>
            <a:ext cx="7620000" cy="3006969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Jesse Treu, Ph.D.</a:t>
            </a:r>
          </a:p>
          <a:p>
            <a:pPr marL="114300" indent="0" algn="ctr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Matt Miller, Ph.D.</a:t>
            </a:r>
          </a:p>
          <a:p>
            <a:pPr marL="114300" indent="0" algn="ctr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Peter Burnim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9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E68A-AD86-4B12-9E18-5B673BF5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46" y="110516"/>
            <a:ext cx="7620000" cy="1143000"/>
          </a:xfrm>
        </p:spPr>
        <p:txBody>
          <a:bodyPr/>
          <a:lstStyle/>
          <a:p>
            <a:pPr algn="ctr"/>
            <a:r>
              <a:rPr lang="en-US" sz="3600" b="1" dirty="0"/>
              <a:t>SEF Founders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440C7-9995-4CC5-8FF5-46F15AC8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6" y="931988"/>
            <a:ext cx="8124092" cy="454762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Jesse I. Treu, Chairman and CEO</a:t>
            </a:r>
          </a:p>
          <a:p>
            <a:pPr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Jesse was a founding partner of Domain Associates in 1985 and became partner emeritus in 2018. Domain is a leading venture capital firm specializing in biotech and healthcare products.  </a:t>
            </a:r>
          </a:p>
          <a:p>
            <a:pPr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Jesse has served on almost 40 company Boards, of which 23 were public companies.  </a:t>
            </a:r>
          </a:p>
          <a:p>
            <a:pPr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Prior to the formation of Domain, Jesse was vice president of the predecessor organization to The Wilkerson Group, and its venture capital arm, CW Ventures. </a:t>
            </a:r>
          </a:p>
          <a:p>
            <a:pPr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 served as president and CEO of Microsonics. </a:t>
            </a:r>
          </a:p>
          <a:p>
            <a:pPr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Previous to that, Jesse held executive positions at Technicon Instruments (now Siemens Medical Solutions Diagnostics) and at GE.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B.S. in physics from Rensselaer Polytechnic Institute and his M.A. and Ph.D. in physics from Princeton University</a:t>
            </a:r>
          </a:p>
          <a:p>
            <a:pPr marL="11430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2536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E68A-AD86-4B12-9E18-5B673BF5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544267"/>
            <a:ext cx="7620000" cy="1143000"/>
          </a:xfrm>
        </p:spPr>
        <p:txBody>
          <a:bodyPr/>
          <a:lstStyle/>
          <a:p>
            <a:pPr algn="ctr"/>
            <a:r>
              <a:rPr lang="en-US" sz="3600" b="1" dirty="0"/>
              <a:t>SEF Founders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440C7-9995-4CC5-8FF5-46F15AC8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46" y="1834660"/>
            <a:ext cx="7795846" cy="4402018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n-US" sz="11200" b="1" u="sng" dirty="0">
                <a:latin typeface="Calibri" panose="020F0502020204030204" pitchFamily="34" charset="0"/>
                <a:cs typeface="Calibri" panose="020F0502020204030204" pitchFamily="34" charset="0"/>
              </a:rPr>
              <a:t>Matthew Miller, President</a:t>
            </a:r>
            <a:endParaRPr lang="en-US" sz="1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5600" dirty="0"/>
          </a:p>
          <a:p>
            <a:r>
              <a:rPr lang="en-US" sz="11200" dirty="0">
                <a:latin typeface="Calibri" panose="020F0502020204030204" pitchFamily="34" charset="0"/>
                <a:cs typeface="Calibri" panose="020F0502020204030204" pitchFamily="34" charset="0"/>
              </a:rPr>
              <a:t>Forty-year career in tough technology</a:t>
            </a:r>
          </a:p>
          <a:p>
            <a:r>
              <a:rPr lang="en-US" sz="11200" dirty="0">
                <a:latin typeface="Calibri" panose="020F0502020204030204" pitchFamily="34" charset="0"/>
                <a:cs typeface="Calibri" panose="020F0502020204030204" pitchFamily="34" charset="0"/>
              </a:rPr>
              <a:t>Operating Executive</a:t>
            </a:r>
          </a:p>
          <a:p>
            <a:r>
              <a:rPr lang="en-US" sz="11200" dirty="0">
                <a:latin typeface="Calibri" panose="020F0502020204030204" pitchFamily="34" charset="0"/>
                <a:cs typeface="Calibri" panose="020F0502020204030204" pitchFamily="34" charset="0"/>
              </a:rPr>
              <a:t>Serial Tech Entrepreneur</a:t>
            </a:r>
          </a:p>
          <a:p>
            <a:r>
              <a:rPr lang="en-US" sz="11200" dirty="0">
                <a:latin typeface="Calibri" panose="020F0502020204030204" pitchFamily="34" charset="0"/>
                <a:cs typeface="Calibri" panose="020F0502020204030204" pitchFamily="34" charset="0"/>
              </a:rPr>
              <a:t>Investor and Advisor, Venture Capital and Private Equity</a:t>
            </a:r>
          </a:p>
          <a:p>
            <a:pPr marL="114300" indent="0" algn="ctr">
              <a:buNone/>
            </a:pPr>
            <a:br>
              <a:rPr lang="en-US" sz="1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200" dirty="0">
                <a:latin typeface="Calibri" panose="020F0502020204030204" pitchFamily="34" charset="0"/>
                <a:cs typeface="Calibri" panose="020F0502020204030204" pitchFamily="34" charset="0"/>
              </a:rPr>
              <a:t>Harvard B.A., Princeton Ph.D., Physics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8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E68A-AD86-4B12-9E18-5B673BF5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5685"/>
            <a:ext cx="7620000" cy="1143000"/>
          </a:xfrm>
        </p:spPr>
        <p:txBody>
          <a:bodyPr/>
          <a:lstStyle/>
          <a:p>
            <a:pPr algn="ctr"/>
            <a:r>
              <a:rPr lang="en-US" sz="3600" b="1" dirty="0"/>
              <a:t>SEF Founders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440C7-9995-4CC5-8FF5-46F15AC8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69" y="1201617"/>
            <a:ext cx="7913077" cy="5304693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n-US" sz="11200" b="1" u="sng" dirty="0">
                <a:latin typeface="Calibri" panose="020F0502020204030204" pitchFamily="34" charset="0"/>
                <a:cs typeface="Calibri" panose="020F0502020204030204" pitchFamily="34" charset="0"/>
              </a:rPr>
              <a:t>Peter Burnim, Board Member</a:t>
            </a:r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>
              <a:spcBef>
                <a:spcPts val="1200"/>
              </a:spcBef>
            </a:pPr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Mr. Burnim worked at Citibank/Citicorp in the US and Europe for over 25 years where he served as a Senior Credit, Senior Securities and Senior Corporate Officer. </a:t>
            </a:r>
          </a:p>
          <a:p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Peter held positions of increasing responsibility as head of U.S. Corporate Banking, European Corporate Finance, European Capital Markets and U.S. Private Banking. </a:t>
            </a:r>
          </a:p>
          <a:p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After Citibank, Mr. Burnim served as Managing Director of Crown Capital Group, a private equity investment firm. </a:t>
            </a:r>
          </a:p>
          <a:p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He formed Crown World Services, Ltd., with Bermuda Life Insurance Company Limited, serving as its Chairman. </a:t>
            </a:r>
          </a:p>
          <a:p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Crown offered offshore private placement variable life insurance investment service to high net worth families.</a:t>
            </a:r>
          </a:p>
          <a:p>
            <a:pPr mar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Mr. Burnim is a graduate of Harvard College and Harvard Business School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11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33754" y="422031"/>
            <a:ext cx="7620000" cy="1143000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b="0" u="none"/>
            </a:pPr>
            <a:r>
              <a:rPr lang="en-US" sz="3600" b="1" u="none" dirty="0"/>
              <a:t>SEF</a:t>
            </a:r>
            <a:br>
              <a:rPr lang="en-US" sz="3600" b="1" u="none" dirty="0"/>
            </a:br>
            <a:r>
              <a:rPr lang="en-US" sz="3600" b="1" u="none" dirty="0"/>
              <a:t>2016 to Now…</a:t>
            </a:r>
            <a:endParaRPr sz="3600" b="1" u="non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D8696E1-C11F-40F0-BC6B-1DC7321A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624" y="1852245"/>
            <a:ext cx="6916620" cy="5228491"/>
          </a:xfrm>
        </p:spPr>
        <p:txBody>
          <a:bodyPr>
            <a:noAutofit/>
          </a:bodyPr>
          <a:lstStyle/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Legal formation as 501(c)(3)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Studying the field; visiting R&amp;D sites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Getting ready with vision of grants for: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Next Generation Stellerator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Wall damage technologies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High T_c superconducting magnets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2017-2018 – assisting MIT in the formation of Commonwealth Fusion Systems</a:t>
            </a:r>
          </a:p>
          <a:p>
            <a:pPr marL="114300" indent="0">
              <a:buNone/>
            </a:pPr>
            <a:r>
              <a:rPr lang="en-US" sz="2400" dirty="0"/>
              <a:t> </a:t>
            </a:r>
          </a:p>
          <a:p>
            <a:pPr marL="114300" indent="0" algn="ctr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9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2553</TotalTime>
  <Words>438</Words>
  <Application>Microsoft Office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MS Mincho</vt:lpstr>
      <vt:lpstr>Arial</vt:lpstr>
      <vt:lpstr>Avenir Roman</vt:lpstr>
      <vt:lpstr>Calibri</vt:lpstr>
      <vt:lpstr>Calibri Light</vt:lpstr>
      <vt:lpstr>Cambria</vt:lpstr>
      <vt:lpstr>Courier New</vt:lpstr>
      <vt:lpstr>Helvetica</vt:lpstr>
      <vt:lpstr>Times New Roman</vt:lpstr>
      <vt:lpstr>Adjacency</vt:lpstr>
      <vt:lpstr>Stellar Energy Foundation, Inc. (“SEF”)</vt:lpstr>
      <vt:lpstr>Why Fusion</vt:lpstr>
      <vt:lpstr>What’s the Problem?</vt:lpstr>
      <vt:lpstr>Stellar Energy Foundation (SEF)</vt:lpstr>
      <vt:lpstr>SEF Founders</vt:lpstr>
      <vt:lpstr>SEF Founders</vt:lpstr>
      <vt:lpstr>SEF Founders</vt:lpstr>
      <vt:lpstr>SEF Founders</vt:lpstr>
      <vt:lpstr>SEF 2016 to Now…</vt:lpstr>
      <vt:lpstr>Commonwealth Fusion Systems</vt:lpstr>
      <vt:lpstr>SEF What We Learned</vt:lpstr>
      <vt:lpstr>SEF World Fusion Conference</vt:lpstr>
      <vt:lpstr>Purpose of Conference</vt:lpstr>
      <vt:lpstr>Next Steps for SEF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Non-Profit Support for U.S. Fusion Research</dc:title>
  <dc:creator>Karen Fortini</dc:creator>
  <cp:lastModifiedBy>Karen Fortini</cp:lastModifiedBy>
  <cp:revision>263</cp:revision>
  <cp:lastPrinted>2018-07-12T16:36:32Z</cp:lastPrinted>
  <dcterms:modified xsi:type="dcterms:W3CDTF">2018-07-12T17:11:40Z</dcterms:modified>
</cp:coreProperties>
</file>