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26"/>
  </p:notesMasterIdLst>
  <p:sldIdLst>
    <p:sldId id="256" r:id="rId2"/>
    <p:sldId id="258" r:id="rId3"/>
    <p:sldId id="293" r:id="rId4"/>
    <p:sldId id="302" r:id="rId5"/>
    <p:sldId id="270" r:id="rId6"/>
    <p:sldId id="271" r:id="rId7"/>
    <p:sldId id="272" r:id="rId8"/>
    <p:sldId id="273" r:id="rId9"/>
    <p:sldId id="294" r:id="rId10"/>
    <p:sldId id="262" r:id="rId11"/>
    <p:sldId id="303" r:id="rId12"/>
    <p:sldId id="277" r:id="rId13"/>
    <p:sldId id="279" r:id="rId14"/>
    <p:sldId id="305" r:id="rId15"/>
    <p:sldId id="304" r:id="rId16"/>
    <p:sldId id="280" r:id="rId17"/>
    <p:sldId id="281" r:id="rId18"/>
    <p:sldId id="282" r:id="rId19"/>
    <p:sldId id="283" r:id="rId20"/>
    <p:sldId id="286" r:id="rId21"/>
    <p:sldId id="292" r:id="rId22"/>
    <p:sldId id="284" r:id="rId23"/>
    <p:sldId id="285" r:id="rId24"/>
    <p:sldId id="288" r:id="rId25"/>
  </p:sldIdLst>
  <p:sldSz cx="9144000" cy="6858000" type="screen4x3"/>
  <p:notesSz cx="6950075" cy="9236075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5FF"/>
    <a:srgbClr val="41FFBC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4185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7/7/17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uters.com/article/global-food-trade-idUSL8N1JN2JN" TargetMode="External"/><Relationship Id="rId3" Type="http://schemas.openxmlformats.org/officeDocument/2006/relationships/hyperlink" Target="http://www.reuters.com/article/us-climatechange-seas-idUSKBN19H1S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ctrTitle"/>
          </p:nvPr>
        </p:nvSpPr>
        <p:spPr>
          <a:xfrm>
            <a:off x="510116" y="52280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u="none"/>
            </a:pPr>
            <a:r>
              <a:rPr sz="3600" b="1" u="sng" dirty="0"/>
              <a:t>Private Non-Profit Support for U.S. Fusion Research</a:t>
            </a:r>
          </a:p>
        </p:txBody>
      </p:sp>
      <p:sp>
        <p:nvSpPr>
          <p:cNvPr id="50" name="Shape 50"/>
          <p:cNvSpPr>
            <a:spLocks noGrp="1"/>
          </p:cNvSpPr>
          <p:nvPr>
            <p:ph type="subTitle" idx="1"/>
          </p:nvPr>
        </p:nvSpPr>
        <p:spPr>
          <a:xfrm>
            <a:off x="1180530" y="251745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tx1"/>
                </a:solidFill>
              </a:rPr>
              <a:t>A Critical Component of Global Energy Strategy and U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r>
              <a:rPr sz="3200" dirty="0">
                <a:solidFill>
                  <a:schemeClr val="tx1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r>
              <a:rPr sz="3200" dirty="0">
                <a:solidFill>
                  <a:schemeClr val="tx1"/>
                </a:solidFill>
              </a:rPr>
              <a:t> Technology Leadership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587731" y="415637"/>
            <a:ext cx="6492240" cy="914400"/>
          </a:xfrm>
          <a:prstGeom prst="rect">
            <a:avLst/>
          </a:prstGeom>
        </p:spPr>
        <p:txBody>
          <a:bodyPr/>
          <a:lstStyle>
            <a:lvl1pPr>
              <a:defRPr sz="2100" u="sng"/>
            </a:lvl1pPr>
          </a:lstStyle>
          <a:p>
            <a:pPr lvl="0">
              <a:defRPr sz="1800" b="0" u="none"/>
            </a:pPr>
            <a:r>
              <a:rPr sz="3600" b="1" u="sng" dirty="0"/>
              <a:t>Confined Nuclear Fusion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980902" y="1819218"/>
            <a:ext cx="7099069" cy="3866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lvl="0" indent="-609600">
              <a:defRPr sz="1800"/>
            </a:pPr>
            <a:r>
              <a:rPr sz="2800" dirty="0"/>
              <a:t>Safe</a:t>
            </a:r>
          </a:p>
          <a:p>
            <a:pPr marL="609600" lvl="0" indent="-609600">
              <a:defRPr sz="1800"/>
            </a:pPr>
            <a:r>
              <a:rPr sz="2800" dirty="0"/>
              <a:t>Fuel is available</a:t>
            </a:r>
          </a:p>
          <a:p>
            <a:pPr marL="609600" lvl="0" indent="-609600">
              <a:defRPr sz="1800"/>
            </a:pPr>
            <a:r>
              <a:rPr sz="2800" dirty="0"/>
              <a:t>No long term environmental affects</a:t>
            </a:r>
          </a:p>
          <a:p>
            <a:pPr marL="609600" lvl="0" indent="-609600">
              <a:defRPr sz="1800"/>
            </a:pPr>
            <a:r>
              <a:rPr sz="2800" dirty="0"/>
              <a:t>Can be sited anywhere</a:t>
            </a:r>
          </a:p>
          <a:p>
            <a:pPr marL="609600" lvl="0" indent="-609600">
              <a:defRPr sz="1800"/>
            </a:pPr>
            <a:r>
              <a:rPr sz="2800" dirty="0"/>
              <a:t>Generates no CO</a:t>
            </a:r>
            <a:r>
              <a:rPr sz="2800" baseline="-25000" dirty="0"/>
              <a:t>2</a:t>
            </a:r>
            <a:r>
              <a:rPr sz="2800" dirty="0"/>
              <a:t> or other greenhouse gases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dirty="0" smtClean="0"/>
              <a:t>So, what is the problem with fusion?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4636"/>
            <a:ext cx="7620000" cy="3826164"/>
          </a:xfrm>
        </p:spPr>
        <p:txBody>
          <a:bodyPr/>
          <a:lstStyle/>
          <a:p>
            <a:pPr algn="ctr"/>
            <a:r>
              <a:rPr lang="en-US" sz="3200" dirty="0" smtClean="0"/>
              <a:t>Big technical challenges remain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1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 smtClean="0"/>
              <a:t>What are Scientists Working on?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699" y="1583575"/>
            <a:ext cx="7755776" cy="4800600"/>
          </a:xfrm>
        </p:spPr>
        <p:txBody>
          <a:bodyPr>
            <a:normAutofit/>
          </a:bodyPr>
          <a:lstStyle/>
          <a:p>
            <a:r>
              <a:rPr lang="en-US" sz="2800" dirty="0"/>
              <a:t>Holding </a:t>
            </a:r>
            <a:r>
              <a:rPr lang="en-US" sz="2800" dirty="0" smtClean="0"/>
              <a:t>the reacting fuel… at</a:t>
            </a:r>
            <a:endParaRPr lang="en-US" sz="2800" dirty="0"/>
          </a:p>
          <a:p>
            <a:pPr marL="411480" lvl="1" indent="0">
              <a:spcBef>
                <a:spcPts val="0"/>
              </a:spcBef>
              <a:buNone/>
            </a:pPr>
            <a:r>
              <a:rPr lang="en-US" sz="2800" dirty="0"/>
              <a:t>-  </a:t>
            </a:r>
            <a:r>
              <a:rPr lang="en-US" sz="2800" dirty="0"/>
              <a:t>H</a:t>
            </a:r>
            <a:r>
              <a:rPr lang="en-US" sz="2800" dirty="0" smtClean="0"/>
              <a:t>igh </a:t>
            </a:r>
            <a:r>
              <a:rPr lang="en-US" sz="2800" dirty="0"/>
              <a:t>temperature (~170 million </a:t>
            </a:r>
            <a:r>
              <a:rPr lang="en-US" sz="2800" baseline="30000" dirty="0"/>
              <a:t>o</a:t>
            </a:r>
            <a:r>
              <a:rPr lang="en-US" sz="2800" dirty="0"/>
              <a:t>C)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2800" dirty="0" smtClean="0"/>
              <a:t>High pressure </a:t>
            </a:r>
            <a:endParaRPr lang="en-US" sz="2800" dirty="0"/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2800" dirty="0" smtClean="0"/>
              <a:t>For </a:t>
            </a:r>
            <a:r>
              <a:rPr lang="en-US" sz="2800" dirty="0"/>
              <a:t>long enough to generate power (avoid     unstable turbulence</a:t>
            </a:r>
            <a:r>
              <a:rPr lang="en-US" sz="2800" dirty="0" smtClean="0"/>
              <a:t>)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2800" dirty="0" smtClean="0"/>
              <a:t>With acceptable amounts of damage to the reaction vessel walls</a:t>
            </a:r>
            <a:endParaRPr lang="en-US" sz="2800" dirty="0" smtClean="0"/>
          </a:p>
          <a:p>
            <a:pPr marL="868363" lvl="1" indent="-457200">
              <a:spcBef>
                <a:spcPts val="0"/>
              </a:spcBef>
              <a:buFontTx/>
              <a:buChar char="-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How </a:t>
            </a:r>
            <a:r>
              <a:rPr lang="en-US" sz="2800" dirty="0"/>
              <a:t>to transfer the heat out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7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How to Hold the </a:t>
            </a:r>
            <a:r>
              <a:rPr lang="en-US" sz="3600" b="1" u="sng" dirty="0" smtClean="0"/>
              <a:t>Reacting Material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3" y="1334200"/>
            <a:ext cx="8079970" cy="5315982"/>
          </a:xfrm>
        </p:spPr>
        <p:txBody>
          <a:bodyPr>
            <a:normAutofit/>
          </a:bodyPr>
          <a:lstStyle/>
          <a:p>
            <a:r>
              <a:rPr lang="en-US" sz="2800" dirty="0"/>
              <a:t>Gravity – this is how stars manage it</a:t>
            </a:r>
          </a:p>
          <a:p>
            <a:r>
              <a:rPr lang="en-US" sz="2800" dirty="0" smtClean="0"/>
              <a:t>Magnetic confinement </a:t>
            </a:r>
            <a:endParaRPr lang="en-US" sz="2800" dirty="0"/>
          </a:p>
          <a:p>
            <a:pPr marL="411480" lvl="1" indent="0">
              <a:buNone/>
            </a:pPr>
            <a:r>
              <a:rPr lang="en-US" sz="2800" dirty="0"/>
              <a:t>-  Use magnetic fields to contain the </a:t>
            </a:r>
            <a:r>
              <a:rPr lang="en-US" sz="2800" dirty="0" smtClean="0"/>
              <a:t>reaction</a:t>
            </a:r>
            <a:endParaRPr lang="en-US" sz="2800" dirty="0"/>
          </a:p>
          <a:p>
            <a:pPr lvl="1">
              <a:buFontTx/>
              <a:buChar char="-"/>
            </a:pPr>
            <a:r>
              <a:rPr lang="en-US" sz="2800" dirty="0"/>
              <a:t>Need to get the details right for stability</a:t>
            </a:r>
          </a:p>
          <a:p>
            <a:pPr lvl="1">
              <a:buFontTx/>
              <a:buChar char="-"/>
            </a:pPr>
            <a:r>
              <a:rPr lang="en-US" sz="2800" dirty="0"/>
              <a:t>Need to develop solutions for the surrounding materials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What’s Different Today?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Analogous to the semiconductor “revolution”, fusion can benefit from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Modern supercomputer power enables the design work needed to build </a:t>
            </a:r>
            <a:r>
              <a:rPr lang="en-US" dirty="0" err="1" smtClean="0"/>
              <a:t>Stellarator</a:t>
            </a:r>
            <a:endParaRPr lang="en-US" dirty="0" smtClean="0"/>
          </a:p>
          <a:p>
            <a:pPr lvl="1"/>
            <a:r>
              <a:rPr lang="en-US" dirty="0" smtClean="0"/>
              <a:t>Breakthroughs in material science enables Liquid Metal Walls and High Field Superconducting Magnets </a:t>
            </a:r>
          </a:p>
          <a:p>
            <a:pPr lvl="2"/>
            <a:r>
              <a:rPr lang="en-US" dirty="0" smtClean="0"/>
              <a:t>Liquid Metal Walls will solve the wall damage problem</a:t>
            </a:r>
          </a:p>
          <a:p>
            <a:pPr lvl="2"/>
            <a:r>
              <a:rPr lang="en-US" dirty="0" smtClean="0"/>
              <a:t>High Field Superconducting Magnets will lower the capital cost of a power plant</a:t>
            </a:r>
          </a:p>
        </p:txBody>
      </p:sp>
    </p:spTree>
    <p:extLst>
      <p:ext uri="{BB962C8B-B14F-4D97-AF65-F5344CB8AC3E}">
        <p14:creationId xmlns:p14="http://schemas.microsoft.com/office/powerpoint/2010/main" val="324165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dirty="0" smtClean="0"/>
              <a:t>What’s happening in Fusion now?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 </a:t>
            </a:r>
            <a:r>
              <a:rPr lang="mr-IN" dirty="0" smtClean="0"/>
              <a:t>–</a:t>
            </a:r>
            <a:r>
              <a:rPr lang="en-US" dirty="0" smtClean="0"/>
              <a:t> world consortium working on fusion</a:t>
            </a:r>
          </a:p>
          <a:p>
            <a:pPr lvl="1"/>
            <a:r>
              <a:rPr lang="en-US" dirty="0" smtClean="0"/>
              <a:t>US is a very small participant</a:t>
            </a:r>
          </a:p>
          <a:p>
            <a:pPr lvl="1"/>
            <a:r>
              <a:rPr lang="en-US" dirty="0" smtClean="0"/>
              <a:t>US expertise in fusion is eroding seriously</a:t>
            </a:r>
          </a:p>
          <a:p>
            <a:pPr lvl="1"/>
            <a:r>
              <a:rPr lang="en-US" dirty="0" smtClean="0"/>
              <a:t>Progressing very slowly, behind schedule</a:t>
            </a:r>
          </a:p>
          <a:p>
            <a:pPr lvl="1"/>
            <a:r>
              <a:rPr lang="en-US" dirty="0" smtClean="0"/>
              <a:t>Does not go “on line” until 20</a:t>
            </a:r>
            <a:r>
              <a:rPr lang="en-US" dirty="0" smtClean="0">
                <a:solidFill>
                  <a:srgbClr val="FF0000"/>
                </a:solidFill>
              </a:rPr>
              <a:t>xx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Does not address reaction stability, wall damage, heat transfer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Very low levels of government funding in US now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Three breakthrough technologies ought to be funded now to dovetail with knowledge gained at ITER 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Stellarator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Liquid Metal Walls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High field superconducting magnet architecture</a:t>
            </a:r>
          </a:p>
          <a:p>
            <a:pPr marL="411480" lvl="1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138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Magnetic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96" y="1382335"/>
            <a:ext cx="7620000" cy="508323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b="1" u="sng" dirty="0"/>
              <a:t>Tokomak</a:t>
            </a:r>
          </a:p>
          <a:p>
            <a:pPr lvl="1"/>
            <a:r>
              <a:rPr lang="en-US" sz="2400" dirty="0"/>
              <a:t>Torus shape</a:t>
            </a:r>
          </a:p>
          <a:p>
            <a:pPr lvl="1"/>
            <a:r>
              <a:rPr lang="en-US" sz="2400" dirty="0"/>
              <a:t>Inherent instabilities – can damage the vessel</a:t>
            </a:r>
          </a:p>
          <a:p>
            <a:pPr lvl="1"/>
            <a:r>
              <a:rPr lang="en-US" sz="2400" dirty="0"/>
              <a:t>Need injection of power to sustain the burn</a:t>
            </a:r>
          </a:p>
          <a:p>
            <a:pPr lvl="1"/>
            <a:r>
              <a:rPr lang="en-US" sz="2400" dirty="0"/>
              <a:t>ITER (International project in France) under construction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2800" b="1" u="sng" dirty="0"/>
              <a:t>Stellarator</a:t>
            </a:r>
          </a:p>
          <a:p>
            <a:pPr lvl="1"/>
            <a:r>
              <a:rPr lang="en-US" sz="2600" dirty="0"/>
              <a:t>Twisted torus</a:t>
            </a:r>
          </a:p>
          <a:p>
            <a:pPr lvl="1"/>
            <a:r>
              <a:rPr lang="en-US" sz="2600" dirty="0"/>
              <a:t>Inherently stable plasma</a:t>
            </a:r>
          </a:p>
          <a:p>
            <a:pPr lvl="1"/>
            <a:r>
              <a:rPr lang="en-US" sz="2600" dirty="0"/>
              <a:t>Does not require “injections” of power </a:t>
            </a:r>
          </a:p>
          <a:p>
            <a:pPr lvl="1"/>
            <a:r>
              <a:rPr lang="en-US" sz="2600" dirty="0"/>
              <a:t>Requires modern computer power to design</a:t>
            </a:r>
          </a:p>
          <a:p>
            <a:pPr lvl="1"/>
            <a:r>
              <a:rPr lang="en-US" sz="2600" dirty="0"/>
              <a:t>PPPL Stellarator canceled in 2008 due to cost over-runs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Wall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0726"/>
            <a:ext cx="7988532" cy="4800600"/>
          </a:xfrm>
        </p:spPr>
        <p:txBody>
          <a:bodyPr/>
          <a:lstStyle/>
          <a:p>
            <a:r>
              <a:rPr lang="en-US" sz="2800" dirty="0"/>
              <a:t>ITER – not designed to solve the wall or heat transfer issues, but will add important knowledge.</a:t>
            </a:r>
          </a:p>
          <a:p>
            <a:r>
              <a:rPr lang="en-US" sz="2800" dirty="0"/>
              <a:t>“Liquid Metal” </a:t>
            </a:r>
            <a:r>
              <a:rPr lang="en-US" sz="2800" dirty="0" smtClean="0"/>
              <a:t>technology </a:t>
            </a:r>
            <a:endParaRPr lang="en-US" sz="2800" dirty="0"/>
          </a:p>
          <a:p>
            <a:pPr marL="411480" lvl="1" indent="0">
              <a:buNone/>
            </a:pPr>
            <a:r>
              <a:rPr lang="en-US" sz="2800" dirty="0"/>
              <a:t>-  Promising idea for a survivable wall</a:t>
            </a:r>
          </a:p>
          <a:p>
            <a:pPr marL="411480" lvl="1" indent="0">
              <a:buNone/>
            </a:pPr>
            <a:r>
              <a:rPr lang="en-US" sz="2800" dirty="0"/>
              <a:t>-  Needs to be tried out</a:t>
            </a:r>
          </a:p>
          <a:p>
            <a:pPr marL="411480" lvl="1" indent="0">
              <a:buNone/>
            </a:pPr>
            <a:r>
              <a:rPr lang="en-US" sz="2800" dirty="0"/>
              <a:t>-  Paves the way for heat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54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Fusion R&amp;D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8423"/>
            <a:ext cx="7905404" cy="496778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U.S. government funding has been far </a:t>
            </a:r>
            <a:r>
              <a:rPr lang="en-US" sz="2800" dirty="0" smtClean="0"/>
              <a:t>too </a:t>
            </a:r>
            <a:r>
              <a:rPr lang="en-US" sz="2800" dirty="0"/>
              <a:t>little.</a:t>
            </a:r>
          </a:p>
          <a:p>
            <a:r>
              <a:rPr lang="en-US" sz="2800" dirty="0"/>
              <a:t>Arguably the most promising pathway to commercial power generating fusion (Stellarator) mostly cut off in the U.S. due to over-runs in 2008.</a:t>
            </a:r>
          </a:p>
          <a:p>
            <a:r>
              <a:rPr lang="en-US" sz="2800" dirty="0"/>
              <a:t>International project (ITER) employs an earlier tokamak design which is a good vehicle for studying burning plasmas, but not the best ultimate reactor.</a:t>
            </a:r>
          </a:p>
          <a:p>
            <a:r>
              <a:rPr lang="en-US" sz="2800" dirty="0"/>
              <a:t>German W-7X </a:t>
            </a:r>
            <a:r>
              <a:rPr lang="en-US" sz="2800" dirty="0" err="1"/>
              <a:t>Stellarator</a:t>
            </a:r>
            <a:r>
              <a:rPr lang="en-US" sz="2800" dirty="0"/>
              <a:t> </a:t>
            </a:r>
            <a:r>
              <a:rPr lang="en-US" sz="2800" dirty="0" smtClean="0"/>
              <a:t>began operational testing in 2016 </a:t>
            </a:r>
            <a:r>
              <a:rPr lang="en-US" sz="2800" dirty="0"/>
              <a:t>and will produce important results on one specific design concept.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What’s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5" y="156695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Next-Generation Stellarator is possible</a:t>
            </a:r>
          </a:p>
          <a:p>
            <a:pPr marL="868363" lvl="1" indent="-457200">
              <a:buFontTx/>
              <a:buChar char="-"/>
            </a:pPr>
            <a:r>
              <a:rPr lang="en-US" sz="2800" dirty="0"/>
              <a:t>Incorporate modern computer capabilities to fine-tune the shape</a:t>
            </a:r>
          </a:p>
          <a:p>
            <a:pPr marL="868363" lvl="1" indent="-457200">
              <a:buFontTx/>
              <a:buChar char="-"/>
            </a:pPr>
            <a:r>
              <a:rPr lang="en-US" sz="2800" dirty="0"/>
              <a:t>Test more compact </a:t>
            </a:r>
            <a:r>
              <a:rPr lang="en-US" sz="2800" dirty="0" err="1"/>
              <a:t>stellarator</a:t>
            </a:r>
            <a:r>
              <a:rPr lang="en-US" sz="2800" dirty="0"/>
              <a:t> </a:t>
            </a:r>
            <a:r>
              <a:rPr lang="en-US" sz="2800" dirty="0" smtClean="0"/>
              <a:t>design using high field strength magnet technology</a:t>
            </a:r>
            <a:endParaRPr lang="en-US" sz="2800" dirty="0"/>
          </a:p>
          <a:p>
            <a:pPr marL="411480" lvl="1" indent="0">
              <a:buNone/>
            </a:pPr>
            <a:r>
              <a:rPr lang="en-US" sz="2800" dirty="0"/>
              <a:t>-     Solve residual turbulence issues</a:t>
            </a:r>
          </a:p>
          <a:p>
            <a:pPr marL="411480" lvl="1" indent="0">
              <a:buNone/>
            </a:pPr>
            <a:r>
              <a:rPr lang="en-US" sz="2800" dirty="0"/>
              <a:t>-     Needs to be designed and built</a:t>
            </a:r>
          </a:p>
          <a:p>
            <a:r>
              <a:rPr lang="en-US" sz="2800" dirty="0"/>
              <a:t>Try out Liquid Metal Wall </a:t>
            </a:r>
            <a:r>
              <a:rPr lang="en-US" sz="2800" dirty="0" smtClean="0"/>
              <a:t>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5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sng" dirty="0"/>
              <a:t>Stellar Energy </a:t>
            </a:r>
            <a:r>
              <a:rPr lang="en-US" sz="3600" b="1" u="sng" dirty="0" smtClean="0"/>
              <a:t>Foundation, Inc.</a:t>
            </a:r>
            <a:br>
              <a:rPr lang="en-US" sz="3600" b="1" u="sng" dirty="0" smtClean="0"/>
            </a:br>
            <a:r>
              <a:rPr lang="en-US" sz="1800" b="1" u="none" dirty="0" smtClean="0"/>
              <a:t> 501(c)(3) Public Charity</a:t>
            </a:r>
            <a:endParaRPr sz="36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284" y="2236867"/>
            <a:ext cx="4020971" cy="395128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Jesse I. Treu, Ph.D.</a:t>
            </a:r>
          </a:p>
          <a:p>
            <a:r>
              <a:rPr lang="en-US" dirty="0"/>
              <a:t>Partner and co-founder, Domain Associates, L.L.C.</a:t>
            </a:r>
          </a:p>
          <a:p>
            <a:r>
              <a:rPr lang="en-US" dirty="0" smtClean="0"/>
              <a:t>34 </a:t>
            </a:r>
            <a:r>
              <a:rPr lang="en-US" dirty="0"/>
              <a:t>years of professional venture capital experience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3584" y="2236867"/>
            <a:ext cx="3657600" cy="266059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Matthew D. Miller, Ph.D.</a:t>
            </a:r>
          </a:p>
          <a:p>
            <a:r>
              <a:rPr lang="en-US" dirty="0"/>
              <a:t>Seasoned C-level technology executive</a:t>
            </a:r>
          </a:p>
          <a:p>
            <a:r>
              <a:rPr lang="en-US" dirty="0"/>
              <a:t>Serial technology entrepreneur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2</a:t>
            </a:fld>
            <a:endParaRPr sz="1200" dirty="0">
              <a:solidFill>
                <a:srgbClr val="88888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2136" y="1002366"/>
            <a:ext cx="1761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/>
          </a:p>
          <a:p>
            <a:r>
              <a:rPr lang="en-US" sz="2800" b="1" u="sng" dirty="0"/>
              <a:t>Founders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Princeton Plasma Physics Lab</a:t>
            </a:r>
            <a:br>
              <a:rPr lang="en-US" sz="3600" b="1" u="sng" dirty="0"/>
            </a:br>
            <a:r>
              <a:rPr lang="en-US" sz="3600" b="1" u="sng" dirty="0"/>
              <a:t>“PPPL”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96" y="1835812"/>
            <a:ext cx="7620000" cy="4483100"/>
          </a:xfrm>
        </p:spPr>
        <p:txBody>
          <a:bodyPr>
            <a:normAutofit/>
          </a:bodyPr>
          <a:lstStyle/>
          <a:p>
            <a:r>
              <a:rPr lang="en-US" sz="2800" dirty="0"/>
              <a:t>Department of Energy National Laboratory.</a:t>
            </a:r>
          </a:p>
          <a:p>
            <a:r>
              <a:rPr lang="en-US" sz="2800" dirty="0"/>
              <a:t>A pioneer in magnetically confined controlled fusion research.</a:t>
            </a:r>
          </a:p>
          <a:p>
            <a:r>
              <a:rPr lang="en-US" sz="2800" dirty="0"/>
              <a:t>Pioneered a Stellarator design in the 2000’s.</a:t>
            </a:r>
          </a:p>
          <a:p>
            <a:r>
              <a:rPr lang="en-US" sz="2800" dirty="0"/>
              <a:t>Stellarator was canceled by DOE at the beginning of the financial crisis, due to cost-over-runs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Team still in place, anxious to work on Next-Gen Stellarator and Liquid Metal Walls.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9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1995487"/>
          </a:xfrm>
        </p:spPr>
        <p:txBody>
          <a:bodyPr/>
          <a:lstStyle/>
          <a:p>
            <a:pPr algn="ctr"/>
            <a:r>
              <a:rPr lang="en-US" u="sng" dirty="0" smtClean="0"/>
              <a:t>MIT Plasma Science and Fusion Center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Leadership center of excellence in High Transition Temperature Superconducting Magnet technology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This technology offers potential for compact and thus cheaper designs for fusion energy reactors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Offers a clear path to commercially practical electricity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1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/>
              <a:t>Specifically….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7" y="1600200"/>
            <a:ext cx="8256896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$ [   ]  MM </a:t>
            </a:r>
            <a:r>
              <a:rPr lang="en-US" sz="2800" dirty="0"/>
              <a:t>scopes out concepts for a Next-Generation </a:t>
            </a:r>
            <a:r>
              <a:rPr lang="en-US" sz="2800" dirty="0" err="1"/>
              <a:t>Stellarator</a:t>
            </a:r>
            <a:r>
              <a:rPr lang="en-US" sz="2800" dirty="0"/>
              <a:t> </a:t>
            </a:r>
            <a:r>
              <a:rPr lang="en-US" sz="2800" dirty="0" smtClean="0"/>
              <a:t>design, leveraging high field magnet technology</a:t>
            </a:r>
            <a:endParaRPr lang="en-US" sz="2800" dirty="0"/>
          </a:p>
          <a:p>
            <a:r>
              <a:rPr lang="en-US" sz="2800" dirty="0" smtClean="0"/>
              <a:t>$ [   ] MM </a:t>
            </a:r>
            <a:r>
              <a:rPr lang="en-US" sz="2800" dirty="0"/>
              <a:t>funds testing of Liquid Metal Wall prototypes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position to accelerate the learning from ITER and W7-X, decreasing the time needed to build a proto-type electrical reactor.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45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750"/>
            <a:ext cx="7620000" cy="1143000"/>
          </a:xfrm>
        </p:spPr>
        <p:txBody>
          <a:bodyPr/>
          <a:lstStyle/>
          <a:p>
            <a:pPr algn="ctr"/>
            <a:r>
              <a:rPr lang="en-US" sz="3600" b="1" u="sng" dirty="0"/>
              <a:t>What’s at 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450072"/>
            <a:ext cx="7840638" cy="4800600"/>
          </a:xfrm>
        </p:spPr>
        <p:txBody>
          <a:bodyPr>
            <a:normAutofit/>
          </a:bodyPr>
          <a:lstStyle/>
          <a:p>
            <a:r>
              <a:rPr lang="en-US" sz="2800" dirty="0"/>
              <a:t>Climate modeling suggests global warming will be severe in 50 years.</a:t>
            </a:r>
          </a:p>
          <a:p>
            <a:r>
              <a:rPr lang="en-US" sz="2800" dirty="0"/>
              <a:t>We need to get serious NOW to avoid catastrophic climate affects.</a:t>
            </a:r>
          </a:p>
          <a:p>
            <a:r>
              <a:rPr lang="en-US" sz="2800" dirty="0"/>
              <a:t>We need to accelerate </a:t>
            </a:r>
            <a:r>
              <a:rPr lang="en-US" sz="2800" u="sng" dirty="0"/>
              <a:t>solutions</a:t>
            </a:r>
            <a:r>
              <a:rPr lang="en-US" sz="2800" dirty="0"/>
              <a:t> to the energy problem now, while there is still (barely) enough time!</a:t>
            </a:r>
          </a:p>
          <a:p>
            <a:r>
              <a:rPr lang="en-US" sz="2800" dirty="0"/>
              <a:t>Now is the time to fund the Next Gen Stellarator.</a:t>
            </a:r>
          </a:p>
        </p:txBody>
      </p:sp>
    </p:spTree>
    <p:extLst>
      <p:ext uri="{BB962C8B-B14F-4D97-AF65-F5344CB8AC3E}">
        <p14:creationId xmlns:p14="http://schemas.microsoft.com/office/powerpoint/2010/main" val="60223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095" y="1257768"/>
            <a:ext cx="6616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Stellar Energy Foundation</a:t>
            </a:r>
          </a:p>
          <a:p>
            <a:pPr algn="ctr"/>
            <a:r>
              <a:rPr lang="en-US" sz="3600" b="1" u="sng" dirty="0"/>
              <a:t>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800" b="1" u="sng" dirty="0"/>
              <a:t>Philanthropic Support</a:t>
            </a:r>
          </a:p>
          <a:p>
            <a:pPr algn="ctr"/>
            <a:r>
              <a:rPr lang="en-US" sz="2800" b="1" u="sng" dirty="0"/>
              <a:t>For</a:t>
            </a:r>
          </a:p>
          <a:p>
            <a:pPr algn="ctr"/>
            <a:r>
              <a:rPr lang="en-US" sz="2800" b="1" u="sng" dirty="0"/>
              <a:t>Next Generation Stellarator</a:t>
            </a:r>
          </a:p>
        </p:txBody>
      </p:sp>
    </p:spTree>
    <p:extLst>
      <p:ext uri="{BB962C8B-B14F-4D97-AF65-F5344CB8AC3E}">
        <p14:creationId xmlns:p14="http://schemas.microsoft.com/office/powerpoint/2010/main" val="423442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sng" dirty="0" smtClean="0"/>
              <a:t>Climate Change Is a</a:t>
            </a:r>
            <a:r>
              <a:rPr lang="en-US" sz="3600" u="sng" dirty="0"/>
              <a:t> </a:t>
            </a:r>
            <a:r>
              <a:rPr lang="en-US" sz="3600" u="sng" dirty="0" smtClean="0"/>
              <a:t>Critical Problem</a:t>
            </a:r>
            <a:endParaRPr lang="en-US" sz="36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Climate Change Could Disrupt Food ‘</a:t>
            </a:r>
            <a:r>
              <a:rPr lang="en-US" b="1" dirty="0" smtClean="0"/>
              <a:t>Chokepoints’ (</a:t>
            </a:r>
            <a:r>
              <a:rPr lang="en-US" i="1" dirty="0" smtClean="0"/>
              <a:t>Umberto </a:t>
            </a:r>
            <a:r>
              <a:rPr lang="en-US" i="1" dirty="0" err="1"/>
              <a:t>Bacchi</a:t>
            </a:r>
            <a:r>
              <a:rPr lang="en-US" i="1" dirty="0"/>
              <a:t>, </a:t>
            </a:r>
            <a:r>
              <a:rPr lang="en-US" i="1" dirty="0">
                <a:hlinkClick r:id="rId2"/>
              </a:rPr>
              <a:t>Thomson Reuters </a:t>
            </a:r>
            <a:r>
              <a:rPr lang="en-US" i="1" dirty="0" smtClean="0">
                <a:hlinkClick r:id="rId2"/>
              </a:rPr>
              <a:t>Foundation</a:t>
            </a:r>
            <a:r>
              <a:rPr lang="en-US" b="1" dirty="0" smtClean="0"/>
              <a:t>)</a:t>
            </a:r>
            <a:endParaRPr lang="en-US" i="1" dirty="0" smtClean="0"/>
          </a:p>
          <a:p>
            <a:r>
              <a:rPr lang="en-US" b="1" dirty="0" smtClean="0"/>
              <a:t>Severe Weather events will increase (Climate Central report)</a:t>
            </a:r>
          </a:p>
          <a:p>
            <a:r>
              <a:rPr lang="en-US" b="1" dirty="0"/>
              <a:t>As </a:t>
            </a:r>
            <a:r>
              <a:rPr lang="en-US" b="1" dirty="0" smtClean="0"/>
              <a:t>CO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Goes Up, Ocean Health Goes </a:t>
            </a:r>
            <a:r>
              <a:rPr lang="en-US" b="1" dirty="0" smtClean="0"/>
              <a:t>Down (Climate Central report)</a:t>
            </a:r>
            <a:endParaRPr lang="en-US" b="1" dirty="0"/>
          </a:p>
          <a:p>
            <a:r>
              <a:rPr lang="en-US" b="1" dirty="0"/>
              <a:t>Global Sea Level Rise Accelerates Since </a:t>
            </a:r>
            <a:r>
              <a:rPr lang="en-US" b="1" dirty="0" smtClean="0"/>
              <a:t>1990 (</a:t>
            </a:r>
            <a:r>
              <a:rPr lang="en-US" i="1" dirty="0" err="1" smtClean="0"/>
              <a:t>Alister</a:t>
            </a:r>
            <a:r>
              <a:rPr lang="en-US" i="1" dirty="0" smtClean="0"/>
              <a:t> </a:t>
            </a:r>
            <a:r>
              <a:rPr lang="en-US" i="1" dirty="0"/>
              <a:t>Doyle, </a:t>
            </a:r>
            <a:r>
              <a:rPr lang="en-US" i="1" dirty="0" smtClean="0">
                <a:hlinkClick r:id="rId3"/>
              </a:rPr>
              <a:t>Reuters</a:t>
            </a:r>
            <a:r>
              <a:rPr lang="en-US" dirty="0" smtClean="0"/>
              <a:t>)</a:t>
            </a:r>
          </a:p>
          <a:p>
            <a:pPr marL="114300" indent="0" algn="ctr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CO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</a:rPr>
              <a:t> Levels In Our Atmosphere</a:t>
            </a:r>
          </a:p>
          <a:p>
            <a:pPr marL="114300" indent="0" algn="ctr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Must Be Lowered or, at least, </a:t>
            </a:r>
          </a:p>
          <a:p>
            <a:pPr marL="114300" indent="0" algn="ctr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Held Constant </a:t>
            </a:r>
            <a:endParaRPr lang="en-US" sz="2800" b="1" dirty="0">
              <a:solidFill>
                <a:srgbClr val="0000FF"/>
              </a:solidFill>
            </a:endParaRP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2916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183" y="2366818"/>
            <a:ext cx="7446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Current Green Energy Ideas</a:t>
            </a:r>
          </a:p>
          <a:p>
            <a:pPr algn="ctr"/>
            <a:r>
              <a:rPr lang="en-US" sz="3600" b="1" dirty="0" smtClean="0"/>
              <a:t>Are a Start</a:t>
            </a:r>
            <a:r>
              <a:rPr lang="mr-IN" sz="3600" b="1" dirty="0" smtClean="0"/>
              <a:t>…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But</a:t>
            </a:r>
          </a:p>
          <a:p>
            <a:pPr algn="ctr"/>
            <a:r>
              <a:rPr lang="en-US" sz="3600" b="1" u="sng" dirty="0" smtClean="0">
                <a:solidFill>
                  <a:srgbClr val="0000FF"/>
                </a:solidFill>
              </a:rPr>
              <a:t>All Fall Short of the Total Solution!</a:t>
            </a:r>
            <a:endParaRPr lang="en-US" sz="3200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8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7324" y="1633450"/>
            <a:ext cx="8154785" cy="48006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800" b="1" dirty="0"/>
              <a:t>Fossil fuel plus CO</a:t>
            </a:r>
            <a:r>
              <a:rPr lang="en-US" sz="2800" b="1" baseline="-25000" dirty="0"/>
              <a:t>2</a:t>
            </a:r>
            <a:r>
              <a:rPr lang="en-US" sz="2800" b="1" dirty="0"/>
              <a:t> sequestration</a:t>
            </a:r>
          </a:p>
          <a:p>
            <a:pPr marL="114300" indent="0" algn="ctr">
              <a:buNone/>
            </a:pPr>
            <a:endParaRPr lang="en-US" sz="2800" b="1" baseline="-25000" dirty="0"/>
          </a:p>
          <a:p>
            <a:pPr marL="458788" lvl="1" indent="-342900"/>
            <a:r>
              <a:rPr lang="en-US" sz="2800" dirty="0"/>
              <a:t> Needs technology to store CO</a:t>
            </a:r>
            <a:r>
              <a:rPr lang="en-US" sz="2800" baseline="-25000" dirty="0"/>
              <a:t>2 </a:t>
            </a:r>
            <a:r>
              <a:rPr lang="en-US" sz="2800" dirty="0"/>
              <a:t>for centuries</a:t>
            </a:r>
          </a:p>
          <a:p>
            <a:pPr marL="573088" lvl="1" indent="-457200"/>
            <a:r>
              <a:rPr lang="en-US" sz="2800" dirty="0"/>
              <a:t>Geological sites for store not uniformly available </a:t>
            </a:r>
          </a:p>
        </p:txBody>
      </p:sp>
    </p:spTree>
    <p:extLst>
      <p:ext uri="{BB962C8B-B14F-4D97-AF65-F5344CB8AC3E}">
        <p14:creationId xmlns:p14="http://schemas.microsoft.com/office/powerpoint/2010/main" val="277383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711282" y="1308100"/>
            <a:ext cx="5384800" cy="7619999"/>
          </a:xfrm>
        </p:spPr>
        <p:txBody>
          <a:bodyPr/>
          <a:lstStyle/>
          <a:p>
            <a:pPr lvl="1"/>
            <a:r>
              <a:rPr lang="en-US" sz="2800" dirty="0"/>
              <a:t>Generating sites not uniformly available</a:t>
            </a:r>
          </a:p>
          <a:p>
            <a:pPr lvl="1"/>
            <a:r>
              <a:rPr lang="en-US" sz="2800" dirty="0"/>
              <a:t>Need to develop inexpensive energy storage technology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5091" y="1604605"/>
            <a:ext cx="4879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63366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2800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Solar and Wind </a:t>
            </a:r>
            <a:r>
              <a:rPr lang="en-US" sz="28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plus storage</a:t>
            </a:r>
          </a:p>
        </p:txBody>
      </p:sp>
    </p:spTree>
    <p:extLst>
      <p:ext uri="{BB962C8B-B14F-4D97-AF65-F5344CB8AC3E}">
        <p14:creationId xmlns:p14="http://schemas.microsoft.com/office/powerpoint/2010/main" val="44245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“</a:t>
            </a:r>
            <a:r>
              <a:rPr lang="en-US" sz="3600" b="1" u="sng" dirty="0"/>
              <a:t>Green Energy” Ideas Fall Short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1670391" y="1367669"/>
            <a:ext cx="5537200" cy="7714211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Long term radioactive waste concerns</a:t>
            </a:r>
          </a:p>
          <a:p>
            <a:pPr lvl="1"/>
            <a:r>
              <a:rPr lang="en-US" sz="2800" dirty="0"/>
              <a:t>Catastrophic failure of nuclear facility is a risk</a:t>
            </a:r>
          </a:p>
          <a:p>
            <a:pPr lvl="1"/>
            <a:r>
              <a:rPr lang="en-US" sz="2800" dirty="0"/>
              <a:t>Weapons potential of fuel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7775" y="1563374"/>
            <a:ext cx="4075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Nuclear power (fission)</a:t>
            </a:r>
          </a:p>
        </p:txBody>
      </p:sp>
    </p:spTree>
    <p:extLst>
      <p:ext uri="{BB962C8B-B14F-4D97-AF65-F5344CB8AC3E}">
        <p14:creationId xmlns:p14="http://schemas.microsoft.com/office/powerpoint/2010/main" val="176832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 smtClean="0"/>
              <a:t>Nuclear Fusion </a:t>
            </a:r>
            <a:r>
              <a:rPr lang="en-US" sz="3600" b="1" u="sng" dirty="0"/>
              <a:t>Energy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982586"/>
            <a:ext cx="7620000" cy="4800600"/>
          </a:xfrm>
        </p:spPr>
        <p:txBody>
          <a:bodyPr/>
          <a:lstStyle/>
          <a:p>
            <a:pPr marL="114300" lvl="0" indent="0" algn="ctr">
              <a:buNone/>
            </a:pPr>
            <a:r>
              <a:rPr lang="en-US" sz="2800" dirty="0" smtClean="0"/>
              <a:t>Nuclear </a:t>
            </a:r>
            <a:r>
              <a:rPr lang="en-US" sz="2800" i="1" dirty="0" smtClean="0"/>
              <a:t>Fusion</a:t>
            </a:r>
            <a:r>
              <a:rPr lang="en-US" sz="2800" dirty="0" smtClean="0"/>
              <a:t> Energy is fundamentally different from Nuclear </a:t>
            </a:r>
            <a:r>
              <a:rPr lang="en-US" sz="2800" i="1" dirty="0" smtClean="0"/>
              <a:t>Fission</a:t>
            </a:r>
            <a:r>
              <a:rPr lang="en-US" sz="2800" dirty="0" smtClean="0"/>
              <a:t> Energy (“conventional” nuclear energy)!</a:t>
            </a:r>
          </a:p>
          <a:p>
            <a:pPr marL="114300" lvl="0" indent="0" algn="ctr">
              <a:buNone/>
            </a:pPr>
            <a:endParaRPr lang="en-US" sz="2800" dirty="0"/>
          </a:p>
          <a:p>
            <a:pPr marL="114300" lvl="0" indent="0" algn="ctr">
              <a:buNone/>
            </a:pPr>
            <a:endParaRPr lang="en-US" sz="2800" dirty="0" smtClean="0"/>
          </a:p>
          <a:p>
            <a:pPr marL="114300" lvl="0" indent="0" algn="ctr">
              <a:buNone/>
            </a:pPr>
            <a:r>
              <a:rPr lang="en-US" sz="2800" dirty="0" smtClean="0"/>
              <a:t>Nuclear Fusion </a:t>
            </a:r>
            <a:r>
              <a:rPr lang="en-US" sz="2800" dirty="0"/>
              <a:t>Energy has genuine potential as a clean, inexpensive source of power on the scale needed to support a global economy.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4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u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8393544" cy="67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2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2083</TotalTime>
  <Words>1044</Words>
  <Application>Microsoft Macintosh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Private Non-Profit Support for U.S. Fusion Research</vt:lpstr>
      <vt:lpstr>Stellar Energy Foundation, Inc.  501(c)(3) Public Charity</vt:lpstr>
      <vt:lpstr>Climate Change Is a Critical Problem</vt:lpstr>
      <vt:lpstr>PowerPoint Presentation</vt:lpstr>
      <vt:lpstr>“Green Energy” Ideas Fall Short</vt:lpstr>
      <vt:lpstr>“Green Energy” Ideas Fall Short</vt:lpstr>
      <vt:lpstr>“Green Energy” Ideas Fall Short</vt:lpstr>
      <vt:lpstr>Nuclear Fusion Energy</vt:lpstr>
      <vt:lpstr>PowerPoint Presentation</vt:lpstr>
      <vt:lpstr>Confined Nuclear Fusion</vt:lpstr>
      <vt:lpstr>So, what is the problem with fusion?</vt:lpstr>
      <vt:lpstr>What are Scientists Working on?</vt:lpstr>
      <vt:lpstr>How to Hold the Reacting Material</vt:lpstr>
      <vt:lpstr>What’s Different Today?</vt:lpstr>
      <vt:lpstr>What’s happening in Fusion now?</vt:lpstr>
      <vt:lpstr>Magnetic Designs</vt:lpstr>
      <vt:lpstr>Wall Design</vt:lpstr>
      <vt:lpstr>Fusion R&amp;D Status</vt:lpstr>
      <vt:lpstr>What’s Needed</vt:lpstr>
      <vt:lpstr>Princeton Plasma Physics Lab “PPPL”</vt:lpstr>
      <vt:lpstr>MIT Plasma Science and Fusion Center </vt:lpstr>
      <vt:lpstr>Specifically….</vt:lpstr>
      <vt:lpstr>What’s at Stake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Non-Profit Support for U.S. Fusion Research</dc:title>
  <dc:creator>Karen Fortini</dc:creator>
  <cp:lastModifiedBy>Jesse Treu</cp:lastModifiedBy>
  <cp:revision>157</cp:revision>
  <cp:lastPrinted>2016-03-28T19:39:55Z</cp:lastPrinted>
  <dcterms:modified xsi:type="dcterms:W3CDTF">2017-07-07T16:18:41Z</dcterms:modified>
</cp:coreProperties>
</file>