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notesMasterIdLst>
    <p:notesMasterId r:id="rId32"/>
  </p:notesMasterIdLst>
  <p:sldIdLst>
    <p:sldId id="256" r:id="rId2"/>
    <p:sldId id="258" r:id="rId3"/>
    <p:sldId id="293" r:id="rId4"/>
    <p:sldId id="270" r:id="rId5"/>
    <p:sldId id="271" r:id="rId6"/>
    <p:sldId id="272" r:id="rId7"/>
    <p:sldId id="297" r:id="rId8"/>
    <p:sldId id="273" r:id="rId9"/>
    <p:sldId id="294" r:id="rId10"/>
    <p:sldId id="274" r:id="rId11"/>
    <p:sldId id="262" r:id="rId12"/>
    <p:sldId id="298" r:id="rId13"/>
    <p:sldId id="277" r:id="rId14"/>
    <p:sldId id="295" r:id="rId15"/>
    <p:sldId id="291" r:id="rId16"/>
    <p:sldId id="279" r:id="rId17"/>
    <p:sldId id="296" r:id="rId18"/>
    <p:sldId id="280" r:id="rId19"/>
    <p:sldId id="290" r:id="rId20"/>
    <p:sldId id="281" r:id="rId21"/>
    <p:sldId id="282" r:id="rId22"/>
    <p:sldId id="283" r:id="rId23"/>
    <p:sldId id="286" r:id="rId24"/>
    <p:sldId id="299" r:id="rId25"/>
    <p:sldId id="292" r:id="rId26"/>
    <p:sldId id="300" r:id="rId27"/>
    <p:sldId id="284" r:id="rId28"/>
    <p:sldId id="289" r:id="rId29"/>
    <p:sldId id="285" r:id="rId30"/>
    <p:sldId id="288" r:id="rId31"/>
  </p:sldIdLst>
  <p:sldSz cx="9144000" cy="6858000" type="screen4x3"/>
  <p:notesSz cx="6950075" cy="9236075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F5FF"/>
    <a:srgbClr val="41FFBC"/>
    <a:srgbClr val="5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53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</p:spPr>
        <p:txBody>
          <a:bodyPr lIns="92492" tIns="46246" rIns="92492" bIns="46246"/>
          <a:lstStyle/>
          <a:p>
            <a:pPr lvl="0"/>
            <a:endParaRPr dirty="0"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lIns="92492" tIns="46246" rIns="92492" bIns="46246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41859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4/19/17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5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4/19/17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4/19/17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4/19/17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4/19/17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ctrTitle"/>
          </p:nvPr>
        </p:nvSpPr>
        <p:spPr>
          <a:xfrm>
            <a:off x="510116" y="52280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u="none"/>
            </a:pPr>
            <a:r>
              <a:rPr sz="3600" b="1" u="sng" dirty="0"/>
              <a:t>Private Non-Profit Support for U.S. Fusion Research</a:t>
            </a:r>
          </a:p>
        </p:txBody>
      </p:sp>
      <p:sp>
        <p:nvSpPr>
          <p:cNvPr id="50" name="Shape 50"/>
          <p:cNvSpPr>
            <a:spLocks noGrp="1"/>
          </p:cNvSpPr>
          <p:nvPr>
            <p:ph type="subTitle" idx="1"/>
          </p:nvPr>
        </p:nvSpPr>
        <p:spPr>
          <a:xfrm>
            <a:off x="1180530" y="2517452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/>
                </a:solidFill>
              </a:rPr>
              <a:t>A Critical Component of Global Energy Strategy and U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  <a:r>
              <a:rPr sz="3200" dirty="0">
                <a:solidFill>
                  <a:schemeClr val="tx1"/>
                </a:solidFill>
              </a:rPr>
              <a:t>S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  <a:r>
              <a:rPr sz="3200" dirty="0">
                <a:solidFill>
                  <a:schemeClr val="tx1"/>
                </a:solidFill>
              </a:rPr>
              <a:t> Technology Leadership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6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587731" y="415637"/>
            <a:ext cx="6492240" cy="914400"/>
          </a:xfrm>
          <a:prstGeom prst="rect">
            <a:avLst/>
          </a:prstGeom>
        </p:spPr>
        <p:txBody>
          <a:bodyPr/>
          <a:lstStyle>
            <a:lvl1pPr>
              <a:defRPr sz="2100" u="sng"/>
            </a:lvl1pPr>
          </a:lstStyle>
          <a:p>
            <a:pPr lvl="0">
              <a:defRPr sz="1800" b="0" u="none"/>
            </a:pPr>
            <a:r>
              <a:rPr sz="3600" b="1" u="sng" dirty="0"/>
              <a:t>Confined Nuclear Fusion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980902" y="1819218"/>
            <a:ext cx="7099069" cy="38666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9600" lvl="0" indent="-609600">
              <a:defRPr sz="1800"/>
            </a:pPr>
            <a:r>
              <a:rPr sz="2800" dirty="0"/>
              <a:t>Safe</a:t>
            </a:r>
          </a:p>
          <a:p>
            <a:pPr marL="609600" lvl="0" indent="-609600">
              <a:defRPr sz="1800"/>
            </a:pPr>
            <a:r>
              <a:rPr sz="2800" dirty="0"/>
              <a:t>Fuel is available</a:t>
            </a:r>
          </a:p>
          <a:p>
            <a:pPr marL="609600" lvl="0" indent="-609600">
              <a:defRPr sz="1800"/>
            </a:pPr>
            <a:r>
              <a:rPr sz="2800" dirty="0"/>
              <a:t>No long term environmental affects</a:t>
            </a:r>
          </a:p>
          <a:p>
            <a:pPr marL="609600" lvl="0" indent="-609600">
              <a:defRPr sz="1800"/>
            </a:pPr>
            <a:r>
              <a:rPr sz="2800" dirty="0"/>
              <a:t>Can be sited anywhere</a:t>
            </a:r>
          </a:p>
          <a:p>
            <a:pPr marL="609600" lvl="0" indent="-609600">
              <a:defRPr sz="1800"/>
            </a:pPr>
            <a:r>
              <a:rPr sz="2800" dirty="0"/>
              <a:t>Generates no CO</a:t>
            </a:r>
            <a:r>
              <a:rPr sz="2800" baseline="-25000" dirty="0"/>
              <a:t>2</a:t>
            </a:r>
            <a:r>
              <a:rPr sz="2800" dirty="0"/>
              <a:t> or other greenhouse gases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4240" y="772160"/>
            <a:ext cx="677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Do we cite the “fuel” and from where the fuel comes?</a:t>
            </a:r>
          </a:p>
          <a:p>
            <a:pPr algn="ctr"/>
            <a:r>
              <a:rPr lang="en-US" b="1" dirty="0" smtClean="0"/>
              <a:t>How about the other assertions about safety </a:t>
            </a:r>
            <a:r>
              <a:rPr lang="en-US" b="1" dirty="0" err="1" smtClean="0"/>
              <a:t>etc</a:t>
            </a:r>
            <a:r>
              <a:rPr lang="en-US" b="1" dirty="0" smtClean="0"/>
              <a:t> 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14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/>
              <a:t>What’s Needed?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699" y="1583575"/>
            <a:ext cx="7755776" cy="4800600"/>
          </a:xfrm>
        </p:spPr>
        <p:txBody>
          <a:bodyPr/>
          <a:lstStyle/>
          <a:p>
            <a:r>
              <a:rPr lang="en-US" sz="2800" dirty="0"/>
              <a:t>Holding a stable “plasma” of D and T…</a:t>
            </a:r>
          </a:p>
          <a:p>
            <a:pPr marL="411480" lvl="1" indent="0">
              <a:spcBef>
                <a:spcPts val="0"/>
              </a:spcBef>
              <a:buNone/>
            </a:pPr>
            <a:r>
              <a:rPr lang="en-US" sz="2800" dirty="0"/>
              <a:t>-  At high temperature (~170 million </a:t>
            </a:r>
            <a:r>
              <a:rPr lang="en-US" sz="2800" baseline="30000" dirty="0"/>
              <a:t>o</a:t>
            </a:r>
            <a:r>
              <a:rPr lang="en-US" sz="2800" dirty="0"/>
              <a:t>C)</a:t>
            </a:r>
          </a:p>
          <a:p>
            <a:pPr marL="411480" lvl="1" indent="0">
              <a:spcBef>
                <a:spcPts val="0"/>
              </a:spcBef>
              <a:buNone/>
            </a:pPr>
            <a:r>
              <a:rPr lang="en-US" sz="2800" dirty="0"/>
              <a:t>-  High enough pressure </a:t>
            </a:r>
          </a:p>
          <a:p>
            <a:pPr marL="681038" lvl="1" indent="-269875">
              <a:spcBef>
                <a:spcPts val="0"/>
              </a:spcBef>
              <a:buNone/>
            </a:pPr>
            <a:r>
              <a:rPr lang="en-US" sz="2800" dirty="0"/>
              <a:t>-  For long enough to generate power (avoid     unstable turbulence)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How to surround the plasma with a material</a:t>
            </a:r>
          </a:p>
          <a:p>
            <a:pPr marL="411480" lvl="1" indent="0">
              <a:spcBef>
                <a:spcPts val="0"/>
              </a:spcBef>
              <a:buNone/>
            </a:pPr>
            <a:r>
              <a:rPr lang="en-US" sz="2800" dirty="0"/>
              <a:t>-  Damage to the walls 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How to transfer the heat out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76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3280" y="2702560"/>
            <a:ext cx="4328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next slide is probably </a:t>
            </a:r>
          </a:p>
          <a:p>
            <a:pPr algn="ctr"/>
            <a:r>
              <a:rPr lang="en-US" dirty="0" smtClean="0"/>
              <a:t>way too </a:t>
            </a:r>
            <a:r>
              <a:rPr lang="en-US" dirty="0" err="1" smtClean="0"/>
              <a:t>complicted</a:t>
            </a:r>
            <a:r>
              <a:rPr lang="en-US" dirty="0"/>
              <a:t>.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25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057" y="0"/>
            <a:ext cx="9294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28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/>
              <a:t>How to Hold the Plasma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3" y="1334200"/>
            <a:ext cx="8079970" cy="531598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Gravity – this is how stars manage it</a:t>
            </a:r>
          </a:p>
          <a:p>
            <a:r>
              <a:rPr lang="en-US" sz="2800" dirty="0"/>
              <a:t>Inertial method </a:t>
            </a:r>
          </a:p>
          <a:p>
            <a:pPr marL="411480" lvl="1" indent="0">
              <a:buNone/>
            </a:pPr>
            <a:r>
              <a:rPr lang="en-US" sz="2800" dirty="0"/>
              <a:t>-  Compress a sphere of “ingredients” with lasers</a:t>
            </a:r>
          </a:p>
          <a:p>
            <a:pPr marL="631825" lvl="1" indent="-220663">
              <a:buNone/>
            </a:pPr>
            <a:r>
              <a:rPr lang="en-US" sz="2800" dirty="0"/>
              <a:t>-  Under development at Lawrence Livermore National Lab (LLNL) and elsewhere</a:t>
            </a:r>
          </a:p>
          <a:p>
            <a:pPr marL="631825" lvl="1" indent="-220663">
              <a:buNone/>
            </a:pPr>
            <a:r>
              <a:rPr lang="en-US" sz="2800" dirty="0"/>
              <a:t>-  Status: awaiting demonstration of ignition at LLNL; further to go than magnetic confinement</a:t>
            </a:r>
          </a:p>
          <a:p>
            <a:r>
              <a:rPr lang="en-US" sz="2800" dirty="0"/>
              <a:t>Magnetic confinement</a:t>
            </a:r>
          </a:p>
          <a:p>
            <a:pPr marL="411480" lvl="1" indent="0">
              <a:buNone/>
            </a:pPr>
            <a:r>
              <a:rPr lang="en-US" sz="2800" dirty="0"/>
              <a:t>-  Use magnetic fields to contain the plasma</a:t>
            </a:r>
          </a:p>
          <a:p>
            <a:pPr lvl="1">
              <a:buFontTx/>
              <a:buChar char="-"/>
            </a:pPr>
            <a:r>
              <a:rPr lang="en-US" sz="2800" dirty="0"/>
              <a:t>Need to get the details right for stability</a:t>
            </a:r>
          </a:p>
          <a:p>
            <a:pPr lvl="1">
              <a:buFontTx/>
              <a:buChar char="-"/>
            </a:pPr>
            <a:r>
              <a:rPr lang="en-US" sz="2800" dirty="0"/>
              <a:t>Need to develop solutions for the surrounding materials</a:t>
            </a:r>
          </a:p>
          <a:p>
            <a:pPr lvl="1"/>
            <a:endParaRPr lang="en-US" dirty="0"/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7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5840" y="1229360"/>
            <a:ext cx="6136640" cy="7017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need a re-write of the technical stuff;  we</a:t>
            </a:r>
          </a:p>
          <a:p>
            <a:r>
              <a:rPr lang="en-US" dirty="0" smtClean="0"/>
              <a:t>thought it was simple enough but it’s probably not.</a:t>
            </a:r>
          </a:p>
          <a:p>
            <a:endParaRPr lang="en-US" dirty="0"/>
          </a:p>
          <a:p>
            <a:r>
              <a:rPr lang="en-US" dirty="0" smtClean="0"/>
              <a:t>Further,  we ought to position what we intend to fund as the scientific next steps beyond what ITER and MIT are working on:</a:t>
            </a:r>
          </a:p>
          <a:p>
            <a:r>
              <a:rPr lang="en-US" dirty="0"/>
              <a:t>	</a:t>
            </a:r>
            <a:r>
              <a:rPr lang="en-US" dirty="0" smtClean="0"/>
              <a:t>Leverage the advances in materials science and computational power to enable ideas that have been in existence for decades (</a:t>
            </a:r>
            <a:r>
              <a:rPr lang="en-US" dirty="0" err="1" smtClean="0"/>
              <a:t>Stellarator</a:t>
            </a:r>
            <a:r>
              <a:rPr lang="en-US" dirty="0" smtClean="0"/>
              <a:t> was conceived by Spitzer in  ~ 1951 !! ).     </a:t>
            </a:r>
          </a:p>
          <a:p>
            <a:r>
              <a:rPr lang="en-US" dirty="0"/>
              <a:t>	</a:t>
            </a:r>
            <a:r>
              <a:rPr lang="en-US" dirty="0" smtClean="0"/>
              <a:t>Cite the semiconductor revolution analogy?</a:t>
            </a:r>
          </a:p>
          <a:p>
            <a:r>
              <a:rPr lang="en-US" dirty="0"/>
              <a:t>	</a:t>
            </a:r>
            <a:r>
              <a:rPr lang="en-US" dirty="0" smtClean="0"/>
              <a:t>This can preempt the issues of “fusion will always be 30 years away”.</a:t>
            </a:r>
          </a:p>
          <a:p>
            <a:r>
              <a:rPr lang="en-US" dirty="0"/>
              <a:t>	</a:t>
            </a:r>
            <a:r>
              <a:rPr lang="en-US" dirty="0" smtClean="0"/>
              <a:t>We need to weave  story of what we’ll fund that encompasses our chosen project [ by the way, are we all in now for a high field strength magnet based </a:t>
            </a:r>
            <a:r>
              <a:rPr lang="en-US" dirty="0" err="1" smtClean="0"/>
              <a:t>Stellarator</a:t>
            </a:r>
            <a:r>
              <a:rPr lang="en-US" dirty="0" smtClean="0"/>
              <a:t>, but without a metal walls project !? ] and how it will dramatically help the world move towards a fusion power plant !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43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138"/>
            <a:ext cx="7620000" cy="1143000"/>
          </a:xfrm>
        </p:spPr>
        <p:txBody>
          <a:bodyPr/>
          <a:lstStyle/>
          <a:p>
            <a:pPr algn="ctr"/>
            <a:r>
              <a:rPr lang="en-US" sz="3600" b="1" u="sng" dirty="0"/>
              <a:t>Magnetic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496" y="1382335"/>
            <a:ext cx="7620000" cy="508323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800" b="1" u="sng" dirty="0"/>
              <a:t>Tokomak</a:t>
            </a:r>
          </a:p>
          <a:p>
            <a:pPr lvl="1"/>
            <a:r>
              <a:rPr lang="en-US" sz="2400" dirty="0"/>
              <a:t>Torus shape</a:t>
            </a:r>
          </a:p>
          <a:p>
            <a:pPr lvl="1"/>
            <a:r>
              <a:rPr lang="en-US" sz="2400" dirty="0"/>
              <a:t>Inherent instabilities – can damage the vessel</a:t>
            </a:r>
          </a:p>
          <a:p>
            <a:pPr lvl="1"/>
            <a:r>
              <a:rPr lang="en-US" sz="2400" dirty="0"/>
              <a:t>Need injection of power to sustain the burn</a:t>
            </a:r>
          </a:p>
          <a:p>
            <a:pPr lvl="1"/>
            <a:r>
              <a:rPr lang="en-US" sz="2400" dirty="0"/>
              <a:t>ITER (International project in France) under construction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sz="2800" b="1" u="sng" dirty="0"/>
              <a:t>Stellarator</a:t>
            </a:r>
          </a:p>
          <a:p>
            <a:pPr lvl="1"/>
            <a:r>
              <a:rPr lang="en-US" sz="2600" dirty="0"/>
              <a:t>Twisted torus</a:t>
            </a:r>
          </a:p>
          <a:p>
            <a:pPr lvl="1"/>
            <a:r>
              <a:rPr lang="en-US" sz="2600" dirty="0"/>
              <a:t>Inherently stable plasma</a:t>
            </a:r>
          </a:p>
          <a:p>
            <a:pPr lvl="1"/>
            <a:r>
              <a:rPr lang="en-US" sz="2600" dirty="0"/>
              <a:t>Does not require “injections” of power </a:t>
            </a:r>
          </a:p>
          <a:p>
            <a:pPr lvl="1"/>
            <a:r>
              <a:rPr lang="en-US" sz="2600" dirty="0"/>
              <a:t>Requires modern computer power to design</a:t>
            </a:r>
          </a:p>
          <a:p>
            <a:pPr lvl="1"/>
            <a:r>
              <a:rPr lang="en-US" sz="2600" dirty="0"/>
              <a:t>PPPL Stellarator canceled in 2008 due to cost over-runs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2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197" y="0"/>
            <a:ext cx="921808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48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b="0" u="none"/>
            </a:pPr>
            <a:r>
              <a:rPr lang="en-US" sz="3600" b="1" u="sng" dirty="0"/>
              <a:t>Stellar Energy </a:t>
            </a:r>
            <a:r>
              <a:rPr lang="en-US" sz="3600" b="1" u="sng" dirty="0" smtClean="0"/>
              <a:t>Foundation, Inc</a:t>
            </a:r>
            <a:r>
              <a:rPr lang="en-US" sz="3600" b="1" u="sng" dirty="0" smtClean="0"/>
              <a:t>.</a:t>
            </a:r>
            <a:br>
              <a:rPr lang="en-US" sz="3600" b="1" u="sng" dirty="0" smtClean="0"/>
            </a:br>
            <a:r>
              <a:rPr lang="en-US" sz="1800" b="1" u="none" dirty="0" smtClean="0"/>
              <a:t> 501(c)(3) Public Charity</a:t>
            </a:r>
            <a:endParaRPr sz="3600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284" y="2236867"/>
            <a:ext cx="4020971" cy="395128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Jesse I. Treu, Ph.D.</a:t>
            </a:r>
          </a:p>
          <a:p>
            <a:r>
              <a:rPr lang="en-US" dirty="0"/>
              <a:t>Partner and co-founder, Domain Associates, L.L.C.</a:t>
            </a:r>
          </a:p>
          <a:p>
            <a:r>
              <a:rPr lang="en-US" dirty="0" smtClean="0"/>
              <a:t>34 </a:t>
            </a:r>
            <a:r>
              <a:rPr lang="en-US" dirty="0"/>
              <a:t>years of professional venture capital experience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3584" y="2236867"/>
            <a:ext cx="3657600" cy="2660596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Matthew D. Miller, Ph.D.</a:t>
            </a:r>
          </a:p>
          <a:p>
            <a:r>
              <a:rPr lang="en-US" dirty="0"/>
              <a:t>Seasoned C-level technology executive</a:t>
            </a:r>
          </a:p>
          <a:p>
            <a:r>
              <a:rPr lang="en-US" dirty="0"/>
              <a:t>Serial technology entrepreneur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2</a:t>
            </a:fld>
            <a:endParaRPr sz="1200" dirty="0">
              <a:solidFill>
                <a:srgbClr val="88888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32136" y="1002366"/>
            <a:ext cx="17615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u="sng" dirty="0"/>
          </a:p>
          <a:p>
            <a:r>
              <a:rPr lang="en-US" sz="2800" b="1" u="sng" dirty="0"/>
              <a:t>Founders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/>
              <a:t>Wall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0726"/>
            <a:ext cx="7988532" cy="4800600"/>
          </a:xfrm>
        </p:spPr>
        <p:txBody>
          <a:bodyPr/>
          <a:lstStyle/>
          <a:p>
            <a:r>
              <a:rPr lang="en-US" sz="2800" dirty="0"/>
              <a:t>ITER – not designed to solve the wall or heat transfer issues, but will add important knowledge.</a:t>
            </a:r>
          </a:p>
          <a:p>
            <a:r>
              <a:rPr lang="en-US" sz="2800" dirty="0"/>
              <a:t>“Liquid Metal” technology</a:t>
            </a:r>
          </a:p>
          <a:p>
            <a:pPr marL="411480" lvl="1" indent="0">
              <a:buNone/>
            </a:pPr>
            <a:r>
              <a:rPr lang="en-US" sz="2800" dirty="0"/>
              <a:t>-  Promising idea for a survivable wall</a:t>
            </a:r>
          </a:p>
          <a:p>
            <a:pPr marL="411480" lvl="1" indent="0">
              <a:buNone/>
            </a:pPr>
            <a:r>
              <a:rPr lang="en-US" sz="2800" dirty="0"/>
              <a:t>-  Needs to be tried out</a:t>
            </a:r>
          </a:p>
          <a:p>
            <a:pPr marL="411480" lvl="1" indent="0">
              <a:buNone/>
            </a:pPr>
            <a:r>
              <a:rPr lang="en-US" sz="2800" dirty="0"/>
              <a:t>-  Paves the way for heat transfer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03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454"/>
            <a:ext cx="7620000" cy="1143000"/>
          </a:xfrm>
        </p:spPr>
        <p:txBody>
          <a:bodyPr/>
          <a:lstStyle/>
          <a:p>
            <a:pPr algn="ctr"/>
            <a:r>
              <a:rPr lang="en-US" sz="3600" b="1" u="sng" dirty="0"/>
              <a:t>Fusion R&amp;D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8423"/>
            <a:ext cx="7905404" cy="496778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U.S. government funding has been far </a:t>
            </a:r>
            <a:r>
              <a:rPr lang="en-US" sz="2800" dirty="0" smtClean="0"/>
              <a:t>too </a:t>
            </a:r>
            <a:r>
              <a:rPr lang="en-US" sz="2800" dirty="0"/>
              <a:t>little.</a:t>
            </a:r>
          </a:p>
          <a:p>
            <a:r>
              <a:rPr lang="en-US" sz="2800" dirty="0"/>
              <a:t>Arguably the most promising pathway to commercial power generating fusion (Stellarator) mostly cut off in the U.S. due to over-runs in 2008.</a:t>
            </a:r>
          </a:p>
          <a:p>
            <a:r>
              <a:rPr lang="en-US" sz="2800" dirty="0"/>
              <a:t>International project (ITER) employs an earlier tokamak design which is a good vehicle for studying burning plasmas, but not the best ultimate reactor.</a:t>
            </a:r>
          </a:p>
          <a:p>
            <a:r>
              <a:rPr lang="en-US" sz="2800" dirty="0"/>
              <a:t>German W-7X Stellarator went on line this year and will produce important results on one specific design concept.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3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/>
              <a:t>What’s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5" y="1566950"/>
            <a:ext cx="7620000" cy="48006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Next-Generation Stellarator is possible</a:t>
            </a:r>
          </a:p>
          <a:p>
            <a:pPr marL="868363" lvl="1" indent="-457200">
              <a:buFontTx/>
              <a:buChar char="-"/>
            </a:pPr>
            <a:r>
              <a:rPr lang="en-US" sz="2800" dirty="0"/>
              <a:t>Incorporate modern computer capabilities to fine-tune the shape</a:t>
            </a:r>
          </a:p>
          <a:p>
            <a:pPr marL="868363" lvl="1" indent="-457200">
              <a:buFontTx/>
              <a:buChar char="-"/>
            </a:pPr>
            <a:r>
              <a:rPr lang="en-US" sz="2800" dirty="0"/>
              <a:t>Test more compact stellarator design</a:t>
            </a:r>
          </a:p>
          <a:p>
            <a:pPr marL="411480" lvl="1" indent="0">
              <a:buNone/>
            </a:pPr>
            <a:r>
              <a:rPr lang="en-US" sz="2800" dirty="0"/>
              <a:t>-     Solve residual turbulence issues</a:t>
            </a:r>
          </a:p>
          <a:p>
            <a:pPr marL="411480" lvl="1" indent="0">
              <a:buNone/>
            </a:pPr>
            <a:r>
              <a:rPr lang="en-US" sz="2800" dirty="0"/>
              <a:t>-     Needs to be designed and built</a:t>
            </a:r>
          </a:p>
          <a:p>
            <a:r>
              <a:rPr lang="en-US" sz="2800" dirty="0"/>
              <a:t>Try out Liquid Metal Wall </a:t>
            </a:r>
            <a:r>
              <a:rPr lang="en-US" sz="2800" dirty="0" smtClean="0"/>
              <a:t>technologies</a:t>
            </a:r>
          </a:p>
          <a:p>
            <a:r>
              <a:rPr lang="en-US" sz="2800" dirty="0" smtClean="0"/>
              <a:t>High-Transition-Temperature Superconducting Magnets offer possibility of compact and thus cheaper designs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55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/>
              <a:t>Princeton Plasma Physics Lab</a:t>
            </a:r>
            <a:br>
              <a:rPr lang="en-US" sz="3600" b="1" u="sng" dirty="0"/>
            </a:br>
            <a:r>
              <a:rPr lang="en-US" sz="3600" b="1" u="sng" dirty="0"/>
              <a:t>“PPPL”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496" y="1835812"/>
            <a:ext cx="7620000" cy="44831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Department of Energy National Laboratory.</a:t>
            </a:r>
          </a:p>
          <a:p>
            <a:r>
              <a:rPr lang="en-US" sz="2800" dirty="0"/>
              <a:t>A pioneer in magnetically confined controlled fusion research.</a:t>
            </a:r>
          </a:p>
          <a:p>
            <a:r>
              <a:rPr lang="en-US" sz="2800" dirty="0"/>
              <a:t>Pioneered a Stellarator design in the 2000’s.</a:t>
            </a:r>
          </a:p>
          <a:p>
            <a:r>
              <a:rPr lang="en-US" sz="2800" dirty="0"/>
              <a:t>Stellarator was canceled by DOE at the beginning of the financial crisis, due to cost-over-runs.</a:t>
            </a:r>
          </a:p>
          <a:p>
            <a:r>
              <a:rPr lang="en-US" sz="2800" dirty="0"/>
              <a:t>Currently operate a major tokamak and other smaller experiments.</a:t>
            </a:r>
          </a:p>
          <a:p>
            <a:r>
              <a:rPr lang="en-US" sz="2800" dirty="0"/>
              <a:t>Team still in place, anxious to work on Next-Gen Stellarator and Liquid Metal Walls.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9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1680" y="1148080"/>
            <a:ext cx="66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PPPL story needs careful crafting!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33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620000" cy="1995487"/>
          </a:xfrm>
        </p:spPr>
        <p:txBody>
          <a:bodyPr/>
          <a:lstStyle/>
          <a:p>
            <a:pPr algn="ctr"/>
            <a:r>
              <a:rPr lang="en-US" u="sng" dirty="0" smtClean="0"/>
              <a:t>MIT Plasma Science and Fusion Center</a:t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Leadership center of excellence in High Transition Temperature Superconducting Magnet technology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This technology offers potential for compact and thus cheaper designs for fusion energy reactors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Offers a clear path to commercially practical electricity generators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14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8560" y="1717040"/>
            <a:ext cx="5171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We’ll need to manage the MIT story as info comes out.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need to craft the target projects, and weave in more up to date budgets and timelines.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09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/>
              <a:t>Specifically….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7" y="1600200"/>
            <a:ext cx="8256896" cy="4800600"/>
          </a:xfrm>
        </p:spPr>
        <p:txBody>
          <a:bodyPr>
            <a:normAutofit/>
          </a:bodyPr>
          <a:lstStyle/>
          <a:p>
            <a:r>
              <a:rPr lang="en-US" sz="2800" dirty="0"/>
              <a:t>$5MM scopes out concepts for a Next-Generation Stellarator design.</a:t>
            </a:r>
          </a:p>
          <a:p>
            <a:r>
              <a:rPr lang="en-US" sz="2800" dirty="0"/>
              <a:t>$3MM funds testing of Liquid Metal Wall prototypes.</a:t>
            </a:r>
          </a:p>
          <a:p>
            <a:r>
              <a:rPr lang="en-US" sz="2800" dirty="0"/>
              <a:t>Positions that design for government funding ~$1.5B to build Next-Gen Stellarator possibly with Liquid Metal Walls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$5MM could build a prototype compact reactor based on High-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 Superconducting Magnets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4558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727" y="1444338"/>
            <a:ext cx="7500620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                                                       </a:t>
            </a:r>
            <a:r>
              <a:rPr lang="en-US" sz="2000" b="1" u="sng" dirty="0"/>
              <a:t> </a:t>
            </a:r>
          </a:p>
          <a:p>
            <a:pPr algn="l"/>
            <a:endParaRPr lang="en-US" sz="2000" b="1" u="sng" dirty="0"/>
          </a:p>
          <a:p>
            <a:pPr marL="342900" indent="-342900" algn="l">
              <a:buFont typeface="Arial"/>
              <a:buChar char="•"/>
            </a:pPr>
            <a:r>
              <a:rPr lang="en-US" sz="2800" dirty="0"/>
              <a:t>Fund Next Generation Stellarator Design.</a:t>
            </a:r>
          </a:p>
          <a:p>
            <a:pPr marL="342900" indent="-342900" algn="l">
              <a:buFont typeface="Arial"/>
              <a:buChar char="•"/>
            </a:pPr>
            <a:r>
              <a:rPr lang="en-US" sz="2800" dirty="0"/>
              <a:t>Fund Liquid Metal Wall prototype testing.</a:t>
            </a:r>
          </a:p>
          <a:p>
            <a:pPr marL="342900" indent="-342900" algn="l">
              <a:buFont typeface="Arial"/>
              <a:buChar char="•"/>
            </a:pPr>
            <a:r>
              <a:rPr lang="en-US" sz="2800" dirty="0"/>
              <a:t>Be ready for Government Funding of the </a:t>
            </a:r>
            <a:r>
              <a:rPr lang="en-US" sz="2800" dirty="0" smtClean="0"/>
              <a:t>next generation of </a:t>
            </a:r>
            <a:r>
              <a:rPr lang="en-US" sz="2800" dirty="0" err="1" smtClean="0"/>
              <a:t>Stellarator</a:t>
            </a:r>
            <a:endParaRPr lang="en-US" sz="28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800" dirty="0" smtClean="0"/>
              <a:t>Build Prototype of “Compact” High-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 Superconducting Magnet Fusion Reactor</a:t>
            </a:r>
          </a:p>
          <a:p>
            <a:pPr marL="349250" indent="-349250" algn="l"/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582697" y="840055"/>
            <a:ext cx="1346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76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750"/>
            <a:ext cx="7620000" cy="1143000"/>
          </a:xfrm>
        </p:spPr>
        <p:txBody>
          <a:bodyPr/>
          <a:lstStyle/>
          <a:p>
            <a:pPr algn="ctr"/>
            <a:r>
              <a:rPr lang="en-US" sz="3600" b="1" u="sng" dirty="0"/>
              <a:t>What’s at Stake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256" y="1450072"/>
            <a:ext cx="7840638" cy="4800600"/>
          </a:xfrm>
        </p:spPr>
        <p:txBody>
          <a:bodyPr>
            <a:normAutofit/>
          </a:bodyPr>
          <a:lstStyle/>
          <a:p>
            <a:r>
              <a:rPr lang="en-US" sz="2800" dirty="0"/>
              <a:t>Climate modeling suggests global warming will be severe in 50 years.</a:t>
            </a:r>
          </a:p>
          <a:p>
            <a:r>
              <a:rPr lang="en-US" sz="2800" dirty="0"/>
              <a:t>We need to get serious NOW to avoid catastrophic climate affects.</a:t>
            </a:r>
          </a:p>
          <a:p>
            <a:r>
              <a:rPr lang="en-US" sz="2800" dirty="0"/>
              <a:t>We need to accelerate </a:t>
            </a:r>
            <a:r>
              <a:rPr lang="en-US" sz="2800" u="sng" dirty="0"/>
              <a:t>solutions</a:t>
            </a:r>
            <a:r>
              <a:rPr lang="en-US" sz="2800" dirty="0"/>
              <a:t> to the energy problem now, while there is still (barely) enough time!</a:t>
            </a:r>
          </a:p>
          <a:p>
            <a:r>
              <a:rPr lang="en-US" sz="2800" dirty="0"/>
              <a:t>Now is the time to fund the Next Gen Stellarator.</a:t>
            </a:r>
          </a:p>
        </p:txBody>
      </p:sp>
    </p:spTree>
    <p:extLst>
      <p:ext uri="{BB962C8B-B14F-4D97-AF65-F5344CB8AC3E}">
        <p14:creationId xmlns:p14="http://schemas.microsoft.com/office/powerpoint/2010/main" val="60223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0116" y="2984500"/>
            <a:ext cx="32373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Do we need a segment</a:t>
            </a:r>
          </a:p>
          <a:p>
            <a:pPr algn="ctr"/>
            <a:r>
              <a:rPr lang="en-US" b="1" dirty="0"/>
              <a:t>t</a:t>
            </a:r>
            <a:r>
              <a:rPr lang="en-US" b="1" dirty="0" smtClean="0"/>
              <a:t>alking about climate change </a:t>
            </a:r>
          </a:p>
          <a:p>
            <a:pPr algn="ctr"/>
            <a:r>
              <a:rPr lang="en-US" b="1" dirty="0" smtClean="0"/>
              <a:t>and the need for better </a:t>
            </a:r>
          </a:p>
          <a:p>
            <a:pPr algn="ctr"/>
            <a:r>
              <a:rPr lang="en-US" b="1" dirty="0"/>
              <a:t>e</a:t>
            </a:r>
            <a:r>
              <a:rPr lang="en-US" b="1" dirty="0" smtClean="0"/>
              <a:t>nergy sources ?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9169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2095" y="1257768"/>
            <a:ext cx="66162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Stellar Energy Foundation</a:t>
            </a:r>
          </a:p>
          <a:p>
            <a:pPr algn="ctr"/>
            <a:r>
              <a:rPr lang="en-US" sz="3600" b="1" u="sng" dirty="0"/>
              <a:t> </a:t>
            </a:r>
          </a:p>
          <a:p>
            <a:pPr algn="ctr"/>
            <a:endParaRPr lang="en-US" sz="2400" b="1" u="sng" dirty="0"/>
          </a:p>
          <a:p>
            <a:pPr algn="ctr"/>
            <a:r>
              <a:rPr lang="en-US" sz="2800" b="1" u="sng" dirty="0"/>
              <a:t>Philanthropic Support</a:t>
            </a:r>
          </a:p>
          <a:p>
            <a:pPr algn="ctr"/>
            <a:r>
              <a:rPr lang="en-US" sz="2800" b="1" u="sng" dirty="0"/>
              <a:t>For</a:t>
            </a:r>
          </a:p>
          <a:p>
            <a:pPr algn="ctr"/>
            <a:r>
              <a:rPr lang="en-US" sz="2800" b="1" u="sng" dirty="0"/>
              <a:t>Next Generation Stellarator</a:t>
            </a:r>
          </a:p>
        </p:txBody>
      </p:sp>
    </p:spTree>
    <p:extLst>
      <p:ext uri="{BB962C8B-B14F-4D97-AF65-F5344CB8AC3E}">
        <p14:creationId xmlns:p14="http://schemas.microsoft.com/office/powerpoint/2010/main" val="423442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u="sng" dirty="0"/>
              <a:t>“</a:t>
            </a:r>
            <a:r>
              <a:rPr lang="en-US" sz="3600" b="1" u="sng" dirty="0"/>
              <a:t>Green Energy” Ideas Fall Short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07324" y="1633450"/>
            <a:ext cx="8154785" cy="48006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2800" b="1" dirty="0"/>
              <a:t>Fossil fuel plus CO</a:t>
            </a:r>
            <a:r>
              <a:rPr lang="en-US" sz="2800" b="1" baseline="-25000" dirty="0"/>
              <a:t>2</a:t>
            </a:r>
            <a:r>
              <a:rPr lang="en-US" sz="2800" b="1" dirty="0"/>
              <a:t> sequestration</a:t>
            </a:r>
          </a:p>
          <a:p>
            <a:pPr marL="114300" indent="0" algn="ctr">
              <a:buNone/>
            </a:pPr>
            <a:endParaRPr lang="en-US" sz="2800" b="1" baseline="-25000" dirty="0"/>
          </a:p>
          <a:p>
            <a:pPr marL="458788" lvl="1" indent="-342900"/>
            <a:r>
              <a:rPr lang="en-US" sz="2800" dirty="0"/>
              <a:t> Needs technology to store CO</a:t>
            </a:r>
            <a:r>
              <a:rPr lang="en-US" sz="2800" baseline="-25000" dirty="0"/>
              <a:t>2 </a:t>
            </a:r>
            <a:r>
              <a:rPr lang="en-US" sz="2800" dirty="0"/>
              <a:t>for centuries</a:t>
            </a:r>
          </a:p>
          <a:p>
            <a:pPr marL="573088" lvl="1" indent="-457200"/>
            <a:r>
              <a:rPr lang="en-US" sz="2800" dirty="0"/>
              <a:t>Geological sites for store not uniformly available </a:t>
            </a:r>
          </a:p>
        </p:txBody>
      </p:sp>
    </p:spTree>
    <p:extLst>
      <p:ext uri="{BB962C8B-B14F-4D97-AF65-F5344CB8AC3E}">
        <p14:creationId xmlns:p14="http://schemas.microsoft.com/office/powerpoint/2010/main" val="277383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“</a:t>
            </a:r>
            <a:r>
              <a:rPr lang="en-US" sz="3600" b="1" u="sng" dirty="0"/>
              <a:t>Green Energy” Ideas Fall Short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1711282" y="1308100"/>
            <a:ext cx="5384800" cy="7619999"/>
          </a:xfrm>
        </p:spPr>
        <p:txBody>
          <a:bodyPr/>
          <a:lstStyle/>
          <a:p>
            <a:pPr lvl="1"/>
            <a:r>
              <a:rPr lang="en-US" sz="2800" dirty="0"/>
              <a:t>Generating sites not uniformly available</a:t>
            </a:r>
          </a:p>
          <a:p>
            <a:pPr lvl="1"/>
            <a:r>
              <a:rPr lang="en-US" sz="2800" dirty="0"/>
              <a:t>Need to develop inexpensive energy storage technology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4761" y="1604605"/>
            <a:ext cx="38282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63366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28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Solar/wind plus storage</a:t>
            </a:r>
          </a:p>
        </p:txBody>
      </p:sp>
    </p:spTree>
    <p:extLst>
      <p:ext uri="{BB962C8B-B14F-4D97-AF65-F5344CB8AC3E}">
        <p14:creationId xmlns:p14="http://schemas.microsoft.com/office/powerpoint/2010/main" val="44245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“</a:t>
            </a:r>
            <a:r>
              <a:rPr lang="en-US" sz="3600" b="1" u="sng" dirty="0"/>
              <a:t>Green Energy” Ideas Fall Short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1670391" y="1367669"/>
            <a:ext cx="5537200" cy="7714211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Long term radioactive waste concerns</a:t>
            </a:r>
          </a:p>
          <a:p>
            <a:pPr lvl="1"/>
            <a:r>
              <a:rPr lang="en-US" sz="2800" dirty="0"/>
              <a:t>Catastrophic failure of nuclear facility is a risk</a:t>
            </a:r>
          </a:p>
          <a:p>
            <a:pPr lvl="1"/>
            <a:r>
              <a:rPr lang="en-US" sz="2800" dirty="0"/>
              <a:t>Weapons potential of fuel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7775" y="1563374"/>
            <a:ext cx="4075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Nuclear power (fission)</a:t>
            </a:r>
          </a:p>
        </p:txBody>
      </p:sp>
    </p:spTree>
    <p:extLst>
      <p:ext uri="{BB962C8B-B14F-4D97-AF65-F5344CB8AC3E}">
        <p14:creationId xmlns:p14="http://schemas.microsoft.com/office/powerpoint/2010/main" val="1768327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7600" y="2103120"/>
            <a:ext cx="37490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We may or may not need backup data to substantiate these assertions; however,</a:t>
            </a:r>
          </a:p>
          <a:p>
            <a:pPr algn="ctr"/>
            <a:r>
              <a:rPr lang="en-US" b="1" dirty="0" smtClean="0"/>
              <a:t>If we do, we’re probably pitching to climate change doubters, who</a:t>
            </a:r>
          </a:p>
          <a:p>
            <a:pPr algn="ctr"/>
            <a:r>
              <a:rPr lang="en-US" b="1" dirty="0" smtClean="0"/>
              <a:t>Are low likelihood donors, right?</a:t>
            </a:r>
          </a:p>
        </p:txBody>
      </p:sp>
    </p:spTree>
    <p:extLst>
      <p:ext uri="{BB962C8B-B14F-4D97-AF65-F5344CB8AC3E}">
        <p14:creationId xmlns:p14="http://schemas.microsoft.com/office/powerpoint/2010/main" val="91242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/>
              <a:t>Fusion Energy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982586"/>
            <a:ext cx="7620000" cy="4800600"/>
          </a:xfrm>
        </p:spPr>
        <p:txBody>
          <a:bodyPr/>
          <a:lstStyle/>
          <a:p>
            <a:pPr marL="114300" lvl="0" indent="0" algn="ctr">
              <a:buNone/>
            </a:pPr>
            <a:r>
              <a:rPr lang="en-US" sz="2800" dirty="0"/>
              <a:t>Fusion Energy has genuine potential as a clean, inexpensive source of power on the scale needed to support a global economy.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4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9040" y="883920"/>
            <a:ext cx="6400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 next slide appropriate or is it too technical ?</a:t>
            </a:r>
          </a:p>
          <a:p>
            <a:pPr algn="ctr"/>
            <a:r>
              <a:rPr lang="en-US" dirty="0" smtClean="0"/>
              <a:t>-----</a:t>
            </a:r>
          </a:p>
          <a:p>
            <a:pPr algn="ctr"/>
            <a:r>
              <a:rPr lang="en-US" dirty="0" smtClean="0"/>
              <a:t>Maybe we just say something like:</a:t>
            </a:r>
          </a:p>
          <a:p>
            <a:pPr algn="ctr"/>
            <a:r>
              <a:rPr lang="en-US" dirty="0" smtClean="0"/>
              <a:t>Fusion is the process of inducing two light nuclei to fuse (thus the word “fusion”) together, thereby releasing the enormous energy of nuclear binding.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27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1945</TotalTime>
  <Words>1102</Words>
  <Application>Microsoft Macintosh PowerPoint</Application>
  <PresentationFormat>On-screen Show (4:3)</PresentationFormat>
  <Paragraphs>151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Adjacency</vt:lpstr>
      <vt:lpstr>Private Non-Profit Support for U.S. Fusion Research</vt:lpstr>
      <vt:lpstr>Stellar Energy Foundation, Inc.  501(c)(3) Public Charity</vt:lpstr>
      <vt:lpstr>PowerPoint Presentation</vt:lpstr>
      <vt:lpstr>“Green Energy” Ideas Fall Short</vt:lpstr>
      <vt:lpstr>“Green Energy” Ideas Fall Short</vt:lpstr>
      <vt:lpstr>“Green Energy” Ideas Fall Short</vt:lpstr>
      <vt:lpstr>PowerPoint Presentation</vt:lpstr>
      <vt:lpstr>Fusion Energy</vt:lpstr>
      <vt:lpstr>PowerPoint Presentation</vt:lpstr>
      <vt:lpstr>PowerPoint Presentation</vt:lpstr>
      <vt:lpstr>Confined Nuclear Fusion</vt:lpstr>
      <vt:lpstr>PowerPoint Presentation</vt:lpstr>
      <vt:lpstr>What’s Needed?</vt:lpstr>
      <vt:lpstr>PowerPoint Presentation</vt:lpstr>
      <vt:lpstr>PowerPoint Presentation</vt:lpstr>
      <vt:lpstr>How to Hold the Plasma</vt:lpstr>
      <vt:lpstr>PowerPoint Presentation</vt:lpstr>
      <vt:lpstr>Magnetic Designs</vt:lpstr>
      <vt:lpstr>PowerPoint Presentation</vt:lpstr>
      <vt:lpstr>Wall Design</vt:lpstr>
      <vt:lpstr>Fusion R&amp;D Status</vt:lpstr>
      <vt:lpstr>What’s Needed</vt:lpstr>
      <vt:lpstr>Princeton Plasma Physics Lab “PPPL”</vt:lpstr>
      <vt:lpstr>PowerPoint Presentation</vt:lpstr>
      <vt:lpstr>MIT Plasma Science and Fusion Center </vt:lpstr>
      <vt:lpstr>PowerPoint Presentation</vt:lpstr>
      <vt:lpstr>Specifically….</vt:lpstr>
      <vt:lpstr>PowerPoint Presentation</vt:lpstr>
      <vt:lpstr>What’s at Stake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Non-Profit Support for U.S. Fusion Research</dc:title>
  <dc:creator>Karen Fortini</dc:creator>
  <cp:lastModifiedBy>Jesse Treu</cp:lastModifiedBy>
  <cp:revision>119</cp:revision>
  <cp:lastPrinted>2016-03-28T19:39:55Z</cp:lastPrinted>
  <dcterms:modified xsi:type="dcterms:W3CDTF">2017-04-20T01:03:03Z</dcterms:modified>
</cp:coreProperties>
</file>