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950075" cy="92360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5225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75" spcFirstLastPara="1" rIns="92475" wrap="square" tIns="46225"/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5pPr>
            <a:lvl6pPr indent="-228600" lvl="5" marL="2743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6pPr>
            <a:lvl7pPr indent="-228600" lvl="6" marL="3200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7pPr>
            <a:lvl8pPr indent="-22860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8pPr>
            <a:lvl9pPr indent="-22860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65225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165225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65225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1165225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165225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165225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1165225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1165225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165225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1165225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1165225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b66b0fd2d_0_16:notes"/>
          <p:cNvSpPr txBox="1"/>
          <p:nvPr>
            <p:ph idx="1" type="body"/>
          </p:nvPr>
        </p:nvSpPr>
        <p:spPr>
          <a:xfrm>
            <a:off x="926677" y="4387136"/>
            <a:ext cx="5096700" cy="4156200"/>
          </a:xfrm>
          <a:prstGeom prst="rect">
            <a:avLst/>
          </a:prstGeom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4b66b0fd2d_0_16:notes"/>
          <p:cNvSpPr/>
          <p:nvPr>
            <p:ph idx="2" type="sldImg"/>
          </p:nvPr>
        </p:nvSpPr>
        <p:spPr>
          <a:xfrm>
            <a:off x="1165225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1165225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:notes"/>
          <p:cNvSpPr/>
          <p:nvPr>
            <p:ph idx="2" type="sldImg"/>
          </p:nvPr>
        </p:nvSpPr>
        <p:spPr>
          <a:xfrm>
            <a:off x="1165225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:notes"/>
          <p:cNvSpPr/>
          <p:nvPr>
            <p:ph idx="2" type="sldImg"/>
          </p:nvPr>
        </p:nvSpPr>
        <p:spPr>
          <a:xfrm>
            <a:off x="1165225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1165225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:notes"/>
          <p:cNvSpPr/>
          <p:nvPr>
            <p:ph idx="2" type="sldImg"/>
          </p:nvPr>
        </p:nvSpPr>
        <p:spPr>
          <a:xfrm>
            <a:off x="1165225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:notes"/>
          <p:cNvSpPr/>
          <p:nvPr>
            <p:ph idx="2" type="sldImg"/>
          </p:nvPr>
        </p:nvSpPr>
        <p:spPr>
          <a:xfrm>
            <a:off x="1165225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/>
          <p:nvPr>
            <p:ph idx="1" type="body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:notes"/>
          <p:cNvSpPr/>
          <p:nvPr>
            <p:ph idx="2" type="sldImg"/>
          </p:nvPr>
        </p:nvSpPr>
        <p:spPr>
          <a:xfrm>
            <a:off x="1165225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 txBox="1"/>
          <p:nvPr>
            <p:ph idx="1" type="body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:notes"/>
          <p:cNvSpPr/>
          <p:nvPr>
            <p:ph idx="2" type="sldImg"/>
          </p:nvPr>
        </p:nvSpPr>
        <p:spPr>
          <a:xfrm>
            <a:off x="1165225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 txBox="1"/>
          <p:nvPr>
            <p:ph idx="1" type="body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:notes"/>
          <p:cNvSpPr/>
          <p:nvPr>
            <p:ph idx="2" type="sldImg"/>
          </p:nvPr>
        </p:nvSpPr>
        <p:spPr>
          <a:xfrm>
            <a:off x="1165225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:notes"/>
          <p:cNvSpPr/>
          <p:nvPr>
            <p:ph idx="2" type="sldImg"/>
          </p:nvPr>
        </p:nvSpPr>
        <p:spPr>
          <a:xfrm>
            <a:off x="1165225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b66b0fd2d_0_8:notes"/>
          <p:cNvSpPr txBox="1"/>
          <p:nvPr>
            <p:ph idx="1" type="body"/>
          </p:nvPr>
        </p:nvSpPr>
        <p:spPr>
          <a:xfrm>
            <a:off x="926677" y="4387136"/>
            <a:ext cx="5096700" cy="4156200"/>
          </a:xfrm>
          <a:prstGeom prst="rect">
            <a:avLst/>
          </a:prstGeom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4b66b0fd2d_0_8:notes"/>
          <p:cNvSpPr/>
          <p:nvPr>
            <p:ph idx="2" type="sldImg"/>
          </p:nvPr>
        </p:nvSpPr>
        <p:spPr>
          <a:xfrm>
            <a:off x="1165225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 txBox="1"/>
          <p:nvPr>
            <p:ph idx="1" type="body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:notes"/>
          <p:cNvSpPr/>
          <p:nvPr>
            <p:ph idx="2" type="sldImg"/>
          </p:nvPr>
        </p:nvSpPr>
        <p:spPr>
          <a:xfrm>
            <a:off x="1165225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 txBox="1"/>
          <p:nvPr>
            <p:ph idx="1" type="body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:notes"/>
          <p:cNvSpPr/>
          <p:nvPr>
            <p:ph idx="2" type="sldImg"/>
          </p:nvPr>
        </p:nvSpPr>
        <p:spPr>
          <a:xfrm>
            <a:off x="1165225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b66b0fd2d_0_0:notes"/>
          <p:cNvSpPr txBox="1"/>
          <p:nvPr>
            <p:ph idx="1" type="body"/>
          </p:nvPr>
        </p:nvSpPr>
        <p:spPr>
          <a:xfrm>
            <a:off x="926677" y="4387136"/>
            <a:ext cx="5096700" cy="4156200"/>
          </a:xfrm>
          <a:prstGeom prst="rect">
            <a:avLst/>
          </a:prstGeom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4b66b0fd2d_0_0:notes"/>
          <p:cNvSpPr/>
          <p:nvPr>
            <p:ph idx="2" type="sldImg"/>
          </p:nvPr>
        </p:nvSpPr>
        <p:spPr>
          <a:xfrm>
            <a:off x="1165225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b64cd09ad_0_0:notes"/>
          <p:cNvSpPr/>
          <p:nvPr>
            <p:ph idx="2" type="sldImg"/>
          </p:nvPr>
        </p:nvSpPr>
        <p:spPr>
          <a:xfrm>
            <a:off x="1165225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b64cd09ad_0_0:notes"/>
          <p:cNvSpPr txBox="1"/>
          <p:nvPr>
            <p:ph idx="1" type="body"/>
          </p:nvPr>
        </p:nvSpPr>
        <p:spPr>
          <a:xfrm>
            <a:off x="926677" y="4387136"/>
            <a:ext cx="5096700" cy="4156200"/>
          </a:xfrm>
          <a:prstGeom prst="rect">
            <a:avLst/>
          </a:prstGeom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b64fc7aec_0_0:notes"/>
          <p:cNvSpPr/>
          <p:nvPr>
            <p:ph idx="2" type="sldImg"/>
          </p:nvPr>
        </p:nvSpPr>
        <p:spPr>
          <a:xfrm>
            <a:off x="1165225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b64fc7aec_0_0:notes"/>
          <p:cNvSpPr txBox="1"/>
          <p:nvPr>
            <p:ph idx="1" type="body"/>
          </p:nvPr>
        </p:nvSpPr>
        <p:spPr>
          <a:xfrm>
            <a:off x="926677" y="4387136"/>
            <a:ext cx="5096700" cy="4156200"/>
          </a:xfrm>
          <a:prstGeom prst="rect">
            <a:avLst/>
          </a:prstGeom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165225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b66b0fd2d_0_22:notes"/>
          <p:cNvSpPr txBox="1"/>
          <p:nvPr>
            <p:ph idx="1" type="body"/>
          </p:nvPr>
        </p:nvSpPr>
        <p:spPr>
          <a:xfrm>
            <a:off x="926677" y="4387136"/>
            <a:ext cx="5096700" cy="4156200"/>
          </a:xfrm>
          <a:prstGeom prst="rect">
            <a:avLst/>
          </a:prstGeom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4b66b0fd2d_0_22:notes"/>
          <p:cNvSpPr/>
          <p:nvPr>
            <p:ph idx="2" type="sldImg"/>
          </p:nvPr>
        </p:nvSpPr>
        <p:spPr>
          <a:xfrm>
            <a:off x="1165225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165225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idx="2" type="body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sz="2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>
            <p:ph idx="2" type="pic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23" name="Google Shape;23;p3"/>
          <p:cNvSpPr txBox="1"/>
          <p:nvPr>
            <p:ph idx="3" type="body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4" name="Google Shape;24;p3"/>
          <p:cNvSpPr txBox="1"/>
          <p:nvPr>
            <p:ph idx="4" type="body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nt with Captio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0"/>
            <a:ext cx="3008315" cy="14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mbria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31788" y="5648960"/>
            <a:ext cx="548640" cy="39624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800">
                <a:solidFill>
                  <a:srgbClr val="FFFFFF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 sz="1800">
                <a:solidFill>
                  <a:srgbClr val="FFFFFF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 sz="1800">
                <a:solidFill>
                  <a:srgbClr val="FFFFFF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 sz="1800">
                <a:solidFill>
                  <a:srgbClr val="FFFFFF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 sz="1800">
                <a:solidFill>
                  <a:srgbClr val="FFFFFF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 sz="1800">
                <a:solidFill>
                  <a:srgbClr val="FFFFFF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 sz="1800">
                <a:solidFill>
                  <a:srgbClr val="FFFFFF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 sz="1800">
                <a:solidFill>
                  <a:srgbClr val="FFFFFF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 sz="18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b="0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" name="Google Shape;10;p1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510116" y="52280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b="1" lang="en-US" sz="3600" u="sng"/>
              <a:t>Philanthropic </a:t>
            </a:r>
            <a:r>
              <a:rPr b="1" i="0" lang="en-US" sz="3600" u="sng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Support for U.S. Fusion </a:t>
            </a:r>
            <a:r>
              <a:rPr b="1" lang="en-US" sz="3600" u="sng"/>
              <a:t>Engagement</a:t>
            </a:r>
            <a:endParaRPr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180530" y="2517452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chemeClr val="dk1"/>
                </a:solidFill>
              </a:rPr>
              <a:t>A Critical Component of Global Energy Strategy and U.S. Technology Leadership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u="sng"/>
              <a:t>“</a:t>
            </a:r>
            <a:r>
              <a:rPr b="1" lang="en-US" sz="3600" u="sng"/>
              <a:t>Green Energy” Ideas Fall Short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581885" y="2456174"/>
            <a:ext cx="7714211" cy="55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4008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Long term radioactive waste concerns</a:t>
            </a:r>
            <a:endParaRPr/>
          </a:p>
          <a:p>
            <a:pPr indent="-228600" lvl="1" marL="64008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Catastrophic failure of nuclear facility is a risk</a:t>
            </a:r>
            <a:endParaRPr/>
          </a:p>
          <a:p>
            <a:pPr indent="-228600" lvl="1" marL="64008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Weapons potential of fuel</a:t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2437775" y="1563374"/>
            <a:ext cx="40751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mbria"/>
                <a:ea typeface="Cambria"/>
                <a:cs typeface="Cambria"/>
                <a:sym typeface="Cambria"/>
              </a:rPr>
              <a:t>Nuclear power (fission)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b="1" lang="en-US" sz="3600" u="sng"/>
              <a:t>Fusion Energy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457200" y="1982586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Fusion Energy has genuine potential as a clean, inexpensive source of power on the scale needed to support a global economy.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1587731" y="415637"/>
            <a:ext cx="64922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b="1" i="0" lang="en-US" sz="3600" u="sng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Fusion</a:t>
            </a:r>
            <a:r>
              <a:rPr lang="en-US" sz="3600" u="sng"/>
              <a:t> Energy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980902" y="1819218"/>
            <a:ext cx="7099069" cy="386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Safe</a:t>
            </a:r>
            <a:endParaRPr/>
          </a:p>
          <a:p>
            <a:pPr indent="-609600" lvl="0" marL="6096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Fuel is available</a:t>
            </a:r>
            <a:endParaRPr/>
          </a:p>
          <a:p>
            <a:pPr indent="-609600" lvl="0" marL="6096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No long term environmental affects</a:t>
            </a:r>
            <a:endParaRPr/>
          </a:p>
          <a:p>
            <a:pPr indent="-609600" lvl="0" marL="6096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Can be sited anywhere</a:t>
            </a:r>
            <a:endParaRPr/>
          </a:p>
          <a:p>
            <a:pPr indent="-609600" lvl="0" marL="6096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Generates no CO</a:t>
            </a:r>
            <a:r>
              <a:rPr baseline="-25000" lang="en-US" sz="2800"/>
              <a:t>2</a:t>
            </a:r>
            <a:r>
              <a:rPr lang="en-US" sz="2800"/>
              <a:t> or other greenhouse gases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b="1" lang="en-US" sz="3600" u="sng"/>
              <a:t>What’s Needed?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656699" y="1583575"/>
            <a:ext cx="7755776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Holding a stable “plasma” of D and T…</a:t>
            </a:r>
            <a:endParaRPr/>
          </a:p>
          <a:p>
            <a:pPr indent="0" lvl="1" marL="41148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-  At high temperature (~170 million </a:t>
            </a:r>
            <a:r>
              <a:rPr baseline="30000" lang="en-US" sz="2800"/>
              <a:t>o</a:t>
            </a:r>
            <a:r>
              <a:rPr lang="en-US" sz="2800"/>
              <a:t>C)</a:t>
            </a:r>
            <a:endParaRPr/>
          </a:p>
          <a:p>
            <a:pPr indent="0" lvl="1" marL="41148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-  High enough pressure </a:t>
            </a:r>
            <a:endParaRPr/>
          </a:p>
          <a:p>
            <a:pPr indent="-269875" lvl="1" marL="681038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-  For long enough to generate power (avoid     unstable turbulence)</a:t>
            </a:r>
            <a:endParaRPr/>
          </a:p>
          <a:p>
            <a:pPr indent="-2286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How to surround the plasma with a material</a:t>
            </a:r>
            <a:endParaRPr/>
          </a:p>
          <a:p>
            <a:pPr indent="0" lvl="1" marL="41148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-  Damage to the walls ?</a:t>
            </a:r>
            <a:endParaRPr/>
          </a:p>
          <a:p>
            <a:pPr indent="-2286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How to transfer the heat out ?</a:t>
            </a:r>
            <a:endParaRPr/>
          </a:p>
          <a:p>
            <a:pPr indent="-88900" lvl="0" marL="34290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5057" y="0"/>
            <a:ext cx="92945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b="1" lang="en-US" sz="3600" u="sng"/>
              <a:t>How to Hold the Plasma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249383" y="1334200"/>
            <a:ext cx="8079970" cy="5315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Gravity – this is how stars manage it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Inertial method </a:t>
            </a:r>
            <a:endParaRPr/>
          </a:p>
          <a:p>
            <a:pPr indent="0" lvl="1" marL="41148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590"/>
              <a:t>-  Compress a sphere of “ingredients” with lasers</a:t>
            </a:r>
            <a:endParaRPr/>
          </a:p>
          <a:p>
            <a:pPr indent="-220662" lvl="1" marL="631825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590"/>
              <a:t>-  Under development at Lawrence Livermore National Lab (LLNL) and elsewhere</a:t>
            </a:r>
            <a:endParaRPr/>
          </a:p>
          <a:p>
            <a:pPr indent="-220662" lvl="1" marL="631825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590"/>
              <a:t>-  Status: awaiting demonstration of ignition at LLNL; further to go than magnetic confinement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Magnetic confinement</a:t>
            </a:r>
            <a:endParaRPr/>
          </a:p>
          <a:p>
            <a:pPr indent="0" lvl="1" marL="41148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590"/>
              <a:t>-  Use magnetic fields to contain the plasma</a:t>
            </a:r>
            <a:endParaRPr/>
          </a:p>
          <a:p>
            <a:pPr indent="-228600" lvl="1" marL="64008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Font typeface="Calibri"/>
              <a:buChar char="-"/>
            </a:pPr>
            <a:r>
              <a:rPr lang="en-US" sz="2590"/>
              <a:t>Need to get the details right for stability</a:t>
            </a:r>
            <a:endParaRPr/>
          </a:p>
          <a:p>
            <a:pPr indent="-228600" lvl="1" marL="64008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Font typeface="Calibri"/>
              <a:buChar char="-"/>
            </a:pPr>
            <a:r>
              <a:rPr lang="en-US" sz="2590"/>
              <a:t>Need to develop solutions for the surrounding materials</a:t>
            </a:r>
            <a:endParaRPr/>
          </a:p>
          <a:p>
            <a:pPr indent="-111125" lvl="1" marL="64008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r>
              <a:t/>
            </a:r>
            <a:endParaRPr sz="1850"/>
          </a:p>
          <a:p>
            <a:pPr indent="0" lvl="1" marL="41148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r>
              <a:t/>
            </a:r>
            <a:endParaRPr sz="185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081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b="1" lang="en-US" sz="3600" u="sng"/>
              <a:t>Magnetic Designs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617496" y="1382335"/>
            <a:ext cx="7620000" cy="5083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None/>
            </a:pPr>
            <a:r>
              <a:rPr b="1" lang="en-US" sz="2590" u="sng"/>
              <a:t>Tokomak</a:t>
            </a:r>
            <a:endParaRPr/>
          </a:p>
          <a:p>
            <a:pPr indent="-228600" lvl="1" marL="6400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/>
              <a:t>Torus shape</a:t>
            </a:r>
            <a:endParaRPr/>
          </a:p>
          <a:p>
            <a:pPr indent="-228600" lvl="1" marL="6400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/>
              <a:t>Inherent instabilities – can damage the vessel</a:t>
            </a:r>
            <a:endParaRPr/>
          </a:p>
          <a:p>
            <a:pPr indent="-228600" lvl="1" marL="6400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/>
              <a:t>Need injection of power to sustain the burn</a:t>
            </a:r>
            <a:endParaRPr/>
          </a:p>
          <a:p>
            <a:pPr indent="-228600" lvl="1" marL="6400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/>
              <a:t>ITER (International project in France) under construction</a:t>
            </a:r>
            <a:endParaRPr/>
          </a:p>
          <a:p>
            <a:pPr indent="0" lvl="0" marL="114300" rtl="0" algn="l">
              <a:lnSpc>
                <a:spcPct val="16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b="1" lang="en-US" sz="2590" u="sng"/>
              <a:t>Stellarator</a:t>
            </a:r>
            <a:endParaRPr/>
          </a:p>
          <a:p>
            <a:pPr indent="-228600" lvl="1" marL="64008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405"/>
              <a:buChar char="•"/>
            </a:pPr>
            <a:r>
              <a:rPr lang="en-US" sz="2405"/>
              <a:t>Twisted torus</a:t>
            </a:r>
            <a:endParaRPr/>
          </a:p>
          <a:p>
            <a:pPr indent="-228600" lvl="1" marL="64008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405"/>
              <a:buChar char="•"/>
            </a:pPr>
            <a:r>
              <a:rPr lang="en-US" sz="2405"/>
              <a:t>Inherently stable plasma</a:t>
            </a:r>
            <a:endParaRPr/>
          </a:p>
          <a:p>
            <a:pPr indent="-228600" lvl="1" marL="64008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405"/>
              <a:buChar char="•"/>
            </a:pPr>
            <a:r>
              <a:rPr lang="en-US" sz="2405"/>
              <a:t>Does not require “injections” of power </a:t>
            </a:r>
            <a:endParaRPr/>
          </a:p>
          <a:p>
            <a:pPr indent="-228600" lvl="1" marL="64008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405"/>
              <a:buChar char="•"/>
            </a:pPr>
            <a:r>
              <a:rPr lang="en-US" sz="2405"/>
              <a:t>Requires modern computer power to design</a:t>
            </a:r>
            <a:endParaRPr/>
          </a:p>
          <a:p>
            <a:pPr indent="-228600" lvl="1" marL="64008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405"/>
              <a:buChar char="•"/>
            </a:pPr>
            <a:r>
              <a:rPr lang="en-US" sz="2405"/>
              <a:t>PPPL Stellarator canceled in 2008 due to cost over-runs</a:t>
            </a:r>
            <a:endParaRPr/>
          </a:p>
          <a:p>
            <a:pPr indent="-111125" lvl="1" marL="64008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r>
              <a:t/>
            </a:r>
            <a:endParaRPr sz="185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1197" y="0"/>
            <a:ext cx="9218087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/>
        </p:nvSpPr>
        <p:spPr>
          <a:xfrm>
            <a:off x="1365249" y="1825624"/>
            <a:ext cx="582612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&lt;&lt; slide on current state of R&amp;D with a message of “we are getting closer to reality”;  maybe list next important R&amp;D steps?&gt;&gt;&gt;</a:t>
            </a:r>
            <a:endParaRPr sz="18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510116" y="522807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b="1" lang="en-US" sz="3600" u="sng"/>
              <a:t>The </a:t>
            </a:r>
            <a:r>
              <a:rPr b="1" lang="en-US" sz="3600" u="sng"/>
              <a:t>New Stellar Energy</a:t>
            </a:r>
            <a:endParaRPr b="1" sz="3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b="1" lang="en-US" sz="3600" u="sng"/>
              <a:t>Foundation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1180530" y="2517452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chemeClr val="dk1"/>
                </a:solidFill>
              </a:rPr>
              <a:t>A critical climate change partnership With a joint mission: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i="1" lang="en-US" sz="3200">
                <a:solidFill>
                  <a:schemeClr val="dk1"/>
                </a:solidFill>
              </a:rPr>
              <a:t>Fusion Energy</a:t>
            </a:r>
            <a:endParaRPr i="1" sz="3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i="1" lang="en-US" sz="3200">
                <a:solidFill>
                  <a:schemeClr val="dk1"/>
                </a:solidFill>
              </a:rPr>
              <a:t>Soon Enough to Make a Difference</a:t>
            </a:r>
            <a:endParaRPr i="1" sz="3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/>
        </p:nvSpPr>
        <p:spPr>
          <a:xfrm>
            <a:off x="1460500" y="1190626"/>
            <a:ext cx="6143625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slide of what we need to do now and why </a:t>
            </a:r>
            <a:endParaRPr>
              <a:solidFill>
                <a:srgbClr val="FF0000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Infrastructure</a:t>
            </a:r>
            <a:endParaRPr>
              <a:solidFill>
                <a:srgbClr val="FF0000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Regulatory</a:t>
            </a:r>
            <a:endParaRPr>
              <a:solidFill>
                <a:srgbClr val="FF0000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Advocacy</a:t>
            </a:r>
            <a:endParaRPr>
              <a:solidFill>
                <a:srgbClr val="FF0000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Education</a:t>
            </a:r>
            <a:endParaRPr>
              <a:solidFill>
                <a:srgbClr val="FF0000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…..</a:t>
            </a:r>
            <a:endParaRPr sz="18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b="1" lang="en-US" sz="3600" u="sng"/>
              <a:t>Wall Design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457200" y="1730726"/>
            <a:ext cx="798853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ITER – not designed to solve the wall or heat transfer issues, but will add important knowledge.</a:t>
            </a:r>
            <a:endParaRPr/>
          </a:p>
          <a:p>
            <a:pPr indent="-2286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“Liquid Metal” technology</a:t>
            </a:r>
            <a:endParaRPr/>
          </a:p>
          <a:p>
            <a:pPr indent="0" lvl="1" marL="41148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-  Promising idea for a survivable wall</a:t>
            </a:r>
            <a:endParaRPr/>
          </a:p>
          <a:p>
            <a:pPr indent="0" lvl="1" marL="41148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-  Needs to be tried out</a:t>
            </a:r>
            <a:endParaRPr/>
          </a:p>
          <a:p>
            <a:pPr indent="0" lvl="1" marL="41148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-  Paves the way for heat transfer</a:t>
            </a:r>
            <a:endParaRPr/>
          </a:p>
          <a:p>
            <a:pPr indent="-88900" lvl="0" marL="34290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/>
        </p:nvSpPr>
        <p:spPr>
          <a:xfrm>
            <a:off x="1587501" y="1762125"/>
            <a:ext cx="490537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Maybe insert a slide or two on details of the advocacy, education, etc. activities that are needed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457200" y="165454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b="1" lang="en-US" sz="3600" u="sng"/>
              <a:t>Fusion R&amp;D Status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457200" y="1378423"/>
            <a:ext cx="7905404" cy="4967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U.S. government funding has been far too little.</a:t>
            </a:r>
            <a:endParaRPr sz="1800"/>
          </a:p>
          <a:p>
            <a:pPr indent="-2032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Arguably the most promising pathway to commercial power generating fusion (Stellarator) mostly cut off in the U.S. due to over-runs in 2008.</a:t>
            </a:r>
            <a:endParaRPr sz="2400"/>
          </a:p>
          <a:p>
            <a:pPr indent="-2032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&lt;&lt;&lt; mention General Fusion ? Others ?? &gt;&gt;&gt;</a:t>
            </a:r>
            <a:endParaRPr sz="2400">
              <a:solidFill>
                <a:srgbClr val="FF0000"/>
              </a:solidFill>
            </a:endParaRPr>
          </a:p>
          <a:p>
            <a:pPr indent="-2032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International project (ITER) employs an earlier tokamak design which is a good vehicle for studying burning plasmas, but not the best ultimate reactor.</a:t>
            </a:r>
            <a:r>
              <a:rPr lang="en-US" sz="2400">
                <a:solidFill>
                  <a:srgbClr val="FF0000"/>
                </a:solidFill>
              </a:rPr>
              <a:t>&lt;&lt;&lt; comment on time frame? &gt;&gt;&gt;</a:t>
            </a:r>
            <a:endParaRPr sz="1800">
              <a:solidFill>
                <a:srgbClr val="FF0000"/>
              </a:solidFill>
            </a:endParaRPr>
          </a:p>
          <a:p>
            <a:pPr indent="-2032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German W-7X Stellarator went on line this year and will produce important results on one specific design concept.</a:t>
            </a:r>
            <a:r>
              <a:rPr lang="en-US" sz="2400">
                <a:solidFill>
                  <a:srgbClr val="FF0000"/>
                </a:solidFill>
              </a:rPr>
              <a:t>&lt;&lt;&lt;update!&gt;&gt;&gt;</a:t>
            </a:r>
            <a:endParaRPr baseline="-25000" sz="2400">
              <a:solidFill>
                <a:srgbClr val="FF0000"/>
              </a:solidFill>
            </a:endParaRPr>
          </a:p>
          <a:p>
            <a:pPr indent="0" lvl="0" marL="1143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b="1" lang="en-US" sz="3600" u="sng"/>
              <a:t>What’s Needed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540325" y="156695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Next-Generation Stellarator is possible</a:t>
            </a:r>
            <a:endParaRPr/>
          </a:p>
          <a:p>
            <a:pPr indent="-457200" lvl="1" marL="868363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 sz="2800"/>
              <a:t>Incorporate modern computer capabilities to fine-tune the shape</a:t>
            </a:r>
            <a:endParaRPr/>
          </a:p>
          <a:p>
            <a:pPr indent="-457200" lvl="1" marL="868363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 sz="2800"/>
              <a:t>Test more compact stellarator design</a:t>
            </a:r>
            <a:endParaRPr/>
          </a:p>
          <a:p>
            <a:pPr indent="0" lvl="1" marL="41148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-     Solve residual turbulence issues</a:t>
            </a:r>
            <a:endParaRPr/>
          </a:p>
          <a:p>
            <a:pPr indent="0" lvl="1" marL="41148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-     Needs to be designed and built</a:t>
            </a:r>
            <a:endParaRPr sz="2800"/>
          </a:p>
          <a:p>
            <a:pPr indent="0" lvl="1" marL="41148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-    </a:t>
            </a:r>
            <a:r>
              <a:rPr lang="en-US" sz="2800">
                <a:solidFill>
                  <a:srgbClr val="FF0000"/>
                </a:solidFill>
              </a:rPr>
              <a:t>&lt;&lt;&lt; manaufacturability study &gt;&gt;&gt;</a:t>
            </a:r>
            <a:endParaRPr sz="2800">
              <a:solidFill>
                <a:srgbClr val="FF0000"/>
              </a:solidFill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Try out Liquid Metal Wall technologies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88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b="1" lang="en-US" sz="3600" u="sng"/>
              <a:t>Princeton Plasma Physics Lab</a:t>
            </a:r>
            <a:br>
              <a:rPr b="1" lang="en-US" sz="3600" u="sng"/>
            </a:br>
            <a:r>
              <a:rPr b="1" lang="en-US" sz="3600" u="sng"/>
              <a:t>“PPPL”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484496" y="1835812"/>
            <a:ext cx="762000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Char char="•"/>
            </a:pPr>
            <a:r>
              <a:rPr lang="en-US" sz="2300">
                <a:solidFill>
                  <a:srgbClr val="FF0000"/>
                </a:solidFill>
              </a:rPr>
              <a:t>&lt;&lt;&lt; need to update this&gt;&gt;&gt;</a:t>
            </a:r>
            <a:endParaRPr sz="2300">
              <a:solidFill>
                <a:srgbClr val="FF0000"/>
              </a:solidFill>
            </a:endParaRPr>
          </a:p>
          <a:p>
            <a:pPr indent="-1968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Department of Energy National Laboratory.</a:t>
            </a:r>
            <a:endParaRPr sz="1700"/>
          </a:p>
          <a:p>
            <a:pPr indent="-1968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A pioneer in magnetically confined controlled fusion research.</a:t>
            </a:r>
            <a:endParaRPr sz="1700"/>
          </a:p>
          <a:p>
            <a:pPr indent="-1968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Pioneered a Stellarator design in the 2000’s.</a:t>
            </a:r>
            <a:endParaRPr sz="1700"/>
          </a:p>
          <a:p>
            <a:pPr indent="-1968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Stellarator was canceled by DOE at the beginning of the financial crisis, due to cost-over-runs.</a:t>
            </a:r>
            <a:endParaRPr sz="1700"/>
          </a:p>
          <a:p>
            <a:pPr indent="-1968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Currently operate a major tokamak and other smaller experiments.</a:t>
            </a:r>
            <a:endParaRPr sz="1700"/>
          </a:p>
          <a:p>
            <a:pPr indent="-1968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Team still in place, anxious to work on Next-Gen Stellarator and Liquid Metal Walls.</a:t>
            </a:r>
            <a:endParaRPr sz="1700"/>
          </a:p>
          <a:p>
            <a:pPr indent="-88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1700"/>
          </a:p>
          <a:p>
            <a:pPr indent="-88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457200" y="274637"/>
            <a:ext cx="7620000" cy="1995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u="sng"/>
              <a:t>MIT Plasma Science and Fusion Center</a:t>
            </a:r>
            <a:br>
              <a:rPr lang="en-US" u="sng"/>
            </a:br>
            <a:endParaRPr u="sng"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/>
              <a:t>Leadership center of excellence in High Transition Temperature Superconducting Magnet technology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/>
              <a:t>This technology offers potential for compact and thus cheaper designs for fusion energy reactors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/>
              <a:t>Offers a clear path to commercially practical electricity generators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&lt;&lt;&lt; need to talk about CFS&gt;&gt;&gt;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b="1" lang="en-US" sz="3600" u="sng"/>
              <a:t>Specifically….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204717" y="1600200"/>
            <a:ext cx="8256896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$5MM scopes out concepts for a Next-Generation Stellarator design.</a:t>
            </a:r>
            <a:endParaRPr/>
          </a:p>
          <a:p>
            <a:pPr indent="-2286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$3MM funds testing of Liquid Metal Wall prototypes.</a:t>
            </a:r>
            <a:endParaRPr/>
          </a:p>
          <a:p>
            <a:pPr indent="-2286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Positions that design for government funding ~$1.5B to build Next-Gen Stellarator possibly with Liquid Metal Walls.</a:t>
            </a:r>
            <a:endParaRPr/>
          </a:p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/>
        </p:nvSpPr>
        <p:spPr>
          <a:xfrm>
            <a:off x="695727" y="1444338"/>
            <a:ext cx="7500620" cy="3724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                                                     </a:t>
            </a:r>
            <a:r>
              <a:rPr b="1" lang="en-US" sz="2000" u="sng"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Fund Next Generation Stellarator Design.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Fund Liquid Metal Wall prototype testing.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Be ready for Government Funding of the next generation of Stellarator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3492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&lt;&lt;&lt;we need to reassess technical talking points/goals&gt;&gt;&gt;</a:t>
            </a:r>
            <a:endParaRPr sz="28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6" name="Google Shape;256;p41"/>
          <p:cNvSpPr/>
          <p:nvPr/>
        </p:nvSpPr>
        <p:spPr>
          <a:xfrm>
            <a:off x="3582697" y="840055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latin typeface="Cambria"/>
                <a:ea typeface="Cambria"/>
                <a:cs typeface="Cambria"/>
                <a:sym typeface="Cambria"/>
              </a:rPr>
              <a:t>Goals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457200" y="19275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b="1" lang="en-US" sz="3600" u="sng"/>
              <a:t>What’s at Stake</a:t>
            </a:r>
            <a:endParaRPr/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416256" y="1450072"/>
            <a:ext cx="784063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Climate modeling suggests global warming will be severe in 50 years.</a:t>
            </a:r>
            <a:endParaRPr/>
          </a:p>
          <a:p>
            <a:pPr indent="-2286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We need to get serious NOW to avoid catastrophic climate affects.</a:t>
            </a:r>
            <a:endParaRPr/>
          </a:p>
          <a:p>
            <a:pPr indent="-2286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We need to accelerate </a:t>
            </a:r>
            <a:r>
              <a:rPr lang="en-US" sz="2800" u="sng"/>
              <a:t>solutions</a:t>
            </a:r>
            <a:r>
              <a:rPr lang="en-US" sz="2800"/>
              <a:t> to the energy problem now, while there is still (barely) enough time!</a:t>
            </a:r>
            <a:endParaRPr/>
          </a:p>
          <a:p>
            <a:pPr indent="-2286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Now is the time to fund the Next Gen Stellarator.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b="1" i="0" lang="en-US" sz="3600" u="sng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Stellar Energy Foundation, Inc.</a:t>
            </a:r>
            <a:endParaRPr b="1" i="0" sz="3600" u="sng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6"/>
          <p:cNvSpPr txBox="1"/>
          <p:nvPr>
            <p:ph idx="2" type="body"/>
          </p:nvPr>
        </p:nvSpPr>
        <p:spPr>
          <a:xfrm>
            <a:off x="584284" y="2236867"/>
            <a:ext cx="4020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Jesse I. Treu, Ph.D.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Partner and co-founder, Domain Associates, L.L.C.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33 years of professional venture capital experience</a:t>
            </a:r>
            <a:endParaRPr/>
          </a:p>
        </p:txBody>
      </p:sp>
      <p:sp>
        <p:nvSpPr>
          <p:cNvPr id="104" name="Google Shape;104;p16"/>
          <p:cNvSpPr txBox="1"/>
          <p:nvPr>
            <p:ph idx="4" type="body"/>
          </p:nvPr>
        </p:nvSpPr>
        <p:spPr>
          <a:xfrm>
            <a:off x="4543584" y="2236867"/>
            <a:ext cx="3657600" cy="26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Matthew D. Miller, Ph.D.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Seasoned C-level technology executive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Serial technology entrepreneur</a:t>
            </a:r>
            <a:endParaRPr/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531788" y="5648960"/>
            <a:ext cx="548700" cy="3963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332136" y="1002366"/>
            <a:ext cx="1761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latin typeface="Cambria"/>
                <a:ea typeface="Cambria"/>
                <a:cs typeface="Cambria"/>
                <a:sym typeface="Cambria"/>
              </a:rPr>
              <a:t>Founders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/>
        </p:nvSpPr>
        <p:spPr>
          <a:xfrm>
            <a:off x="1793875" y="1651000"/>
            <a:ext cx="45085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Need a wrap up slide to either substitute for or complement the “Goals” slide from back when SEF was solely R&amp;D focused.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/>
        </p:nvSpPr>
        <p:spPr>
          <a:xfrm>
            <a:off x="1042095" y="1257768"/>
            <a:ext cx="661623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latin typeface="Cambria"/>
                <a:ea typeface="Cambria"/>
                <a:cs typeface="Cambria"/>
                <a:sym typeface="Cambria"/>
              </a:rPr>
              <a:t>Stellar Energy Foundation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latin typeface="Cambria"/>
                <a:ea typeface="Cambria"/>
                <a:cs typeface="Cambria"/>
                <a:sym typeface="Cambria"/>
              </a:rPr>
              <a:t>Philanthropic Support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latin typeface="Cambria"/>
                <a:ea typeface="Cambria"/>
                <a:cs typeface="Cambria"/>
                <a:sym typeface="Cambria"/>
              </a:rPr>
              <a:t>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latin typeface="Cambria"/>
                <a:ea typeface="Cambria"/>
                <a:cs typeface="Cambria"/>
                <a:sym typeface="Cambria"/>
              </a:rPr>
              <a:t>Next Generation Stellarator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b="1" lang="en-US" sz="3600" u="sng"/>
              <a:t>Energy for the Common Good</a:t>
            </a:r>
            <a:r>
              <a:rPr b="1" i="0" lang="en-US" sz="3600" u="sng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, Inc.</a:t>
            </a:r>
            <a:endParaRPr b="1" i="0" sz="3600" u="sng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584284" y="2236867"/>
            <a:ext cx="4020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Wallace Johnston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President and co-founder, 2013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30 years of professional finance and tech initiation experience</a:t>
            </a:r>
            <a:endParaRPr/>
          </a:p>
        </p:txBody>
      </p:sp>
      <p:sp>
        <p:nvSpPr>
          <p:cNvPr id="113" name="Google Shape;113;p17"/>
          <p:cNvSpPr txBox="1"/>
          <p:nvPr>
            <p:ph idx="4" type="body"/>
          </p:nvPr>
        </p:nvSpPr>
        <p:spPr>
          <a:xfrm>
            <a:off x="4543584" y="2236867"/>
            <a:ext cx="3657600" cy="26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Jane Hotchkiss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Strategy Consultant and co-founder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30 years of renewable and clean energy: policy to projects</a:t>
            </a:r>
            <a:endParaRPr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531788" y="5648960"/>
            <a:ext cx="548700" cy="3963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3332136" y="1002366"/>
            <a:ext cx="1761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latin typeface="Cambria"/>
                <a:ea typeface="Cambria"/>
                <a:cs typeface="Cambria"/>
                <a:sym typeface="Cambria"/>
              </a:rPr>
              <a:t>Founders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57200" y="274673"/>
            <a:ext cx="7620000" cy="332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new people slide(s) to list all five of us; probably replaces previous slide)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1" name="Google Shape;121;p18"/>
          <p:cNvSpPr txBox="1"/>
          <p:nvPr>
            <p:ph idx="2" type="body"/>
          </p:nvPr>
        </p:nvSpPr>
        <p:spPr>
          <a:xfrm>
            <a:off x="457200" y="4394600"/>
            <a:ext cx="3657600" cy="173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4" type="body"/>
          </p:nvPr>
        </p:nvSpPr>
        <p:spPr>
          <a:xfrm>
            <a:off x="4419600" y="4394575"/>
            <a:ext cx="3657600" cy="173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502825" y="441001"/>
            <a:ext cx="7620000" cy="362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Visionaries and Advisors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Rein Beeuwkes			Peter Burnim		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Dennis Whyte			Steven Cowley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(Bill Gates)				(Simons Foundation)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b="1" lang="en-US" sz="4000" u="sng"/>
              <a:t>Fusion’s Climate Change Commitement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407324" y="1633450"/>
            <a:ext cx="8154785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Renewable and clean energy’s missing partner</a:t>
            </a:r>
            <a:endParaRPr b="1" sz="2800"/>
          </a:p>
          <a:p>
            <a:pPr indent="0" lvl="0" marL="11430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/>
          </a:p>
          <a:p>
            <a:pPr indent="0" lvl="0" marL="11430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/>
          </a:p>
          <a:p>
            <a:pPr indent="-342900" lvl="1" marL="458787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 Needs technology to store CO</a:t>
            </a:r>
            <a:r>
              <a:rPr baseline="-25000" lang="en-US" sz="2800"/>
              <a:t>2 </a:t>
            </a:r>
            <a:r>
              <a:rPr lang="en-US" sz="2800"/>
              <a:t>for centuries</a:t>
            </a:r>
            <a:endParaRPr/>
          </a:p>
          <a:p>
            <a:pPr indent="-457200" lvl="1" marL="573088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Geological sites for store not uniformly available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b="1" lang="en-US" sz="4000" u="sng"/>
              <a:t>“</a:t>
            </a:r>
            <a:r>
              <a:rPr b="1" lang="en-US" sz="3600" u="sng"/>
              <a:t>Green Energy” Ideas Fall Short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407324" y="1633450"/>
            <a:ext cx="81549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Fossil fuel plus CO</a:t>
            </a:r>
            <a:r>
              <a:rPr b="1" baseline="-25000" lang="en-US" sz="2800"/>
              <a:t>2</a:t>
            </a:r>
            <a:r>
              <a:rPr b="1" lang="en-US" sz="2800"/>
              <a:t> sequestration</a:t>
            </a:r>
            <a:endParaRPr/>
          </a:p>
          <a:p>
            <a:pPr indent="0" lvl="0" marL="114300" rtl="0" algn="ctr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baseline="-25000" sz="2800"/>
          </a:p>
          <a:p>
            <a:pPr indent="-342900" lvl="1" marL="458787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 Needs technology to store CO</a:t>
            </a:r>
            <a:r>
              <a:rPr baseline="-25000" lang="en-US" sz="2800"/>
              <a:t>2 </a:t>
            </a:r>
            <a:r>
              <a:rPr lang="en-US" sz="2800"/>
              <a:t>for centuries</a:t>
            </a:r>
            <a:endParaRPr/>
          </a:p>
          <a:p>
            <a:pPr indent="-457200" lvl="1" marL="573087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Geological sites for store not uniformly available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u="sng"/>
              <a:t>“</a:t>
            </a:r>
            <a:r>
              <a:rPr b="1" lang="en-US" sz="3600" u="sng"/>
              <a:t>Green Energy” Ideas Fall Short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593683" y="2425699"/>
            <a:ext cx="7619999" cy="5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4008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Generating sites not uniformly available</a:t>
            </a:r>
            <a:endParaRPr/>
          </a:p>
          <a:p>
            <a:pPr indent="-228600" lvl="1" marL="64008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Need to develop inexpensive energy storage technology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2574761" y="1604605"/>
            <a:ext cx="382822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66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Solar/wind plus storage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jacency">
  <a:themeElements>
    <a:clrScheme name="Advantage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