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sldIdLst>
    <p:sldId id="256" r:id="rId2"/>
    <p:sldId id="257" r:id="rId3"/>
    <p:sldId id="262" r:id="rId4"/>
    <p:sldId id="263" r:id="rId5"/>
    <p:sldId id="279" r:id="rId6"/>
    <p:sldId id="265" r:id="rId7"/>
    <p:sldId id="260" r:id="rId8"/>
    <p:sldId id="266" r:id="rId9"/>
    <p:sldId id="280" r:id="rId10"/>
    <p:sldId id="269" r:id="rId11"/>
    <p:sldId id="270" r:id="rId12"/>
    <p:sldId id="271" r:id="rId13"/>
    <p:sldId id="275" r:id="rId14"/>
    <p:sldId id="261" r:id="rId15"/>
    <p:sldId id="258" r:id="rId16"/>
    <p:sldId id="259" r:id="rId17"/>
    <p:sldId id="287" r:id="rId18"/>
    <p:sldId id="286" r:id="rId19"/>
    <p:sldId id="288" r:id="rId20"/>
    <p:sldId id="284"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4"/>
    <p:restoredTop sz="94754"/>
  </p:normalViewPr>
  <p:slideViewPr>
    <p:cSldViewPr snapToGrid="0" snapToObjects="1">
      <p:cViewPr varScale="1">
        <p:scale>
          <a:sx n="109" d="100"/>
          <a:sy n="109" d="100"/>
        </p:scale>
        <p:origin x="192" y="1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4F272-1B8A-7347-A0B2-DC2382A03173}"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35663-B6E6-5D4F-B7B4-57EAD5E1C827}" type="slidenum">
              <a:rPr lang="en-US" smtClean="0"/>
              <a:t>‹#›</a:t>
            </a:fld>
            <a:endParaRPr lang="en-US"/>
          </a:p>
        </p:txBody>
      </p:sp>
    </p:spTree>
    <p:extLst>
      <p:ext uri="{BB962C8B-B14F-4D97-AF65-F5344CB8AC3E}">
        <p14:creationId xmlns:p14="http://schemas.microsoft.com/office/powerpoint/2010/main" val="76269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27C35663-B6E6-5D4F-B7B4-57EAD5E1C827}" type="slidenum">
              <a:rPr lang="en-US" smtClean="0"/>
              <a:t>14</a:t>
            </a:fld>
            <a:endParaRPr lang="en-US"/>
          </a:p>
        </p:txBody>
      </p:sp>
    </p:spTree>
    <p:extLst>
      <p:ext uri="{BB962C8B-B14F-4D97-AF65-F5344CB8AC3E}">
        <p14:creationId xmlns:p14="http://schemas.microsoft.com/office/powerpoint/2010/main" val="86511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C35663-B6E6-5D4F-B7B4-57EAD5E1C827}" type="slidenum">
              <a:rPr lang="en-US" smtClean="0"/>
              <a:t>15</a:t>
            </a:fld>
            <a:endParaRPr lang="en-US"/>
          </a:p>
        </p:txBody>
      </p:sp>
    </p:spTree>
    <p:extLst>
      <p:ext uri="{BB962C8B-B14F-4D97-AF65-F5344CB8AC3E}">
        <p14:creationId xmlns:p14="http://schemas.microsoft.com/office/powerpoint/2010/main" val="358555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0DB4CA-79BC-384D-B661-D014C8DC3E50}"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302847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DB4CA-79BC-384D-B661-D014C8DC3E50}"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413007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DB4CA-79BC-384D-B661-D014C8DC3E50}"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113928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DB4CA-79BC-384D-B661-D014C8DC3E50}"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144381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0DB4CA-79BC-384D-B661-D014C8DC3E50}"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209884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0DB4CA-79BC-384D-B661-D014C8DC3E50}"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321721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0DB4CA-79BC-384D-B661-D014C8DC3E50}" type="datetimeFigureOut">
              <a:rPr lang="en-US" smtClean="0"/>
              <a:t>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108764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0DB4CA-79BC-384D-B661-D014C8DC3E50}" type="datetimeFigureOut">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93928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DB4CA-79BC-384D-B661-D014C8DC3E50}" type="datetimeFigureOut">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98617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DB4CA-79BC-384D-B661-D014C8DC3E50}"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264622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DB4CA-79BC-384D-B661-D014C8DC3E50}"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CDCF2-5B99-044D-998E-95A3DAA056BF}" type="slidenum">
              <a:rPr lang="en-US" smtClean="0"/>
              <a:t>‹#›</a:t>
            </a:fld>
            <a:endParaRPr lang="en-US"/>
          </a:p>
        </p:txBody>
      </p:sp>
    </p:spTree>
    <p:extLst>
      <p:ext uri="{BB962C8B-B14F-4D97-AF65-F5344CB8AC3E}">
        <p14:creationId xmlns:p14="http://schemas.microsoft.com/office/powerpoint/2010/main" val="151060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DB4CA-79BC-384D-B661-D014C8DC3E50}" type="datetimeFigureOut">
              <a:rPr lang="en-US" smtClean="0"/>
              <a:t>2/4/19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DCF2-5B99-044D-998E-95A3DAA056BF}" type="slidenum">
              <a:rPr lang="en-US" smtClean="0"/>
              <a:t>‹#›</a:t>
            </a:fld>
            <a:endParaRPr lang="en-US"/>
          </a:p>
        </p:txBody>
      </p:sp>
    </p:spTree>
    <p:extLst>
      <p:ext uri="{BB962C8B-B14F-4D97-AF65-F5344CB8AC3E}">
        <p14:creationId xmlns:p14="http://schemas.microsoft.com/office/powerpoint/2010/main" val="41350680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UMOz3tj6Lf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5AE-9ED1-6242-95A8-759D48F20BB7}"/>
              </a:ext>
            </a:extLst>
          </p:cNvPr>
          <p:cNvSpPr>
            <a:spLocks noGrp="1"/>
          </p:cNvSpPr>
          <p:nvPr>
            <p:ph type="ctrTitle"/>
          </p:nvPr>
        </p:nvSpPr>
        <p:spPr>
          <a:xfrm>
            <a:off x="885334" y="1715295"/>
            <a:ext cx="10443105" cy="1093220"/>
          </a:xfrm>
        </p:spPr>
        <p:txBody>
          <a:bodyPr anchor="t">
            <a:normAutofit/>
          </a:bodyPr>
          <a:lstStyle/>
          <a:p>
            <a:r>
              <a:rPr lang="en-US" b="1" dirty="0">
                <a:solidFill>
                  <a:schemeClr val="accent3">
                    <a:lumMod val="75000"/>
                  </a:schemeClr>
                </a:solidFill>
                <a:latin typeface="+mn-lt"/>
              </a:rPr>
              <a:t>STELLAR ENERGY FOUNDATION</a:t>
            </a:r>
          </a:p>
        </p:txBody>
      </p:sp>
      <p:sp>
        <p:nvSpPr>
          <p:cNvPr id="3" name="Subtitle 2">
            <a:extLst>
              <a:ext uri="{FF2B5EF4-FFF2-40B4-BE49-F238E27FC236}">
                <a16:creationId xmlns:a16="http://schemas.microsoft.com/office/drawing/2014/main" id="{EAD87F25-3C82-1E48-B093-2711878DE942}"/>
              </a:ext>
            </a:extLst>
          </p:cNvPr>
          <p:cNvSpPr>
            <a:spLocks noGrp="1"/>
          </p:cNvSpPr>
          <p:nvPr>
            <p:ph type="subTitle" idx="1"/>
          </p:nvPr>
        </p:nvSpPr>
        <p:spPr>
          <a:xfrm>
            <a:off x="2022019" y="4257920"/>
            <a:ext cx="8169731" cy="534533"/>
          </a:xfrm>
        </p:spPr>
        <p:txBody>
          <a:bodyPr>
            <a:noAutofit/>
          </a:bodyPr>
          <a:lstStyle/>
          <a:p>
            <a:r>
              <a:rPr lang="en-US" sz="3600" b="1" i="1" dirty="0">
                <a:solidFill>
                  <a:schemeClr val="accent1"/>
                </a:solidFill>
              </a:rPr>
              <a:t>SOON ENOUGH TO MAKE A DIFFERENCE</a:t>
            </a:r>
          </a:p>
        </p:txBody>
      </p:sp>
      <p:sp>
        <p:nvSpPr>
          <p:cNvPr id="4" name="TextBox 3">
            <a:extLst>
              <a:ext uri="{FF2B5EF4-FFF2-40B4-BE49-F238E27FC236}">
                <a16:creationId xmlns:a16="http://schemas.microsoft.com/office/drawing/2014/main" id="{1B2A03DE-2101-634F-AA44-56EEC5A15BCC}"/>
              </a:ext>
            </a:extLst>
          </p:cNvPr>
          <p:cNvSpPr txBox="1"/>
          <p:nvPr/>
        </p:nvSpPr>
        <p:spPr>
          <a:xfrm>
            <a:off x="2702378" y="3122965"/>
            <a:ext cx="6809015" cy="646331"/>
          </a:xfrm>
          <a:prstGeom prst="rect">
            <a:avLst/>
          </a:prstGeom>
          <a:noFill/>
        </p:spPr>
        <p:txBody>
          <a:bodyPr wrap="square" rtlCol="0">
            <a:spAutoFit/>
          </a:bodyPr>
          <a:lstStyle/>
          <a:p>
            <a:r>
              <a:rPr lang="en-US" sz="3600" b="1" dirty="0">
                <a:solidFill>
                  <a:schemeClr val="accent1"/>
                </a:solidFill>
              </a:rPr>
              <a:t>PROPELLING FUSION TO THE GRID</a:t>
            </a:r>
          </a:p>
        </p:txBody>
      </p:sp>
    </p:spTree>
    <p:extLst>
      <p:ext uri="{BB962C8B-B14F-4D97-AF65-F5344CB8AC3E}">
        <p14:creationId xmlns:p14="http://schemas.microsoft.com/office/powerpoint/2010/main" val="290754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Targeted Technology Needs: Background</a:t>
            </a:r>
            <a:r>
              <a:rPr lang="en-US" b="1" dirty="0">
                <a:solidFill>
                  <a:schemeClr val="accent1"/>
                </a:solidFill>
              </a:rPr>
              <a:t>	</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normAutofit fontScale="77500" lnSpcReduction="20000"/>
          </a:bodyPr>
          <a:lstStyle/>
          <a:p>
            <a:pPr marL="0" indent="0">
              <a:buNone/>
            </a:pPr>
            <a:endParaRPr lang="en-US" dirty="0">
              <a:solidFill>
                <a:schemeClr val="accent1"/>
              </a:solidFill>
            </a:endParaRPr>
          </a:p>
          <a:p>
            <a:r>
              <a:rPr lang="en-US" dirty="0">
                <a:solidFill>
                  <a:schemeClr val="accent1"/>
                </a:solidFill>
              </a:rPr>
              <a:t>Transformative Enabling Capabilities (TEC’s) exist which aid multiple commercial and research initiatives</a:t>
            </a:r>
          </a:p>
          <a:p>
            <a:r>
              <a:rPr lang="en-US" dirty="0">
                <a:solidFill>
                  <a:schemeClr val="accent1"/>
                </a:solidFill>
              </a:rPr>
              <a:t>Supports technology needed occasionally by multiple companies, balance of plant items that all will need, but are not mission central nor proprietary</a:t>
            </a:r>
          </a:p>
          <a:p>
            <a:pPr lvl="1"/>
            <a:r>
              <a:rPr lang="en-US" dirty="0">
                <a:solidFill>
                  <a:schemeClr val="accent1"/>
                </a:solidFill>
              </a:rPr>
              <a:t>Neutron diagnostic hardware and software (APRA-e Webinar, </a:t>
            </a:r>
            <a:r>
              <a:rPr lang="it" dirty="0">
                <a:solidFill>
                  <a:schemeClr val="accent1"/>
                </a:solidFill>
                <a:hlinkClick r:id="rId2"/>
              </a:rPr>
              <a:t>ARPA-e 1/23 Fusion Webinar-S. Hsu</a:t>
            </a:r>
            <a:r>
              <a:rPr lang="en-US" dirty="0">
                <a:solidFill>
                  <a:schemeClr val="accent1"/>
                </a:solidFill>
              </a:rPr>
              <a:t> )</a:t>
            </a:r>
          </a:p>
          <a:p>
            <a:pPr lvl="1"/>
            <a:r>
              <a:rPr lang="en-US" dirty="0">
                <a:solidFill>
                  <a:schemeClr val="accent1"/>
                </a:solidFill>
              </a:rPr>
              <a:t>Plasma physics simulation codes</a:t>
            </a:r>
          </a:p>
          <a:p>
            <a:pPr lvl="1"/>
            <a:r>
              <a:rPr lang="en-US" dirty="0">
                <a:solidFill>
                  <a:schemeClr val="accent1"/>
                </a:solidFill>
              </a:rPr>
              <a:t>Materials research</a:t>
            </a:r>
          </a:p>
          <a:p>
            <a:pPr lvl="1"/>
            <a:r>
              <a:rPr lang="en-US" dirty="0">
                <a:solidFill>
                  <a:schemeClr val="accent1"/>
                </a:solidFill>
              </a:rPr>
              <a:t>Develop full list through collaboration with industry members</a:t>
            </a:r>
          </a:p>
          <a:p>
            <a:r>
              <a:rPr lang="en-US" dirty="0">
                <a:solidFill>
                  <a:schemeClr val="accent1"/>
                </a:solidFill>
              </a:rPr>
              <a:t>2018 FESAC Report  identified many such items;</a:t>
            </a:r>
          </a:p>
          <a:p>
            <a:pPr lvl="1"/>
            <a:r>
              <a:rPr lang="en-US" dirty="0">
                <a:solidFill>
                  <a:schemeClr val="accent1"/>
                </a:solidFill>
              </a:rPr>
              <a:t>Advanced algorithm, machine learning and AI tech applicable to plasmas and fusion</a:t>
            </a:r>
          </a:p>
          <a:p>
            <a:pPr lvl="1"/>
            <a:r>
              <a:rPr lang="en-US" dirty="0">
                <a:solidFill>
                  <a:schemeClr val="accent1"/>
                </a:solidFill>
              </a:rPr>
              <a:t>Advanced manufacturing techniques/3D printing/material science, i.e. liquid metal applications</a:t>
            </a:r>
          </a:p>
          <a:p>
            <a:pPr lvl="1"/>
            <a:r>
              <a:rPr lang="en-US" dirty="0">
                <a:solidFill>
                  <a:schemeClr val="accent1"/>
                </a:solidFill>
              </a:rPr>
              <a:t>HTS magnet materials and manufacturing methods</a:t>
            </a:r>
          </a:p>
          <a:p>
            <a:pPr lvl="1"/>
            <a:r>
              <a:rPr lang="en-US" dirty="0">
                <a:solidFill>
                  <a:schemeClr val="accent1"/>
                </a:solidFill>
              </a:rPr>
              <a:t>Tritium fuel cycle technology and advanced process control</a:t>
            </a:r>
          </a:p>
          <a:p>
            <a:pPr lvl="1"/>
            <a:r>
              <a:rPr lang="en-US" dirty="0">
                <a:solidFill>
                  <a:schemeClr val="accent1"/>
                </a:solidFill>
              </a:rPr>
              <a:t>Fast flowing liquid metal systems </a:t>
            </a:r>
          </a:p>
          <a:p>
            <a:pPr lvl="1"/>
            <a:endParaRPr lang="en-US" dirty="0">
              <a:solidFill>
                <a:schemeClr val="accent1"/>
              </a:solidFill>
            </a:endParaRPr>
          </a:p>
        </p:txBody>
      </p:sp>
      <p:sp>
        <p:nvSpPr>
          <p:cNvPr id="4" name="TextBox 3">
            <a:extLst>
              <a:ext uri="{FF2B5EF4-FFF2-40B4-BE49-F238E27FC236}">
                <a16:creationId xmlns:a16="http://schemas.microsoft.com/office/drawing/2014/main" id="{5D1B08EA-FACD-484E-8908-3A58AA535B35}"/>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183056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How SEF Propels Action on Technology</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1825626"/>
            <a:ext cx="10515600" cy="4844999"/>
          </a:xfrm>
        </p:spPr>
        <p:txBody>
          <a:bodyPr>
            <a:normAutofit fontScale="85000" lnSpcReduction="20000"/>
          </a:bodyPr>
          <a:lstStyle/>
          <a:p>
            <a:r>
              <a:rPr lang="en-US" dirty="0">
                <a:solidFill>
                  <a:schemeClr val="accent1"/>
                </a:solidFill>
              </a:rPr>
              <a:t>Implement a private, public, philanthropic - </a:t>
            </a:r>
            <a:r>
              <a:rPr lang="en-US" i="1" dirty="0">
                <a:solidFill>
                  <a:schemeClr val="accent1"/>
                </a:solidFill>
              </a:rPr>
              <a:t>P3</a:t>
            </a:r>
            <a:r>
              <a:rPr lang="en-US" dirty="0">
                <a:solidFill>
                  <a:schemeClr val="accent1"/>
                </a:solidFill>
              </a:rPr>
              <a:t> (</a:t>
            </a:r>
            <a:r>
              <a:rPr lang="en-US" dirty="0" err="1">
                <a:solidFill>
                  <a:schemeClr val="accent1"/>
                </a:solidFill>
              </a:rPr>
              <a:t>P</a:t>
            </a:r>
            <a:r>
              <a:rPr lang="en-US" i="1" dirty="0" err="1">
                <a:solidFill>
                  <a:schemeClr val="accent1"/>
                </a:solidFill>
              </a:rPr>
              <a:t>x</a:t>
            </a:r>
            <a:r>
              <a:rPr lang="en-US" dirty="0">
                <a:solidFill>
                  <a:schemeClr val="accent1"/>
                </a:solidFill>
              </a:rPr>
              <a:t>, university, supply chain, etc.) funding schematic to drive timely uptake of TEC development</a:t>
            </a:r>
          </a:p>
          <a:p>
            <a:r>
              <a:rPr lang="en-US" dirty="0">
                <a:solidFill>
                  <a:schemeClr val="accent1"/>
                </a:solidFill>
              </a:rPr>
              <a:t>Multi-funded strategy brings unique characteristics of each sector to bear on programs</a:t>
            </a:r>
          </a:p>
          <a:p>
            <a:r>
              <a:rPr lang="en-US" dirty="0">
                <a:solidFill>
                  <a:schemeClr val="accent1"/>
                </a:solidFill>
              </a:rPr>
              <a:t>Private Sector: </a:t>
            </a:r>
          </a:p>
          <a:p>
            <a:pPr lvl="1"/>
            <a:r>
              <a:rPr lang="en-US" dirty="0">
                <a:solidFill>
                  <a:schemeClr val="accent1"/>
                </a:solidFill>
              </a:rPr>
              <a:t>Validates need and potential for commercialization</a:t>
            </a:r>
          </a:p>
          <a:p>
            <a:pPr lvl="1"/>
            <a:r>
              <a:rPr lang="en-US" dirty="0">
                <a:solidFill>
                  <a:schemeClr val="accent1"/>
                </a:solidFill>
              </a:rPr>
              <a:t>Risk/reward/patience determined by ROI</a:t>
            </a:r>
          </a:p>
          <a:p>
            <a:pPr lvl="1"/>
            <a:r>
              <a:rPr lang="en-US" dirty="0">
                <a:solidFill>
                  <a:schemeClr val="accent1"/>
                </a:solidFill>
              </a:rPr>
              <a:t>Mission critical technology is proprietary and IP</a:t>
            </a:r>
          </a:p>
          <a:p>
            <a:pPr lvl="1"/>
            <a:r>
              <a:rPr lang="en-US" dirty="0">
                <a:solidFill>
                  <a:schemeClr val="accent1"/>
                </a:solidFill>
              </a:rPr>
              <a:t>Culturally entrepreneurial and fast-paced </a:t>
            </a:r>
          </a:p>
          <a:p>
            <a:pPr lvl="1"/>
            <a:r>
              <a:rPr lang="en-US" dirty="0">
                <a:solidFill>
                  <a:schemeClr val="accent1"/>
                </a:solidFill>
              </a:rPr>
              <a:t>Funding potential large, but limited</a:t>
            </a:r>
          </a:p>
          <a:p>
            <a:r>
              <a:rPr lang="en-US" dirty="0">
                <a:solidFill>
                  <a:schemeClr val="accent1"/>
                </a:solidFill>
              </a:rPr>
              <a:t>Public sector:</a:t>
            </a:r>
          </a:p>
          <a:p>
            <a:pPr lvl="1"/>
            <a:r>
              <a:rPr lang="en-US" dirty="0">
                <a:solidFill>
                  <a:schemeClr val="accent1"/>
                </a:solidFill>
              </a:rPr>
              <a:t>Focus is on benefit to the public</a:t>
            </a:r>
          </a:p>
          <a:p>
            <a:pPr lvl="1"/>
            <a:r>
              <a:rPr lang="en-US" dirty="0">
                <a:solidFill>
                  <a:schemeClr val="accent1"/>
                </a:solidFill>
              </a:rPr>
              <a:t>Culturally institutional and risk-averse (in today’s DC and State Houses)</a:t>
            </a:r>
          </a:p>
          <a:p>
            <a:pPr lvl="1"/>
            <a:r>
              <a:rPr lang="en-US" dirty="0">
                <a:solidFill>
                  <a:schemeClr val="accent1"/>
                </a:solidFill>
              </a:rPr>
              <a:t>Mixed outcomes on tech-to-market</a:t>
            </a:r>
          </a:p>
          <a:p>
            <a:pPr lvl="1"/>
            <a:r>
              <a:rPr lang="en-US" dirty="0">
                <a:solidFill>
                  <a:schemeClr val="accent1"/>
                </a:solidFill>
              </a:rPr>
              <a:t>Funding potential ($) is significant, but subject to unpredictable and inconsistent nature of legislative bodies</a:t>
            </a:r>
          </a:p>
        </p:txBody>
      </p:sp>
      <p:sp>
        <p:nvSpPr>
          <p:cNvPr id="4" name="TextBox 3">
            <a:extLst>
              <a:ext uri="{FF2B5EF4-FFF2-40B4-BE49-F238E27FC236}">
                <a16:creationId xmlns:a16="http://schemas.microsoft.com/office/drawing/2014/main" id="{5CE35695-D5D2-CC4E-B211-AC3C93507A37}"/>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9334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How SEF Propels Action</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lstStyle/>
          <a:p>
            <a:pPr marL="0" indent="0">
              <a:buNone/>
            </a:pPr>
            <a:endParaRPr lang="en-US" dirty="0">
              <a:solidFill>
                <a:schemeClr val="accent1"/>
              </a:solidFill>
            </a:endParaRPr>
          </a:p>
          <a:p>
            <a:r>
              <a:rPr lang="en-US" dirty="0">
                <a:solidFill>
                  <a:schemeClr val="accent1"/>
                </a:solidFill>
              </a:rPr>
              <a:t>Philanthropy</a:t>
            </a:r>
          </a:p>
          <a:p>
            <a:pPr lvl="1"/>
            <a:r>
              <a:rPr lang="en-US" dirty="0">
                <a:solidFill>
                  <a:schemeClr val="accent1"/>
                </a:solidFill>
              </a:rPr>
              <a:t>Valuable additional source of funding, influence and oversight</a:t>
            </a:r>
          </a:p>
          <a:p>
            <a:pPr lvl="1"/>
            <a:r>
              <a:rPr lang="en-US" dirty="0">
                <a:solidFill>
                  <a:schemeClr val="accent1"/>
                </a:solidFill>
              </a:rPr>
              <a:t>Targeted tech, non-proprietary, public benefit</a:t>
            </a:r>
          </a:p>
          <a:p>
            <a:pPr lvl="1"/>
            <a:r>
              <a:rPr lang="en-US" dirty="0">
                <a:solidFill>
                  <a:schemeClr val="accent1"/>
                </a:solidFill>
              </a:rPr>
              <a:t>With proper nurturing can be entrepreneurial, fast-paced and aggressive</a:t>
            </a:r>
          </a:p>
          <a:p>
            <a:pPr lvl="1"/>
            <a:r>
              <a:rPr lang="en-US" dirty="0">
                <a:solidFill>
                  <a:schemeClr val="accent1"/>
                </a:solidFill>
              </a:rPr>
              <a:t>Ability to provide predictable, milestone-based, multi-year funding</a:t>
            </a:r>
          </a:p>
          <a:p>
            <a:pPr lvl="1"/>
            <a:r>
              <a:rPr lang="en-US" dirty="0">
                <a:solidFill>
                  <a:schemeClr val="accent1"/>
                </a:solidFill>
              </a:rPr>
              <a:t>Non-profit structure provides tax-advantaged vehicle for donors and investors to support R&amp;D needed across industry</a:t>
            </a:r>
          </a:p>
          <a:p>
            <a:pPr lvl="1"/>
            <a:r>
              <a:rPr lang="en-US" dirty="0">
                <a:solidFill>
                  <a:schemeClr val="accent1"/>
                </a:solidFill>
              </a:rPr>
              <a:t>Third party status helps enable multi-group interaction</a:t>
            </a:r>
          </a:p>
          <a:p>
            <a:pPr lvl="1"/>
            <a:endParaRPr lang="en-US" dirty="0">
              <a:solidFill>
                <a:schemeClr val="accent1"/>
              </a:solidFill>
            </a:endParaRPr>
          </a:p>
        </p:txBody>
      </p:sp>
      <p:sp>
        <p:nvSpPr>
          <p:cNvPr id="4" name="TextBox 3">
            <a:extLst>
              <a:ext uri="{FF2B5EF4-FFF2-40B4-BE49-F238E27FC236}">
                <a16:creationId xmlns:a16="http://schemas.microsoft.com/office/drawing/2014/main" id="{6A83172E-5BE0-4F43-896C-A0A1784B0D8B}"/>
              </a:ext>
            </a:extLst>
          </p:cNvPr>
          <p:cNvSpPr txBox="1"/>
          <p:nvPr/>
        </p:nvSpPr>
        <p:spPr>
          <a:xfrm>
            <a:off x="7826829" y="6176963"/>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324981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What Can You Do?</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lstStyle/>
          <a:p>
            <a:r>
              <a:rPr lang="en-US" dirty="0">
                <a:solidFill>
                  <a:schemeClr val="accent1"/>
                </a:solidFill>
              </a:rPr>
              <a:t>First and foremost supporting the mission of bringing fusion to the grid soon enough to make a difference is critical</a:t>
            </a:r>
          </a:p>
          <a:p>
            <a:r>
              <a:rPr lang="en-US" dirty="0">
                <a:solidFill>
                  <a:schemeClr val="accent1"/>
                </a:solidFill>
              </a:rPr>
              <a:t>There are four means to currently support SEF;</a:t>
            </a:r>
          </a:p>
          <a:p>
            <a:pPr lvl="1"/>
            <a:r>
              <a:rPr lang="en-US" dirty="0">
                <a:solidFill>
                  <a:schemeClr val="accent1"/>
                </a:solidFill>
              </a:rPr>
              <a:t>Make a significant philanthropic contribution to SEF, while unrestricted donations are currently needed, designate the avenue most interesting if you wish</a:t>
            </a:r>
          </a:p>
          <a:p>
            <a:pPr lvl="1"/>
            <a:r>
              <a:rPr lang="en-US" dirty="0">
                <a:solidFill>
                  <a:schemeClr val="accent1"/>
                </a:solidFill>
              </a:rPr>
              <a:t>Support the mission as an ad-hoc advisor to the staff</a:t>
            </a:r>
          </a:p>
          <a:p>
            <a:pPr lvl="1"/>
            <a:r>
              <a:rPr lang="en-US" dirty="0">
                <a:solidFill>
                  <a:schemeClr val="accent1"/>
                </a:solidFill>
              </a:rPr>
              <a:t>Join one of our boards</a:t>
            </a:r>
          </a:p>
          <a:p>
            <a:pPr lvl="1"/>
            <a:r>
              <a:rPr lang="en-US" dirty="0">
                <a:solidFill>
                  <a:schemeClr val="accent1"/>
                </a:solidFill>
              </a:rPr>
              <a:t>Be a supporting leg of one of our P3’s directly rather than through us</a:t>
            </a:r>
          </a:p>
        </p:txBody>
      </p:sp>
      <p:sp>
        <p:nvSpPr>
          <p:cNvPr id="4" name="TextBox 3">
            <a:extLst>
              <a:ext uri="{FF2B5EF4-FFF2-40B4-BE49-F238E27FC236}">
                <a16:creationId xmlns:a16="http://schemas.microsoft.com/office/drawing/2014/main" id="{D4F8D33E-B10A-8947-892C-020ACA0C67FA}"/>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83680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Who We Are: Executive Staff</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normAutofit fontScale="92500" lnSpcReduction="20000"/>
          </a:bodyPr>
          <a:lstStyle/>
          <a:p>
            <a:r>
              <a:rPr lang="en-US" dirty="0">
                <a:solidFill>
                  <a:schemeClr val="accent1"/>
                </a:solidFill>
              </a:rPr>
              <a:t>Experienced NGO, Public Advocacy and Tech-to-Market Executives</a:t>
            </a:r>
          </a:p>
          <a:p>
            <a:pPr marL="457189" lvl="1" indent="0">
              <a:buNone/>
            </a:pPr>
            <a:endParaRPr lang="en-US" dirty="0">
              <a:solidFill>
                <a:schemeClr val="accent1"/>
              </a:solidFill>
            </a:endParaRPr>
          </a:p>
          <a:p>
            <a:pPr lvl="1"/>
            <a:r>
              <a:rPr lang="en-US" dirty="0">
                <a:solidFill>
                  <a:schemeClr val="accent1"/>
                </a:solidFill>
              </a:rPr>
              <a:t>Jane Hotchkiss – Executive Director</a:t>
            </a:r>
          </a:p>
          <a:p>
            <a:pPr lvl="2"/>
            <a:r>
              <a:rPr lang="en-US" dirty="0">
                <a:solidFill>
                  <a:schemeClr val="accent1"/>
                </a:solidFill>
              </a:rPr>
              <a:t>30+ year career in clean energy technology</a:t>
            </a:r>
          </a:p>
          <a:p>
            <a:pPr lvl="3"/>
            <a:r>
              <a:rPr lang="en-US" dirty="0">
                <a:solidFill>
                  <a:schemeClr val="accent1"/>
                </a:solidFill>
              </a:rPr>
              <a:t>Grid Connected Projects</a:t>
            </a:r>
          </a:p>
          <a:p>
            <a:pPr lvl="3"/>
            <a:r>
              <a:rPr lang="en-US" dirty="0">
                <a:solidFill>
                  <a:schemeClr val="accent1"/>
                </a:solidFill>
              </a:rPr>
              <a:t>Policy Action</a:t>
            </a:r>
          </a:p>
          <a:p>
            <a:pPr lvl="3"/>
            <a:r>
              <a:rPr lang="en-US" dirty="0">
                <a:solidFill>
                  <a:schemeClr val="accent1"/>
                </a:solidFill>
              </a:rPr>
              <a:t>Advocacy</a:t>
            </a:r>
          </a:p>
          <a:p>
            <a:pPr lvl="1"/>
            <a:r>
              <a:rPr lang="en-US" dirty="0">
                <a:solidFill>
                  <a:schemeClr val="accent1"/>
                </a:solidFill>
              </a:rPr>
              <a:t>Wally Johnston – Managing Director, Advocacy Program</a:t>
            </a:r>
          </a:p>
          <a:p>
            <a:pPr lvl="2"/>
            <a:r>
              <a:rPr lang="en-US" dirty="0">
                <a:solidFill>
                  <a:schemeClr val="accent1"/>
                </a:solidFill>
              </a:rPr>
              <a:t>38 year career in finance, technology and carbon free advocacy</a:t>
            </a:r>
          </a:p>
          <a:p>
            <a:pPr lvl="3"/>
            <a:r>
              <a:rPr lang="en-US" dirty="0">
                <a:solidFill>
                  <a:schemeClr val="accent1"/>
                </a:solidFill>
              </a:rPr>
              <a:t>Fusion Advocacy</a:t>
            </a:r>
          </a:p>
          <a:p>
            <a:pPr lvl="3"/>
            <a:r>
              <a:rPr lang="en-US" dirty="0">
                <a:solidFill>
                  <a:schemeClr val="accent1"/>
                </a:solidFill>
              </a:rPr>
              <a:t>Clean Tech Entrepreneurship</a:t>
            </a:r>
          </a:p>
          <a:p>
            <a:pPr lvl="3"/>
            <a:r>
              <a:rPr lang="en-US" dirty="0">
                <a:solidFill>
                  <a:schemeClr val="accent1"/>
                </a:solidFill>
              </a:rPr>
              <a:t>Finance &amp; Technology Executive</a:t>
            </a:r>
          </a:p>
          <a:p>
            <a:pPr lvl="1"/>
            <a:r>
              <a:rPr lang="en-US" dirty="0">
                <a:solidFill>
                  <a:schemeClr val="accent1"/>
                </a:solidFill>
              </a:rPr>
              <a:t>Matt Miller, Ph.D. Physics – Managing Director, Tech Program(acting)</a:t>
            </a:r>
          </a:p>
          <a:p>
            <a:pPr lvl="2"/>
            <a:r>
              <a:rPr lang="en-US" dirty="0">
                <a:solidFill>
                  <a:schemeClr val="accent1"/>
                </a:solidFill>
              </a:rPr>
              <a:t>40+ year career in leading edge technology</a:t>
            </a:r>
          </a:p>
          <a:p>
            <a:pPr lvl="3"/>
            <a:r>
              <a:rPr lang="en-US" dirty="0">
                <a:solidFill>
                  <a:schemeClr val="accent1"/>
                </a:solidFill>
              </a:rPr>
              <a:t>Operating Executive, Serial Entrepreneur, Investor and Advisor</a:t>
            </a:r>
          </a:p>
          <a:p>
            <a:pPr lvl="3"/>
            <a:r>
              <a:rPr lang="en-US" dirty="0">
                <a:solidFill>
                  <a:schemeClr val="accent1"/>
                </a:solidFill>
              </a:rPr>
              <a:t>Venture Capital and Private Equity</a:t>
            </a:r>
          </a:p>
          <a:p>
            <a:pPr marL="0" indent="0">
              <a:buNone/>
            </a:pPr>
            <a:endParaRPr lang="en-US" dirty="0">
              <a:solidFill>
                <a:schemeClr val="accent1"/>
              </a:solidFill>
            </a:endParaRPr>
          </a:p>
          <a:p>
            <a:pPr lvl="3"/>
            <a:endParaRPr lang="en-US" dirty="0"/>
          </a:p>
        </p:txBody>
      </p:sp>
      <p:sp>
        <p:nvSpPr>
          <p:cNvPr id="4" name="TextBox 3">
            <a:extLst>
              <a:ext uri="{FF2B5EF4-FFF2-40B4-BE49-F238E27FC236}">
                <a16:creationId xmlns:a16="http://schemas.microsoft.com/office/drawing/2014/main" id="{8695532F-022C-CD4A-A9B3-1C0EB9FAC66E}"/>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409328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Who We Are: Founders &amp; Board of Trustees</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1825624"/>
            <a:ext cx="10515600" cy="4482585"/>
          </a:xfrm>
        </p:spPr>
        <p:txBody>
          <a:bodyPr>
            <a:normAutofit fontScale="70000" lnSpcReduction="20000"/>
          </a:bodyPr>
          <a:lstStyle/>
          <a:p>
            <a:pPr lvl="1"/>
            <a:r>
              <a:rPr lang="en-US" sz="2600" dirty="0">
                <a:solidFill>
                  <a:schemeClr val="accent1"/>
                </a:solidFill>
              </a:rPr>
              <a:t>Jesse Treu, Founder, Chair and CEO </a:t>
            </a:r>
          </a:p>
          <a:p>
            <a:pPr lvl="2"/>
            <a:r>
              <a:rPr lang="en-US" sz="2400" dirty="0">
                <a:solidFill>
                  <a:schemeClr val="accent1"/>
                </a:solidFill>
              </a:rPr>
              <a:t>Ph.D. in physics</a:t>
            </a:r>
          </a:p>
          <a:p>
            <a:pPr lvl="2"/>
            <a:r>
              <a:rPr lang="en-US" sz="2400" dirty="0">
                <a:solidFill>
                  <a:schemeClr val="accent1"/>
                </a:solidFill>
              </a:rPr>
              <a:t>35 years Venture Capital experience </a:t>
            </a:r>
          </a:p>
          <a:p>
            <a:pPr lvl="2"/>
            <a:r>
              <a:rPr lang="en-US" sz="2400" dirty="0">
                <a:solidFill>
                  <a:schemeClr val="accent1"/>
                </a:solidFill>
              </a:rPr>
              <a:t>CEO, </a:t>
            </a:r>
            <a:r>
              <a:rPr lang="en-US" sz="2400" dirty="0" err="1">
                <a:solidFill>
                  <a:schemeClr val="accent1"/>
                </a:solidFill>
              </a:rPr>
              <a:t>Microsonics</a:t>
            </a:r>
            <a:endParaRPr lang="en-US" sz="2400" dirty="0">
              <a:solidFill>
                <a:schemeClr val="accent1"/>
              </a:solidFill>
            </a:endParaRPr>
          </a:p>
          <a:p>
            <a:pPr lvl="2"/>
            <a:r>
              <a:rPr lang="en-US" sz="2400" dirty="0">
                <a:solidFill>
                  <a:schemeClr val="accent1"/>
                </a:solidFill>
              </a:rPr>
              <a:t>R&amp;D </a:t>
            </a:r>
            <a:r>
              <a:rPr lang="en-US" sz="2400" dirty="0" err="1">
                <a:solidFill>
                  <a:schemeClr val="accent1"/>
                </a:solidFill>
              </a:rPr>
              <a:t>Mgt</a:t>
            </a:r>
            <a:r>
              <a:rPr lang="en-US" sz="2400" dirty="0">
                <a:solidFill>
                  <a:schemeClr val="accent1"/>
                </a:solidFill>
              </a:rPr>
              <a:t>, Corporate Staff experience</a:t>
            </a:r>
          </a:p>
          <a:p>
            <a:pPr lvl="2"/>
            <a:r>
              <a:rPr lang="en-US" sz="2400" dirty="0">
                <a:solidFill>
                  <a:schemeClr val="accent1"/>
                </a:solidFill>
              </a:rPr>
              <a:t>Non-profit leadership experience</a:t>
            </a:r>
          </a:p>
          <a:p>
            <a:pPr lvl="1"/>
            <a:r>
              <a:rPr lang="en-US" sz="2600" dirty="0">
                <a:solidFill>
                  <a:schemeClr val="accent1"/>
                </a:solidFill>
              </a:rPr>
              <a:t>Matt Miller,  Founder and President</a:t>
            </a:r>
          </a:p>
          <a:p>
            <a:pPr lvl="2"/>
            <a:r>
              <a:rPr lang="en-US" sz="2400" dirty="0">
                <a:solidFill>
                  <a:schemeClr val="accent1"/>
                </a:solidFill>
              </a:rPr>
              <a:t>Ph.D. in physics</a:t>
            </a:r>
          </a:p>
          <a:p>
            <a:pPr lvl="2"/>
            <a:r>
              <a:rPr lang="en-US" sz="2400" dirty="0">
                <a:solidFill>
                  <a:schemeClr val="accent1"/>
                </a:solidFill>
              </a:rPr>
              <a:t>40 year career in tech companies</a:t>
            </a:r>
          </a:p>
          <a:p>
            <a:pPr lvl="2"/>
            <a:r>
              <a:rPr lang="en-US" sz="2400" dirty="0">
                <a:solidFill>
                  <a:schemeClr val="accent1"/>
                </a:solidFill>
              </a:rPr>
              <a:t>Serial Tech Entrepreneur </a:t>
            </a:r>
          </a:p>
          <a:p>
            <a:pPr lvl="2"/>
            <a:r>
              <a:rPr lang="en-US" sz="2400" dirty="0">
                <a:solidFill>
                  <a:schemeClr val="accent1"/>
                </a:solidFill>
              </a:rPr>
              <a:t>CEO of three companies</a:t>
            </a:r>
          </a:p>
          <a:p>
            <a:pPr lvl="2"/>
            <a:r>
              <a:rPr lang="en-US" sz="2400" dirty="0">
                <a:solidFill>
                  <a:schemeClr val="accent1"/>
                </a:solidFill>
              </a:rPr>
              <a:t>Non Profit Leadership experience</a:t>
            </a:r>
          </a:p>
          <a:p>
            <a:pPr lvl="1"/>
            <a:r>
              <a:rPr lang="en-US" sz="2600" dirty="0">
                <a:solidFill>
                  <a:schemeClr val="accent1"/>
                </a:solidFill>
              </a:rPr>
              <a:t>Peter </a:t>
            </a:r>
            <a:r>
              <a:rPr lang="en-US" sz="2600" dirty="0" err="1">
                <a:solidFill>
                  <a:schemeClr val="accent1"/>
                </a:solidFill>
              </a:rPr>
              <a:t>Burnim</a:t>
            </a:r>
            <a:r>
              <a:rPr lang="en-US" sz="2600" dirty="0">
                <a:solidFill>
                  <a:schemeClr val="accent1"/>
                </a:solidFill>
              </a:rPr>
              <a:t>, Founder</a:t>
            </a:r>
          </a:p>
          <a:p>
            <a:pPr lvl="2"/>
            <a:r>
              <a:rPr lang="en-US" sz="2400" dirty="0">
                <a:solidFill>
                  <a:schemeClr val="accent1"/>
                </a:solidFill>
              </a:rPr>
              <a:t>Harvard MBA</a:t>
            </a:r>
          </a:p>
          <a:p>
            <a:pPr lvl="2"/>
            <a:r>
              <a:rPr lang="en-US" sz="2400" dirty="0">
                <a:solidFill>
                  <a:schemeClr val="accent1"/>
                </a:solidFill>
              </a:rPr>
              <a:t>Senior officer of Citibank/Citicorp</a:t>
            </a:r>
          </a:p>
          <a:p>
            <a:pPr lvl="2"/>
            <a:r>
              <a:rPr lang="en-US" sz="2400" dirty="0">
                <a:solidFill>
                  <a:schemeClr val="accent1"/>
                </a:solidFill>
              </a:rPr>
              <a:t>Private Equity executive</a:t>
            </a:r>
          </a:p>
          <a:p>
            <a:pPr lvl="2"/>
            <a:r>
              <a:rPr lang="en-US" sz="2400" dirty="0">
                <a:solidFill>
                  <a:schemeClr val="accent1"/>
                </a:solidFill>
              </a:rPr>
              <a:t>Founder, Bermuda based insurance company</a:t>
            </a:r>
          </a:p>
          <a:p>
            <a:pPr lvl="2"/>
            <a:r>
              <a:rPr lang="en-US" sz="2400" dirty="0">
                <a:solidFill>
                  <a:schemeClr val="accent1"/>
                </a:solidFill>
              </a:rPr>
              <a:t>Non Profit Leadership Experience</a:t>
            </a:r>
          </a:p>
          <a:p>
            <a:pPr lvl="2"/>
            <a:endParaRPr lang="en-US" dirty="0">
              <a:solidFill>
                <a:schemeClr val="accent1"/>
              </a:solidFill>
            </a:endParaRPr>
          </a:p>
          <a:p>
            <a:pPr lvl="1"/>
            <a:endParaRPr lang="en-US" dirty="0">
              <a:solidFill>
                <a:schemeClr val="accent1"/>
              </a:solidFill>
            </a:endParaRPr>
          </a:p>
        </p:txBody>
      </p:sp>
      <p:sp>
        <p:nvSpPr>
          <p:cNvPr id="4" name="TextBox 3">
            <a:extLst>
              <a:ext uri="{FF2B5EF4-FFF2-40B4-BE49-F238E27FC236}">
                <a16:creationId xmlns:a16="http://schemas.microsoft.com/office/drawing/2014/main" id="{108D36F8-C438-2D4B-9D0A-BE998C8F7CE9}"/>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383649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Who We Are: Advisory Board</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lstStyle/>
          <a:p>
            <a:r>
              <a:rPr lang="en-US" dirty="0">
                <a:solidFill>
                  <a:schemeClr val="accent1"/>
                </a:solidFill>
              </a:rPr>
              <a:t>Brian McDonald</a:t>
            </a:r>
          </a:p>
          <a:p>
            <a:r>
              <a:rPr lang="en-US" dirty="0">
                <a:solidFill>
                  <a:schemeClr val="accent1"/>
                </a:solidFill>
              </a:rPr>
              <a:t>Maximus Yaney</a:t>
            </a:r>
          </a:p>
          <a:p>
            <a:endParaRPr lang="en-US" dirty="0">
              <a:solidFill>
                <a:schemeClr val="accent1"/>
              </a:solidFill>
            </a:endParaRPr>
          </a:p>
          <a:p>
            <a:r>
              <a:rPr lang="en-US" dirty="0">
                <a:solidFill>
                  <a:schemeClr val="accent1"/>
                </a:solidFill>
              </a:rPr>
              <a:t>Additional members are in consideration for their expertise in;</a:t>
            </a:r>
          </a:p>
          <a:p>
            <a:pPr lvl="1"/>
            <a:r>
              <a:rPr lang="en-US" dirty="0">
                <a:solidFill>
                  <a:schemeClr val="accent1"/>
                </a:solidFill>
              </a:rPr>
              <a:t>Leaders in climate change solutions</a:t>
            </a:r>
          </a:p>
          <a:p>
            <a:pPr lvl="1"/>
            <a:r>
              <a:rPr lang="en-US" dirty="0">
                <a:solidFill>
                  <a:schemeClr val="accent1"/>
                </a:solidFill>
              </a:rPr>
              <a:t>Fusion science and technology experts</a:t>
            </a:r>
          </a:p>
          <a:p>
            <a:pPr lvl="1"/>
            <a:r>
              <a:rPr lang="en-US" dirty="0">
                <a:solidFill>
                  <a:schemeClr val="accent1"/>
                </a:solidFill>
              </a:rPr>
              <a:t>Philanthropists</a:t>
            </a:r>
          </a:p>
          <a:p>
            <a:pPr lvl="1"/>
            <a:r>
              <a:rPr lang="en-US" dirty="0">
                <a:solidFill>
                  <a:schemeClr val="accent1"/>
                </a:solidFill>
              </a:rPr>
              <a:t>Academicians</a:t>
            </a:r>
          </a:p>
          <a:p>
            <a:pPr lvl="1"/>
            <a:r>
              <a:rPr lang="en-US" dirty="0">
                <a:solidFill>
                  <a:schemeClr val="accent1"/>
                </a:solidFill>
              </a:rPr>
              <a:t>Clean energy executives</a:t>
            </a:r>
          </a:p>
          <a:p>
            <a:pPr lvl="1"/>
            <a:endParaRPr lang="en-US" dirty="0">
              <a:solidFill>
                <a:schemeClr val="accent1"/>
              </a:solidFill>
            </a:endParaRPr>
          </a:p>
        </p:txBody>
      </p:sp>
      <p:sp>
        <p:nvSpPr>
          <p:cNvPr id="4" name="TextBox 3">
            <a:extLst>
              <a:ext uri="{FF2B5EF4-FFF2-40B4-BE49-F238E27FC236}">
                <a16:creationId xmlns:a16="http://schemas.microsoft.com/office/drawing/2014/main" id="{823545E2-4DD3-1A4D-AE5D-0F4F05A55442}"/>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134754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SEF Bio: Jane Hotchkiss, Executive Director</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341242" y="1823781"/>
            <a:ext cx="11012557" cy="4351338"/>
          </a:xfrm>
        </p:spPr>
        <p:txBody>
          <a:bodyPr numCol="2" spcCol="182880">
            <a:normAutofit fontScale="85000" lnSpcReduction="20000"/>
          </a:bodyPr>
          <a:lstStyle/>
          <a:p>
            <a:pPr marL="457189" lvl="1" indent="0">
              <a:buNone/>
            </a:pPr>
            <a:r>
              <a:rPr lang="en-US" dirty="0"/>
              <a:t>Jane Hotchkiss has spent nearly 30 years in the energy space, beginning in the late 80's at Skadden, Arps focused on the then nascent renewable industry. She brought her passion for carbon free energy with her to Boston, where she became the first renewables advocate at both the Conservation Law Foundation and at the Land and Water Fund of the Rockies. Not only has Jane been engaged in the advocacy, policy and regulatory space, she challenged the fossil fuel industry directly as a co-founder of the Clean Air Task Force after which she became a consultant to PG&amp;E on clean air and climate. She was their lead consultant on the Madison Wind Project, at that time the first utility scale wind development east of the </a:t>
            </a:r>
            <a:r>
              <a:rPr lang="en-US" dirty="0" err="1"/>
              <a:t>lntermountain</a:t>
            </a:r>
            <a:r>
              <a:rPr lang="en-US" dirty="0"/>
              <a:t> West.</a:t>
            </a:r>
            <a:br>
              <a:rPr lang="en-US" dirty="0"/>
            </a:br>
            <a:br>
              <a:rPr lang="en-US" dirty="0"/>
            </a:br>
            <a:r>
              <a:rPr lang="en-US" dirty="0"/>
              <a:t>Jane then moved into the solar development space becoming the Managing Director of CEI, challenging the MA Municipal Electric sector to develop a 30 MW solar project and bringing in JPM's financing and successfully securing a full complement of sites. It was the regulated grid's consistent fear of overcommitting to renewable energy that brought her to fusion five years ago. Once convinced of its promise, she has dedicated herself to fusion's social licensing process: preparing the external world to believe, invest, license and regulate fusion, soon enough to make a difference.</a:t>
            </a:r>
            <a:br>
              <a:rPr lang="en-US" dirty="0"/>
            </a:br>
            <a:br>
              <a:rPr lang="en-US" dirty="0"/>
            </a:br>
            <a:r>
              <a:rPr lang="en-US" dirty="0"/>
              <a:t>Jane is currently serving her second elected term on the Concord Select Board in Concord, MA.</a:t>
            </a:r>
            <a:br>
              <a:rPr lang="en-US" dirty="0"/>
            </a:br>
            <a:br>
              <a:rPr lang="en-US" dirty="0"/>
            </a:br>
            <a:r>
              <a:rPr lang="en-US" dirty="0"/>
              <a:t>Jane holds a BA in History from Yale University.</a:t>
            </a:r>
            <a:endParaRPr lang="en-US" dirty="0">
              <a:solidFill>
                <a:schemeClr val="accent1"/>
              </a:solidFill>
            </a:endParaRPr>
          </a:p>
        </p:txBody>
      </p:sp>
      <p:sp>
        <p:nvSpPr>
          <p:cNvPr id="4" name="TextBox 3">
            <a:extLst>
              <a:ext uri="{FF2B5EF4-FFF2-40B4-BE49-F238E27FC236}">
                <a16:creationId xmlns:a16="http://schemas.microsoft.com/office/drawing/2014/main" id="{823545E2-4DD3-1A4D-AE5D-0F4F05A55442}"/>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34546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SEF Bio: Wally Johnston, Managing Director</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301486" y="1823781"/>
            <a:ext cx="11052313" cy="4351338"/>
          </a:xfrm>
        </p:spPr>
        <p:txBody>
          <a:bodyPr numCol="2" spcCol="182880">
            <a:normAutofit fontScale="85000" lnSpcReduction="20000"/>
          </a:bodyPr>
          <a:lstStyle/>
          <a:p>
            <a:pPr marL="457189" lvl="1" indent="0">
              <a:buNone/>
            </a:pPr>
            <a:r>
              <a:rPr lang="en-US" dirty="0"/>
              <a:t>Wally Johnston joined Stellar Energy Foundation in 2018.  Previously, he co-founded Pegasus Fusion Strategies to harness the expertise to build the case for an aggressive move toward fusion energy power production "soon enough to make a difference". In 2014 he co-founded Energy for the Common Good (ECG) to foster carbon reduction, clean energy and efficiency solutions. The work of ECG soon transitioned to helping move fusion power closer to reality.</a:t>
            </a:r>
            <a:br>
              <a:rPr lang="en-US" dirty="0"/>
            </a:br>
            <a:br>
              <a:rPr lang="en-US" dirty="0"/>
            </a:br>
            <a:r>
              <a:rPr lang="en-US" dirty="0"/>
              <a:t>Wally's early background in municipal finance on Wall Street fed a desire to implement financially feasible, public focused initiatives from the idea generation stage. He has led teams driving complex technical ideas to market in electronic fixed income trading and electric urban transportation.</a:t>
            </a:r>
            <a:br>
              <a:rPr lang="en-US" dirty="0"/>
            </a:br>
            <a:r>
              <a:rPr lang="en-US" dirty="0"/>
              <a:t>When not engaged in SEF or Pegasus work Mr. Johnston enjoys his time serving Massachusetts youth through his elected Concord School Committee position and as a member of the Greater Boston Council on Alcoholism funding local non­profits focused on substance abuse prevention and treatment, especially among youth.</a:t>
            </a:r>
          </a:p>
          <a:p>
            <a:pPr marL="457189" lvl="1" indent="0">
              <a:buNone/>
            </a:pPr>
            <a:endParaRPr lang="en-US" dirty="0"/>
          </a:p>
          <a:p>
            <a:pPr marL="457189" lvl="1" indent="0">
              <a:buNone/>
            </a:pPr>
            <a:r>
              <a:rPr lang="en-US" dirty="0"/>
              <a:t>He is a past President of the Bowdoin Club of Boston and past Director of The Coyote Theatre.</a:t>
            </a:r>
            <a:br>
              <a:rPr lang="en-US" dirty="0"/>
            </a:br>
            <a:br>
              <a:rPr lang="en-US" dirty="0"/>
            </a:br>
            <a:r>
              <a:rPr lang="en-US" dirty="0"/>
              <a:t>Wally holds a BA in History and Government from Bowdoin College.</a:t>
            </a:r>
            <a:br>
              <a:rPr lang="en-US" dirty="0"/>
            </a:br>
            <a:endParaRPr lang="en-US" dirty="0">
              <a:solidFill>
                <a:schemeClr val="accent1"/>
              </a:solidFill>
            </a:endParaRPr>
          </a:p>
        </p:txBody>
      </p:sp>
      <p:sp>
        <p:nvSpPr>
          <p:cNvPr id="4" name="TextBox 3">
            <a:extLst>
              <a:ext uri="{FF2B5EF4-FFF2-40B4-BE49-F238E27FC236}">
                <a16:creationId xmlns:a16="http://schemas.microsoft.com/office/drawing/2014/main" id="{823545E2-4DD3-1A4D-AE5D-0F4F05A55442}"/>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50829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SEF Bio: Jesse </a:t>
            </a:r>
            <a:r>
              <a:rPr lang="en-US" b="1" dirty="0" err="1">
                <a:solidFill>
                  <a:schemeClr val="bg1"/>
                </a:solidFill>
              </a:rPr>
              <a:t>Treu</a:t>
            </a:r>
            <a:r>
              <a:rPr lang="en-US" b="1" dirty="0">
                <a:solidFill>
                  <a:schemeClr val="bg1"/>
                </a:solidFill>
              </a:rPr>
              <a:t>, Ph.D., Chairman &amp; CEO</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numCol="2" spcCol="182880">
            <a:normAutofit fontScale="40000" lnSpcReduction="20000"/>
          </a:bodyPr>
          <a:lstStyle/>
          <a:p>
            <a:pPr marL="0" indent="0">
              <a:buNone/>
            </a:pPr>
            <a:r>
              <a:rPr lang="en-US" sz="4300" dirty="0"/>
              <a:t>Jesse is a Co-founder and Partner of Domain Associates, LLC since its inception in 1985.  He became Partner Emeritus in 2018.   </a:t>
            </a:r>
          </a:p>
          <a:p>
            <a:pPr marL="0" indent="0">
              <a:buNone/>
            </a:pPr>
            <a:r>
              <a:rPr lang="en-US" sz="4300" dirty="0"/>
              <a:t>Domain is a leader in the field of venture capital focused on healthcare and biotech companies.   He has been a director of 38 early-stage healthcare companies, 23 of which have so far become successful public companies. Present board memberships include </a:t>
            </a:r>
            <a:r>
              <a:rPr lang="en-US" sz="4300" dirty="0" err="1"/>
              <a:t>Aldeyra</a:t>
            </a:r>
            <a:r>
              <a:rPr lang="en-US" sz="4300" dirty="0"/>
              <a:t> Therapeutics, </a:t>
            </a:r>
            <a:r>
              <a:rPr lang="en-US" sz="4300" dirty="0" err="1"/>
              <a:t>Sebacia</a:t>
            </a:r>
            <a:r>
              <a:rPr lang="en-US" sz="4300" dirty="0"/>
              <a:t> and </a:t>
            </a:r>
            <a:r>
              <a:rPr lang="en-US" sz="4300" dirty="0" err="1"/>
              <a:t>Veracyte</a:t>
            </a:r>
            <a:r>
              <a:rPr lang="en-US" sz="4300" dirty="0"/>
              <a:t>.  He has served as a founder, president and chairman of numerous venture stage companies.</a:t>
            </a:r>
            <a:br>
              <a:rPr lang="en-US" sz="4300" dirty="0"/>
            </a:br>
            <a:br>
              <a:rPr lang="en-US" sz="4300" dirty="0"/>
            </a:br>
            <a:r>
              <a:rPr lang="en-US" sz="4300" dirty="0"/>
              <a:t>Prior to the formation of Domain, Jesse served as President and CEO of </a:t>
            </a:r>
            <a:r>
              <a:rPr lang="en-US" sz="4300" dirty="0" err="1"/>
              <a:t>Microsonics</a:t>
            </a:r>
            <a:r>
              <a:rPr lang="en-US" sz="4300" dirty="0"/>
              <a:t>, a pioneer in computer image processing for cardiology.  Previous to that, Jesse held executive positions at Technicon Instruments Corporation (now Siemens Medical Solutions Diagnostics) and at GE. </a:t>
            </a:r>
            <a:br>
              <a:rPr lang="en-US" sz="4300" dirty="0"/>
            </a:br>
            <a:br>
              <a:rPr lang="en-US" sz="4300" dirty="0"/>
            </a:br>
            <a:r>
              <a:rPr lang="en-US" sz="4300" dirty="0"/>
              <a:t>Treu currently serves on the Board of Trustees of Penn Medicine Princeton Health, the Investment Committee of the American Physical Society, the Investment Advisory Board of the Harrington Discovery Institute, and the Advisory Committee of the School of Science of Rensselaer Polytechnic Institute.  He served on the Board of Trustees of McCarter Theatre, Princeton, NJ (2008-2017) and was Treasurer for five years.  </a:t>
            </a:r>
            <a:br>
              <a:rPr lang="en-US" sz="4300" dirty="0"/>
            </a:br>
            <a:br>
              <a:rPr lang="en-US" sz="4300" dirty="0"/>
            </a:br>
            <a:r>
              <a:rPr lang="en-US" sz="4300" dirty="0"/>
              <a:t>In 2016, he co-founded the Stellar Energy Foundation dedicated to helping to bring fusion energy to the zero-carbon power portfolio soon enough to make an impact on climate change.  Treu serves as Chairman and CEO of the Foundation.</a:t>
            </a:r>
            <a:br>
              <a:rPr lang="en-US" sz="4300" dirty="0"/>
            </a:br>
            <a:br>
              <a:rPr lang="en-US" sz="4300" dirty="0"/>
            </a:br>
            <a:r>
              <a:rPr lang="en-US" sz="4300" dirty="0"/>
              <a:t>Since 2013, he has been part of three international cosmology collaborations (the Atacama Cosmology Telescope,  the Simons Observatory and the CMB-S4) as a volunteer advisor and researcher.</a:t>
            </a:r>
            <a:br>
              <a:rPr lang="en-US" sz="4300" dirty="0"/>
            </a:br>
            <a:br>
              <a:rPr lang="en-US" sz="4300" dirty="0"/>
            </a:br>
            <a:r>
              <a:rPr lang="en-US" sz="4300" dirty="0"/>
              <a:t>He received his B.S. in physics from Rensselaer Polytechnic Institute and his M.A. and Ph.D. in physics from Princeton University.</a:t>
            </a:r>
          </a:p>
          <a:p>
            <a:pPr marL="457189" lvl="1" indent="0">
              <a:buNone/>
            </a:pPr>
            <a:endParaRPr lang="en-US" dirty="0">
              <a:solidFill>
                <a:schemeClr val="accent1"/>
              </a:solidFill>
            </a:endParaRPr>
          </a:p>
        </p:txBody>
      </p:sp>
      <p:sp>
        <p:nvSpPr>
          <p:cNvPr id="4" name="TextBox 3">
            <a:extLst>
              <a:ext uri="{FF2B5EF4-FFF2-40B4-BE49-F238E27FC236}">
                <a16:creationId xmlns:a16="http://schemas.microsoft.com/office/drawing/2014/main" id="{823545E2-4DD3-1A4D-AE5D-0F4F05A55442}"/>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140005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09B-B925-2F40-9553-F92B3877111B}"/>
              </a:ext>
            </a:extLst>
          </p:cNvPr>
          <p:cNvSpPr>
            <a:spLocks noGrp="1"/>
          </p:cNvSpPr>
          <p:nvPr>
            <p:ph type="title"/>
          </p:nvPr>
        </p:nvSpPr>
        <p:spPr>
          <a:prstGeom prst="flowChartAlternateProcess">
            <a:avLst/>
          </a:prstGeom>
          <a:gradFill flip="none" rotWithShape="1">
            <a:gsLst>
              <a:gs pos="0">
                <a:schemeClr val="accent3">
                  <a:lumMod val="75000"/>
                </a:schemeClr>
              </a:gs>
              <a:gs pos="100000">
                <a:schemeClr val="bg2">
                  <a:shade val="80000"/>
                </a:schemeClr>
              </a:gs>
            </a:gsLst>
            <a:lin ang="2700000" scaled="1"/>
            <a:tileRect/>
          </a:gradFill>
        </p:spPr>
        <p:style>
          <a:lnRef idx="3">
            <a:schemeClr val="lt1"/>
          </a:lnRef>
          <a:fillRef idx="1">
            <a:schemeClr val="accent5"/>
          </a:fillRef>
          <a:effectRef idx="1">
            <a:schemeClr val="accent5"/>
          </a:effectRef>
          <a:fontRef idx="minor">
            <a:schemeClr val="lt1"/>
          </a:fontRef>
        </p:style>
        <p:txBody>
          <a:bodyPr/>
          <a:lstStyle/>
          <a:p>
            <a:r>
              <a:rPr lang="en-US" b="1" dirty="0">
                <a:solidFill>
                  <a:schemeClr val="bg1"/>
                </a:solidFill>
              </a:rPr>
              <a:t>SEF’s Mission</a:t>
            </a:r>
          </a:p>
        </p:txBody>
      </p:sp>
      <p:sp>
        <p:nvSpPr>
          <p:cNvPr id="3" name="Content Placeholder 2">
            <a:extLst>
              <a:ext uri="{FF2B5EF4-FFF2-40B4-BE49-F238E27FC236}">
                <a16:creationId xmlns:a16="http://schemas.microsoft.com/office/drawing/2014/main" id="{A0EC5E76-4AEF-1F4D-AA59-5EADC3C2776A}"/>
              </a:ext>
            </a:extLst>
          </p:cNvPr>
          <p:cNvSpPr>
            <a:spLocks noGrp="1"/>
          </p:cNvSpPr>
          <p:nvPr>
            <p:ph idx="1"/>
          </p:nvPr>
        </p:nvSpPr>
        <p:spPr>
          <a:xfrm>
            <a:off x="838200" y="2874938"/>
            <a:ext cx="10515600" cy="1603375"/>
          </a:xfrm>
        </p:spPr>
        <p:txBody>
          <a:bodyPr>
            <a:normAutofit/>
          </a:bodyPr>
          <a:lstStyle/>
          <a:p>
            <a:pPr marL="0" indent="0">
              <a:buNone/>
            </a:pPr>
            <a:r>
              <a:rPr lang="en-US" sz="3600" dirty="0">
                <a:solidFill>
                  <a:schemeClr val="accent3">
                    <a:lumMod val="75000"/>
                  </a:schemeClr>
                </a:solidFill>
              </a:rPr>
              <a:t>Bring fusion energy to the zero-carbon power portfolio soon enough to make an impact on climate change</a:t>
            </a:r>
          </a:p>
        </p:txBody>
      </p:sp>
      <p:sp>
        <p:nvSpPr>
          <p:cNvPr id="4" name="TextBox 3">
            <a:extLst>
              <a:ext uri="{FF2B5EF4-FFF2-40B4-BE49-F238E27FC236}">
                <a16:creationId xmlns:a16="http://schemas.microsoft.com/office/drawing/2014/main" id="{8E480C4D-2A60-D34C-BDB5-D163029D84CF}"/>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73886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SEF Bios: Matthew Miller, Ph.D.</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1823781"/>
            <a:ext cx="10515600" cy="4351338"/>
          </a:xfrm>
        </p:spPr>
        <p:txBody>
          <a:bodyPr lIns="0" numCol="2" spcCol="182880">
            <a:noAutofit/>
          </a:bodyPr>
          <a:lstStyle/>
          <a:p>
            <a:pPr marL="0" indent="0">
              <a:buNone/>
            </a:pPr>
            <a:r>
              <a:rPr lang="en-US" sz="1800" dirty="0"/>
              <a:t>Matt Miller has worked in the technology industry for more than forty years. He has been a bench-scientist, high tech project manager, large company CTO, and serial technology entrepreneur and CEO. He has contributed to numerous fields including space-based instrumentation, atmospheric photo-chemistry, semiconductor devices, and digital communications. He played a major role in the development, standardization, and practical deployment of US HDTV and high-speed cable modems. </a:t>
            </a:r>
          </a:p>
          <a:p>
            <a:pPr marL="0" indent="0">
              <a:buNone/>
            </a:pPr>
            <a:r>
              <a:rPr lang="en-US" sz="1800" dirty="0"/>
              <a:t>Miller has also consulted extensively to both the private equity and venture capital communities and has served on numerous boards of directors of public and private companies in addition to having served on investor advisory boards.</a:t>
            </a:r>
          </a:p>
          <a:p>
            <a:pPr marL="0" indent="0">
              <a:buNone/>
            </a:pPr>
            <a:r>
              <a:rPr lang="en-US" sz="1800" dirty="0"/>
              <a:t>From 2014 - 2018, he was the President of the Connecticut STEM Foundation, Inc., a Connecticut 501(c)(3) non-profit corporation whose mission is to foster interest among all Connecticut high school students in science, technology, engineering, and math (STEM). He is President and co-founder of the Stellar Energy Foundation, Inc., a New Jersey 501(c)(3) non-profit corporation formed in 2016 with the mission of bringing fusion energy to the zero-carbon power portfolio soon enough to make an impact on climate change.</a:t>
            </a:r>
          </a:p>
          <a:p>
            <a:pPr marL="0" indent="0">
              <a:buNone/>
            </a:pPr>
            <a:r>
              <a:rPr lang="en-US" sz="1800" dirty="0"/>
              <a:t>Miller holds a bachelor’s degree in physics from Harvard University and a Ph.D. in physics from Princeton University.</a:t>
            </a:r>
            <a:endParaRPr lang="en-US" sz="1800" dirty="0">
              <a:solidFill>
                <a:schemeClr val="accent1"/>
              </a:solidFill>
            </a:endParaRPr>
          </a:p>
        </p:txBody>
      </p:sp>
      <p:sp>
        <p:nvSpPr>
          <p:cNvPr id="4" name="TextBox 3">
            <a:extLst>
              <a:ext uri="{FF2B5EF4-FFF2-40B4-BE49-F238E27FC236}">
                <a16:creationId xmlns:a16="http://schemas.microsoft.com/office/drawing/2014/main" id="{823545E2-4DD3-1A4D-AE5D-0F4F05A55442}"/>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350059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SEF Bio: Peter Burnim, Board Member</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361122" y="1823781"/>
            <a:ext cx="10992678" cy="4351338"/>
          </a:xfrm>
        </p:spPr>
        <p:txBody>
          <a:bodyPr numCol="2" spcCol="182880">
            <a:normAutofit fontScale="70000" lnSpcReduction="20000"/>
          </a:bodyPr>
          <a:lstStyle/>
          <a:p>
            <a:pPr marL="457189" lvl="1" indent="0">
              <a:buNone/>
            </a:pPr>
            <a:r>
              <a:rPr lang="en-US" dirty="0"/>
              <a:t>Peter has a long and varied career in financial services, private equity, and venture capital industries managing, growing, building, fixing, and starting businesses.  He has and currently serves on numerous public, private, and not for profit boards. </a:t>
            </a:r>
            <a:br>
              <a:rPr lang="en-US" dirty="0"/>
            </a:br>
            <a:br>
              <a:rPr lang="en-US" dirty="0"/>
            </a:br>
            <a:r>
              <a:rPr lang="en-US" dirty="0"/>
              <a:t>Peter worked at Citibank/Citicorp in the US and Europe for over 25 years serving as a Senior Credit, Senior Securities and Senior Corporate Officer. He served as head of U.S. Corporate Banking, European Corporate Finance, European Capital Markets and U.S. Private Banking. </a:t>
            </a:r>
            <a:br>
              <a:rPr lang="en-US" dirty="0"/>
            </a:br>
            <a:br>
              <a:rPr lang="en-US" dirty="0"/>
            </a:br>
            <a:r>
              <a:rPr lang="en-US" dirty="0"/>
              <a:t>Peter oversaw Citicorp Venture Capital Europe, and then served on the Advisory Board of CVC Capital Partners Europe (advisors and managers of Citicorp's Private Equity Investments in Europe)</a:t>
            </a:r>
            <a:br>
              <a:rPr lang="en-US" dirty="0"/>
            </a:br>
            <a:br>
              <a:rPr lang="en-US" dirty="0"/>
            </a:br>
            <a:r>
              <a:rPr lang="en-US" dirty="0"/>
              <a:t>Peter is a managing director of </a:t>
            </a:r>
            <a:r>
              <a:rPr lang="en-US" dirty="0" err="1"/>
              <a:t>iQ</a:t>
            </a:r>
            <a:r>
              <a:rPr lang="en-US" dirty="0"/>
              <a:t> Venture Advisors, LLC. a boutique investment advisory group that advises and raises capital for emerging companies, private equity and hedge funds.   He currently serves as a Board member of Argus Group Holdings in Bermuda and its various international insurance subsidiaries; as a Trustee of Allianz VIP Trust and Allianz VIP Fund of Fund Trust, Advisory Board of Sterling National Bank; and as Chairman of Emrys Analytics(AI) and EGB Insurance (</a:t>
            </a:r>
            <a:r>
              <a:rPr lang="en-US" dirty="0" err="1"/>
              <a:t>CyberInsurance</a:t>
            </a:r>
            <a:r>
              <a:rPr lang="en-US" dirty="0"/>
              <a:t>).  He serves on the Board on Sterling Trust (Cayman) Ltd, and  as Chairman of Sterling Bank and Trust Ltd. (Bahamas).   He has served the Commonwealth of Massachusetts Department of Revenue as an Expert Witness, and on other various other Bank, Insurance, Hedge Fund Boards.</a:t>
            </a:r>
            <a:br>
              <a:rPr lang="en-US" dirty="0"/>
            </a:br>
            <a:br>
              <a:rPr lang="en-US" dirty="0"/>
            </a:br>
            <a:r>
              <a:rPr lang="en-US" dirty="0"/>
              <a:t>Active in not for profits, he serves on the Boards of the Harvard Glee Club Foundation Finance Committee; Beth El Investment and Spiritual Committees, American Classical Orchestra ( past President and Treasurer); AIPAC, and Great Beginnings Montessori School( Finance Committee). </a:t>
            </a:r>
            <a:br>
              <a:rPr lang="en-US" dirty="0"/>
            </a:br>
            <a:br>
              <a:rPr lang="en-US" dirty="0"/>
            </a:br>
            <a:r>
              <a:rPr lang="en-US" dirty="0"/>
              <a:t>Mr. Burnim is an honors graduate of Harvard College, and Harvard Business School and remains active in both. </a:t>
            </a:r>
            <a:endParaRPr lang="en-US" dirty="0">
              <a:solidFill>
                <a:schemeClr val="accent1"/>
              </a:solidFill>
            </a:endParaRPr>
          </a:p>
        </p:txBody>
      </p:sp>
      <p:sp>
        <p:nvSpPr>
          <p:cNvPr id="4" name="TextBox 3">
            <a:extLst>
              <a:ext uri="{FF2B5EF4-FFF2-40B4-BE49-F238E27FC236}">
                <a16:creationId xmlns:a16="http://schemas.microsoft.com/office/drawing/2014/main" id="{823545E2-4DD3-1A4D-AE5D-0F4F05A55442}"/>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1734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Why Fusion</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lstStyle/>
          <a:p>
            <a:r>
              <a:rPr lang="en-US" dirty="0">
                <a:solidFill>
                  <a:schemeClr val="accent3">
                    <a:lumMod val="75000"/>
                  </a:schemeClr>
                </a:solidFill>
              </a:rPr>
              <a:t>Inherently safe scalable unlimited power source</a:t>
            </a:r>
          </a:p>
          <a:p>
            <a:pPr>
              <a:lnSpc>
                <a:spcPct val="150000"/>
              </a:lnSpc>
            </a:pPr>
            <a:r>
              <a:rPr lang="en-US" dirty="0">
                <a:solidFill>
                  <a:schemeClr val="accent3">
                    <a:lumMod val="75000"/>
                  </a:schemeClr>
                </a:solidFill>
              </a:rPr>
              <a:t>Zero-carbon</a:t>
            </a:r>
          </a:p>
          <a:p>
            <a:pPr>
              <a:lnSpc>
                <a:spcPct val="150000"/>
              </a:lnSpc>
            </a:pPr>
            <a:r>
              <a:rPr lang="en-US" dirty="0">
                <a:solidFill>
                  <a:schemeClr val="accent3">
                    <a:lumMod val="75000"/>
                  </a:schemeClr>
                </a:solidFill>
              </a:rPr>
              <a:t>The only clean energy solution with suitable density to economically supply the world’s foundational energy supply</a:t>
            </a:r>
          </a:p>
          <a:p>
            <a:pPr>
              <a:lnSpc>
                <a:spcPct val="150000"/>
              </a:lnSpc>
            </a:pPr>
            <a:r>
              <a:rPr lang="en-US" dirty="0">
                <a:solidFill>
                  <a:schemeClr val="accent3">
                    <a:lumMod val="75000"/>
                  </a:schemeClr>
                </a:solidFill>
              </a:rPr>
              <a:t>A critical power complement to other renewable sources</a:t>
            </a:r>
          </a:p>
        </p:txBody>
      </p:sp>
      <p:sp>
        <p:nvSpPr>
          <p:cNvPr id="4" name="TextBox 3">
            <a:extLst>
              <a:ext uri="{FF2B5EF4-FFF2-40B4-BE49-F238E27FC236}">
                <a16:creationId xmlns:a16="http://schemas.microsoft.com/office/drawing/2014/main" id="{3105B119-2653-4D45-8A52-8B3137285CFE}"/>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1282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Why Now</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2005507"/>
            <a:ext cx="10515600" cy="4351339"/>
          </a:xfrm>
        </p:spPr>
        <p:txBody>
          <a:bodyPr>
            <a:normAutofit lnSpcReduction="10000"/>
          </a:bodyPr>
          <a:lstStyle/>
          <a:p>
            <a:r>
              <a:rPr lang="en-US" dirty="0">
                <a:solidFill>
                  <a:schemeClr val="accent1"/>
                </a:solidFill>
              </a:rPr>
              <a:t>Global consensus on the need to start working NOW to prevent catastrophic climate change</a:t>
            </a:r>
          </a:p>
          <a:p>
            <a:r>
              <a:rPr lang="en-US" dirty="0">
                <a:solidFill>
                  <a:schemeClr val="accent1"/>
                </a:solidFill>
              </a:rPr>
              <a:t>Breakthrough advances in computation and simulation, materials, and additive manufacturing</a:t>
            </a:r>
          </a:p>
          <a:p>
            <a:r>
              <a:rPr lang="en-US" dirty="0">
                <a:solidFill>
                  <a:schemeClr val="accent1"/>
                </a:solidFill>
              </a:rPr>
              <a:t>Timeline to practical deployment much shorter than public perception</a:t>
            </a:r>
          </a:p>
          <a:p>
            <a:r>
              <a:rPr lang="en-US" dirty="0">
                <a:solidFill>
                  <a:schemeClr val="accent1"/>
                </a:solidFill>
              </a:rPr>
              <a:t>Need for steady state, load securing, distribution supporting, dense energy supply to meet continuously expanding demand for electricity</a:t>
            </a:r>
          </a:p>
          <a:p>
            <a:r>
              <a:rPr lang="en-US" dirty="0">
                <a:solidFill>
                  <a:schemeClr val="accent1"/>
                </a:solidFill>
              </a:rPr>
              <a:t>Capacity to meet central grid structures as is; future grids and energy supply needs as developed</a:t>
            </a:r>
          </a:p>
        </p:txBody>
      </p:sp>
      <p:sp>
        <p:nvSpPr>
          <p:cNvPr id="4" name="TextBox 3">
            <a:extLst>
              <a:ext uri="{FF2B5EF4-FFF2-40B4-BE49-F238E27FC236}">
                <a16:creationId xmlns:a16="http://schemas.microsoft.com/office/drawing/2014/main" id="{4806517A-1920-CC41-8B53-96D31E3E3B33}"/>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11770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Acceleration of Commercialization</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normAutofit fontScale="92500" lnSpcReduction="10000"/>
          </a:bodyPr>
          <a:lstStyle/>
          <a:p>
            <a:pPr>
              <a:lnSpc>
                <a:spcPct val="150000"/>
              </a:lnSpc>
            </a:pPr>
            <a:r>
              <a:rPr lang="en-US" dirty="0">
                <a:solidFill>
                  <a:schemeClr val="accent1"/>
                </a:solidFill>
              </a:rPr>
              <a:t>More than 20 private fusion ventures of varying sizes and maturity; some forecasting energy of the grid by 2030 </a:t>
            </a:r>
          </a:p>
          <a:p>
            <a:pPr>
              <a:lnSpc>
                <a:spcPct val="150000"/>
              </a:lnSpc>
            </a:pPr>
            <a:r>
              <a:rPr lang="en-US" dirty="0">
                <a:solidFill>
                  <a:schemeClr val="accent1"/>
                </a:solidFill>
              </a:rPr>
              <a:t>Supplier market gaining interest  Support from private sector (venture capital) and public sector (ARPA-E, APLHA program in DOE), billions of dollars in aggregate</a:t>
            </a:r>
          </a:p>
          <a:p>
            <a:pPr>
              <a:lnSpc>
                <a:spcPct val="150000"/>
              </a:lnSpc>
            </a:pPr>
            <a:r>
              <a:rPr lang="en-US" dirty="0">
                <a:solidFill>
                  <a:schemeClr val="accent1"/>
                </a:solidFill>
              </a:rPr>
              <a:t>Multiple credible technical approaches to demonstrate pilot plants before 2030</a:t>
            </a:r>
          </a:p>
        </p:txBody>
      </p:sp>
      <p:sp>
        <p:nvSpPr>
          <p:cNvPr id="4" name="TextBox 3">
            <a:extLst>
              <a:ext uri="{FF2B5EF4-FFF2-40B4-BE49-F238E27FC236}">
                <a16:creationId xmlns:a16="http://schemas.microsoft.com/office/drawing/2014/main" id="{A2EF3CF7-FC7F-B841-9BE3-B0EB9CD789DF}"/>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36329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Why SEF</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2080458"/>
            <a:ext cx="10515600" cy="3750716"/>
          </a:xfrm>
        </p:spPr>
        <p:txBody>
          <a:bodyPr/>
          <a:lstStyle/>
          <a:p>
            <a:r>
              <a:rPr lang="en-US" dirty="0">
                <a:solidFill>
                  <a:schemeClr val="accent1"/>
                </a:solidFill>
              </a:rPr>
              <a:t>People: Experienced team with record of achievement and effectiveness </a:t>
            </a:r>
          </a:p>
          <a:p>
            <a:r>
              <a:rPr lang="en-US" dirty="0">
                <a:solidFill>
                  <a:schemeClr val="accent1"/>
                </a:solidFill>
              </a:rPr>
              <a:t>Non-profit structure provides a zone of cooperation for the common good</a:t>
            </a:r>
          </a:p>
          <a:p>
            <a:r>
              <a:rPr lang="en-US" dirty="0">
                <a:solidFill>
                  <a:schemeClr val="accent1"/>
                </a:solidFill>
              </a:rPr>
              <a:t>Only energy &amp; environment NGO with this pioneering mission</a:t>
            </a:r>
          </a:p>
          <a:p>
            <a:pPr lvl="1"/>
            <a:r>
              <a:rPr lang="en-US" dirty="0">
                <a:solidFill>
                  <a:schemeClr val="accent1"/>
                </a:solidFill>
              </a:rPr>
              <a:t>Unbiased</a:t>
            </a:r>
          </a:p>
          <a:p>
            <a:pPr lvl="1"/>
            <a:r>
              <a:rPr lang="en-US" dirty="0">
                <a:solidFill>
                  <a:schemeClr val="accent1"/>
                </a:solidFill>
              </a:rPr>
              <a:t>Mission-driven</a:t>
            </a:r>
          </a:p>
          <a:p>
            <a:pPr lvl="1"/>
            <a:r>
              <a:rPr lang="en-US" dirty="0">
                <a:solidFill>
                  <a:schemeClr val="accent1"/>
                </a:solidFill>
              </a:rPr>
              <a:t>Collaborative</a:t>
            </a:r>
          </a:p>
        </p:txBody>
      </p:sp>
      <p:sp>
        <p:nvSpPr>
          <p:cNvPr id="4" name="TextBox 3">
            <a:extLst>
              <a:ext uri="{FF2B5EF4-FFF2-40B4-BE49-F238E27FC236}">
                <a16:creationId xmlns:a16="http://schemas.microsoft.com/office/drawing/2014/main" id="{F5317967-D4C4-474E-BC9E-B04D23FB3BD4}"/>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263921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a:ln>
            <a:solidFill>
              <a:schemeClr val="accent1"/>
            </a:solidFill>
          </a:ln>
        </p:spPr>
        <p:txBody>
          <a:bodyPr/>
          <a:lstStyle/>
          <a:p>
            <a:r>
              <a:rPr lang="en-US" b="1" dirty="0">
                <a:solidFill>
                  <a:schemeClr val="bg1"/>
                </a:solidFill>
              </a:rPr>
              <a:t>What SEF Does</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p:txBody>
          <a:bodyPr>
            <a:normAutofit lnSpcReduction="10000"/>
          </a:bodyPr>
          <a:lstStyle/>
          <a:p>
            <a:endParaRPr lang="en-US" dirty="0">
              <a:solidFill>
                <a:schemeClr val="accent1"/>
              </a:solidFill>
            </a:endParaRPr>
          </a:p>
          <a:p>
            <a:r>
              <a:rPr lang="en-US" dirty="0">
                <a:solidFill>
                  <a:schemeClr val="accent1"/>
                </a:solidFill>
              </a:rPr>
              <a:t>Public and private sector stakeholder outreach, education &amp; training</a:t>
            </a:r>
          </a:p>
          <a:p>
            <a:r>
              <a:rPr lang="en-US" dirty="0">
                <a:solidFill>
                  <a:schemeClr val="accent1"/>
                </a:solidFill>
              </a:rPr>
              <a:t>Direct advocacy to establish fusion as part of the world’s clean energy ecosystem</a:t>
            </a:r>
          </a:p>
          <a:p>
            <a:r>
              <a:rPr lang="en-US" dirty="0">
                <a:solidFill>
                  <a:schemeClr val="accent1"/>
                </a:solidFill>
              </a:rPr>
              <a:t>Government relations</a:t>
            </a:r>
          </a:p>
          <a:p>
            <a:r>
              <a:rPr lang="en-US" dirty="0">
                <a:solidFill>
                  <a:schemeClr val="accent1"/>
                </a:solidFill>
              </a:rPr>
              <a:t>Creation and distribution of fusion education and messaging materials</a:t>
            </a:r>
          </a:p>
          <a:p>
            <a:r>
              <a:rPr lang="en-US" dirty="0">
                <a:solidFill>
                  <a:schemeClr val="accent1"/>
                </a:solidFill>
              </a:rPr>
              <a:t>Targeted technology support</a:t>
            </a:r>
          </a:p>
          <a:p>
            <a:r>
              <a:rPr lang="en-US" dirty="0">
                <a:solidFill>
                  <a:schemeClr val="accent1"/>
                </a:solidFill>
              </a:rPr>
              <a:t>Establish a base of philanthropic support to advance fusion’s shared advocacy and technical needs</a:t>
            </a:r>
          </a:p>
        </p:txBody>
      </p:sp>
      <p:sp>
        <p:nvSpPr>
          <p:cNvPr id="4" name="TextBox 3">
            <a:extLst>
              <a:ext uri="{FF2B5EF4-FFF2-40B4-BE49-F238E27FC236}">
                <a16:creationId xmlns:a16="http://schemas.microsoft.com/office/drawing/2014/main" id="{6F8CB5C4-4B4C-994A-915A-31BA9FE156C3}"/>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63060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Snapshot of the Mission Pathway</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1960536"/>
            <a:ext cx="10515600" cy="4351339"/>
          </a:xfrm>
        </p:spPr>
        <p:txBody>
          <a:bodyPr>
            <a:normAutofit/>
          </a:bodyPr>
          <a:lstStyle/>
          <a:p>
            <a:pPr>
              <a:lnSpc>
                <a:spcPct val="100000"/>
              </a:lnSpc>
            </a:pPr>
            <a:r>
              <a:rPr lang="en-US" dirty="0">
                <a:solidFill>
                  <a:schemeClr val="accent1"/>
                </a:solidFill>
              </a:rPr>
              <a:t>Develop and grow governmental, commercial, energy and climate fusion network</a:t>
            </a:r>
          </a:p>
          <a:p>
            <a:pPr lvl="1">
              <a:lnSpc>
                <a:spcPct val="100000"/>
              </a:lnSpc>
            </a:pPr>
            <a:r>
              <a:rPr lang="en-US" dirty="0">
                <a:solidFill>
                  <a:schemeClr val="accent1"/>
                </a:solidFill>
              </a:rPr>
              <a:t>Placing fusion into policies, discussions, planning and partnership approaches</a:t>
            </a:r>
          </a:p>
          <a:p>
            <a:pPr>
              <a:lnSpc>
                <a:spcPct val="100000"/>
              </a:lnSpc>
            </a:pPr>
            <a:r>
              <a:rPr lang="en-US" dirty="0">
                <a:solidFill>
                  <a:schemeClr val="accent1"/>
                </a:solidFill>
              </a:rPr>
              <a:t>Attract resources: build a base of public, private, and foundation support for a fusion inclusive agenda</a:t>
            </a:r>
          </a:p>
          <a:p>
            <a:pPr>
              <a:lnSpc>
                <a:spcPct val="100000"/>
              </a:lnSpc>
            </a:pPr>
            <a:r>
              <a:rPr lang="en-US" dirty="0">
                <a:solidFill>
                  <a:schemeClr val="accent1"/>
                </a:solidFill>
              </a:rPr>
              <a:t>Develop educational materials suitable for opinion leaders, media, educators and advocates</a:t>
            </a:r>
          </a:p>
          <a:p>
            <a:pPr>
              <a:lnSpc>
                <a:spcPct val="100000"/>
              </a:lnSpc>
            </a:pPr>
            <a:r>
              <a:rPr lang="en-US" dirty="0">
                <a:solidFill>
                  <a:schemeClr val="accent1"/>
                </a:solidFill>
              </a:rPr>
              <a:t>Develop comprehensive advocacy &amp; technical needs database</a:t>
            </a:r>
          </a:p>
          <a:p>
            <a:pPr lvl="1">
              <a:lnSpc>
                <a:spcPct val="100000"/>
              </a:lnSpc>
            </a:pPr>
            <a:endParaRPr lang="en-US" dirty="0">
              <a:solidFill>
                <a:schemeClr val="accent1"/>
              </a:solidFill>
            </a:endParaRPr>
          </a:p>
        </p:txBody>
      </p:sp>
      <p:sp>
        <p:nvSpPr>
          <p:cNvPr id="4" name="TextBox 3">
            <a:extLst>
              <a:ext uri="{FF2B5EF4-FFF2-40B4-BE49-F238E27FC236}">
                <a16:creationId xmlns:a16="http://schemas.microsoft.com/office/drawing/2014/main" id="{5E2D360A-1F5F-234B-B7D4-38E093544ADC}"/>
              </a:ext>
            </a:extLst>
          </p:cNvPr>
          <p:cNvSpPr txBox="1"/>
          <p:nvPr/>
        </p:nvSpPr>
        <p:spPr>
          <a:xfrm>
            <a:off x="7826829" y="6308210"/>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364479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B776-3CB3-2146-8BB6-7BAB1312603F}"/>
              </a:ext>
            </a:extLst>
          </p:cNvPr>
          <p:cNvSpPr>
            <a:spLocks noGrp="1"/>
          </p:cNvSpPr>
          <p:nvPr>
            <p:ph type="title"/>
          </p:nvPr>
        </p:nvSpPr>
        <p:spPr>
          <a:prstGeom prst="roundRect">
            <a:avLst/>
          </a:prstGeom>
          <a:gradFill>
            <a:gsLst>
              <a:gs pos="0">
                <a:schemeClr val="accent3">
                  <a:lumMod val="75000"/>
                </a:schemeClr>
              </a:gs>
              <a:gs pos="100000">
                <a:schemeClr val="bg2">
                  <a:shade val="80000"/>
                </a:schemeClr>
              </a:gs>
            </a:gsLst>
            <a:lin ang="2700000" scaled="1"/>
          </a:gradFill>
        </p:spPr>
        <p:txBody>
          <a:bodyPr/>
          <a:lstStyle/>
          <a:p>
            <a:r>
              <a:rPr lang="en-US" b="1" dirty="0">
                <a:solidFill>
                  <a:schemeClr val="bg1"/>
                </a:solidFill>
              </a:rPr>
              <a:t>Snapshot: Advocacy &amp; Education Ideas</a:t>
            </a:r>
            <a:r>
              <a:rPr lang="en-US" b="1" dirty="0">
                <a:solidFill>
                  <a:schemeClr val="accent1"/>
                </a:solidFill>
              </a:rPr>
              <a:t>	</a:t>
            </a:r>
          </a:p>
        </p:txBody>
      </p:sp>
      <p:sp>
        <p:nvSpPr>
          <p:cNvPr id="3" name="Content Placeholder 2">
            <a:extLst>
              <a:ext uri="{FF2B5EF4-FFF2-40B4-BE49-F238E27FC236}">
                <a16:creationId xmlns:a16="http://schemas.microsoft.com/office/drawing/2014/main" id="{8C3955DA-743D-874E-B968-44CF01320CE2}"/>
              </a:ext>
            </a:extLst>
          </p:cNvPr>
          <p:cNvSpPr>
            <a:spLocks noGrp="1"/>
          </p:cNvSpPr>
          <p:nvPr>
            <p:ph idx="1"/>
          </p:nvPr>
        </p:nvSpPr>
        <p:spPr>
          <a:xfrm>
            <a:off x="838200" y="1825624"/>
            <a:ext cx="10515600" cy="4725077"/>
          </a:xfrm>
        </p:spPr>
        <p:txBody>
          <a:bodyPr>
            <a:normAutofit fontScale="92500" lnSpcReduction="10000"/>
          </a:bodyPr>
          <a:lstStyle/>
          <a:p>
            <a:r>
              <a:rPr lang="en-US" dirty="0">
                <a:solidFill>
                  <a:schemeClr val="accent1"/>
                </a:solidFill>
              </a:rPr>
              <a:t>Link development of synthesized media and advocacy campaigns</a:t>
            </a:r>
          </a:p>
          <a:p>
            <a:r>
              <a:rPr lang="en-US" dirty="0">
                <a:solidFill>
                  <a:schemeClr val="accent1"/>
                </a:solidFill>
              </a:rPr>
              <a:t>Organize, align, communicate ongoing science and technical partnerships</a:t>
            </a:r>
          </a:p>
          <a:p>
            <a:r>
              <a:rPr lang="en-US" dirty="0">
                <a:solidFill>
                  <a:schemeClr val="accent1"/>
                </a:solidFill>
              </a:rPr>
              <a:t>Excite the philanthropic and foundation space toward support of fusion advocacy and technology collaborations</a:t>
            </a:r>
          </a:p>
          <a:p>
            <a:r>
              <a:rPr lang="en-US" dirty="0">
                <a:solidFill>
                  <a:schemeClr val="accent1"/>
                </a:solidFill>
              </a:rPr>
              <a:t>Advocacy Roundtables: bring energy, environmental, scientific and regulatory representatives into a collaborative space to garner a commonality of support for fusion soon enough to make a difference</a:t>
            </a:r>
          </a:p>
          <a:p>
            <a:r>
              <a:rPr lang="en-US" dirty="0">
                <a:solidFill>
                  <a:schemeClr val="accent1"/>
                </a:solidFill>
              </a:rPr>
              <a:t>Link fusion to national clean energy discussions</a:t>
            </a:r>
          </a:p>
          <a:p>
            <a:r>
              <a:rPr lang="en-US" dirty="0">
                <a:solidFill>
                  <a:schemeClr val="accent1"/>
                </a:solidFill>
              </a:rPr>
              <a:t>Create Speaker’s Bureau / Media Center with talking points to provide fusion proponents as they engage their audiences</a:t>
            </a:r>
          </a:p>
          <a:p>
            <a:r>
              <a:rPr lang="en-US" dirty="0">
                <a:solidFill>
                  <a:schemeClr val="accent1"/>
                </a:solidFill>
              </a:rPr>
              <a:t>Produce white papers; economic, policy, scientific, regulatory, etc.</a:t>
            </a:r>
          </a:p>
          <a:p>
            <a:pPr marL="0" indent="0">
              <a:buNone/>
            </a:pPr>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4" name="TextBox 3">
            <a:extLst>
              <a:ext uri="{FF2B5EF4-FFF2-40B4-BE49-F238E27FC236}">
                <a16:creationId xmlns:a16="http://schemas.microsoft.com/office/drawing/2014/main" id="{7F00A308-EEA9-A348-A2AB-CCE3793FC702}"/>
              </a:ext>
            </a:extLst>
          </p:cNvPr>
          <p:cNvSpPr txBox="1"/>
          <p:nvPr/>
        </p:nvSpPr>
        <p:spPr>
          <a:xfrm>
            <a:off x="7826829" y="6488669"/>
            <a:ext cx="3526972" cy="369332"/>
          </a:xfrm>
          <a:prstGeom prst="rect">
            <a:avLst/>
          </a:prstGeom>
          <a:noFill/>
        </p:spPr>
        <p:txBody>
          <a:bodyPr wrap="square" rtlCol="0">
            <a:spAutoFit/>
          </a:bodyPr>
          <a:lstStyle/>
          <a:p>
            <a:pPr algn="ctr"/>
            <a:r>
              <a:rPr lang="en-US" b="1" i="1" dirty="0">
                <a:solidFill>
                  <a:schemeClr val="accent1"/>
                </a:solidFill>
              </a:rPr>
              <a:t>Soon Enough to Make a Difference</a:t>
            </a:r>
          </a:p>
        </p:txBody>
      </p:sp>
    </p:spTree>
    <p:extLst>
      <p:ext uri="{BB962C8B-B14F-4D97-AF65-F5344CB8AC3E}">
        <p14:creationId xmlns:p14="http://schemas.microsoft.com/office/powerpoint/2010/main" val="48573151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3494</TotalTime>
  <Words>1699</Words>
  <Application>Microsoft Macintosh PowerPoint</Application>
  <PresentationFormat>Widescreen</PresentationFormat>
  <Paragraphs>178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STELLAR ENERGY FOUNDATION</vt:lpstr>
      <vt:lpstr>SEF’s Mission</vt:lpstr>
      <vt:lpstr>Why Fusion</vt:lpstr>
      <vt:lpstr>Why Now</vt:lpstr>
      <vt:lpstr>Acceleration of Commercialization</vt:lpstr>
      <vt:lpstr>Why SEF</vt:lpstr>
      <vt:lpstr>What SEF Does</vt:lpstr>
      <vt:lpstr>Snapshot of the Mission Pathway</vt:lpstr>
      <vt:lpstr>Snapshot: Advocacy &amp; Education Ideas </vt:lpstr>
      <vt:lpstr>Targeted Technology Needs: Background </vt:lpstr>
      <vt:lpstr>How SEF Propels Action on Technology</vt:lpstr>
      <vt:lpstr>How SEF Propels Action</vt:lpstr>
      <vt:lpstr>What Can You Do?</vt:lpstr>
      <vt:lpstr>Who We Are: Executive Staff</vt:lpstr>
      <vt:lpstr>Who We Are: Founders &amp; Board of Trustees</vt:lpstr>
      <vt:lpstr>Who We Are: Advisory Board</vt:lpstr>
      <vt:lpstr>SEF Bio: Jane Hotchkiss, Executive Director</vt:lpstr>
      <vt:lpstr>SEF Bio: Wally Johnston, Managing Director</vt:lpstr>
      <vt:lpstr>SEF Bio: Jesse Treu, Ph.D., Chairman &amp; CEO</vt:lpstr>
      <vt:lpstr>SEF Bios: Matthew Miller, Ph.D.</vt:lpstr>
      <vt:lpstr>SEF Bio: Peter Burnim, Board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STELLAR ENERGY FOUNDATION</dc:title>
  <dc:creator>Microsoft Office User</dc:creator>
  <cp:lastModifiedBy>Microsoft Office User</cp:lastModifiedBy>
  <cp:revision>62</cp:revision>
  <cp:lastPrinted>2019-01-28T19:15:56Z</cp:lastPrinted>
  <dcterms:created xsi:type="dcterms:W3CDTF">2019-01-24T15:02:17Z</dcterms:created>
  <dcterms:modified xsi:type="dcterms:W3CDTF">2019-02-04T16:13:38Z</dcterms:modified>
</cp:coreProperties>
</file>