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79" r:id="rId6"/>
    <p:sldId id="265" r:id="rId7"/>
    <p:sldId id="260" r:id="rId8"/>
    <p:sldId id="266" r:id="rId9"/>
    <p:sldId id="267" r:id="rId10"/>
    <p:sldId id="269" r:id="rId11"/>
    <p:sldId id="270" r:id="rId12"/>
    <p:sldId id="271" r:id="rId13"/>
    <p:sldId id="280" r:id="rId14"/>
    <p:sldId id="275" r:id="rId15"/>
    <p:sldId id="261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5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Johnston" userId="1848940928_tp_dropbox" providerId="OAuth2" clId="{B329A2D6-8798-C14A-9B3A-DF27BD3CB9E5}"/>
    <pc:docChg chg="modSld">
      <pc:chgData name="Wallace Johnston" userId="1848940928_tp_dropbox" providerId="OAuth2" clId="{B329A2D6-8798-C14A-9B3A-DF27BD3CB9E5}" dt="2019-01-30T20:35:04.067" v="1" actId="20577"/>
      <pc:docMkLst>
        <pc:docMk/>
      </pc:docMkLst>
      <pc:sldChg chg="modSp">
        <pc:chgData name="Wallace Johnston" userId="1848940928_tp_dropbox" providerId="OAuth2" clId="{B329A2D6-8798-C14A-9B3A-DF27BD3CB9E5}" dt="2019-01-30T20:35:04.067" v="1" actId="20577"/>
        <pc:sldMkLst>
          <pc:docMk/>
          <pc:sldMk cId="1347546655" sldId="259"/>
        </pc:sldMkLst>
        <pc:spChg chg="mod">
          <ac:chgData name="Wallace Johnston" userId="1848940928_tp_dropbox" providerId="OAuth2" clId="{B329A2D6-8798-C14A-9B3A-DF27BD3CB9E5}" dt="2019-01-30T20:35:04.067" v="1" actId="20577"/>
          <ac:spMkLst>
            <pc:docMk/>
            <pc:sldMk cId="1347546655" sldId="259"/>
            <ac:spMk id="3" creationId="{8C3955DA-743D-874E-B968-44CF01320CE2}"/>
          </ac:spMkLst>
        </pc:spChg>
      </pc:sldChg>
      <pc:sldChg chg="modSp">
        <pc:chgData name="Wallace Johnston" userId="1848940928_tp_dropbox" providerId="OAuth2" clId="{B329A2D6-8798-C14A-9B3A-DF27BD3CB9E5}" dt="2019-01-30T20:34:16.989" v="0" actId="1076"/>
        <pc:sldMkLst>
          <pc:docMk/>
          <pc:sldMk cId="2639210279" sldId="265"/>
        </pc:sldMkLst>
        <pc:spChg chg="mod">
          <ac:chgData name="Wallace Johnston" userId="1848940928_tp_dropbox" providerId="OAuth2" clId="{B329A2D6-8798-C14A-9B3A-DF27BD3CB9E5}" dt="2019-01-30T20:34:16.989" v="0" actId="1076"/>
          <ac:spMkLst>
            <pc:docMk/>
            <pc:sldMk cId="2639210279" sldId="265"/>
            <ac:spMk id="3" creationId="{8C3955DA-743D-874E-B968-44CF01320C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4F272-1B8A-7347-A0B2-DC2382A0317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5663-B6E6-5D4F-B7B4-57EAD5E1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spice Jane’s summary up</a:t>
            </a:r>
            <a:r>
              <a:rPr lang="mr-IN" dirty="0"/>
              <a:t>…</a:t>
            </a:r>
            <a:r>
              <a:rPr lang="en-US" dirty="0"/>
              <a:t>. For example:  “pioneered</a:t>
            </a:r>
            <a:r>
              <a:rPr lang="en-US" baseline="0" dirty="0"/>
              <a:t> the wind industry by </a:t>
            </a:r>
            <a:r>
              <a:rPr lang="mr-IN" baseline="0" dirty="0"/>
              <a:t>…</a:t>
            </a:r>
            <a:r>
              <a:rPr lang="en-US" baseline="0" dirty="0"/>
              <a:t> [x], [y] </a:t>
            </a:r>
            <a:r>
              <a:rPr lang="en-US" baseline="0" dirty="0" err="1"/>
              <a:t>etc</a:t>
            </a:r>
            <a:r>
              <a:rPr lang="en-US" baseline="0" dirty="0"/>
              <a:t> activity”,” helped create [a], [b], </a:t>
            </a:r>
            <a:r>
              <a:rPr lang="en-US" baseline="0" dirty="0" err="1"/>
              <a:t>etc</a:t>
            </a:r>
            <a:r>
              <a:rPr lang="en-US" baseline="0" dirty="0"/>
              <a:t>”;   Same for Wally’s “working in” is a very passive phrase. Could we change to phrases that are concrete?     See comments on the next slide </a:t>
            </a:r>
            <a:r>
              <a:rPr lang="en-US" baseline="0"/>
              <a:t>for comparison.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5663-B6E6-5D4F-B7B4-57EAD5E1C8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comments:  could</a:t>
            </a:r>
            <a:r>
              <a:rPr lang="en-US" baseline="0" dirty="0"/>
              <a:t> we go to concrete phrases?  Maybe it’s late to inject this into the pitch for tomorrow, but, for example,  my personal phrases might be:  35 years experience in co-founding and leading biotech venture capital firm,  personally working with almost 40 start up companies as a founder, start-up executive and member of the Board of Directors, served on  numerous non-profit Boards; 10 years of industry experience as CEO, other line executive roles and senior staff positions.        Yes </a:t>
            </a:r>
            <a:r>
              <a:rPr lang="mr-IN" baseline="0" dirty="0"/>
              <a:t>–</a:t>
            </a:r>
            <a:r>
              <a:rPr lang="en-US" baseline="0" dirty="0"/>
              <a:t> it’s way too long, but it’s more punchy than what we’ve got above.     Peter and Matt’s can be switched to this motif,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5663-B6E6-5D4F-B7B4-57EAD5E1C8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B4CA-79BC-384D-B661-D014C8DC3E50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MOz3tj6Lf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35AE-9ED1-6242-95A8-759D48F2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34" y="1715295"/>
            <a:ext cx="10443105" cy="109322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STELLAR ENERGY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7F25-3C82-1E48-B093-2711878D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019" y="4257920"/>
            <a:ext cx="8169731" cy="534533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03DE-2101-634F-AA44-56EEC5A15BCC}"/>
              </a:ext>
            </a:extLst>
          </p:cNvPr>
          <p:cNvSpPr txBox="1"/>
          <p:nvPr/>
        </p:nvSpPr>
        <p:spPr>
          <a:xfrm>
            <a:off x="2702378" y="3122965"/>
            <a:ext cx="680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PROPELLING FUSION TO THE GRID</a:t>
            </a:r>
          </a:p>
        </p:txBody>
      </p:sp>
    </p:spTree>
    <p:extLst>
      <p:ext uri="{BB962C8B-B14F-4D97-AF65-F5344CB8AC3E}">
        <p14:creationId xmlns:p14="http://schemas.microsoft.com/office/powerpoint/2010/main" val="290754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Targeted Technology Needs: Background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Transformative Enabling Capabilities (TEC’s) exist which aid multiple commercial and research initiatives</a:t>
            </a:r>
          </a:p>
          <a:p>
            <a:r>
              <a:rPr lang="en-US" dirty="0">
                <a:solidFill>
                  <a:schemeClr val="accent1"/>
                </a:solidFill>
              </a:rPr>
              <a:t>Supports needed occasionally by multiple companies, balance of plant items that all will need, but are not mission central nor proprietary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Neutron diagnostic hardware and software (APRA-e Webinar, </a:t>
            </a:r>
            <a:r>
              <a:rPr lang="it" dirty="0">
                <a:solidFill>
                  <a:schemeClr val="accent1"/>
                </a:solidFill>
                <a:hlinkClick r:id="rId2"/>
              </a:rPr>
              <a:t>ARPA-e 1/23 Fusion Webinar-S. Hsu</a:t>
            </a:r>
            <a:r>
              <a:rPr lang="en-US" dirty="0">
                <a:solidFill>
                  <a:schemeClr val="accent1"/>
                </a:solidFill>
              </a:rPr>
              <a:t>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Plasma physics simulation codes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Materials research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 full list through collaboration with industry members</a:t>
            </a:r>
          </a:p>
          <a:p>
            <a:r>
              <a:rPr lang="en-US" dirty="0">
                <a:solidFill>
                  <a:schemeClr val="accent1"/>
                </a:solidFill>
              </a:rPr>
              <a:t>2018 FESAC Report  identified many such items;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Advanced algorithm, machine learning and AI tech applicable to plasmas and fusion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Advanced manufacturing techniques/3D printing/material science, i.e. liquid metal applications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HTS magnet materials and manufacturing methods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Tritium fuel cycle technology and advanced process control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Fast flowing liquid metal systems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B08EA-FACD-484E-8908-3A58AA535B35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18305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SEF Propels Action 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449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 a private, public, philanthropic - </a:t>
            </a:r>
            <a:r>
              <a:rPr lang="en-US" i="1" dirty="0">
                <a:solidFill>
                  <a:schemeClr val="accent1"/>
                </a:solidFill>
              </a:rPr>
              <a:t>P3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P</a:t>
            </a:r>
            <a:r>
              <a:rPr lang="en-US" i="1" dirty="0" err="1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, university, supply chain, etc.) funding schematic to drive timely uptake of TEC development</a:t>
            </a:r>
          </a:p>
          <a:p>
            <a:r>
              <a:rPr lang="en-US" dirty="0">
                <a:solidFill>
                  <a:schemeClr val="accent1"/>
                </a:solidFill>
              </a:rPr>
              <a:t>Multi-funded strategy brings unique characteristics of each sector to bear on programs</a:t>
            </a:r>
          </a:p>
          <a:p>
            <a:r>
              <a:rPr lang="en-US" dirty="0">
                <a:solidFill>
                  <a:schemeClr val="accent1"/>
                </a:solidFill>
              </a:rPr>
              <a:t>Private Sector: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Validates need and potential for commercialization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Risk/reward/patience determined by ROI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Mission critical technology is proprietary and IP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Culturally entrepreneurial and fast-paced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Funding potential large, but limited</a:t>
            </a:r>
          </a:p>
          <a:p>
            <a:r>
              <a:rPr lang="en-US" dirty="0">
                <a:solidFill>
                  <a:schemeClr val="accent1"/>
                </a:solidFill>
              </a:rPr>
              <a:t>Public sector: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Focus is on benefit to the public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Culturally institutional and risk-averse (in today’s DC and State Houses)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Mixed outcomes on tech-to-market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Funding potential ($) is significant, but subject to unpredictable and inconsistent nature of legislative bodies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35695-D5D2-CC4E-B211-AC3C93507A37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29334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SEF Propels Action: Con’t.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SEF Philanthropy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Valuable additional source of funding, influence and oversight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Targeted tech, non-proprietary, public benefit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With proper nurturing can be entrepreneurial, fast-paced and aggressive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Ability to provide predictable, milestone-based, multi-year funding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Non-profit structure provides tax-advantaged vehicle for donors and investors to support R&amp;D needed across industry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Third party status helps enable multi-group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3172E-5BE0-4F43-896C-A0A1784B0D8B}"/>
              </a:ext>
            </a:extLst>
          </p:cNvPr>
          <p:cNvSpPr txBox="1"/>
          <p:nvPr/>
        </p:nvSpPr>
        <p:spPr>
          <a:xfrm>
            <a:off x="7826829" y="6176963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324981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SEF Propels Action: Con’t.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SEF Philanthropy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Lead new funding into fusion and climate solution advocacy space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Educate fusion investment sector on benefits of philanthropic actions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Supply targeted funding for existing NGO’s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Place fusion alongside renewables in clean energy planning</a:t>
            </a:r>
          </a:p>
          <a:p>
            <a:pPr marL="457189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189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3172E-5BE0-4F43-896C-A0A1784B0D8B}"/>
              </a:ext>
            </a:extLst>
          </p:cNvPr>
          <p:cNvSpPr txBox="1"/>
          <p:nvPr/>
        </p:nvSpPr>
        <p:spPr>
          <a:xfrm>
            <a:off x="7826829" y="6176963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42836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First and foremost supporting the mission of bringing fusion to the grid soon enough to make a difference is critical</a:t>
            </a:r>
          </a:p>
          <a:p>
            <a:r>
              <a:rPr lang="en-US" dirty="0">
                <a:solidFill>
                  <a:schemeClr val="accent1"/>
                </a:solidFill>
              </a:rPr>
              <a:t>There are four means to currently support SEF;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a significant philanthropic contribution to SEF, while unrestricted donations are currently needed, designate the avenue most interesting if you wish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Introduce SEF to other influencers you know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Support the mission as an ad-hoc advisor to the staff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Join one of our boards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 a supporting leg of one of our P3’s directly rather than through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8D33E-B10A-8947-892C-020ACA0C67FA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283680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Who We Are: Executive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Experienced NGO and Public Advocacy Executives</a:t>
            </a:r>
          </a:p>
          <a:p>
            <a:pPr marL="457189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Jane Hotchkiss – Executive Director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30+ years working in clean energy technology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Grid connected projects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Policy action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Advocacy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Wally Johnston – Managing Director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38 years working in finance, technology and carbon free advocacy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Fusion advocacy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Clean tech entrepreneurship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Technology executive</a:t>
            </a:r>
          </a:p>
          <a:p>
            <a:pPr lvl="3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5532F-022C-CD4A-A9B3-1C0EB9FAC66E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409328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Who We Are: Founders &amp; Board of Trustees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Trustees: Experienced C-Suite Executives &amp; Entrepreneurs</a:t>
            </a:r>
          </a:p>
          <a:p>
            <a:pPr marL="457189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Jesse Treu, Founder, Chair and CEO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Matt Miller,  Founder and President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Peter </a:t>
            </a:r>
            <a:r>
              <a:rPr lang="en-US" dirty="0" err="1">
                <a:solidFill>
                  <a:schemeClr val="accent1"/>
                </a:solidFill>
              </a:rPr>
              <a:t>Burnim</a:t>
            </a:r>
            <a:r>
              <a:rPr lang="en-US" dirty="0">
                <a:solidFill>
                  <a:schemeClr val="accent1"/>
                </a:solidFill>
              </a:rPr>
              <a:t>, Founder</a:t>
            </a:r>
          </a:p>
          <a:p>
            <a:pPr marL="914377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693721" lvl="2" indent="-222245"/>
            <a:r>
              <a:rPr lang="en-US" dirty="0">
                <a:solidFill>
                  <a:schemeClr val="accent1"/>
                </a:solidFill>
              </a:rPr>
              <a:t>Public &amp; private companies</a:t>
            </a:r>
          </a:p>
          <a:p>
            <a:pPr marL="693721" lvl="2" indent="-222245"/>
            <a:r>
              <a:rPr lang="en-US" dirty="0">
                <a:solidFill>
                  <a:schemeClr val="accent1"/>
                </a:solidFill>
              </a:rPr>
              <a:t>For profit &amp; non-profit</a:t>
            </a:r>
          </a:p>
          <a:p>
            <a:pPr marL="693721" lvl="2" indent="-222245"/>
            <a:r>
              <a:rPr lang="en-US" dirty="0">
                <a:solidFill>
                  <a:schemeClr val="accent1"/>
                </a:solidFill>
              </a:rPr>
              <a:t>Investment, venture capital,  operations, and governance</a:t>
            </a:r>
          </a:p>
          <a:p>
            <a:pPr marL="693721" lvl="2" indent="-222245"/>
            <a:r>
              <a:rPr lang="en-US" dirty="0">
                <a:solidFill>
                  <a:schemeClr val="accent1"/>
                </a:solidFill>
              </a:rPr>
              <a:t>High-tech &amp; tech to market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D36F8-C438-2D4B-9D0A-BE998C8F7CE9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383649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Who We Are: Advisory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Brian McDonald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Additional members are in consideration for their expertise in;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Leaders in climate change solutions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Fusion science and technology experts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Philanthropists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Academicians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Clean energy executives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545E2-4DD3-1A4D-AE5D-0F4F05A55442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13475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A09B-B925-2F40-9553-F92B387711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SEF’s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5E76-4AEF-1F4D-AA59-5EADC3C2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38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Bring fusion energy to the zero-carbon power portfolio soon enough to make an impact on climate change.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80C4D-2A60-D34C-BDB5-D163029D84CF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273886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Inherently safe scalable unlimited power source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Zero-carbon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only clean energy solution with suitable density to economically supply the world’s foundational energy supply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 critical power complement to other renewable 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5B119-2653-4D45-8A52-8B3137285CFE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21282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507"/>
            <a:ext cx="10515600" cy="43513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Global consensus on the need to start working NOW to prevent catastrophic climate change</a:t>
            </a:r>
          </a:p>
          <a:p>
            <a:r>
              <a:rPr lang="en-US" dirty="0">
                <a:solidFill>
                  <a:schemeClr val="accent1"/>
                </a:solidFill>
              </a:rPr>
              <a:t>Breakthrough advances in computation and simulation, materials, and additive manufacturing</a:t>
            </a:r>
          </a:p>
          <a:p>
            <a:r>
              <a:rPr lang="en-US" dirty="0">
                <a:solidFill>
                  <a:schemeClr val="accent1"/>
                </a:solidFill>
              </a:rPr>
              <a:t>Timeline to practical deployment much shorter than public perception</a:t>
            </a:r>
          </a:p>
          <a:p>
            <a:r>
              <a:rPr lang="en-US" dirty="0">
                <a:solidFill>
                  <a:schemeClr val="accent1"/>
                </a:solidFill>
              </a:rPr>
              <a:t>Need for steady state, load securing, distribution supporting, dense energy supply to meet continuously expanding demand for electricity</a:t>
            </a:r>
          </a:p>
          <a:p>
            <a:r>
              <a:rPr lang="en-US" dirty="0">
                <a:solidFill>
                  <a:schemeClr val="accent1"/>
                </a:solidFill>
              </a:rPr>
              <a:t>Capacity to meet central grid structures as is; future grids and energy supply needs as developed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6517A-1920-CC41-8B53-96D31E3E3B33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21177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Acceleration of Commercialization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More than 20 private fusion ventures of varying sizes and maturity; some forecasting energy of the grid by 2030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Supplier market gaining interest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Support from private sector (venture capital) and public sector (ARPA-E, APLHA program in DOE), billions of dollars in aggregate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Multiple credible technical approaches to demonstrate pilot plants before 2030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F3CF7-FC7F-B841-9BE3-B0EB9CD789DF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23632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SEF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49282"/>
            <a:ext cx="10515600" cy="37507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People: Experienced team with record of achievement and effectiveness </a:t>
            </a:r>
          </a:p>
          <a:p>
            <a:r>
              <a:rPr lang="en-US" dirty="0">
                <a:solidFill>
                  <a:schemeClr val="accent1"/>
                </a:solidFill>
              </a:rPr>
              <a:t>Non-profit structure provides a zone of cooperation for the common good</a:t>
            </a:r>
          </a:p>
          <a:p>
            <a:r>
              <a:rPr lang="en-US" dirty="0">
                <a:solidFill>
                  <a:schemeClr val="accent1"/>
                </a:solidFill>
              </a:rPr>
              <a:t>Only energy &amp; environment NGO with this pioneering mission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Unbiased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Mission-driven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Collaborative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17967-D4C4-474E-BC9E-B04D23FB3BD4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26392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SEF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Public and private sector stakeholder outreach, education &amp; training</a:t>
            </a:r>
          </a:p>
          <a:p>
            <a:r>
              <a:rPr lang="en-US" dirty="0">
                <a:solidFill>
                  <a:schemeClr val="accent1"/>
                </a:solidFill>
              </a:rPr>
              <a:t>Direct advocacy to establish fusion as part of the world’s clean energy ecosystem</a:t>
            </a:r>
          </a:p>
          <a:p>
            <a:r>
              <a:rPr lang="en-US" dirty="0">
                <a:solidFill>
                  <a:schemeClr val="accent1"/>
                </a:solidFill>
              </a:rPr>
              <a:t>Government relations</a:t>
            </a:r>
          </a:p>
          <a:p>
            <a:r>
              <a:rPr lang="en-US" dirty="0">
                <a:solidFill>
                  <a:schemeClr val="accent1"/>
                </a:solidFill>
              </a:rPr>
              <a:t>Creation and distribution of fusion education and messaging materials</a:t>
            </a:r>
          </a:p>
          <a:p>
            <a:r>
              <a:rPr lang="en-US" dirty="0">
                <a:solidFill>
                  <a:schemeClr val="accent1"/>
                </a:solidFill>
              </a:rPr>
              <a:t>Targeted technology support</a:t>
            </a:r>
          </a:p>
          <a:p>
            <a:r>
              <a:rPr lang="en-US" dirty="0">
                <a:solidFill>
                  <a:schemeClr val="accent1"/>
                </a:solidFill>
              </a:rPr>
              <a:t>Establish a base of philanthropic support to advance fusion’s shared advocacy and technical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CB5C4-4B4C-994A-915A-31BA9FE156C3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63060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Snapshot of the Mission Pathway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36"/>
            <a:ext cx="10515600" cy="43513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Develop and grow governmental, commercial, energy and climate fusion network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Placing fusion into policies, discussions, planning and partnership approaches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Attract resources: build a base of public, private, and foundation support for a fusion inclusive agenda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Develop educational materials suitable for opinion leaders, media, educators and advocates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Develop comprehensive advocacy &amp; technical needs database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D360A-1F5F-234B-B7D4-38E093544ADC}"/>
              </a:ext>
            </a:extLst>
          </p:cNvPr>
          <p:cNvSpPr txBox="1"/>
          <p:nvPr/>
        </p:nvSpPr>
        <p:spPr>
          <a:xfrm>
            <a:off x="7826829" y="630821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364479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lin ang="27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Snapshot: Advocacy &amp; Education Ideas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50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Link development of synthesized media and advocacy campaigns</a:t>
            </a:r>
          </a:p>
          <a:p>
            <a:r>
              <a:rPr lang="en-US" dirty="0">
                <a:solidFill>
                  <a:schemeClr val="accent1"/>
                </a:solidFill>
              </a:rPr>
              <a:t>Organize, align, communicate ongoing science and technical partnerships</a:t>
            </a:r>
          </a:p>
          <a:p>
            <a:r>
              <a:rPr lang="en-US" dirty="0">
                <a:solidFill>
                  <a:schemeClr val="accent1"/>
                </a:solidFill>
              </a:rPr>
              <a:t>Excite the philanthropic and foundation space toward support of fusion advocacy and technology collaborations</a:t>
            </a:r>
          </a:p>
          <a:p>
            <a:r>
              <a:rPr lang="en-US" dirty="0">
                <a:solidFill>
                  <a:schemeClr val="accent1"/>
                </a:solidFill>
              </a:rPr>
              <a:t>Advocacy Roundtables: bring energy, environmental, scientific and regulatory representatives into a collaborative space to garner a commonality of support for fusion soon enough to make a difference</a:t>
            </a:r>
          </a:p>
          <a:p>
            <a:r>
              <a:rPr lang="en-US" dirty="0">
                <a:solidFill>
                  <a:schemeClr val="accent1"/>
                </a:solidFill>
              </a:rPr>
              <a:t>Link fusion to national clean energy discussions</a:t>
            </a:r>
          </a:p>
          <a:p>
            <a:r>
              <a:rPr lang="en-US" dirty="0">
                <a:solidFill>
                  <a:schemeClr val="accent1"/>
                </a:solidFill>
              </a:rPr>
              <a:t>Create Speaker’s Bureau / Media Center with talking points to provide fusion proponents as they engage their audiences</a:t>
            </a:r>
          </a:p>
          <a:p>
            <a:r>
              <a:rPr lang="en-US" dirty="0">
                <a:solidFill>
                  <a:schemeClr val="accent1"/>
                </a:solidFill>
              </a:rPr>
              <a:t>Produce white papers; economic, policy, scientific, regulatory, etc.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0A308-EEA9-A348-A2AB-CCE3793FC702}"/>
              </a:ext>
            </a:extLst>
          </p:cNvPr>
          <p:cNvSpPr txBox="1"/>
          <p:nvPr/>
        </p:nvSpPr>
        <p:spPr>
          <a:xfrm>
            <a:off x="7826829" y="6488669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Soon Enough to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417442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2318</TotalTime>
  <Words>1347</Words>
  <Application>Microsoft Office PowerPoint</Application>
  <PresentationFormat>Widescreen</PresentationFormat>
  <Paragraphs>156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STELLAR ENERGY FOUNDATION</vt:lpstr>
      <vt:lpstr>SEF’s Mission</vt:lpstr>
      <vt:lpstr>Why Fusion</vt:lpstr>
      <vt:lpstr>Why Now</vt:lpstr>
      <vt:lpstr>Acceleration of Commercialization</vt:lpstr>
      <vt:lpstr>Why SEF</vt:lpstr>
      <vt:lpstr>What SEF Does</vt:lpstr>
      <vt:lpstr>Snapshot of the Mission Pathway</vt:lpstr>
      <vt:lpstr>Snapshot: Advocacy &amp; Education Ideas </vt:lpstr>
      <vt:lpstr>Targeted Technology Needs: Background </vt:lpstr>
      <vt:lpstr>How SEF Propels Action on Technology</vt:lpstr>
      <vt:lpstr>How SEF Propels Action: Con’t.</vt:lpstr>
      <vt:lpstr>How SEF Propels Action: Con’t.</vt:lpstr>
      <vt:lpstr>What Can You Do?</vt:lpstr>
      <vt:lpstr>Who We Are: Executive Staff</vt:lpstr>
      <vt:lpstr>Who We Are: Founders &amp; Board of Trustees</vt:lpstr>
      <vt:lpstr>Who We Are: Advisory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ENERGY FOUNDATION</dc:title>
  <dc:creator>Microsoft Office User</dc:creator>
  <cp:lastModifiedBy>Wally Johnston</cp:lastModifiedBy>
  <cp:revision>50</cp:revision>
  <cp:lastPrinted>2019-01-28T19:15:56Z</cp:lastPrinted>
  <dcterms:created xsi:type="dcterms:W3CDTF">2019-01-24T15:02:17Z</dcterms:created>
  <dcterms:modified xsi:type="dcterms:W3CDTF">2019-01-30T20:35:10Z</dcterms:modified>
</cp:coreProperties>
</file>