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0" r:id="rId4"/>
    <p:sldId id="271" r:id="rId5"/>
    <p:sldId id="258" r:id="rId6"/>
    <p:sldId id="261" r:id="rId7"/>
    <p:sldId id="262" r:id="rId8"/>
    <p:sldId id="27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C602-DAE9-4729-A83F-53BAAF7105AE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DEDE5-2E4E-4BF6-A06D-6E79DD53B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593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4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540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599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4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71B2-B9E1-4884-B7EB-6F72654029E3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7BC7-BD62-4598-973F-2CE5592D9FC2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9E80-B6CF-4C22-B619-70C338E65E50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9020-9DA4-4C20-A2A1-2FABCA4BDFE1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CBB1-573A-4585-97CF-B5D23CB9D8A6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05-A5E4-46D4-B837-6CD529AE1C53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4B35-06FA-42C8-99E4-6CC870F3ACFE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7206-8000-4120-A7A9-27FCFC825223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2A1-A8EF-4BF1-92A3-9A0FA4A623B7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88-4D83-46DE-A640-4C25035B4966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BAD-32F4-4F92-9AC9-88A33BCFC2BC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F724-F282-44C7-8056-007D5F662815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676399"/>
          </a:xfrm>
        </p:spPr>
        <p:txBody>
          <a:bodyPr>
            <a:normAutofit/>
          </a:bodyPr>
          <a:lstStyle/>
          <a:p>
            <a:r>
              <a:rPr lang="en-US" dirty="0" smtClean="0"/>
              <a:t>Stellar Energy Foundation,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Sponsoring US-based Breakthrough Research on Controlled Fusion </a:t>
            </a:r>
          </a:p>
          <a:p>
            <a:r>
              <a:rPr lang="en-US" dirty="0" smtClean="0"/>
              <a:t>as a </a:t>
            </a:r>
          </a:p>
          <a:p>
            <a:r>
              <a:rPr lang="en-US" dirty="0" smtClean="0"/>
              <a:t>Solution to the World’s Energy Issues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Jesse I. </a:t>
            </a:r>
            <a:r>
              <a:rPr lang="en-US" dirty="0" err="1" smtClean="0"/>
              <a:t>Treu</a:t>
            </a:r>
            <a:r>
              <a:rPr lang="en-US" dirty="0" smtClean="0"/>
              <a:t>, Ph.D.</a:t>
            </a:r>
          </a:p>
          <a:p>
            <a:pPr lvl="1"/>
            <a:r>
              <a:rPr lang="en-US" dirty="0" smtClean="0"/>
              <a:t>Partner and co-founder Domain Associates, LLC</a:t>
            </a:r>
          </a:p>
          <a:p>
            <a:pPr lvl="1"/>
            <a:r>
              <a:rPr lang="en-US" dirty="0" smtClean="0"/>
              <a:t>33 years of professional venture capital experience</a:t>
            </a:r>
          </a:p>
          <a:p>
            <a:r>
              <a:rPr lang="en-US" dirty="0" smtClean="0"/>
              <a:t>Matthew D. Miller, Ph.D.</a:t>
            </a:r>
          </a:p>
          <a:p>
            <a:pPr lvl="1"/>
            <a:r>
              <a:rPr lang="en-US" dirty="0" smtClean="0"/>
              <a:t>Seasoned C-level technology executive and serial tech entrepreneur</a:t>
            </a:r>
          </a:p>
          <a:p>
            <a:pPr lvl="1"/>
            <a:r>
              <a:rPr lang="en-US" dirty="0" smtClean="0"/>
              <a:t>Major contributor to development and deployment US digital TV and digital communications infrastructure</a:t>
            </a:r>
          </a:p>
          <a:p>
            <a:r>
              <a:rPr lang="en-US" dirty="0" smtClean="0"/>
              <a:t>NJ non-profit corporation, formed in May 2016, IRS 501(c)(3) tax exemption in-process</a:t>
            </a:r>
          </a:p>
          <a:p>
            <a:r>
              <a:rPr lang="en-US" dirty="0" smtClean="0"/>
              <a:t>We are working with Princeton Plasma Physics Lab, MIT Plasma Sciences and Fusion Center,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219200"/>
            <a:ext cx="74676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Controlled Fusion Energy</a:t>
            </a:r>
            <a:br>
              <a:rPr lang="en-US" dirty="0" smtClean="0"/>
            </a:br>
            <a:r>
              <a:rPr lang="en-US" dirty="0" smtClean="0"/>
              <a:t>is</a:t>
            </a:r>
            <a:br>
              <a:rPr lang="en-US" dirty="0" smtClean="0"/>
            </a:br>
            <a:r>
              <a:rPr lang="en-US" u="sng" dirty="0" smtClean="0"/>
              <a:t>Inherently Safe</a:t>
            </a:r>
            <a:r>
              <a:rPr lang="en-US" dirty="0" smtClean="0"/>
              <a:t> Nuclear Energy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Fusion Energy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Controlled fusion has genuine potential as a clean, inherently safe, inexpensive source of power on the scale needed to support a global economy</a:t>
            </a:r>
          </a:p>
          <a:p>
            <a:r>
              <a:rPr lang="en-US" dirty="0"/>
              <a:t>Despite perception of over-promising and under-delivering, great progress has been made</a:t>
            </a:r>
          </a:p>
          <a:p>
            <a:r>
              <a:rPr lang="en-US" dirty="0" smtClean="0"/>
              <a:t>New advances create promising technical opportunities</a:t>
            </a:r>
          </a:p>
          <a:p>
            <a:r>
              <a:rPr lang="en-US" dirty="0"/>
              <a:t>The U.S. risks losing its leadership </a:t>
            </a:r>
            <a:r>
              <a:rPr lang="en-US" dirty="0" smtClean="0"/>
              <a:t>position</a:t>
            </a:r>
            <a:endParaRPr lang="en-US" dirty="0"/>
          </a:p>
          <a:p>
            <a:r>
              <a:rPr lang="en-US" dirty="0"/>
              <a:t>Funding, both public and </a:t>
            </a:r>
            <a:r>
              <a:rPr lang="en-US" dirty="0" smtClean="0"/>
              <a:t>private </a:t>
            </a:r>
            <a:r>
              <a:rPr lang="en-US" dirty="0"/>
              <a:t>is </a:t>
            </a:r>
            <a:r>
              <a:rPr lang="en-US" dirty="0" smtClean="0"/>
              <a:t> inadequate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00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Candidates for Environmentally Sound Energy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Fossil fuels plus CO2 sequestration</a:t>
            </a:r>
          </a:p>
          <a:p>
            <a:pPr lvl="1"/>
            <a:r>
              <a:rPr lang="en-US" dirty="0" smtClean="0"/>
              <a:t>Needs reliable technology to store CO2 for centuries</a:t>
            </a:r>
          </a:p>
          <a:p>
            <a:pPr lvl="1"/>
            <a:r>
              <a:rPr lang="en-US" dirty="0" smtClean="0"/>
              <a:t>Geological storage sites not uniformly available</a:t>
            </a:r>
          </a:p>
          <a:p>
            <a:r>
              <a:rPr lang="en-US" dirty="0" smtClean="0"/>
              <a:t>Solar and/or wind power plus storage</a:t>
            </a:r>
          </a:p>
          <a:p>
            <a:pPr lvl="1"/>
            <a:r>
              <a:rPr lang="en-US" dirty="0" smtClean="0"/>
              <a:t>Generating sites not uniformly distributed geographically</a:t>
            </a:r>
          </a:p>
          <a:p>
            <a:pPr lvl="1"/>
            <a:r>
              <a:rPr lang="en-US" dirty="0" smtClean="0"/>
              <a:t>Need to develop large scale inexpensive energy storage technology</a:t>
            </a:r>
          </a:p>
          <a:p>
            <a:r>
              <a:rPr lang="en-US" dirty="0" smtClean="0"/>
              <a:t>Nuclear power (fission)</a:t>
            </a:r>
          </a:p>
          <a:p>
            <a:pPr lvl="1"/>
            <a:r>
              <a:rPr lang="en-US" dirty="0" smtClean="0"/>
              <a:t>Safety concerns relating to long term radioactive waste</a:t>
            </a:r>
          </a:p>
          <a:p>
            <a:pPr lvl="1"/>
            <a:r>
              <a:rPr lang="en-US" dirty="0" smtClean="0"/>
              <a:t>Risk of catastrophic failure of the nuclear facility</a:t>
            </a:r>
          </a:p>
          <a:p>
            <a:pPr lvl="1"/>
            <a:r>
              <a:rPr lang="en-US" dirty="0" smtClean="0"/>
              <a:t>Weapons potential of the fuel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U.S. Fusion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Fusion must be included in the R&amp;D portfolio for global energy</a:t>
            </a:r>
          </a:p>
          <a:p>
            <a:pPr lvl="1"/>
            <a:r>
              <a:rPr lang="en-US" dirty="0" smtClean="0"/>
              <a:t>Truly has potential for scale and cost with minimal environmental impact</a:t>
            </a:r>
          </a:p>
          <a:p>
            <a:r>
              <a:rPr lang="en-US" dirty="0"/>
              <a:t>C</a:t>
            </a:r>
            <a:r>
              <a:rPr lang="en-US" dirty="0" smtClean="0"/>
              <a:t>ollateral benefits of training and engaging large number of scientists and engineers</a:t>
            </a:r>
          </a:p>
          <a:p>
            <a:r>
              <a:rPr lang="en-US" dirty="0"/>
              <a:t>C</a:t>
            </a:r>
            <a:r>
              <a:rPr lang="en-US" dirty="0" smtClean="0"/>
              <a:t>ollateral technology benefits: material sciences, hardware and software engineering, fluid dynamics,…., like the space program</a:t>
            </a:r>
          </a:p>
          <a:p>
            <a:r>
              <a:rPr lang="en-US" dirty="0" smtClean="0"/>
              <a:t>The major programs today are not in the U.S.</a:t>
            </a:r>
          </a:p>
          <a:p>
            <a:pPr lvl="1"/>
            <a:r>
              <a:rPr lang="en-US" dirty="0" smtClean="0"/>
              <a:t>ITER (international consortium), other major programs in Europe and Asia</a:t>
            </a:r>
          </a:p>
          <a:p>
            <a:r>
              <a:rPr lang="en-US" dirty="0" smtClean="0"/>
              <a:t>Without funding, the U.S. will fall behind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U.S. Fusion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Government:</a:t>
            </a:r>
          </a:p>
          <a:p>
            <a:pPr lvl="1"/>
            <a:r>
              <a:rPr lang="en-US" dirty="0" smtClean="0"/>
              <a:t>Should be a credible funding source, but seems to have neither the willingness nor the ability to commit to the magnitude of effort required</a:t>
            </a:r>
          </a:p>
          <a:p>
            <a:pPr lvl="1"/>
            <a:r>
              <a:rPr lang="en-US" dirty="0" smtClean="0"/>
              <a:t>Sequestration is hurting fusion research</a:t>
            </a:r>
          </a:p>
          <a:p>
            <a:pPr lvl="1"/>
            <a:r>
              <a:rPr lang="en-US" dirty="0" smtClean="0"/>
              <a:t>Funding shrinking over time, narrow technical focus, over-emphasis on ITER</a:t>
            </a:r>
          </a:p>
          <a:p>
            <a:r>
              <a:rPr lang="en-US" dirty="0" smtClean="0"/>
              <a:t>Private for-Profit</a:t>
            </a:r>
          </a:p>
          <a:p>
            <a:pPr lvl="1"/>
            <a:r>
              <a:rPr lang="en-US" dirty="0" smtClean="0"/>
              <a:t>Despite the unattractive size/time/risk/return characteristics, some private investment has taken place</a:t>
            </a:r>
          </a:p>
          <a:p>
            <a:pPr lvl="1"/>
            <a:r>
              <a:rPr lang="en-US" dirty="0" smtClean="0"/>
              <a:t>Even if successful, private investment structure does not facilitate global solutions</a:t>
            </a:r>
          </a:p>
          <a:p>
            <a:pPr lvl="2"/>
            <a:r>
              <a:rPr lang="en-US" dirty="0" smtClean="0"/>
              <a:t>R&amp;D not transparent or publicly shared</a:t>
            </a:r>
          </a:p>
          <a:p>
            <a:pPr lvl="2"/>
            <a:r>
              <a:rPr lang="en-US" dirty="0" smtClean="0"/>
              <a:t>IP is proprietary</a:t>
            </a:r>
          </a:p>
          <a:p>
            <a:pPr lvl="2"/>
            <a:r>
              <a:rPr lang="en-US" dirty="0" smtClean="0"/>
              <a:t>Not structured to be in the public interest</a:t>
            </a:r>
          </a:p>
          <a:p>
            <a:pPr lvl="1"/>
            <a:r>
              <a:rPr lang="en-US" dirty="0" smtClean="0"/>
              <a:t>Not likely that funding will be sufficient to get new technologies to the point of commercial power generation</a:t>
            </a:r>
          </a:p>
          <a:p>
            <a:r>
              <a:rPr lang="en-US" dirty="0" smtClean="0"/>
              <a:t>Private non-Profit</a:t>
            </a:r>
          </a:p>
          <a:p>
            <a:pPr lvl="1"/>
            <a:r>
              <a:rPr lang="en-US" dirty="0" smtClean="0"/>
              <a:t>Capable of long-term commitment</a:t>
            </a:r>
          </a:p>
          <a:p>
            <a:pPr lvl="1"/>
            <a:r>
              <a:rPr lang="en-US" dirty="0" smtClean="0"/>
              <a:t>Can be structured for public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Advances in computing and materials have created new technical opportunities which are </a:t>
            </a:r>
            <a:r>
              <a:rPr lang="en-US" u="sng" dirty="0" smtClean="0"/>
              <a:t>NOT currently funded </a:t>
            </a:r>
            <a:r>
              <a:rPr lang="en-US" dirty="0" smtClean="0"/>
              <a:t>in the U.S.</a:t>
            </a:r>
          </a:p>
          <a:p>
            <a:pPr lvl="1"/>
            <a:r>
              <a:rPr lang="en-US" dirty="0" smtClean="0"/>
              <a:t>Next generation designs for fusion reactors (</a:t>
            </a:r>
            <a:r>
              <a:rPr lang="en-US" dirty="0" err="1" smtClean="0"/>
              <a:t>Stellarator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“Compact” fusion reactor designs based on new magnetic materials</a:t>
            </a:r>
          </a:p>
          <a:p>
            <a:pPr lvl="1"/>
            <a:r>
              <a:rPr lang="en-US" dirty="0" smtClean="0"/>
              <a:t>New materials for the walls of the fusion reactor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92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Fusion research must be included in any global energy R&amp;D portfolio</a:t>
            </a:r>
          </a:p>
          <a:p>
            <a:r>
              <a:rPr lang="en-US" dirty="0" smtClean="0"/>
              <a:t>Private non-profit support may be the optimal source of support</a:t>
            </a:r>
          </a:p>
          <a:p>
            <a:r>
              <a:rPr lang="en-US" dirty="0" smtClean="0"/>
              <a:t>In the U.S., lack of support could lead to a loss of global technology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561</Words>
  <Application>Microsoft Office PowerPoint</Application>
  <PresentationFormat>On-screen Show (4:3)</PresentationFormat>
  <Paragraphs>75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Stellar Energy Foundation, Inc.</vt:lpstr>
      <vt:lpstr>Who are we?</vt:lpstr>
      <vt:lpstr>Controlled Fusion Energy is Inherently Safe Nuclear Energy</vt:lpstr>
      <vt:lpstr>Controlled Fusion Energy</vt:lpstr>
      <vt:lpstr>Other Candidates for Environmentally Sound Energy Generation</vt:lpstr>
      <vt:lpstr>The Need for U.S. Fusion Research</vt:lpstr>
      <vt:lpstr>Support for U.S. Fusion Research</vt:lpstr>
      <vt:lpstr>Opportunities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Funding for U.S. Fusion Research</dc:title>
  <dc:creator>Matt Miller</dc:creator>
  <cp:lastModifiedBy>Matt Miller</cp:lastModifiedBy>
  <cp:revision>55</cp:revision>
  <dcterms:created xsi:type="dcterms:W3CDTF">2015-12-10T15:30:04Z</dcterms:created>
  <dcterms:modified xsi:type="dcterms:W3CDTF">2017-04-21T18:10:23Z</dcterms:modified>
</cp:coreProperties>
</file>