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79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70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184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B4FD5-F657-D643-9AC2-F3322FFF624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F335B-DB0C-1547-B45E-D1F9738ED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1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5E14-102D-3F4B-853E-74EB511D0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2BFF5-22A1-4F4A-9BF7-AA7A5A63F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25479-212A-F24E-BAED-47012371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B4CDA-6CE6-1848-BA1E-756496F3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0C006-DD26-0C4E-B87E-AD03CACC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9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A30A-0B41-554D-8ED0-E35BA314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EC5A-944D-824F-8C64-52B3B6AAE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17EE-2EF6-7140-B260-FA51D9BD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0D663-6DFE-A94E-996A-C7850A8D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A668A-6B40-3441-81B8-7809113D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9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E6745-F8FE-9E49-84E0-F9069E5E6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3749A-A555-234F-AAC5-B99C53EE3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CFC7-07BD-E642-AE55-4014E2DF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73C8-C41C-314B-88A3-102F6095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531E-EB4E-6740-BD9C-6AC521D3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3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5015-734A-814C-8411-7327E140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D202-3112-BB43-8C67-3FC82EF9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E046-2E8A-DC4D-A0FB-F9635EB3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45CD2-FB1C-9144-80D1-A0ECEF54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63ACB-473B-F449-8B34-EB0EDBF2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9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B426-1DCE-954F-B87B-6BCA2515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113D5-6EBF-DE49-AE16-1A5D97A0F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24869-EB4C-CF4C-B154-677B0386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3E99F-38EC-4148-9FD7-8D93F709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C94B2-7C9C-424C-A83B-C1DC44DD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3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E784-D273-2544-8956-B47776B1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FBBF-8B2A-1543-8424-65A593573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B88C5-4CDA-214A-92CF-8A11B356B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18A68-160E-AA4C-BF45-E05EEDDF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8DFFB-D061-B84B-8AB8-48B2CED8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6812C-4D03-7844-838F-3883F27D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8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6D89-ECBC-0E4E-8085-45DBEEBB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D5203-293F-2048-970F-59F375FA3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99C3C-7BE1-0747-8FE4-12A0D42C8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1EA1F-5D18-F44E-85FD-3F3C4D14A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EE76F-4E1D-E940-B1F3-BE3252CE2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33762-3A97-294D-92BA-7DC0F756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096DC-149F-AF49-AC3F-D89BFB79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B7722-7628-514D-A53D-885DA478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3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0247-DC52-9D40-AD10-818EBBC0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27BB4-9BBA-454F-AFEA-C927FAB8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00726-0064-D641-8808-85159460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74A23-503C-6B4F-BE34-90775FEB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684F5-5E74-CA42-9BB1-216B621C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C8497-B8D7-9C4B-A33C-5BADFF99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D66CA-BFA2-DB4B-9924-07E90F7E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6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A313-A388-0641-AFB5-E552BB71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2A0FA-85AF-3447-95C0-9CA520C6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39A49-05F1-FD4F-B3BE-AC953B61E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71599-DFC6-B84E-B99E-4F171ADC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2CAA8-289B-6947-955A-F76DD8CD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C4C9F-93C1-B742-B8CA-183BF28C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C886-3CE6-154D-9C42-5C401E9A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202B2-4A35-D84B-8299-0F051CD95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F360F-5C91-5E45-9450-E7474C280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E0FA5-D6A6-6647-8AA4-A5D6262E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01514-E6B7-E549-8C8E-2A8020AD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2970C-2146-E94C-9D17-8B618EB5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1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9E144-1787-FA4E-9171-5B88A889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A96B3-94AD-C242-ADD9-3888A2EA4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9CD5-28B4-224D-A48A-9B99AADB4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DB4CA-79BC-384D-B661-D014C8DC3E5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3D87-8F02-334D-8CED-39C549852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F973-00FA-6140-986A-E15E3FB8B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MOz3tj6Lf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35AE-9ED1-6242-95A8-759D48F20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333" y="1715294"/>
            <a:ext cx="10443105" cy="1093220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STELLAR ENERGY FOUNDATION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87F25-3C82-1E48-B093-2711878DE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018" y="4257919"/>
            <a:ext cx="8169731" cy="53453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SOON ENOUGH TO MAKE A DIFFERENCE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A03DE-2101-634F-AA44-56EEC5A15BCC}"/>
              </a:ext>
            </a:extLst>
          </p:cNvPr>
          <p:cNvSpPr txBox="1"/>
          <p:nvPr/>
        </p:nvSpPr>
        <p:spPr>
          <a:xfrm>
            <a:off x="2702377" y="3122963"/>
            <a:ext cx="6809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PROPELLING FUSION TO THE GRID</a:t>
            </a:r>
          </a:p>
        </p:txBody>
      </p:sp>
    </p:spTree>
    <p:extLst>
      <p:ext uri="{BB962C8B-B14F-4D97-AF65-F5344CB8AC3E}">
        <p14:creationId xmlns:p14="http://schemas.microsoft.com/office/powerpoint/2010/main" val="290754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Why Stellar </a:t>
            </a:r>
            <a:r>
              <a:rPr lang="en-US" b="1">
                <a:solidFill>
                  <a:srgbClr val="FF0000"/>
                </a:solidFill>
              </a:rPr>
              <a:t>&lt;&lt;our nickname again?&gt;&gt;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0457"/>
            <a:ext cx="10515600" cy="3750716"/>
          </a:xfrm>
        </p:spPr>
        <p:txBody>
          <a:bodyPr>
            <a:normAutofit fontScale="92500"/>
          </a:bodyPr>
          <a:lstStyle/>
          <a:p>
            <a:r>
              <a:rPr lang="en-US">
                <a:solidFill>
                  <a:schemeClr val="accent1"/>
                </a:solidFill>
              </a:rPr>
              <a:t>People: Experienced team with record of achievement and effectiveness</a:t>
            </a:r>
          </a:p>
          <a:p>
            <a:r>
              <a:rPr lang="en-US">
                <a:solidFill>
                  <a:schemeClr val="accent1"/>
                </a:solidFill>
              </a:rPr>
              <a:t>Non-profit structure provides a zone of cooperation for the common good</a:t>
            </a:r>
          </a:p>
          <a:p>
            <a:r>
              <a:rPr lang="en-US">
                <a:solidFill>
                  <a:schemeClr val="accent1"/>
                </a:solidFill>
              </a:rPr>
              <a:t>The only </a:t>
            </a:r>
            <a:r>
              <a:rPr lang="en-US">
                <a:solidFill>
                  <a:srgbClr val="FF0000"/>
                </a:solidFill>
              </a:rPr>
              <a:t>NGO (?) </a:t>
            </a:r>
            <a:r>
              <a:rPr lang="en-US">
                <a:solidFill>
                  <a:schemeClr val="accent1"/>
                </a:solidFill>
              </a:rPr>
              <a:t> in the energy/environment sector with this mission </a:t>
            </a:r>
            <a:r>
              <a:rPr lang="en-US">
                <a:solidFill>
                  <a:srgbClr val="FF0000"/>
                </a:solidFill>
              </a:rPr>
              <a:t>&lt;&lt;why pick a fight ? How about we just cite the features listed here:&gt;&gt;</a:t>
            </a:r>
            <a:endParaRPr lang="en-US">
              <a:solidFill>
                <a:schemeClr val="accent1"/>
              </a:solidFill>
            </a:endParaRPr>
          </a:p>
          <a:p>
            <a:pPr lvl="1"/>
            <a:r>
              <a:rPr lang="en-US">
                <a:solidFill>
                  <a:schemeClr val="accent1"/>
                </a:solidFill>
              </a:rPr>
              <a:t>Unbiased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Mission-driven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Collaborative</a:t>
            </a:r>
          </a:p>
        </p:txBody>
      </p:sp>
    </p:spTree>
    <p:extLst>
      <p:ext uri="{BB962C8B-B14F-4D97-AF65-F5344CB8AC3E}">
        <p14:creationId xmlns:p14="http://schemas.microsoft.com/office/powerpoint/2010/main" val="263921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Snapshot of the Mission Pathway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536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accent1"/>
                </a:solidFill>
              </a:rPr>
              <a:t>Develop comprehensive fusion database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accent1"/>
                </a:solidFill>
              </a:rPr>
              <a:t>Develop educational materials suitable for opinion leaders, media, educators and advocates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accent1"/>
                </a:solidFill>
              </a:rPr>
              <a:t>Develop and grow governmental, commercial, energy and climate fusion network</a:t>
            </a:r>
          </a:p>
          <a:p>
            <a:pPr lvl="1">
              <a:lnSpc>
                <a:spcPct val="100000"/>
              </a:lnSpc>
            </a:pPr>
            <a:r>
              <a:rPr lang="en-US">
                <a:solidFill>
                  <a:schemeClr val="accent1"/>
                </a:solidFill>
              </a:rPr>
              <a:t>Placing fusion into policies, discussions, planning and partnership approaches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accent1"/>
                </a:solidFill>
              </a:rPr>
              <a:t>Develop advocacy &amp; technical needs database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accent1"/>
                </a:solidFill>
              </a:rPr>
              <a:t>Attract resources: build a base of public, private, and foundation support for a fusion inclusive agenda</a:t>
            </a:r>
          </a:p>
          <a:p>
            <a:pPr lvl="1">
              <a:lnSpc>
                <a:spcPct val="100000"/>
              </a:lnSpc>
            </a:pP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9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Snapshot: Advocacy &amp; Education Ideas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5077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accent1"/>
                </a:solidFill>
              </a:rPr>
              <a:t>Advocacy Roundtables (Spring &amp; Fall ‘19): bring energy, environmental, scientific and regulatory representatives into a collaborative space to garner a commonality of support for fusion soon enough to make a difference</a:t>
            </a:r>
          </a:p>
          <a:p>
            <a:r>
              <a:rPr lang="en-US">
                <a:solidFill>
                  <a:schemeClr val="accent1"/>
                </a:solidFill>
              </a:rPr>
              <a:t>Link development of synthesized media campaigns</a:t>
            </a:r>
          </a:p>
          <a:p>
            <a:r>
              <a:rPr lang="en-US">
                <a:solidFill>
                  <a:schemeClr val="accent1"/>
                </a:solidFill>
              </a:rPr>
              <a:t>Organize, align, communicate ongoing science and technical partnerships</a:t>
            </a:r>
          </a:p>
          <a:p>
            <a:r>
              <a:rPr lang="en-US">
                <a:solidFill>
                  <a:schemeClr val="accent1"/>
                </a:solidFill>
              </a:rPr>
              <a:t>Excite the philanthropic and foundation space toward support of fusion advocacy</a:t>
            </a:r>
          </a:p>
          <a:p>
            <a:r>
              <a:rPr lang="en-US">
                <a:solidFill>
                  <a:schemeClr val="accent1"/>
                </a:solidFill>
              </a:rPr>
              <a:t>Link fusion to national clean energy discussions</a:t>
            </a:r>
          </a:p>
          <a:p>
            <a:r>
              <a:rPr lang="en-US">
                <a:solidFill>
                  <a:schemeClr val="accent1"/>
                </a:solidFill>
              </a:rPr>
              <a:t>Create Speaker’s Bureau / Media Center with talking points to provide fusion proponents as they engage their audiences</a:t>
            </a:r>
          </a:p>
          <a:p>
            <a:r>
              <a:rPr lang="en-US">
                <a:solidFill>
                  <a:schemeClr val="accent1"/>
                </a:solidFill>
              </a:rPr>
              <a:t>Produce white papers; economic, policy, scientific, regulatory, etc.</a:t>
            </a:r>
          </a:p>
          <a:p>
            <a:endParaRPr lang="en-US">
              <a:solidFill>
                <a:schemeClr val="accent1"/>
              </a:solidFill>
            </a:endParaRPr>
          </a:p>
          <a:p>
            <a:endParaRPr lang="en-US">
              <a:solidFill>
                <a:schemeClr val="accent1"/>
              </a:solidFill>
            </a:endParaRPr>
          </a:p>
          <a:p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42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Targeted Technology Needs: Background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>
                <a:solidFill>
                  <a:schemeClr val="accent1"/>
                </a:solidFill>
              </a:rPr>
              <a:t>Transformative Enabling Capabilities (TEC’s) exist which aid multiple commercial and research initiatives</a:t>
            </a:r>
          </a:p>
          <a:p>
            <a:r>
              <a:rPr lang="en-US">
                <a:solidFill>
                  <a:schemeClr val="accent1"/>
                </a:solidFill>
              </a:rPr>
              <a:t>Supports needed occasionally by multiple companies, balance of plant items that all will need, but are not mission central nor proprietary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Neutron diagnostic hardware and software (APRA-e Webinar, </a:t>
            </a:r>
            <a:r>
              <a:rPr lang="it">
                <a:solidFill>
                  <a:schemeClr val="accent1"/>
                </a:solidFill>
                <a:hlinkClick r:id="rId2"/>
              </a:rPr>
              <a:t>ARPA-e 1/23 Fusion Webinar - S. Hsu</a:t>
            </a:r>
            <a:r>
              <a:rPr lang="en-US">
                <a:solidFill>
                  <a:schemeClr val="accent1"/>
                </a:solidFill>
              </a:rPr>
              <a:t> )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Plasma physics simulation codes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Develop full list through collaboration with industry members</a:t>
            </a:r>
          </a:p>
          <a:p>
            <a:r>
              <a:rPr lang="en-US">
                <a:solidFill>
                  <a:schemeClr val="accent1"/>
                </a:solidFill>
              </a:rPr>
              <a:t>2018 FESAC Report  identified many such items;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Advanced algorithm, machine learning and AI tech applicable to plasmas and fusion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Advanced manufacturing techniques/3D printing/material science, i.e. liquid metal applications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HTS magnet materials and manufacturing methods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Tritium fuel cycle technology and advanced process control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Fast flowing liquid metal systems </a:t>
            </a:r>
          </a:p>
          <a:p>
            <a:pPr lvl="1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60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How SEF Propels Action on TEC’s</a:t>
            </a:r>
            <a:r>
              <a:rPr lang="en-US" b="1">
                <a:solidFill>
                  <a:srgbClr val="FF0000"/>
                </a:solidFill>
              </a:rPr>
              <a:t>&lt;&lt; should we use non-standard acronyms like ‘TEC’ ?&gt;&gt;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998"/>
          </a:xfrm>
        </p:spPr>
        <p:txBody>
          <a:bodyPr>
            <a:normAutofit fontScale="85000" lnSpcReduction="20000"/>
          </a:bodyPr>
          <a:lstStyle/>
          <a:p>
            <a:r>
              <a:rPr lang="en-US">
                <a:solidFill>
                  <a:schemeClr val="accent1"/>
                </a:solidFill>
              </a:rPr>
              <a:t>Implement a private, public, philanthropic - </a:t>
            </a:r>
            <a:r>
              <a:rPr lang="en-US" i="1">
                <a:solidFill>
                  <a:schemeClr val="accent1"/>
                </a:solidFill>
              </a:rPr>
              <a:t>P3</a:t>
            </a:r>
            <a:r>
              <a:rPr lang="en-US">
                <a:solidFill>
                  <a:schemeClr val="accent1"/>
                </a:solidFill>
              </a:rPr>
              <a:t> (</a:t>
            </a:r>
            <a:r>
              <a:rPr lang="en-US" err="1">
                <a:solidFill>
                  <a:schemeClr val="accent1"/>
                </a:solidFill>
              </a:rPr>
              <a:t>P</a:t>
            </a:r>
            <a:r>
              <a:rPr lang="en-US" i="1" err="1">
                <a:solidFill>
                  <a:schemeClr val="accent1"/>
                </a:solidFill>
              </a:rPr>
              <a:t>x</a:t>
            </a:r>
            <a:r>
              <a:rPr lang="en-US">
                <a:solidFill>
                  <a:schemeClr val="accent1"/>
                </a:solidFill>
              </a:rPr>
              <a:t>, university, supply chain, etc.) funding schematic to drive timely uptake of TEC development</a:t>
            </a:r>
          </a:p>
          <a:p>
            <a:r>
              <a:rPr lang="en-US">
                <a:solidFill>
                  <a:schemeClr val="accent1"/>
                </a:solidFill>
              </a:rPr>
              <a:t>Multi-funded strategy brings unique characteristics of each sector to bear of programs</a:t>
            </a:r>
          </a:p>
          <a:p>
            <a:r>
              <a:rPr lang="en-US">
                <a:solidFill>
                  <a:schemeClr val="accent1"/>
                </a:solidFill>
              </a:rPr>
              <a:t>Private Sector: 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Validates need and potential for commercialization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Risk/reward/patience determined by ROI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Mission critical technology is proprietary and IP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Culturally entrepreneurial and fast-paced 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Funding potential large, but limited</a:t>
            </a:r>
          </a:p>
          <a:p>
            <a:r>
              <a:rPr lang="en-US">
                <a:solidFill>
                  <a:schemeClr val="accent1"/>
                </a:solidFill>
              </a:rPr>
              <a:t>Public sector: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Focus is on benefit to the public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Culturally institutional and risk-averse (in today’s DC and State Houses)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Mixed outcomes on tech-to-market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Funding potential ($) is significant, but subject to unpredictable and inconsistent nature of legislative bodies</a:t>
            </a:r>
          </a:p>
        </p:txBody>
      </p:sp>
    </p:spTree>
    <p:extLst>
      <p:ext uri="{BB962C8B-B14F-4D97-AF65-F5344CB8AC3E}">
        <p14:creationId xmlns:p14="http://schemas.microsoft.com/office/powerpoint/2010/main" val="29334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How SEF Propels Action on TEC’s : </a:t>
            </a:r>
            <a:r>
              <a:rPr lang="en-US" b="1" err="1">
                <a:solidFill>
                  <a:schemeClr val="accent1"/>
                </a:solidFill>
              </a:rPr>
              <a:t>Con’t</a:t>
            </a:r>
            <a:r>
              <a:rPr lang="en-US" b="1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Philanthropy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Valuable additional source of funding, influence and oversight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Targeted tech, non-proprietary, public benefit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Can be entrepreneurial, fast-paced and aggressive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Ability to provide predictable, milestone-based, multi-year funding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Non-profit structure provides tax-advantaged vehicle for donors and investors to support R&amp;D needed across industry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Third party status helps enable multi-group interaction</a:t>
            </a:r>
          </a:p>
          <a:p>
            <a:pPr lvl="1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1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054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D58A5-22C1-4F4E-9937-2E90C65D344E}"/>
              </a:ext>
            </a:extLst>
          </p:cNvPr>
          <p:cNvSpPr txBox="1"/>
          <p:nvPr/>
        </p:nvSpPr>
        <p:spPr>
          <a:xfrm>
            <a:off x="321379" y="239485"/>
            <a:ext cx="27921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Fusion Ecosystem - Current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5C0FC-F78E-2544-BC46-635CDEE20490}"/>
              </a:ext>
            </a:extLst>
          </p:cNvPr>
          <p:cNvSpPr txBox="1"/>
          <p:nvPr/>
        </p:nvSpPr>
        <p:spPr>
          <a:xfrm>
            <a:off x="5316310" y="932224"/>
            <a:ext cx="155937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Stellar Energy Foundation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5FE712-4A8F-8544-A045-FABE9F125F00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10837886" y="1763221"/>
            <a:ext cx="524658" cy="89131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9FB82D-9E47-E142-9178-D057ACB25093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V="1">
            <a:off x="9616188" y="1947887"/>
            <a:ext cx="0" cy="3414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686820-A740-1640-82A2-42F0B2935186}"/>
              </a:ext>
            </a:extLst>
          </p:cNvPr>
          <p:cNvCxnSpPr>
            <a:stCxn id="7" idx="1"/>
            <a:endCxn id="13" idx="0"/>
          </p:cNvCxnSpPr>
          <p:nvPr/>
        </p:nvCxnSpPr>
        <p:spPr>
          <a:xfrm flipH="1">
            <a:off x="1319134" y="2906700"/>
            <a:ext cx="719528" cy="198073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94B3FB-5775-1D44-AC19-ABBDFC43083E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608288" y="3091366"/>
            <a:ext cx="16090" cy="64956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CEDE3F-CBDB-A540-8A51-38A5FCF61C30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177914" y="2906700"/>
            <a:ext cx="609603" cy="9341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2D533D-8783-2A43-8D64-38D182D633B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3177914" y="2906700"/>
            <a:ext cx="1893756" cy="15547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13B662-E851-284D-82BC-4B989DBCBC4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3381381" y="3453802"/>
            <a:ext cx="2020074" cy="47179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C59709-78C4-A947-AB5F-F2BD223F9317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1633928" y="3453802"/>
            <a:ext cx="3767527" cy="161830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08755F-2643-C149-BEE4-04AB9BD77A60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V="1">
            <a:off x="6105992" y="3638468"/>
            <a:ext cx="0" cy="63835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214FF5-B7B8-344E-884D-DB4EFCA7C52D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flipH="1">
            <a:off x="6810529" y="1763221"/>
            <a:ext cx="1583960" cy="169058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603AB30-3092-C94E-B646-18CDE44EBFDD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7140314" y="1763221"/>
            <a:ext cx="1254175" cy="269827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84F58EF-3913-664B-A1F1-84B9091AF220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4701917" y="1763221"/>
            <a:ext cx="3692572" cy="123688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7C19641-750E-3F4C-9D00-BB3AA2D10E6C}"/>
              </a:ext>
            </a:extLst>
          </p:cNvPr>
          <p:cNvGrpSpPr/>
          <p:nvPr/>
        </p:nvGrpSpPr>
        <p:grpSpPr>
          <a:xfrm>
            <a:off x="1004340" y="1578555"/>
            <a:ext cx="10620532" cy="4501995"/>
            <a:chOff x="1004340" y="1578555"/>
            <a:chExt cx="10620532" cy="45019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090FE5-F8C6-B24D-8134-4B151257AAFC}"/>
                </a:ext>
              </a:extLst>
            </p:cNvPr>
            <p:cNvSpPr txBox="1"/>
            <p:nvPr/>
          </p:nvSpPr>
          <p:spPr>
            <a:xfrm>
              <a:off x="8394489" y="1578555"/>
              <a:ext cx="244339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Commercial Fusion Co.’s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E47F62-CD5A-E74C-8B9F-CF3C9528CAF6}"/>
                </a:ext>
              </a:extLst>
            </p:cNvPr>
            <p:cNvSpPr txBox="1"/>
            <p:nvPr/>
          </p:nvSpPr>
          <p:spPr>
            <a:xfrm>
              <a:off x="5071670" y="4276826"/>
              <a:ext cx="206864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University Programs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93E174-83EA-9344-B95E-5B451C27D71C}"/>
                </a:ext>
              </a:extLst>
            </p:cNvPr>
            <p:cNvSpPr txBox="1"/>
            <p:nvPr/>
          </p:nvSpPr>
          <p:spPr>
            <a:xfrm>
              <a:off x="1867374" y="3740929"/>
              <a:ext cx="151400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National Labs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E1A3BA-715D-AF48-B253-3BBDF7F99373}"/>
                </a:ext>
              </a:extLst>
            </p:cNvPr>
            <p:cNvSpPr txBox="1"/>
            <p:nvPr/>
          </p:nvSpPr>
          <p:spPr>
            <a:xfrm>
              <a:off x="2038662" y="2722034"/>
              <a:ext cx="113925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DOE - OFS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D46FB9-9367-DD48-A954-91554F421F55}"/>
                </a:ext>
              </a:extLst>
            </p:cNvPr>
            <p:cNvSpPr txBox="1"/>
            <p:nvPr/>
          </p:nvSpPr>
          <p:spPr>
            <a:xfrm>
              <a:off x="9046561" y="2289332"/>
              <a:ext cx="113925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Investors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66EF63-A4C7-E842-94D0-E7A1A39888CE}"/>
                </a:ext>
              </a:extLst>
            </p:cNvPr>
            <p:cNvSpPr txBox="1"/>
            <p:nvPr/>
          </p:nvSpPr>
          <p:spPr>
            <a:xfrm>
              <a:off x="3787517" y="2815444"/>
              <a:ext cx="9144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ARPA-e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19D682-9163-7A4D-B0B0-455CEE72CFAC}"/>
                </a:ext>
              </a:extLst>
            </p:cNvPr>
            <p:cNvSpPr txBox="1"/>
            <p:nvPr/>
          </p:nvSpPr>
          <p:spPr>
            <a:xfrm>
              <a:off x="5401455" y="3269136"/>
              <a:ext cx="140907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Supply Chain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71B162-65D7-DC4A-9332-ABDB33224A72}"/>
                </a:ext>
              </a:extLst>
            </p:cNvPr>
            <p:cNvSpPr txBox="1"/>
            <p:nvPr/>
          </p:nvSpPr>
          <p:spPr>
            <a:xfrm>
              <a:off x="1004340" y="4887437"/>
              <a:ext cx="62958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ITER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EF0CEC-8F06-8341-AE34-53279249C8CD}"/>
                </a:ext>
              </a:extLst>
            </p:cNvPr>
            <p:cNvSpPr txBox="1"/>
            <p:nvPr/>
          </p:nvSpPr>
          <p:spPr>
            <a:xfrm>
              <a:off x="5797790" y="4999544"/>
              <a:ext cx="61640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NRC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78229B-253F-6C4B-BB93-AA5DE983F021}"/>
                </a:ext>
              </a:extLst>
            </p:cNvPr>
            <p:cNvSpPr txBox="1"/>
            <p:nvPr/>
          </p:nvSpPr>
          <p:spPr>
            <a:xfrm>
              <a:off x="11100216" y="2654536"/>
              <a:ext cx="52465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FIA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D0D73F9-0044-0B4A-83C2-C332F5235E42}"/>
                </a:ext>
              </a:extLst>
            </p:cNvPr>
            <p:cNvSpPr txBox="1"/>
            <p:nvPr/>
          </p:nvSpPr>
          <p:spPr>
            <a:xfrm>
              <a:off x="1717472" y="5434219"/>
              <a:ext cx="989351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Member Nations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6DD95EF-5BE0-0749-957E-2B7D18D29DC5}"/>
              </a:ext>
            </a:extLst>
          </p:cNvPr>
          <p:cNvCxnSpPr>
            <a:cxnSpLocks/>
            <a:stCxn id="84" idx="0"/>
            <a:endCxn id="13" idx="3"/>
          </p:cNvCxnSpPr>
          <p:nvPr/>
        </p:nvCxnSpPr>
        <p:spPr>
          <a:xfrm flipH="1" flipV="1">
            <a:off x="1633928" y="5072103"/>
            <a:ext cx="578220" cy="36211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132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D58A5-22C1-4F4E-9937-2E90C65D344E}"/>
              </a:ext>
            </a:extLst>
          </p:cNvPr>
          <p:cNvSpPr txBox="1"/>
          <p:nvPr/>
        </p:nvSpPr>
        <p:spPr>
          <a:xfrm>
            <a:off x="360661" y="258217"/>
            <a:ext cx="335600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Fusion Ecosystem – Fusion to Grid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5C0FC-F78E-2544-BC46-635CDEE20490}"/>
              </a:ext>
            </a:extLst>
          </p:cNvPr>
          <p:cNvSpPr txBox="1"/>
          <p:nvPr/>
        </p:nvSpPr>
        <p:spPr>
          <a:xfrm>
            <a:off x="5316310" y="932224"/>
            <a:ext cx="155937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Stellar Energy Foundation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5FE712-4A8F-8544-A045-FABE9F125F00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11143935" y="2793600"/>
            <a:ext cx="524658" cy="89131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9FB82D-9E47-E142-9178-D057ACB25093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V="1">
            <a:off x="9922237" y="2978266"/>
            <a:ext cx="0" cy="3414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686820-A740-1640-82A2-42F0B2935186}"/>
              </a:ext>
            </a:extLst>
          </p:cNvPr>
          <p:cNvCxnSpPr>
            <a:stCxn id="7" idx="1"/>
            <a:endCxn id="13" idx="0"/>
          </p:cNvCxnSpPr>
          <p:nvPr/>
        </p:nvCxnSpPr>
        <p:spPr>
          <a:xfrm flipH="1">
            <a:off x="1858629" y="3937079"/>
            <a:ext cx="486082" cy="168087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94B3FB-5775-1D44-AC19-ABBDFC43083E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914337" y="4121745"/>
            <a:ext cx="16090" cy="64956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CEDE3F-CBDB-A540-8A51-38A5FCF61C30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483963" y="3937079"/>
            <a:ext cx="609603" cy="9341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2D533D-8783-2A43-8D64-38D182D633B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3483963" y="3937079"/>
            <a:ext cx="1893756" cy="15547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13B662-E851-284D-82BC-4B989DBCBC4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3687430" y="4484181"/>
            <a:ext cx="2020074" cy="47179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C59709-78C4-A947-AB5F-F2BD223F9317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173423" y="4484181"/>
            <a:ext cx="3534081" cy="131843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08755F-2643-C149-BEE4-04AB9BD77A60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V="1">
            <a:off x="6412041" y="4668847"/>
            <a:ext cx="0" cy="63835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214FF5-B7B8-344E-884D-DB4EFCA7C52D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flipH="1">
            <a:off x="7116578" y="2793600"/>
            <a:ext cx="1583960" cy="169058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603AB30-3092-C94E-B646-18CDE44EBFDD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7446363" y="2793600"/>
            <a:ext cx="1254175" cy="269827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84F58EF-3913-664B-A1F1-84B9091AF220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5007966" y="2793600"/>
            <a:ext cx="3692572" cy="123688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7C19641-750E-3F4C-9D00-BB3AA2D10E6C}"/>
              </a:ext>
            </a:extLst>
          </p:cNvPr>
          <p:cNvGrpSpPr/>
          <p:nvPr/>
        </p:nvGrpSpPr>
        <p:grpSpPr>
          <a:xfrm>
            <a:off x="1543835" y="2608934"/>
            <a:ext cx="10387086" cy="4075939"/>
            <a:chOff x="1237786" y="1578555"/>
            <a:chExt cx="10387086" cy="40759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090FE5-F8C6-B24D-8134-4B151257AAFC}"/>
                </a:ext>
              </a:extLst>
            </p:cNvPr>
            <p:cNvSpPr txBox="1"/>
            <p:nvPr/>
          </p:nvSpPr>
          <p:spPr>
            <a:xfrm>
              <a:off x="8394489" y="1578555"/>
              <a:ext cx="244339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Commercial Fusion Co.’s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E47F62-CD5A-E74C-8B9F-CF3C9528CAF6}"/>
                </a:ext>
              </a:extLst>
            </p:cNvPr>
            <p:cNvSpPr txBox="1"/>
            <p:nvPr/>
          </p:nvSpPr>
          <p:spPr>
            <a:xfrm>
              <a:off x="5071670" y="4276826"/>
              <a:ext cx="206864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University Programs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93E174-83EA-9344-B95E-5B451C27D71C}"/>
                </a:ext>
              </a:extLst>
            </p:cNvPr>
            <p:cNvSpPr txBox="1"/>
            <p:nvPr/>
          </p:nvSpPr>
          <p:spPr>
            <a:xfrm>
              <a:off x="1867374" y="3740929"/>
              <a:ext cx="151400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National Labs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E1A3BA-715D-AF48-B253-3BBDF7F99373}"/>
                </a:ext>
              </a:extLst>
            </p:cNvPr>
            <p:cNvSpPr txBox="1"/>
            <p:nvPr/>
          </p:nvSpPr>
          <p:spPr>
            <a:xfrm>
              <a:off x="2038662" y="2722034"/>
              <a:ext cx="113925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DOE - OFS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D46FB9-9367-DD48-A954-91554F421F55}"/>
                </a:ext>
              </a:extLst>
            </p:cNvPr>
            <p:cNvSpPr txBox="1"/>
            <p:nvPr/>
          </p:nvSpPr>
          <p:spPr>
            <a:xfrm>
              <a:off x="9046561" y="2289332"/>
              <a:ext cx="113925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Investors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66EF63-A4C7-E842-94D0-E7A1A39888CE}"/>
                </a:ext>
              </a:extLst>
            </p:cNvPr>
            <p:cNvSpPr txBox="1"/>
            <p:nvPr/>
          </p:nvSpPr>
          <p:spPr>
            <a:xfrm>
              <a:off x="3787517" y="2815444"/>
              <a:ext cx="9144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ARPA-e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19D682-9163-7A4D-B0B0-455CEE72CFAC}"/>
                </a:ext>
              </a:extLst>
            </p:cNvPr>
            <p:cNvSpPr txBox="1"/>
            <p:nvPr/>
          </p:nvSpPr>
          <p:spPr>
            <a:xfrm>
              <a:off x="5401455" y="3269136"/>
              <a:ext cx="140907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Supply Chain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71B162-65D7-DC4A-9332-ABDB33224A72}"/>
                </a:ext>
              </a:extLst>
            </p:cNvPr>
            <p:cNvSpPr txBox="1"/>
            <p:nvPr/>
          </p:nvSpPr>
          <p:spPr>
            <a:xfrm>
              <a:off x="1237786" y="4587574"/>
              <a:ext cx="62958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ITER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EF0CEC-8F06-8341-AE34-53279249C8CD}"/>
                </a:ext>
              </a:extLst>
            </p:cNvPr>
            <p:cNvSpPr txBox="1"/>
            <p:nvPr/>
          </p:nvSpPr>
          <p:spPr>
            <a:xfrm>
              <a:off x="5797790" y="4999544"/>
              <a:ext cx="61640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NRC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78229B-253F-6C4B-BB93-AA5DE983F021}"/>
                </a:ext>
              </a:extLst>
            </p:cNvPr>
            <p:cNvSpPr txBox="1"/>
            <p:nvPr/>
          </p:nvSpPr>
          <p:spPr>
            <a:xfrm>
              <a:off x="11100216" y="2654536"/>
              <a:ext cx="52465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FIA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D0D73F9-0044-0B4A-83C2-C332F5235E42}"/>
                </a:ext>
              </a:extLst>
            </p:cNvPr>
            <p:cNvSpPr txBox="1"/>
            <p:nvPr/>
          </p:nvSpPr>
          <p:spPr>
            <a:xfrm>
              <a:off x="1938578" y="5008163"/>
              <a:ext cx="989351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Member Nations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6DD95EF-5BE0-0749-957E-2B7D18D29DC5}"/>
              </a:ext>
            </a:extLst>
          </p:cNvPr>
          <p:cNvCxnSpPr>
            <a:cxnSpLocks/>
            <a:stCxn id="84" idx="0"/>
            <a:endCxn id="13" idx="3"/>
          </p:cNvCxnSpPr>
          <p:nvPr/>
        </p:nvCxnSpPr>
        <p:spPr>
          <a:xfrm flipH="1" flipV="1">
            <a:off x="2173423" y="5802619"/>
            <a:ext cx="565880" cy="23592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AFF279-B0E2-7E4D-AD29-32279F2E36FB}"/>
              </a:ext>
            </a:extLst>
          </p:cNvPr>
          <p:cNvSpPr txBox="1"/>
          <p:nvPr/>
        </p:nvSpPr>
        <p:spPr>
          <a:xfrm>
            <a:off x="903857" y="1152233"/>
            <a:ext cx="174745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NGO’s: Environmental</a:t>
            </a:r>
          </a:p>
          <a:p>
            <a:r>
              <a:rPr lang="en-US"/>
              <a:t>Energy</a:t>
            </a:r>
          </a:p>
          <a:p>
            <a:r>
              <a:rPr lang="en-US"/>
              <a:t>Health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97347-BBEC-0B41-8ED5-09125D68FAB2}"/>
              </a:ext>
            </a:extLst>
          </p:cNvPr>
          <p:cNvSpPr txBox="1"/>
          <p:nvPr/>
        </p:nvSpPr>
        <p:spPr>
          <a:xfrm>
            <a:off x="6320079" y="1924473"/>
            <a:ext cx="111122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Energy Suppliers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C6F4CF-DF31-8643-AFB6-FFBC808F01A5}"/>
              </a:ext>
            </a:extLst>
          </p:cNvPr>
          <p:cNvSpPr txBox="1"/>
          <p:nvPr/>
        </p:nvSpPr>
        <p:spPr>
          <a:xfrm>
            <a:off x="5245062" y="2843478"/>
            <a:ext cx="15742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Grid Operators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B9E855-923F-2044-867D-3DBD3F985871}"/>
              </a:ext>
            </a:extLst>
          </p:cNvPr>
          <p:cNvSpPr txBox="1"/>
          <p:nvPr/>
        </p:nvSpPr>
        <p:spPr>
          <a:xfrm>
            <a:off x="8054159" y="297295"/>
            <a:ext cx="148527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Donors: </a:t>
            </a:r>
          </a:p>
          <a:p>
            <a:r>
              <a:rPr lang="en-US"/>
              <a:t>Foundations</a:t>
            </a:r>
          </a:p>
          <a:p>
            <a:r>
              <a:rPr lang="en-US"/>
              <a:t>Investors</a:t>
            </a:r>
          </a:p>
          <a:p>
            <a:r>
              <a:rPr lang="en-US"/>
              <a:t>Individuals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C1AE-9FA5-E445-99AA-DFF61EC6DB2D}"/>
              </a:ext>
            </a:extLst>
          </p:cNvPr>
          <p:cNvSpPr txBox="1"/>
          <p:nvPr/>
        </p:nvSpPr>
        <p:spPr>
          <a:xfrm>
            <a:off x="3687430" y="1255389"/>
            <a:ext cx="7796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Public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0AEBB7-AEDD-0942-9FD7-94B2215FCFC5}"/>
              </a:ext>
            </a:extLst>
          </p:cNvPr>
          <p:cNvSpPr txBox="1"/>
          <p:nvPr/>
        </p:nvSpPr>
        <p:spPr>
          <a:xfrm>
            <a:off x="3483963" y="1924473"/>
            <a:ext cx="98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Political Sphere</a:t>
            </a:r>
          </a:p>
        </p:txBody>
      </p:sp>
    </p:spTree>
    <p:extLst>
      <p:ext uri="{BB962C8B-B14F-4D97-AF65-F5344CB8AC3E}">
        <p14:creationId xmlns:p14="http://schemas.microsoft.com/office/powerpoint/2010/main" val="1009236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2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A09B-B925-2F40-9553-F92B3877111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Stellar’s</a:t>
            </a:r>
            <a:r>
              <a:rPr lang="en-US" b="1" dirty="0">
                <a:solidFill>
                  <a:schemeClr val="accent1"/>
                </a:solidFill>
              </a:rPr>
              <a:t> Mission </a:t>
            </a:r>
            <a:r>
              <a:rPr lang="en-US" b="1" dirty="0">
                <a:solidFill>
                  <a:srgbClr val="FF0000"/>
                </a:solidFill>
              </a:rPr>
              <a:t>&lt;&lt;Do we use “Stellar” or “SEF” ?&gt;&gt;</a:t>
            </a:r>
            <a:r>
              <a:rPr lang="en-US" b="1" dirty="0">
                <a:solidFill>
                  <a:srgbClr val="00B050"/>
                </a:solidFill>
              </a:rPr>
              <a:t>changed to SEF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5E76-4AEF-1F4D-AA59-5EADC3C2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4936"/>
            <a:ext cx="10515600" cy="1603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Bring fusion energy to the zero-carbon power portfolio soon enough to make an impact on climate change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&lt;&lt; this slide is redundant with the first one?&gt;&gt; </a:t>
            </a:r>
            <a:r>
              <a:rPr lang="en-US" sz="3600" dirty="0">
                <a:solidFill>
                  <a:srgbClr val="00B050"/>
                </a:solidFill>
              </a:rPr>
              <a:t>I’d leave this, but we could add to it. We could also compress the two slides and put the mission on the cover page.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6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Who We Are: </a:t>
            </a:r>
            <a:r>
              <a:rPr lang="en-US" b="1" dirty="0">
                <a:solidFill>
                  <a:srgbClr val="FF0000"/>
                </a:solidFill>
              </a:rPr>
              <a:t>Founders and </a:t>
            </a:r>
            <a:r>
              <a:rPr lang="en-US" b="1" dirty="0">
                <a:solidFill>
                  <a:srgbClr val="00B050"/>
                </a:solidFill>
              </a:rPr>
              <a:t>done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Board of Trustees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Trustees: Experienced C-Suite Executives &amp; Entrepreneurs</a:t>
            </a:r>
          </a:p>
          <a:p>
            <a:pPr marL="457200" lvl="1" indent="0">
              <a:buNone/>
            </a:pPr>
            <a:endParaRPr lang="en-US">
              <a:solidFill>
                <a:schemeClr val="accent1"/>
              </a:solidFill>
            </a:endParaRPr>
          </a:p>
          <a:p>
            <a:pPr lvl="1"/>
            <a:r>
              <a:rPr lang="en-US">
                <a:solidFill>
                  <a:schemeClr val="accent1"/>
                </a:solidFill>
              </a:rPr>
              <a:t>Jesse Treu 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Peter </a:t>
            </a:r>
            <a:r>
              <a:rPr lang="en-US" err="1">
                <a:solidFill>
                  <a:schemeClr val="accent1"/>
                </a:solidFill>
              </a:rPr>
              <a:t>Burnim</a:t>
            </a:r>
            <a:endParaRPr lang="en-US">
              <a:solidFill>
                <a:schemeClr val="accent1"/>
              </a:solidFill>
            </a:endParaRPr>
          </a:p>
          <a:p>
            <a:pPr lvl="1"/>
            <a:r>
              <a:rPr lang="en-US">
                <a:solidFill>
                  <a:schemeClr val="accent1"/>
                </a:solidFill>
              </a:rPr>
              <a:t>Matt Miller</a:t>
            </a:r>
          </a:p>
          <a:p>
            <a:pPr marL="914400" lvl="2" indent="0">
              <a:buNone/>
            </a:pPr>
            <a:endParaRPr lang="en-US">
              <a:solidFill>
                <a:schemeClr val="accent1"/>
              </a:solidFill>
            </a:endParaRPr>
          </a:p>
          <a:p>
            <a:pPr marL="693738" lvl="2" indent="-222250"/>
            <a:r>
              <a:rPr lang="en-US">
                <a:solidFill>
                  <a:schemeClr val="accent1"/>
                </a:solidFill>
              </a:rPr>
              <a:t>Public &amp; private companies</a:t>
            </a:r>
          </a:p>
          <a:p>
            <a:pPr marL="693738" lvl="2" indent="-222250"/>
            <a:r>
              <a:rPr lang="en-US">
                <a:solidFill>
                  <a:schemeClr val="accent1"/>
                </a:solidFill>
              </a:rPr>
              <a:t>For profit &amp; non-profit</a:t>
            </a:r>
          </a:p>
          <a:p>
            <a:pPr marL="693738" lvl="2" indent="-222250"/>
            <a:r>
              <a:rPr lang="en-US">
                <a:solidFill>
                  <a:schemeClr val="accent1"/>
                </a:solidFill>
              </a:rPr>
              <a:t>Investment, operations, and governance</a:t>
            </a:r>
          </a:p>
          <a:p>
            <a:pPr marL="693738" lvl="2" indent="-222250"/>
            <a:r>
              <a:rPr lang="en-US">
                <a:solidFill>
                  <a:schemeClr val="accent1"/>
                </a:solidFill>
              </a:rPr>
              <a:t>High-tech &amp; tech to market</a:t>
            </a:r>
          </a:p>
          <a:p>
            <a:pPr lvl="2"/>
            <a:endParaRPr lang="en-US">
              <a:solidFill>
                <a:schemeClr val="accent1"/>
              </a:solidFill>
            </a:endParaRPr>
          </a:p>
          <a:p>
            <a:pPr lvl="1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49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Who We Are: Executive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Experienced NGO</a:t>
            </a:r>
            <a:r>
              <a:rPr lang="en-US" dirty="0">
                <a:solidFill>
                  <a:srgbClr val="FF0000"/>
                </a:solidFill>
              </a:rPr>
              <a:t>&lt;&lt;NGO is jargon&gt;&gt;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But well known </a:t>
            </a:r>
            <a:r>
              <a:rPr lang="en-US" dirty="0" err="1">
                <a:solidFill>
                  <a:srgbClr val="00B050"/>
                </a:solidFill>
              </a:rPr>
              <a:t>jargon</a:t>
            </a:r>
            <a:r>
              <a:rPr lang="en-US" dirty="0" err="1">
                <a:solidFill>
                  <a:schemeClr val="accent1"/>
                </a:solidFill>
              </a:rPr>
              <a:t>and</a:t>
            </a:r>
            <a:r>
              <a:rPr lang="en-US" dirty="0">
                <a:solidFill>
                  <a:schemeClr val="accent1"/>
                </a:solidFill>
              </a:rPr>
              <a:t> Public Advocacy Executives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Jane Hotchkiss – Executive Director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30+ years engaged in clean energy technology </a:t>
            </a:r>
            <a:r>
              <a:rPr lang="en-US" dirty="0">
                <a:solidFill>
                  <a:srgbClr val="FF0000"/>
                </a:solidFill>
              </a:rPr>
              <a:t>&lt;&lt;“engaged” is weak; what else can we </a:t>
            </a:r>
            <a:r>
              <a:rPr lang="en-US" dirty="0" err="1">
                <a:solidFill>
                  <a:srgbClr val="FF0000"/>
                </a:solidFill>
              </a:rPr>
              <a:t>use</a:t>
            </a:r>
            <a:r>
              <a:rPr lang="en-US" dirty="0" err="1">
                <a:solidFill>
                  <a:srgbClr val="00B050"/>
                </a:solidFill>
              </a:rPr>
              <a:t>?working</a:t>
            </a:r>
            <a:r>
              <a:rPr lang="en-US" dirty="0">
                <a:solidFill>
                  <a:srgbClr val="00B050"/>
                </a:solidFill>
              </a:rPr>
              <a:t>&gt;&gt;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Grid connected projects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Policy action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Advocacy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Wally Johnston – Managing Director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38 years engaged in finance, technology and carbon free (?) </a:t>
            </a:r>
            <a:r>
              <a:rPr lang="en-US" dirty="0">
                <a:solidFill>
                  <a:srgbClr val="FF0000"/>
                </a:solidFill>
              </a:rPr>
              <a:t>&lt;&lt;“engaged”&gt;&gt; &lt;&lt;how about “carbon free advocacy” </a:t>
            </a:r>
            <a:r>
              <a:rPr lang="en-US" dirty="0">
                <a:solidFill>
                  <a:srgbClr val="00B050"/>
                </a:solidFill>
              </a:rPr>
              <a:t>used it</a:t>
            </a:r>
            <a:r>
              <a:rPr lang="en-US" dirty="0">
                <a:solidFill>
                  <a:srgbClr val="FF0000"/>
                </a:solidFill>
              </a:rPr>
              <a:t>? &gt;&gt;</a:t>
            </a:r>
            <a:endParaRPr lang="en-US" dirty="0">
              <a:solidFill>
                <a:schemeClr val="accent1"/>
              </a:solidFill>
            </a:endParaRPr>
          </a:p>
          <a:p>
            <a:pPr lvl="3"/>
            <a:r>
              <a:rPr lang="en-US" dirty="0">
                <a:solidFill>
                  <a:schemeClr val="accent1"/>
                </a:solidFill>
              </a:rPr>
              <a:t>Fusion advocacy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Clean tech entrepreneurship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Technology executive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8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Who We Are: Advisory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Brian McDonald</a:t>
            </a:r>
          </a:p>
          <a:p>
            <a:r>
              <a:rPr lang="en-US" dirty="0">
                <a:solidFill>
                  <a:srgbClr val="FF0000"/>
                </a:solidFill>
              </a:rPr>
              <a:t>Have we asked </a:t>
            </a:r>
            <a:r>
              <a:rPr lang="en-US" dirty="0" err="1">
                <a:solidFill>
                  <a:srgbClr val="FF0000"/>
                </a:solidFill>
              </a:rPr>
              <a:t>Hanle</a:t>
            </a:r>
            <a:r>
              <a:rPr lang="en-US" dirty="0">
                <a:solidFill>
                  <a:srgbClr val="FF0000"/>
                </a:solidFill>
              </a:rPr>
              <a:t> ? </a:t>
            </a:r>
            <a:r>
              <a:rPr lang="en-US" dirty="0">
                <a:solidFill>
                  <a:srgbClr val="00B050"/>
                </a:solidFill>
              </a:rPr>
              <a:t>Yes and Jack Wilson, nothing firm yet from either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Additional members are in consideration for their expertise in;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Leaders in climate change solutions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Fusion science and technology experts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Philanthropists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Academicians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Clean energy executives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54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What We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Public and private sector stakeholder outreach, education &amp; training</a:t>
            </a:r>
          </a:p>
          <a:p>
            <a:r>
              <a:rPr lang="en-US" dirty="0">
                <a:solidFill>
                  <a:schemeClr val="accent1"/>
                </a:solidFill>
              </a:rPr>
              <a:t>Direct advocacy, network expansion </a:t>
            </a:r>
            <a:r>
              <a:rPr lang="en-US" dirty="0">
                <a:solidFill>
                  <a:srgbClr val="FF0000"/>
                </a:solidFill>
              </a:rPr>
              <a:t>&lt;&lt;“network expansion” is weak&gt;&gt; </a:t>
            </a:r>
            <a:r>
              <a:rPr lang="en-US" dirty="0">
                <a:solidFill>
                  <a:srgbClr val="00B050"/>
                </a:solidFill>
              </a:rPr>
              <a:t>how about ecosystem expansion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Government relations, licensing and regulation </a:t>
            </a:r>
            <a:r>
              <a:rPr lang="en-US" dirty="0">
                <a:solidFill>
                  <a:srgbClr val="FF0000"/>
                </a:solidFill>
              </a:rPr>
              <a:t>&lt;&lt;huh? We don’t do “licensing” nor “regulation” &gt;&gt;</a:t>
            </a:r>
            <a:r>
              <a:rPr lang="en-US" dirty="0">
                <a:solidFill>
                  <a:srgbClr val="00B050"/>
                </a:solidFill>
              </a:rPr>
              <a:t> regulatory policy monitoring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Creation and distribution of fusion education and messaging materials</a:t>
            </a:r>
          </a:p>
          <a:p>
            <a:r>
              <a:rPr lang="en-US" dirty="0">
                <a:solidFill>
                  <a:srgbClr val="FF0000"/>
                </a:solidFill>
              </a:rPr>
              <a:t>&lt;&lt;with whom? &gt;&gt;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Targeted technology support</a:t>
            </a:r>
          </a:p>
          <a:p>
            <a:r>
              <a:rPr lang="en-US" dirty="0">
                <a:solidFill>
                  <a:schemeClr val="accent1"/>
                </a:solidFill>
              </a:rPr>
              <a:t>Fundraising, connected </a:t>
            </a:r>
            <a:r>
              <a:rPr lang="en-US" dirty="0">
                <a:solidFill>
                  <a:srgbClr val="FF0000"/>
                </a:solidFill>
              </a:rPr>
              <a:t>&lt;&lt;connect&gt;&gt;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done </a:t>
            </a:r>
            <a:r>
              <a:rPr lang="en-US" dirty="0">
                <a:solidFill>
                  <a:schemeClr val="accent1"/>
                </a:solidFill>
              </a:rPr>
              <a:t>targeted resources to importance of fusion in energy and climate change </a:t>
            </a:r>
            <a:r>
              <a:rPr lang="en-US" dirty="0">
                <a:solidFill>
                  <a:srgbClr val="FF0000"/>
                </a:solidFill>
              </a:rPr>
              <a:t>&lt;&lt;what does this mean?&gt;&gt;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60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Why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Inherently safe ubiquitous </a:t>
            </a:r>
            <a:r>
              <a:rPr lang="en-US" dirty="0">
                <a:solidFill>
                  <a:srgbClr val="FF0000"/>
                </a:solidFill>
              </a:rPr>
              <a:t>&lt;&lt;wrong word here in this context?&gt;&gt;</a:t>
            </a:r>
            <a:r>
              <a:rPr lang="en-US" dirty="0">
                <a:solidFill>
                  <a:srgbClr val="00B050"/>
                </a:solidFill>
              </a:rPr>
              <a:t>replaced with scalable</a:t>
            </a:r>
            <a:r>
              <a:rPr lang="en-US" dirty="0">
                <a:solidFill>
                  <a:schemeClr val="accent1"/>
                </a:solidFill>
              </a:rPr>
              <a:t> unlimited power source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Zero-carbon</a:t>
            </a:r>
            <a:r>
              <a:rPr lang="en-US" dirty="0">
                <a:solidFill>
                  <a:srgbClr val="FF0000"/>
                </a:solidFill>
              </a:rPr>
              <a:t> &lt;&lt;do we like “zero carbon” or “zero greenhouse gas”?&gt;&gt;</a:t>
            </a:r>
            <a:r>
              <a:rPr lang="en-US" dirty="0">
                <a:solidFill>
                  <a:srgbClr val="00B050"/>
                </a:solidFill>
              </a:rPr>
              <a:t>I’ll run by JH, it is correct to use GHG, but zero-carbon is the colloquial term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The only clean energy solution with sufficient </a:t>
            </a:r>
            <a:r>
              <a:rPr lang="en-US" strike="sngStrike" dirty="0">
                <a:solidFill>
                  <a:schemeClr val="accent1"/>
                </a:solidFill>
              </a:rPr>
              <a:t>scale</a:t>
            </a:r>
            <a:r>
              <a:rPr lang="en-US" dirty="0">
                <a:solidFill>
                  <a:schemeClr val="accent1"/>
                </a:solidFill>
              </a:rPr>
              <a:t> (density?)</a:t>
            </a:r>
            <a:r>
              <a:rPr lang="en-US" dirty="0">
                <a:solidFill>
                  <a:srgbClr val="FF0000"/>
                </a:solidFill>
              </a:rPr>
              <a:t>&lt;&lt;how about “suitable” </a:t>
            </a:r>
            <a:r>
              <a:rPr lang="en-US" dirty="0">
                <a:solidFill>
                  <a:srgbClr val="00B050"/>
                </a:solidFill>
              </a:rPr>
              <a:t>assume you are using the phrase suitable density - I like it</a:t>
            </a:r>
            <a:r>
              <a:rPr lang="en-US" dirty="0">
                <a:solidFill>
                  <a:srgbClr val="FF0000"/>
                </a:solidFill>
              </a:rPr>
              <a:t>&gt;&gt;</a:t>
            </a:r>
            <a:r>
              <a:rPr lang="en-US" dirty="0">
                <a:solidFill>
                  <a:schemeClr val="accent1"/>
                </a:solidFill>
              </a:rPr>
              <a:t> to economically supply the world’s foundational energy supply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A critical power complement to other renewable sources </a:t>
            </a:r>
            <a:r>
              <a:rPr lang="en-US" strike="sngStrike" dirty="0">
                <a:solidFill>
                  <a:srgbClr val="FF0000"/>
                </a:solidFill>
              </a:rPr>
              <a:t>of supply </a:t>
            </a:r>
            <a:r>
              <a:rPr lang="en-US" dirty="0">
                <a:solidFill>
                  <a:srgbClr val="00B05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Why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507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Global consensus on </a:t>
            </a:r>
            <a:r>
              <a:rPr lang="en-US" dirty="0">
                <a:solidFill>
                  <a:srgbClr val="00B050"/>
                </a:solidFill>
              </a:rPr>
              <a:t>the need to start working NOW to prevent catastrophic climate change</a:t>
            </a:r>
          </a:p>
          <a:p>
            <a:r>
              <a:rPr lang="en-US" dirty="0">
                <a:solidFill>
                  <a:schemeClr val="accent1"/>
                </a:solidFill>
              </a:rPr>
              <a:t>Breakthrough advances in computation and simulation, materials, and </a:t>
            </a:r>
            <a:r>
              <a:rPr lang="en-US" dirty="0">
                <a:solidFill>
                  <a:srgbClr val="00B050"/>
                </a:solidFill>
              </a:rPr>
              <a:t>assistive </a:t>
            </a:r>
            <a:r>
              <a:rPr lang="en-US" dirty="0">
                <a:solidFill>
                  <a:schemeClr val="accent1"/>
                </a:solidFill>
              </a:rPr>
              <a:t>manufacturing </a:t>
            </a:r>
            <a:r>
              <a:rPr lang="en-US" dirty="0">
                <a:solidFill>
                  <a:srgbClr val="FF0000"/>
                </a:solidFill>
              </a:rPr>
              <a:t>&lt;&lt;can we cite advances in manufacturing?&gt;&gt;</a:t>
            </a:r>
            <a:r>
              <a:rPr lang="en-US" dirty="0">
                <a:solidFill>
                  <a:srgbClr val="00B050"/>
                </a:solidFill>
              </a:rPr>
              <a:t>talk to it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Timeline to practical deployment </a:t>
            </a:r>
            <a:r>
              <a:rPr lang="en-US" strike="sngStrike" dirty="0">
                <a:solidFill>
                  <a:srgbClr val="FF0000"/>
                </a:solidFill>
              </a:rPr>
              <a:t>greatly accelerated compared to </a:t>
            </a:r>
            <a:r>
              <a:rPr lang="en-US" dirty="0">
                <a:solidFill>
                  <a:srgbClr val="FF0000"/>
                </a:solidFill>
              </a:rPr>
              <a:t>much shorter than </a:t>
            </a:r>
            <a:r>
              <a:rPr lang="en-US" strike="sngStrike" dirty="0">
                <a:solidFill>
                  <a:srgbClr val="FF0000"/>
                </a:solidFill>
              </a:rPr>
              <a:t>long-held </a:t>
            </a:r>
            <a:r>
              <a:rPr lang="en-US" dirty="0">
                <a:solidFill>
                  <a:schemeClr val="accent1"/>
                </a:solidFill>
              </a:rPr>
              <a:t>public perception </a:t>
            </a:r>
            <a:r>
              <a:rPr lang="en-US" dirty="0">
                <a:solidFill>
                  <a:srgbClr val="00B050"/>
                </a:solidFill>
              </a:rPr>
              <a:t>done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Need for steady state, load securing, distribution supporting, dense energy supply </a:t>
            </a:r>
            <a:r>
              <a:rPr lang="en-US" dirty="0">
                <a:solidFill>
                  <a:srgbClr val="FF0000"/>
                </a:solidFill>
              </a:rPr>
              <a:t>&lt;&lt;this is not an answer to “why now?” &gt;&gt;</a:t>
            </a:r>
            <a:r>
              <a:rPr lang="en-US" dirty="0">
                <a:solidFill>
                  <a:srgbClr val="00B050"/>
                </a:solidFill>
              </a:rPr>
              <a:t>to meet continuously expanding demand for electricity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Capacity to meet central grid structures as is; future grids and energy supply needs as developed </a:t>
            </a:r>
            <a:r>
              <a:rPr lang="en-US" dirty="0">
                <a:solidFill>
                  <a:srgbClr val="FF0000"/>
                </a:solidFill>
              </a:rPr>
              <a:t>&lt;&lt;also doesn’t answer “why now?”</a:t>
            </a:r>
          </a:p>
          <a:p>
            <a:r>
              <a:rPr lang="en-US" dirty="0">
                <a:solidFill>
                  <a:srgbClr val="FF0000"/>
                </a:solidFill>
              </a:rPr>
              <a:t>&gt;&gt;don</a:t>
            </a:r>
            <a:r>
              <a:rPr lang="mr-IN" dirty="0">
                <a:solidFill>
                  <a:srgbClr val="FF0000"/>
                </a:solidFill>
              </a:rPr>
              <a:t>’</a:t>
            </a:r>
            <a:r>
              <a:rPr lang="en-US" dirty="0">
                <a:solidFill>
                  <a:srgbClr val="FF0000"/>
                </a:solidFill>
              </a:rPr>
              <a:t>t complicate it: it’s simply we need to start working NOW to prevent huge climate changes; point #2 justifies why it’s worthwhile to push on fusion now&lt;&lt;  &gt;&gt;we need to answer the question: “is it too late already?”&lt;&lt;</a:t>
            </a:r>
            <a:r>
              <a:rPr lang="en-US" dirty="0">
                <a:solidFill>
                  <a:srgbClr val="00B050"/>
                </a:solidFill>
              </a:rPr>
              <a:t>talk to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70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Acceleration of Commercialization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More than 20 private fusion ventures of varying sizes and maturity</a:t>
            </a:r>
            <a:r>
              <a:rPr lang="en-US" dirty="0">
                <a:solidFill>
                  <a:srgbClr val="FF0000"/>
                </a:solidFill>
              </a:rPr>
              <a:t>; </a:t>
            </a:r>
            <a:r>
              <a:rPr lang="en-US" dirty="0">
                <a:solidFill>
                  <a:srgbClr val="00B050"/>
                </a:solidFill>
              </a:rPr>
              <a:t>several</a:t>
            </a:r>
            <a:r>
              <a:rPr lang="en-US" dirty="0">
                <a:solidFill>
                  <a:srgbClr val="FF0000"/>
                </a:solidFill>
              </a:rPr>
              <a:t> forecast energy on the grid by “ </a:t>
            </a:r>
            <a:r>
              <a:rPr lang="en-US" dirty="0">
                <a:solidFill>
                  <a:srgbClr val="00B050"/>
                </a:solidFill>
              </a:rPr>
              <a:t>2030</a:t>
            </a:r>
            <a:r>
              <a:rPr lang="en-US" dirty="0">
                <a:solidFill>
                  <a:srgbClr val="FF0000"/>
                </a:solidFill>
              </a:rPr>
              <a:t>“   &lt;&lt;is this true? &gt;&gt; 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Supplier market gaining interest  </a:t>
            </a:r>
            <a:r>
              <a:rPr lang="en-US" dirty="0">
                <a:solidFill>
                  <a:srgbClr val="FF0000"/>
                </a:solidFill>
              </a:rPr>
              <a:t>&lt;&lt;is this true? &gt;&gt; </a:t>
            </a:r>
            <a:r>
              <a:rPr lang="en-US" dirty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Support from private sector (venture capital) and public sector (ARPA-E, APLHA program in DOE), billions of dollars in aggregate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Multiple credible technical approaches to demonstrate pilot plants before 2030</a:t>
            </a:r>
          </a:p>
        </p:txBody>
      </p:sp>
    </p:spTree>
    <p:extLst>
      <p:ext uri="{BB962C8B-B14F-4D97-AF65-F5344CB8AC3E}">
        <p14:creationId xmlns:p14="http://schemas.microsoft.com/office/powerpoint/2010/main" val="408508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1345</Words>
  <Application>Microsoft Macintosh PowerPoint</Application>
  <PresentationFormat>Widescreen</PresentationFormat>
  <Paragraphs>161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STELLAR ENERGY FOUNDATION</vt:lpstr>
      <vt:lpstr>Stellar’s Mission &lt;&lt;Do we use “Stellar” or “SEF” ?&gt;&gt;changed to SEF</vt:lpstr>
      <vt:lpstr>Who We Are: Founders and done Board of Trustees </vt:lpstr>
      <vt:lpstr>Who We Are: Executive Staff</vt:lpstr>
      <vt:lpstr>Who We Are: Advisory Board </vt:lpstr>
      <vt:lpstr>What We Do</vt:lpstr>
      <vt:lpstr>Why Fusion</vt:lpstr>
      <vt:lpstr>Why Now</vt:lpstr>
      <vt:lpstr>Acceleration of Commercialization</vt:lpstr>
      <vt:lpstr>Why Stellar &lt;&lt;our nickname again?&gt;&gt;</vt:lpstr>
      <vt:lpstr>Snapshot of the Mission Pathway</vt:lpstr>
      <vt:lpstr>Snapshot: Advocacy &amp; Education Ideas </vt:lpstr>
      <vt:lpstr>Targeted Technology Needs: Background </vt:lpstr>
      <vt:lpstr>How SEF Propels Action on TEC’s&lt;&lt; should we use non-standard acronyms like ‘TEC’ ?&gt;&gt;</vt:lpstr>
      <vt:lpstr>How SEF Propels Action on TEC’s : Con’t.</vt:lpstr>
      <vt:lpstr>Who We Are</vt:lpstr>
      <vt:lpstr>PowerPoint Presentation</vt:lpstr>
      <vt:lpstr>PowerPoint Presentation</vt:lpstr>
      <vt:lpstr>Who We 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STELLAR ENERGY FOUNDATION</dc:title>
  <dc:creator>Microsoft Office User</dc:creator>
  <cp:lastModifiedBy>Microsoft Office User</cp:lastModifiedBy>
  <cp:revision>43</cp:revision>
  <cp:lastPrinted>2019-01-25T14:43:45Z</cp:lastPrinted>
  <dcterms:created xsi:type="dcterms:W3CDTF">2019-01-24T15:02:17Z</dcterms:created>
  <dcterms:modified xsi:type="dcterms:W3CDTF">2019-01-29T16:31:21Z</dcterms:modified>
</cp:coreProperties>
</file>