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9" r:id="rId1"/>
  </p:sldMasterIdLst>
  <p:notesMasterIdLst>
    <p:notesMasterId r:id="rId32"/>
  </p:notesMasterIdLst>
  <p:sldIdLst>
    <p:sldId id="256" r:id="rId2"/>
    <p:sldId id="258" r:id="rId3"/>
    <p:sldId id="293" r:id="rId4"/>
    <p:sldId id="270" r:id="rId5"/>
    <p:sldId id="271" r:id="rId6"/>
    <p:sldId id="272" r:id="rId7"/>
    <p:sldId id="297" r:id="rId8"/>
    <p:sldId id="273" r:id="rId9"/>
    <p:sldId id="294" r:id="rId10"/>
    <p:sldId id="274" r:id="rId11"/>
    <p:sldId id="262" r:id="rId12"/>
    <p:sldId id="298" r:id="rId13"/>
    <p:sldId id="277" r:id="rId14"/>
    <p:sldId id="295" r:id="rId15"/>
    <p:sldId id="291" r:id="rId16"/>
    <p:sldId id="279" r:id="rId17"/>
    <p:sldId id="296" r:id="rId18"/>
    <p:sldId id="280" r:id="rId19"/>
    <p:sldId id="301" r:id="rId20"/>
    <p:sldId id="290" r:id="rId21"/>
    <p:sldId id="281" r:id="rId22"/>
    <p:sldId id="282" r:id="rId23"/>
    <p:sldId id="283" r:id="rId24"/>
    <p:sldId id="286" r:id="rId25"/>
    <p:sldId id="299" r:id="rId26"/>
    <p:sldId id="292" r:id="rId27"/>
    <p:sldId id="300" r:id="rId28"/>
    <p:sldId id="284" r:id="rId29"/>
    <p:sldId id="285" r:id="rId30"/>
    <p:sldId id="288" r:id="rId31"/>
  </p:sldIdLst>
  <p:sldSz cx="9144000" cy="6858000" type="screen4x3"/>
  <p:notesSz cx="6950075" cy="9236075"/>
  <p:defaultTextStyle>
    <a:lvl1pPr>
      <a:defRPr>
        <a:latin typeface="+mj-lt"/>
        <a:ea typeface="+mj-ea"/>
        <a:cs typeface="+mj-cs"/>
        <a:sym typeface="Helvetica"/>
      </a:defRPr>
    </a:lvl1pPr>
    <a:lvl2pPr>
      <a:defRPr>
        <a:latin typeface="+mj-lt"/>
        <a:ea typeface="+mj-ea"/>
        <a:cs typeface="+mj-cs"/>
        <a:sym typeface="Helvetica"/>
      </a:defRPr>
    </a:lvl2pPr>
    <a:lvl3pPr>
      <a:defRPr>
        <a:latin typeface="+mj-lt"/>
        <a:ea typeface="+mj-ea"/>
        <a:cs typeface="+mj-cs"/>
        <a:sym typeface="Helvetica"/>
      </a:defRPr>
    </a:lvl3pPr>
    <a:lvl4pPr>
      <a:defRPr>
        <a:latin typeface="+mj-lt"/>
        <a:ea typeface="+mj-ea"/>
        <a:cs typeface="+mj-cs"/>
        <a:sym typeface="Helvetica"/>
      </a:defRPr>
    </a:lvl4pPr>
    <a:lvl5pPr>
      <a:defRPr>
        <a:latin typeface="+mj-lt"/>
        <a:ea typeface="+mj-ea"/>
        <a:cs typeface="+mj-cs"/>
        <a:sym typeface="Helvetica"/>
      </a:defRPr>
    </a:lvl5pPr>
    <a:lvl6pPr>
      <a:defRPr>
        <a:latin typeface="+mj-lt"/>
        <a:ea typeface="+mj-ea"/>
        <a:cs typeface="+mj-cs"/>
        <a:sym typeface="Helvetica"/>
      </a:defRPr>
    </a:lvl6pPr>
    <a:lvl7pPr>
      <a:defRPr>
        <a:latin typeface="+mj-lt"/>
        <a:ea typeface="+mj-ea"/>
        <a:cs typeface="+mj-cs"/>
        <a:sym typeface="Helvetica"/>
      </a:defRPr>
    </a:lvl7pPr>
    <a:lvl8pPr>
      <a:defRPr>
        <a:latin typeface="+mj-lt"/>
        <a:ea typeface="+mj-ea"/>
        <a:cs typeface="+mj-cs"/>
        <a:sym typeface="Helvetica"/>
      </a:defRPr>
    </a:lvl8pPr>
    <a:lvl9pPr>
      <a:defRPr>
        <a:latin typeface="+mj-lt"/>
        <a:ea typeface="+mj-ea"/>
        <a:cs typeface="+mj-cs"/>
        <a:sym typeface="Helvetica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F5FF"/>
    <a:srgbClr val="41FFBC"/>
    <a:srgbClr val="57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25" d="100"/>
          <a:sy n="125" d="100"/>
        </p:scale>
        <p:origin x="-536" y="8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/>
          </p:nvPr>
        </p:nvSpPr>
        <p:spPr>
          <a:xfrm>
            <a:off x="1165225" y="692150"/>
            <a:ext cx="4619625" cy="3463925"/>
          </a:xfrm>
          <a:prstGeom prst="rect">
            <a:avLst/>
          </a:prstGeom>
        </p:spPr>
        <p:txBody>
          <a:bodyPr lIns="92492" tIns="46246" rIns="92492" bIns="46246"/>
          <a:lstStyle/>
          <a:p>
            <a:pPr lvl="0"/>
            <a:endParaRPr dirty="0"/>
          </a:p>
        </p:txBody>
      </p:sp>
      <p:sp>
        <p:nvSpPr>
          <p:cNvPr id="47" name="Shape 47"/>
          <p:cNvSpPr>
            <a:spLocks noGrp="1"/>
          </p:cNvSpPr>
          <p:nvPr>
            <p:ph type="body" sz="quarter" idx="1"/>
          </p:nvPr>
        </p:nvSpPr>
        <p:spPr>
          <a:xfrm>
            <a:off x="926677" y="4387136"/>
            <a:ext cx="5096722" cy="4156234"/>
          </a:xfrm>
          <a:prstGeom prst="rect">
            <a:avLst/>
          </a:prstGeom>
        </p:spPr>
        <p:txBody>
          <a:bodyPr lIns="92492" tIns="46246" rIns="92492" bIns="46246"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954185955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1pPr>
    <a:lvl2pPr indent="228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2pPr>
    <a:lvl3pPr indent="457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3pPr>
    <a:lvl4pPr indent="685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4pPr>
    <a:lvl5pPr indent="9144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5pPr>
    <a:lvl6pPr indent="11430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6pPr>
    <a:lvl7pPr indent="1371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7pPr>
    <a:lvl8pPr indent="1600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8pPr>
    <a:lvl9pPr indent="1828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4/24/17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4/24/17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4/24/17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xfrm>
            <a:off x="457200" y="0"/>
            <a:ext cx="3008315" cy="14351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sz="1800" b="0"/>
            </a:pPr>
            <a:r>
              <a:rPr sz="2000" b="1"/>
              <a:t>Title Text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65849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33" name="Shape 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4/24/17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4/24/17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4/24/17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4/24/17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4/24/17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4/24/17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4/24/17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4/24/17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pPr lvl="0"/>
            <a:fld id="{86CB4B4D-7CA3-9044-876B-883B54F8677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4/24/17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tif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tif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/>
          </p:cNvSpPr>
          <p:nvPr>
            <p:ph type="ctrTitle"/>
          </p:nvPr>
        </p:nvSpPr>
        <p:spPr>
          <a:xfrm>
            <a:off x="510116" y="522807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u="sng"/>
            </a:lvl1pPr>
          </a:lstStyle>
          <a:p>
            <a:pPr lvl="0" algn="ctr">
              <a:defRPr sz="1800" u="none"/>
            </a:pPr>
            <a:r>
              <a:rPr sz="3600" b="1" u="sng" dirty="0"/>
              <a:t>Private Non-Profit Support for U.S. Fusion Research</a:t>
            </a:r>
          </a:p>
        </p:txBody>
      </p:sp>
      <p:sp>
        <p:nvSpPr>
          <p:cNvPr id="50" name="Shape 50"/>
          <p:cNvSpPr>
            <a:spLocks noGrp="1"/>
          </p:cNvSpPr>
          <p:nvPr>
            <p:ph type="subTitle" idx="1"/>
          </p:nvPr>
        </p:nvSpPr>
        <p:spPr>
          <a:xfrm>
            <a:off x="1180530" y="2517452"/>
            <a:ext cx="6400800" cy="1752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chemeClr val="tx1"/>
                </a:solidFill>
              </a:rPr>
              <a:t>A Critical Component of Global Energy Strategy and U</a:t>
            </a:r>
            <a:r>
              <a:rPr lang="en-US" sz="3200" dirty="0">
                <a:solidFill>
                  <a:schemeClr val="tx1"/>
                </a:solidFill>
              </a:rPr>
              <a:t>.</a:t>
            </a:r>
            <a:r>
              <a:rPr sz="3200" dirty="0">
                <a:solidFill>
                  <a:schemeClr val="tx1"/>
                </a:solidFill>
              </a:rPr>
              <a:t>S</a:t>
            </a:r>
            <a:r>
              <a:rPr lang="en-US" sz="3200" dirty="0">
                <a:solidFill>
                  <a:schemeClr val="tx1"/>
                </a:solidFill>
              </a:rPr>
              <a:t>.</a:t>
            </a:r>
            <a:r>
              <a:rPr sz="3200" dirty="0">
                <a:solidFill>
                  <a:schemeClr val="tx1"/>
                </a:solidFill>
              </a:rPr>
              <a:t> Technology Leadership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0662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/>
          </p:cNvSpPr>
          <p:nvPr>
            <p:ph type="title"/>
          </p:nvPr>
        </p:nvSpPr>
        <p:spPr>
          <a:xfrm>
            <a:off x="1587731" y="415637"/>
            <a:ext cx="6492240" cy="914400"/>
          </a:xfrm>
          <a:prstGeom prst="rect">
            <a:avLst/>
          </a:prstGeom>
        </p:spPr>
        <p:txBody>
          <a:bodyPr/>
          <a:lstStyle>
            <a:lvl1pPr>
              <a:defRPr sz="2100" u="sng"/>
            </a:lvl1pPr>
          </a:lstStyle>
          <a:p>
            <a:pPr lvl="0">
              <a:defRPr sz="1800" b="0" u="none"/>
            </a:pPr>
            <a:r>
              <a:rPr sz="3600" b="1" u="sng" dirty="0"/>
              <a:t>Confined Nuclear Fusion</a:t>
            </a:r>
          </a:p>
        </p:txBody>
      </p:sp>
      <p:sp>
        <p:nvSpPr>
          <p:cNvPr id="71" name="Shape 71"/>
          <p:cNvSpPr>
            <a:spLocks noGrp="1"/>
          </p:cNvSpPr>
          <p:nvPr>
            <p:ph type="body" idx="1"/>
          </p:nvPr>
        </p:nvSpPr>
        <p:spPr>
          <a:xfrm>
            <a:off x="980902" y="1819218"/>
            <a:ext cx="7099069" cy="386668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609600" lvl="0" indent="-609600">
              <a:defRPr sz="1800"/>
            </a:pPr>
            <a:r>
              <a:rPr sz="2800" dirty="0"/>
              <a:t>Safe</a:t>
            </a:r>
          </a:p>
          <a:p>
            <a:pPr marL="609600" lvl="0" indent="-609600">
              <a:defRPr sz="1800"/>
            </a:pPr>
            <a:r>
              <a:rPr sz="2800" dirty="0"/>
              <a:t>Fuel is available</a:t>
            </a:r>
          </a:p>
          <a:p>
            <a:pPr marL="609600" lvl="0" indent="-609600">
              <a:defRPr sz="1800"/>
            </a:pPr>
            <a:r>
              <a:rPr sz="2800" dirty="0"/>
              <a:t>No long term environmental affects</a:t>
            </a:r>
          </a:p>
          <a:p>
            <a:pPr marL="609600" lvl="0" indent="-609600">
              <a:defRPr sz="1800"/>
            </a:pPr>
            <a:r>
              <a:rPr sz="2800" dirty="0"/>
              <a:t>Can be sited anywhere</a:t>
            </a:r>
          </a:p>
          <a:p>
            <a:pPr marL="609600" lvl="0" indent="-609600">
              <a:defRPr sz="1800"/>
            </a:pPr>
            <a:r>
              <a:rPr sz="2800" dirty="0"/>
              <a:t>Generates no CO</a:t>
            </a:r>
            <a:r>
              <a:rPr sz="2800" baseline="-25000" dirty="0"/>
              <a:t>2</a:t>
            </a:r>
            <a:r>
              <a:rPr sz="2800" dirty="0"/>
              <a:t> or other greenhouse gases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04240" y="772160"/>
            <a:ext cx="6776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Do we cite the “fuel” and from where the fuel comes?</a:t>
            </a:r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How about the other assertions about safety </a:t>
            </a:r>
            <a:r>
              <a:rPr lang="en-US" b="1" dirty="0" err="1" smtClean="0">
                <a:solidFill>
                  <a:srgbClr val="FF0000"/>
                </a:solidFill>
              </a:rPr>
              <a:t>etc</a:t>
            </a:r>
            <a:r>
              <a:rPr lang="en-US" b="1" dirty="0" smtClean="0">
                <a:solidFill>
                  <a:srgbClr val="FF0000"/>
                </a:solidFill>
              </a:rPr>
              <a:t> ? 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49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u="sng" dirty="0"/>
              <a:t>What’s Needed?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6699" y="1583575"/>
            <a:ext cx="7755776" cy="4800600"/>
          </a:xfrm>
        </p:spPr>
        <p:txBody>
          <a:bodyPr/>
          <a:lstStyle/>
          <a:p>
            <a:r>
              <a:rPr lang="en-US" sz="2800" dirty="0"/>
              <a:t>Holding a stable “plasma” of D and T…</a:t>
            </a:r>
          </a:p>
          <a:p>
            <a:pPr marL="411480" lvl="1" indent="0">
              <a:spcBef>
                <a:spcPts val="0"/>
              </a:spcBef>
              <a:buNone/>
            </a:pPr>
            <a:r>
              <a:rPr lang="en-US" sz="2800" dirty="0"/>
              <a:t>-  At high temperature (~170 million </a:t>
            </a:r>
            <a:r>
              <a:rPr lang="en-US" sz="2800" baseline="30000" dirty="0"/>
              <a:t>o</a:t>
            </a:r>
            <a:r>
              <a:rPr lang="en-US" sz="2800" dirty="0"/>
              <a:t>C)</a:t>
            </a:r>
          </a:p>
          <a:p>
            <a:pPr marL="411480" lvl="1" indent="0">
              <a:spcBef>
                <a:spcPts val="0"/>
              </a:spcBef>
              <a:buNone/>
            </a:pPr>
            <a:r>
              <a:rPr lang="en-US" sz="2800" dirty="0"/>
              <a:t>-  High enough pressure </a:t>
            </a:r>
          </a:p>
          <a:p>
            <a:pPr marL="681038" lvl="1" indent="-269875">
              <a:spcBef>
                <a:spcPts val="0"/>
              </a:spcBef>
              <a:buNone/>
            </a:pPr>
            <a:r>
              <a:rPr lang="en-US" sz="2800" dirty="0"/>
              <a:t>-  For long enough to generate power (avoid     unstable turbulence)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800" dirty="0"/>
              <a:t>How to surround the plasma with a material</a:t>
            </a:r>
          </a:p>
          <a:p>
            <a:pPr marL="411480" lvl="1" indent="0">
              <a:spcBef>
                <a:spcPts val="0"/>
              </a:spcBef>
              <a:buNone/>
            </a:pPr>
            <a:r>
              <a:rPr lang="en-US" sz="2800" dirty="0"/>
              <a:t>-  Damage to the walls ?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How to transfer the heat out 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876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13280" y="2702560"/>
            <a:ext cx="43281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The next slide </a:t>
            </a:r>
            <a:r>
              <a:rPr lang="en-US" dirty="0" smtClean="0">
                <a:solidFill>
                  <a:srgbClr val="FF0000"/>
                </a:solidFill>
              </a:rPr>
              <a:t>(the picture) is </a:t>
            </a:r>
            <a:r>
              <a:rPr lang="en-US" dirty="0" smtClean="0">
                <a:solidFill>
                  <a:srgbClr val="FF0000"/>
                </a:solidFill>
              </a:rPr>
              <a:t>probably 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way too </a:t>
            </a:r>
            <a:r>
              <a:rPr lang="en-US" dirty="0" err="1" smtClean="0">
                <a:solidFill>
                  <a:srgbClr val="FF0000"/>
                </a:solidFill>
              </a:rPr>
              <a:t>complicted</a:t>
            </a:r>
            <a:r>
              <a:rPr lang="en-US" dirty="0">
                <a:solidFill>
                  <a:srgbClr val="FF0000"/>
                </a:solidFill>
              </a:rPr>
              <a:t>.</a:t>
            </a:r>
            <a:endParaRPr lang="en-US" dirty="0" smtClean="0">
              <a:solidFill>
                <a:srgbClr val="FF0000"/>
              </a:solidFill>
            </a:endParaRPr>
          </a:p>
          <a:p>
            <a:pPr algn="ctr"/>
            <a:endParaRPr lang="en-US" dirty="0">
              <a:solidFill>
                <a:srgbClr val="FF0000"/>
              </a:solidFill>
            </a:endParaRPr>
          </a:p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4252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057" y="0"/>
            <a:ext cx="92945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228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u="sng" dirty="0"/>
              <a:t>How to Hold the Plasma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3" y="1334200"/>
            <a:ext cx="8079970" cy="5315982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Gravity – this is how stars manage it</a:t>
            </a:r>
          </a:p>
          <a:p>
            <a:r>
              <a:rPr lang="en-US" sz="2800" dirty="0"/>
              <a:t>Inertial method </a:t>
            </a:r>
          </a:p>
          <a:p>
            <a:pPr marL="411480" lvl="1" indent="0">
              <a:buNone/>
            </a:pPr>
            <a:r>
              <a:rPr lang="en-US" sz="2800" dirty="0"/>
              <a:t>-  Compress a sphere of “ingredients” with lasers</a:t>
            </a:r>
          </a:p>
          <a:p>
            <a:pPr marL="631825" lvl="1" indent="-220663">
              <a:buNone/>
            </a:pPr>
            <a:r>
              <a:rPr lang="en-US" sz="2800" dirty="0"/>
              <a:t>-  Under development at Lawrence Livermore National Lab (LLNL) and elsewhere</a:t>
            </a:r>
          </a:p>
          <a:p>
            <a:pPr marL="631825" lvl="1" indent="-220663">
              <a:buNone/>
            </a:pPr>
            <a:r>
              <a:rPr lang="en-US" sz="2800" dirty="0"/>
              <a:t>-  Status: awaiting demonstration of ignition at LLNL; further to go than magnetic confinement</a:t>
            </a:r>
          </a:p>
          <a:p>
            <a:r>
              <a:rPr lang="en-US" sz="2800" dirty="0"/>
              <a:t>Magnetic confinement</a:t>
            </a:r>
          </a:p>
          <a:p>
            <a:pPr marL="411480" lvl="1" indent="0">
              <a:buNone/>
            </a:pPr>
            <a:r>
              <a:rPr lang="en-US" sz="2800" dirty="0"/>
              <a:t>-  Use magnetic fields to contain the plasma</a:t>
            </a:r>
          </a:p>
          <a:p>
            <a:pPr lvl="1">
              <a:buFontTx/>
              <a:buChar char="-"/>
            </a:pPr>
            <a:r>
              <a:rPr lang="en-US" sz="2800" dirty="0"/>
              <a:t>Need to get the details right for stability</a:t>
            </a:r>
          </a:p>
          <a:p>
            <a:pPr lvl="1">
              <a:buFontTx/>
              <a:buChar char="-"/>
            </a:pPr>
            <a:r>
              <a:rPr lang="en-US" sz="2800" dirty="0"/>
              <a:t>Need to develop solutions for the surrounding materials</a:t>
            </a:r>
          </a:p>
          <a:p>
            <a:pPr lvl="1"/>
            <a:endParaRPr lang="en-US" dirty="0"/>
          </a:p>
          <a:p>
            <a:pPr marL="41148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7752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5840" y="1229360"/>
            <a:ext cx="6136640" cy="7017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We need a re-write of the technical stuff;  we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thought it was simple enough but it’s probably not.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Further,  we ought to position what we intend to fund as the scientific next steps beyond what ITER and MIT are working on:</a:t>
            </a:r>
          </a:p>
          <a:p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Leverage the advances in materials science and computational power to enable ideas that have been in existence for decades (</a:t>
            </a:r>
            <a:r>
              <a:rPr lang="en-US" dirty="0" err="1" smtClean="0">
                <a:solidFill>
                  <a:srgbClr val="FF0000"/>
                </a:solidFill>
              </a:rPr>
              <a:t>Stellarator</a:t>
            </a:r>
            <a:r>
              <a:rPr lang="en-US" dirty="0" smtClean="0">
                <a:solidFill>
                  <a:srgbClr val="FF0000"/>
                </a:solidFill>
              </a:rPr>
              <a:t> was conceived by Spitzer in  ~ 1951 !! ).     </a:t>
            </a:r>
          </a:p>
          <a:p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Cite the semiconductor revolution analogy?</a:t>
            </a:r>
          </a:p>
          <a:p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This can preempt the issues of “fusion will always be 30 years away”.</a:t>
            </a:r>
          </a:p>
          <a:p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We need to weave  story of what we’ll fund that encompasses our chosen project [ by the way, are we all in now for a high field strength magnet based </a:t>
            </a:r>
            <a:r>
              <a:rPr lang="en-US" dirty="0" err="1" smtClean="0">
                <a:solidFill>
                  <a:srgbClr val="FF0000"/>
                </a:solidFill>
              </a:rPr>
              <a:t>Stellarator</a:t>
            </a:r>
            <a:r>
              <a:rPr lang="en-US" dirty="0" smtClean="0">
                <a:solidFill>
                  <a:srgbClr val="FF0000"/>
                </a:solidFill>
              </a:rPr>
              <a:t>, but without a metal walls project !? ] and how it will dramatically help the world move towards a fusion power plant !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73434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8138"/>
            <a:ext cx="7620000" cy="1143000"/>
          </a:xfrm>
        </p:spPr>
        <p:txBody>
          <a:bodyPr/>
          <a:lstStyle/>
          <a:p>
            <a:pPr algn="ctr"/>
            <a:r>
              <a:rPr lang="en-US" sz="3600" b="1" u="sng" dirty="0"/>
              <a:t>Magnetic Designs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496" y="1382335"/>
            <a:ext cx="7620000" cy="5083230"/>
          </a:xfrm>
        </p:spPr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en-US" sz="2800" b="1" u="sng" dirty="0"/>
              <a:t>Tokomak</a:t>
            </a:r>
          </a:p>
          <a:p>
            <a:pPr lvl="1"/>
            <a:r>
              <a:rPr lang="en-US" sz="2400" dirty="0"/>
              <a:t>Torus shape</a:t>
            </a:r>
          </a:p>
          <a:p>
            <a:pPr lvl="1"/>
            <a:r>
              <a:rPr lang="en-US" sz="2400" dirty="0"/>
              <a:t>Inherent instabilities – can damage the vessel</a:t>
            </a:r>
          </a:p>
          <a:p>
            <a:pPr lvl="1"/>
            <a:r>
              <a:rPr lang="en-US" sz="2400" dirty="0"/>
              <a:t>Need injection of power to sustain the burn</a:t>
            </a:r>
          </a:p>
          <a:p>
            <a:pPr lvl="1"/>
            <a:r>
              <a:rPr lang="en-US" sz="2400" dirty="0"/>
              <a:t>ITER (International project in France) under construction</a:t>
            </a:r>
          </a:p>
          <a:p>
            <a:pPr marL="114300" indent="0">
              <a:lnSpc>
                <a:spcPct val="170000"/>
              </a:lnSpc>
              <a:buNone/>
            </a:pPr>
            <a:r>
              <a:rPr lang="en-US" sz="2800" b="1" u="sng" dirty="0"/>
              <a:t>Stellarator</a:t>
            </a:r>
          </a:p>
          <a:p>
            <a:pPr lvl="1"/>
            <a:r>
              <a:rPr lang="en-US" sz="2600" dirty="0"/>
              <a:t>Twisted torus</a:t>
            </a:r>
          </a:p>
          <a:p>
            <a:pPr lvl="1"/>
            <a:r>
              <a:rPr lang="en-US" sz="2600" dirty="0"/>
              <a:t>Inherently stable plasma</a:t>
            </a:r>
          </a:p>
          <a:p>
            <a:pPr lvl="1"/>
            <a:r>
              <a:rPr lang="en-US" sz="2600" dirty="0"/>
              <a:t>Does not require “injections” of power </a:t>
            </a:r>
          </a:p>
          <a:p>
            <a:pPr lvl="1"/>
            <a:r>
              <a:rPr lang="en-US" sz="2600" dirty="0"/>
              <a:t>Requires modern computer power to design</a:t>
            </a:r>
          </a:p>
          <a:p>
            <a:pPr lvl="1"/>
            <a:r>
              <a:rPr lang="en-US" sz="2600" dirty="0"/>
              <a:t>PPPL Stellarator canceled in 2008 due to cost over-runs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128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 algn="ctr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114300" indent="0" algn="ctr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114300" indent="0" algn="ctr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114300" indent="0"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The Picture on the next slide may</a:t>
            </a:r>
          </a:p>
          <a:p>
            <a:pPr marL="11430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b</a:t>
            </a:r>
            <a:r>
              <a:rPr lang="en-US" dirty="0" smtClean="0">
                <a:solidFill>
                  <a:srgbClr val="FF0000"/>
                </a:solidFill>
              </a:rPr>
              <a:t>e too technical</a:t>
            </a:r>
          </a:p>
          <a:p>
            <a:pPr marL="114300" indent="0" algn="ctr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5608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u="sng"/>
            </a:lvl1pPr>
          </a:lstStyle>
          <a:p>
            <a:pPr lvl="0" algn="ctr">
              <a:defRPr sz="1800" b="0" u="none"/>
            </a:pPr>
            <a:r>
              <a:rPr lang="en-US" sz="3600" b="1" u="sng" dirty="0"/>
              <a:t>Stellar Energy </a:t>
            </a:r>
            <a:r>
              <a:rPr lang="en-US" sz="3600" b="1" u="sng" dirty="0" smtClean="0"/>
              <a:t>Foundation, Inc.</a:t>
            </a:r>
            <a:br>
              <a:rPr lang="en-US" sz="3600" b="1" u="sng" dirty="0" smtClean="0"/>
            </a:br>
            <a:r>
              <a:rPr lang="en-US" sz="1800" b="1" u="none" dirty="0" smtClean="0"/>
              <a:t> 501(c)(3) Public Charity</a:t>
            </a:r>
            <a:endParaRPr sz="3600" b="1" u="sng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4284" y="2236867"/>
            <a:ext cx="4020971" cy="3951288"/>
          </a:xfrm>
        </p:spPr>
        <p:txBody>
          <a:bodyPr/>
          <a:lstStyle/>
          <a:p>
            <a:pPr marL="114300" indent="0">
              <a:buNone/>
            </a:pPr>
            <a:r>
              <a:rPr lang="en-US" dirty="0"/>
              <a:t>Jesse I. Treu, Ph.D.</a:t>
            </a:r>
          </a:p>
          <a:p>
            <a:r>
              <a:rPr lang="en-US" dirty="0"/>
              <a:t>Partner and co-founder, Domain Associates, L.L.C.</a:t>
            </a:r>
          </a:p>
          <a:p>
            <a:r>
              <a:rPr lang="en-US" dirty="0" smtClean="0"/>
              <a:t>34 </a:t>
            </a:r>
            <a:r>
              <a:rPr lang="en-US" dirty="0"/>
              <a:t>years of professional venture capital experience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43584" y="2236867"/>
            <a:ext cx="3657600" cy="2660596"/>
          </a:xfrm>
        </p:spPr>
        <p:txBody>
          <a:bodyPr/>
          <a:lstStyle/>
          <a:p>
            <a:pPr marL="114300" indent="0">
              <a:buNone/>
            </a:pPr>
            <a:r>
              <a:rPr lang="en-US" dirty="0"/>
              <a:t>Matthew D. Miller, Ph.D.</a:t>
            </a:r>
          </a:p>
          <a:p>
            <a:r>
              <a:rPr lang="en-US" dirty="0"/>
              <a:t>Seasoned C-level technology executive</a:t>
            </a:r>
          </a:p>
          <a:p>
            <a:r>
              <a:rPr lang="en-US" dirty="0"/>
              <a:t>Serial technology entrepreneur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  <a:t>2</a:t>
            </a:fld>
            <a:endParaRPr sz="1200" dirty="0">
              <a:solidFill>
                <a:srgbClr val="888888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32136" y="1002366"/>
            <a:ext cx="176157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u="sng" dirty="0"/>
          </a:p>
          <a:p>
            <a:r>
              <a:rPr lang="en-US" sz="2800" b="1" u="sng" dirty="0"/>
              <a:t>Founders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1197" y="0"/>
            <a:ext cx="9218087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348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u="sng" dirty="0"/>
              <a:t>Wall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30726"/>
            <a:ext cx="7988532" cy="4800600"/>
          </a:xfrm>
        </p:spPr>
        <p:txBody>
          <a:bodyPr/>
          <a:lstStyle/>
          <a:p>
            <a:r>
              <a:rPr lang="en-US" sz="2800" dirty="0"/>
              <a:t>ITER – not designed to solve the wall or heat transfer issues, but will add important knowledge.</a:t>
            </a:r>
          </a:p>
          <a:p>
            <a:r>
              <a:rPr lang="en-US" sz="2800" dirty="0"/>
              <a:t>“Liquid Metal” </a:t>
            </a:r>
            <a:r>
              <a:rPr lang="en-US" sz="2800" dirty="0" smtClean="0"/>
              <a:t>technology </a:t>
            </a:r>
            <a:r>
              <a:rPr lang="en-US" sz="2800" dirty="0" smtClean="0">
                <a:solidFill>
                  <a:srgbClr val="FF0000"/>
                </a:solidFill>
              </a:rPr>
              <a:t>&lt;&lt;&lt;We have not built up this concept; should we put it in here ? &gt;&gt;&gt;</a:t>
            </a:r>
            <a:endParaRPr lang="en-US" sz="2800" dirty="0"/>
          </a:p>
          <a:p>
            <a:pPr marL="411480" lvl="1" indent="0">
              <a:buNone/>
            </a:pPr>
            <a:r>
              <a:rPr lang="en-US" sz="2800" dirty="0"/>
              <a:t>-  Promising idea for a survivable wall</a:t>
            </a:r>
          </a:p>
          <a:p>
            <a:pPr marL="411480" lvl="1" indent="0">
              <a:buNone/>
            </a:pPr>
            <a:r>
              <a:rPr lang="en-US" sz="2800" dirty="0"/>
              <a:t>-  Needs to be tried out</a:t>
            </a:r>
          </a:p>
          <a:p>
            <a:pPr marL="411480" lvl="1" indent="0">
              <a:buNone/>
            </a:pPr>
            <a:r>
              <a:rPr lang="en-US" sz="2800" dirty="0"/>
              <a:t>-  Paves the way for heat transfer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203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5454"/>
            <a:ext cx="7620000" cy="1143000"/>
          </a:xfrm>
        </p:spPr>
        <p:txBody>
          <a:bodyPr/>
          <a:lstStyle/>
          <a:p>
            <a:pPr algn="ctr"/>
            <a:r>
              <a:rPr lang="en-US" sz="3600" b="1" u="sng" dirty="0"/>
              <a:t>Fusion R&amp;D 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8423"/>
            <a:ext cx="7905404" cy="4967785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U.S. government funding has been far </a:t>
            </a:r>
            <a:r>
              <a:rPr lang="en-US" sz="2800" dirty="0" smtClean="0"/>
              <a:t>too </a:t>
            </a:r>
            <a:r>
              <a:rPr lang="en-US" sz="2800" dirty="0"/>
              <a:t>little.</a:t>
            </a:r>
          </a:p>
          <a:p>
            <a:r>
              <a:rPr lang="en-US" sz="2800" dirty="0"/>
              <a:t>Arguably the most promising pathway to commercial power generating fusion (Stellarator) mostly cut off in the U.S. due to over-runs in 2008.</a:t>
            </a:r>
          </a:p>
          <a:p>
            <a:r>
              <a:rPr lang="en-US" sz="2800" dirty="0"/>
              <a:t>International project (ITER) employs an earlier tokamak design which is a good vehicle for studying burning plasmas, but not the best ultimate reactor.</a:t>
            </a:r>
          </a:p>
          <a:p>
            <a:r>
              <a:rPr lang="en-US" sz="2800" dirty="0"/>
              <a:t>German W-7X </a:t>
            </a:r>
            <a:r>
              <a:rPr lang="en-US" sz="2800" dirty="0" err="1"/>
              <a:t>Stellarator</a:t>
            </a:r>
            <a:r>
              <a:rPr lang="en-US" sz="2800" dirty="0"/>
              <a:t> </a:t>
            </a:r>
            <a:r>
              <a:rPr lang="en-US" sz="2800" dirty="0" smtClean="0"/>
              <a:t>began operational testing in</a:t>
            </a:r>
            <a:r>
              <a:rPr lang="en-US" sz="2800" dirty="0" smtClean="0"/>
              <a:t> 2016 </a:t>
            </a:r>
            <a:r>
              <a:rPr lang="en-US" sz="2800" dirty="0"/>
              <a:t>and will produce important results on one specific design concept.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935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u="sng" dirty="0"/>
              <a:t>What’s Needed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325" y="1566950"/>
            <a:ext cx="7620000" cy="4800600"/>
          </a:xfrm>
        </p:spPr>
        <p:txBody>
          <a:bodyPr>
            <a:normAutofit/>
          </a:bodyPr>
          <a:lstStyle/>
          <a:p>
            <a:r>
              <a:rPr lang="en-US" sz="2800" dirty="0"/>
              <a:t>Next-Generation Stellarator is possible</a:t>
            </a:r>
          </a:p>
          <a:p>
            <a:pPr marL="868363" lvl="1" indent="-457200">
              <a:buFontTx/>
              <a:buChar char="-"/>
            </a:pPr>
            <a:r>
              <a:rPr lang="en-US" sz="2800" dirty="0"/>
              <a:t>Incorporate modern computer capabilities to fine-tune the shape</a:t>
            </a:r>
          </a:p>
          <a:p>
            <a:pPr marL="868363" lvl="1" indent="-457200">
              <a:buFontTx/>
              <a:buChar char="-"/>
            </a:pPr>
            <a:r>
              <a:rPr lang="en-US" sz="2800" dirty="0"/>
              <a:t>Test more compact </a:t>
            </a:r>
            <a:r>
              <a:rPr lang="en-US" sz="2800" dirty="0" err="1"/>
              <a:t>stellarator</a:t>
            </a:r>
            <a:r>
              <a:rPr lang="en-US" sz="2800" dirty="0"/>
              <a:t> </a:t>
            </a:r>
            <a:r>
              <a:rPr lang="en-US" sz="2800" dirty="0" smtClean="0"/>
              <a:t>design using high field strength magnet technology</a:t>
            </a:r>
            <a:endParaRPr lang="en-US" sz="2800" dirty="0"/>
          </a:p>
          <a:p>
            <a:pPr marL="411480" lvl="1" indent="0">
              <a:buNone/>
            </a:pPr>
            <a:r>
              <a:rPr lang="en-US" sz="2800" dirty="0"/>
              <a:t>-     Solve residual turbulence issues</a:t>
            </a:r>
          </a:p>
          <a:p>
            <a:pPr marL="411480" lvl="1" indent="0">
              <a:buNone/>
            </a:pPr>
            <a:r>
              <a:rPr lang="en-US" sz="2800" dirty="0"/>
              <a:t>-     Needs to be designed and built</a:t>
            </a:r>
          </a:p>
          <a:p>
            <a:r>
              <a:rPr lang="en-US" sz="2800" dirty="0"/>
              <a:t>Try out Liquid Metal Wall </a:t>
            </a:r>
            <a:r>
              <a:rPr lang="en-US" sz="2800" dirty="0" smtClean="0"/>
              <a:t>technologies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0551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u="sng" dirty="0"/>
              <a:t>Princeton Plasma Physics Lab</a:t>
            </a:r>
            <a:br>
              <a:rPr lang="en-US" sz="3600" b="1" u="sng" dirty="0"/>
            </a:br>
            <a:r>
              <a:rPr lang="en-US" sz="3600" b="1" u="sng" dirty="0"/>
              <a:t>“PPPL”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496" y="1835812"/>
            <a:ext cx="7620000" cy="4483100"/>
          </a:xfrm>
        </p:spPr>
        <p:txBody>
          <a:bodyPr>
            <a:normAutofit/>
          </a:bodyPr>
          <a:lstStyle/>
          <a:p>
            <a:r>
              <a:rPr lang="en-US" sz="2800" dirty="0"/>
              <a:t>Department of Energy National Laboratory.</a:t>
            </a:r>
          </a:p>
          <a:p>
            <a:r>
              <a:rPr lang="en-US" sz="2800" dirty="0"/>
              <a:t>A pioneer in magnetically confined controlled fusion research.</a:t>
            </a:r>
          </a:p>
          <a:p>
            <a:r>
              <a:rPr lang="en-US" sz="2800" dirty="0"/>
              <a:t>Pioneered a Stellarator design in the 2000’s.</a:t>
            </a:r>
          </a:p>
          <a:p>
            <a:r>
              <a:rPr lang="en-US" sz="2800" dirty="0"/>
              <a:t>Stellarator was canceled by DOE at the beginning of the financial crisis, due to cost-over-runs</a:t>
            </a:r>
            <a:r>
              <a:rPr lang="en-US" sz="2800" dirty="0" smtClean="0"/>
              <a:t>.</a:t>
            </a:r>
            <a:endParaRPr lang="en-US" sz="2800" dirty="0"/>
          </a:p>
          <a:p>
            <a:r>
              <a:rPr lang="en-US" sz="2800" dirty="0"/>
              <a:t>Team still in place, anxious to work on Next-Gen Stellarator and Liquid Metal Walls.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199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1680" y="1148080"/>
            <a:ext cx="665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PPPL story needs careful crafting!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4336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7620000" cy="1995487"/>
          </a:xfrm>
        </p:spPr>
        <p:txBody>
          <a:bodyPr/>
          <a:lstStyle/>
          <a:p>
            <a:pPr algn="ctr"/>
            <a:r>
              <a:rPr lang="en-US" u="sng" dirty="0" smtClean="0"/>
              <a:t>MIT Plasma Science and Fusion Center</a:t>
            </a:r>
            <a:br>
              <a:rPr lang="en-US" u="sng" dirty="0" smtClean="0"/>
            </a:b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dirty="0" smtClean="0"/>
          </a:p>
          <a:p>
            <a:pPr>
              <a:buFont typeface="Wingdings" charset="2"/>
              <a:buChar char="§"/>
            </a:pPr>
            <a:r>
              <a:rPr lang="en-US" dirty="0" smtClean="0"/>
              <a:t>Leadership center of excellence in High Transition Temperature Superconducting Magnet technology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This technology offers potential for compact and thus cheaper designs for fusion energy reactors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Offers a clear path to commercially practical electricity generators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614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78560" y="1717040"/>
            <a:ext cx="51714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We  </a:t>
            </a:r>
            <a:r>
              <a:rPr lang="en-US" dirty="0" smtClean="0">
                <a:solidFill>
                  <a:srgbClr val="FF0000"/>
                </a:solidFill>
              </a:rPr>
              <a:t>need to </a:t>
            </a:r>
            <a:r>
              <a:rPr lang="en-US" dirty="0" smtClean="0">
                <a:solidFill>
                  <a:srgbClr val="FF0000"/>
                </a:solidFill>
              </a:rPr>
              <a:t>weave the MIT high field magnet expertise into the story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We need to craft the target projects, and weave in more up to date budgets and timelines.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3097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u="sng" dirty="0"/>
              <a:t>Specifically….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717" y="1600200"/>
            <a:ext cx="8256896" cy="4800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$ [   ]  MM </a:t>
            </a:r>
            <a:r>
              <a:rPr lang="en-US" sz="2800" dirty="0"/>
              <a:t>scopes out concepts for a Next-Generation </a:t>
            </a:r>
            <a:r>
              <a:rPr lang="en-US" sz="2800" dirty="0" err="1"/>
              <a:t>Stellarator</a:t>
            </a:r>
            <a:r>
              <a:rPr lang="en-US" sz="2800" dirty="0"/>
              <a:t> </a:t>
            </a:r>
            <a:r>
              <a:rPr lang="en-US" sz="2800" dirty="0" smtClean="0"/>
              <a:t>design, </a:t>
            </a:r>
            <a:r>
              <a:rPr lang="en-US" sz="2800" dirty="0" smtClean="0"/>
              <a:t>leveraging high field magnet technology</a:t>
            </a:r>
            <a:endParaRPr lang="en-US" sz="2800" dirty="0"/>
          </a:p>
          <a:p>
            <a:r>
              <a:rPr lang="en-US" sz="2800" dirty="0" smtClean="0"/>
              <a:t>$ [   ] MM </a:t>
            </a:r>
            <a:r>
              <a:rPr lang="en-US" sz="2800" dirty="0"/>
              <a:t>funds testing of Liquid Metal Wall prototypes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In position to accelerate the learning from ITER and W7-X, decreasing the time needed to build a proto-type electrical reactor.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74558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2750"/>
            <a:ext cx="7620000" cy="1143000"/>
          </a:xfrm>
        </p:spPr>
        <p:txBody>
          <a:bodyPr/>
          <a:lstStyle/>
          <a:p>
            <a:pPr algn="ctr"/>
            <a:r>
              <a:rPr lang="en-US" sz="3600" b="1" u="sng" dirty="0"/>
              <a:t>What’s at Stake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256" y="1450072"/>
            <a:ext cx="7840638" cy="4800600"/>
          </a:xfrm>
        </p:spPr>
        <p:txBody>
          <a:bodyPr>
            <a:normAutofit/>
          </a:bodyPr>
          <a:lstStyle/>
          <a:p>
            <a:r>
              <a:rPr lang="en-US" sz="2800" dirty="0"/>
              <a:t>Climate modeling suggests global warming will be severe in 50 years.</a:t>
            </a:r>
          </a:p>
          <a:p>
            <a:r>
              <a:rPr lang="en-US" sz="2800" dirty="0"/>
              <a:t>We need to get serious NOW to avoid catastrophic climate affects.</a:t>
            </a:r>
          </a:p>
          <a:p>
            <a:r>
              <a:rPr lang="en-US" sz="2800" dirty="0"/>
              <a:t>We need to accelerate </a:t>
            </a:r>
            <a:r>
              <a:rPr lang="en-US" sz="2800" u="sng" dirty="0"/>
              <a:t>solutions</a:t>
            </a:r>
            <a:r>
              <a:rPr lang="en-US" sz="2800" dirty="0"/>
              <a:t> to the energy problem now, while there is still (barely) enough time!</a:t>
            </a:r>
          </a:p>
          <a:p>
            <a:r>
              <a:rPr lang="en-US" sz="2800" dirty="0"/>
              <a:t>Now is the time to fund the Next Gen Stellarator.</a:t>
            </a:r>
          </a:p>
        </p:txBody>
      </p:sp>
    </p:spTree>
    <p:extLst>
      <p:ext uri="{BB962C8B-B14F-4D97-AF65-F5344CB8AC3E}">
        <p14:creationId xmlns:p14="http://schemas.microsoft.com/office/powerpoint/2010/main" val="6022370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70116" y="2984500"/>
            <a:ext cx="3237335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Do we need a segment</a:t>
            </a: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t</a:t>
            </a:r>
            <a:r>
              <a:rPr lang="en-US" b="1" dirty="0" smtClean="0">
                <a:solidFill>
                  <a:srgbClr val="FF0000"/>
                </a:solidFill>
              </a:rPr>
              <a:t>alking about climate change </a:t>
            </a:r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and the need for better </a:t>
            </a: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e</a:t>
            </a:r>
            <a:r>
              <a:rPr lang="en-US" b="1" dirty="0" smtClean="0">
                <a:solidFill>
                  <a:srgbClr val="FF0000"/>
                </a:solidFill>
              </a:rPr>
              <a:t>nergy sources ?</a:t>
            </a:r>
          </a:p>
          <a:p>
            <a:pPr algn="ctr"/>
            <a:endParaRPr lang="en-US" b="1" dirty="0">
              <a:solidFill>
                <a:srgbClr val="FF0000"/>
              </a:solidFill>
            </a:endParaRPr>
          </a:p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169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2095" y="1257768"/>
            <a:ext cx="661623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u="sng" dirty="0"/>
              <a:t>Stellar Energy Foundation</a:t>
            </a:r>
          </a:p>
          <a:p>
            <a:pPr algn="ctr"/>
            <a:r>
              <a:rPr lang="en-US" sz="3600" b="1" u="sng" dirty="0"/>
              <a:t> </a:t>
            </a:r>
          </a:p>
          <a:p>
            <a:pPr algn="ctr"/>
            <a:endParaRPr lang="en-US" sz="2400" b="1" u="sng" dirty="0"/>
          </a:p>
          <a:p>
            <a:pPr algn="ctr"/>
            <a:r>
              <a:rPr lang="en-US" sz="2800" b="1" u="sng" dirty="0"/>
              <a:t>Philanthropic Support</a:t>
            </a:r>
          </a:p>
          <a:p>
            <a:pPr algn="ctr"/>
            <a:r>
              <a:rPr lang="en-US" sz="2800" b="1" u="sng" dirty="0"/>
              <a:t>For</a:t>
            </a:r>
          </a:p>
          <a:p>
            <a:pPr algn="ctr"/>
            <a:r>
              <a:rPr lang="en-US" sz="2800" b="1" u="sng" dirty="0"/>
              <a:t>Next Generation Stellarator</a:t>
            </a:r>
          </a:p>
        </p:txBody>
      </p:sp>
    </p:spTree>
    <p:extLst>
      <p:ext uri="{BB962C8B-B14F-4D97-AF65-F5344CB8AC3E}">
        <p14:creationId xmlns:p14="http://schemas.microsoft.com/office/powerpoint/2010/main" val="42344293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b="1" u="sng" dirty="0"/>
              <a:t>“</a:t>
            </a:r>
            <a:r>
              <a:rPr lang="en-US" sz="3600" b="1" u="sng" dirty="0"/>
              <a:t>Green Energy” Ideas Fall Short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407324" y="1633450"/>
            <a:ext cx="8154785" cy="4800600"/>
          </a:xfrm>
        </p:spPr>
        <p:txBody>
          <a:bodyPr/>
          <a:lstStyle/>
          <a:p>
            <a:pPr marL="114300" indent="0" algn="ctr">
              <a:buNone/>
            </a:pPr>
            <a:r>
              <a:rPr lang="en-US" sz="2800" b="1" dirty="0"/>
              <a:t>Fossil fuel plus CO</a:t>
            </a:r>
            <a:r>
              <a:rPr lang="en-US" sz="2800" b="1" baseline="-25000" dirty="0"/>
              <a:t>2</a:t>
            </a:r>
            <a:r>
              <a:rPr lang="en-US" sz="2800" b="1" dirty="0"/>
              <a:t> sequestration</a:t>
            </a:r>
          </a:p>
          <a:p>
            <a:pPr marL="114300" indent="0" algn="ctr">
              <a:buNone/>
            </a:pPr>
            <a:endParaRPr lang="en-US" sz="2800" b="1" baseline="-25000" dirty="0"/>
          </a:p>
          <a:p>
            <a:pPr marL="458788" lvl="1" indent="-342900"/>
            <a:r>
              <a:rPr lang="en-US" sz="2800" dirty="0"/>
              <a:t> Needs technology to store CO</a:t>
            </a:r>
            <a:r>
              <a:rPr lang="en-US" sz="2800" baseline="-25000" dirty="0"/>
              <a:t>2 </a:t>
            </a:r>
            <a:r>
              <a:rPr lang="en-US" sz="2800" dirty="0"/>
              <a:t>for centuries</a:t>
            </a:r>
          </a:p>
          <a:p>
            <a:pPr marL="573088" lvl="1" indent="-457200"/>
            <a:r>
              <a:rPr lang="en-US" sz="2800" dirty="0"/>
              <a:t>Geological sites for store not uniformly available </a:t>
            </a:r>
          </a:p>
        </p:txBody>
      </p:sp>
    </p:spTree>
    <p:extLst>
      <p:ext uri="{BB962C8B-B14F-4D97-AF65-F5344CB8AC3E}">
        <p14:creationId xmlns:p14="http://schemas.microsoft.com/office/powerpoint/2010/main" val="2773839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/>
              <a:t>“</a:t>
            </a:r>
            <a:r>
              <a:rPr lang="en-US" sz="3600" b="1" u="sng" dirty="0"/>
              <a:t>Green Energy” Ideas Fall Short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orient="vert" idx="1"/>
          </p:nvPr>
        </p:nvSpPr>
        <p:spPr>
          <a:xfrm rot="16200000">
            <a:off x="1711282" y="1308100"/>
            <a:ext cx="5384800" cy="7619999"/>
          </a:xfrm>
        </p:spPr>
        <p:txBody>
          <a:bodyPr/>
          <a:lstStyle/>
          <a:p>
            <a:pPr lvl="1"/>
            <a:r>
              <a:rPr lang="en-US" sz="2800" dirty="0"/>
              <a:t>Generating sites not uniformly available</a:t>
            </a:r>
          </a:p>
          <a:p>
            <a:pPr lvl="1"/>
            <a:r>
              <a:rPr lang="en-US" sz="2800" dirty="0"/>
              <a:t>Need to develop inexpensive energy storage technology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74761" y="1604605"/>
            <a:ext cx="43602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430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663366"/>
              </a:buClr>
              <a:buSzTx/>
              <a:buFont typeface="Arial" pitchFamily="34" charset="0"/>
              <a:buNone/>
              <a:tabLst/>
              <a:defRPr/>
            </a:pPr>
            <a:r>
              <a:rPr lang="en-US" sz="2800" b="1" kern="1200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Solar and Wind </a:t>
            </a:r>
            <a:r>
              <a:rPr lang="en-US" sz="28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plus storage</a:t>
            </a:r>
          </a:p>
        </p:txBody>
      </p:sp>
    </p:spTree>
    <p:extLst>
      <p:ext uri="{BB962C8B-B14F-4D97-AF65-F5344CB8AC3E}">
        <p14:creationId xmlns:p14="http://schemas.microsoft.com/office/powerpoint/2010/main" val="442458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/>
              <a:t>“</a:t>
            </a:r>
            <a:r>
              <a:rPr lang="en-US" sz="3600" b="1" u="sng" dirty="0"/>
              <a:t>Green Energy” Ideas Fall Short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orient="vert" idx="1"/>
          </p:nvPr>
        </p:nvSpPr>
        <p:spPr>
          <a:xfrm rot="16200000">
            <a:off x="1670391" y="1367669"/>
            <a:ext cx="5537200" cy="7714211"/>
          </a:xfrm>
        </p:spPr>
        <p:txBody>
          <a:bodyPr>
            <a:normAutofit/>
          </a:bodyPr>
          <a:lstStyle/>
          <a:p>
            <a:pPr lvl="1"/>
            <a:r>
              <a:rPr lang="en-US" sz="2800" dirty="0"/>
              <a:t>Long term radioactive waste concerns</a:t>
            </a:r>
          </a:p>
          <a:p>
            <a:pPr lvl="1"/>
            <a:r>
              <a:rPr lang="en-US" sz="2800" dirty="0"/>
              <a:t>Catastrophic failure of nuclear facility is a risk</a:t>
            </a:r>
          </a:p>
          <a:p>
            <a:pPr lvl="1"/>
            <a:r>
              <a:rPr lang="en-US" sz="2800" dirty="0"/>
              <a:t>Weapons potential of fuel</a:t>
            </a:r>
          </a:p>
        </p:txBody>
      </p:sp>
      <p:sp>
        <p:nvSpPr>
          <p:cNvPr id="4" name="Rectangle 3"/>
          <p:cNvSpPr/>
          <p:nvPr/>
        </p:nvSpPr>
        <p:spPr>
          <a:xfrm>
            <a:off x="2437775" y="1563374"/>
            <a:ext cx="40751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Nuclear power (fission)</a:t>
            </a:r>
          </a:p>
        </p:txBody>
      </p:sp>
    </p:spTree>
    <p:extLst>
      <p:ext uri="{BB962C8B-B14F-4D97-AF65-F5344CB8AC3E}">
        <p14:creationId xmlns:p14="http://schemas.microsoft.com/office/powerpoint/2010/main" val="17683274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87600" y="2103120"/>
            <a:ext cx="374904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We may or may not need backup data to substantiate these assertions; however,</a:t>
            </a:r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If we do, we’re probably pitching to climate change doubters, who</a:t>
            </a:r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Are low likelihood donors, right?</a:t>
            </a:r>
          </a:p>
        </p:txBody>
      </p:sp>
    </p:spTree>
    <p:extLst>
      <p:ext uri="{BB962C8B-B14F-4D97-AF65-F5344CB8AC3E}">
        <p14:creationId xmlns:p14="http://schemas.microsoft.com/office/powerpoint/2010/main" val="912429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u="sng" dirty="0"/>
              <a:t>Fusion Energy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457200" y="1982586"/>
            <a:ext cx="7620000" cy="4800600"/>
          </a:xfrm>
        </p:spPr>
        <p:txBody>
          <a:bodyPr/>
          <a:lstStyle/>
          <a:p>
            <a:pPr marL="114300" lvl="0" indent="0" algn="ctr">
              <a:buNone/>
            </a:pPr>
            <a:r>
              <a:rPr lang="en-US" sz="2800" dirty="0"/>
              <a:t>Fusion Energy has genuine potential as a clean, inexpensive source of power on the scale needed to support a global economy.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242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09040" y="883920"/>
            <a:ext cx="64008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Is the next slide appropriate or is it too technical ?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-----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Maybe we just say something like: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Fusion is the process of inducing two light nuclei to </a:t>
            </a:r>
            <a:r>
              <a:rPr lang="en-US" dirty="0" smtClean="0">
                <a:solidFill>
                  <a:srgbClr val="FF0000"/>
                </a:solidFill>
              </a:rPr>
              <a:t>fuse together </a:t>
            </a:r>
            <a:r>
              <a:rPr lang="en-US" dirty="0" smtClean="0">
                <a:solidFill>
                  <a:srgbClr val="FF0000"/>
                </a:solidFill>
              </a:rPr>
              <a:t>(thus the word “fusion”</a:t>
            </a:r>
            <a:r>
              <a:rPr lang="en-US" dirty="0" smtClean="0">
                <a:solidFill>
                  <a:srgbClr val="FF0000"/>
                </a:solidFill>
              </a:rPr>
              <a:t>), </a:t>
            </a:r>
            <a:r>
              <a:rPr lang="en-US" dirty="0" smtClean="0">
                <a:solidFill>
                  <a:srgbClr val="FF0000"/>
                </a:solidFill>
              </a:rPr>
              <a:t>thereby releasing the enormous energy of nuclear binding.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21277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1961</TotalTime>
  <Words>1079</Words>
  <Application>Microsoft Macintosh PowerPoint</Application>
  <PresentationFormat>On-screen Show (4:3)</PresentationFormat>
  <Paragraphs>146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Adjacency</vt:lpstr>
      <vt:lpstr>Private Non-Profit Support for U.S. Fusion Research</vt:lpstr>
      <vt:lpstr>Stellar Energy Foundation, Inc.  501(c)(3) Public Charity</vt:lpstr>
      <vt:lpstr>PowerPoint Presentation</vt:lpstr>
      <vt:lpstr>“Green Energy” Ideas Fall Short</vt:lpstr>
      <vt:lpstr>“Green Energy” Ideas Fall Short</vt:lpstr>
      <vt:lpstr>“Green Energy” Ideas Fall Short</vt:lpstr>
      <vt:lpstr>PowerPoint Presentation</vt:lpstr>
      <vt:lpstr>Fusion Energy</vt:lpstr>
      <vt:lpstr>PowerPoint Presentation</vt:lpstr>
      <vt:lpstr>PowerPoint Presentation</vt:lpstr>
      <vt:lpstr>Confined Nuclear Fusion</vt:lpstr>
      <vt:lpstr>PowerPoint Presentation</vt:lpstr>
      <vt:lpstr>What’s Needed?</vt:lpstr>
      <vt:lpstr>PowerPoint Presentation</vt:lpstr>
      <vt:lpstr>PowerPoint Presentation</vt:lpstr>
      <vt:lpstr>How to Hold the Plasma</vt:lpstr>
      <vt:lpstr>PowerPoint Presentation</vt:lpstr>
      <vt:lpstr>Magnetic Designs</vt:lpstr>
      <vt:lpstr>PowerPoint Presentation</vt:lpstr>
      <vt:lpstr>PowerPoint Presentation</vt:lpstr>
      <vt:lpstr>Wall Design</vt:lpstr>
      <vt:lpstr>Fusion R&amp;D Status</vt:lpstr>
      <vt:lpstr>What’s Needed</vt:lpstr>
      <vt:lpstr>Princeton Plasma Physics Lab “PPPL”</vt:lpstr>
      <vt:lpstr>PowerPoint Presentation</vt:lpstr>
      <vt:lpstr>MIT Plasma Science and Fusion Center </vt:lpstr>
      <vt:lpstr>PowerPoint Presentation</vt:lpstr>
      <vt:lpstr>Specifically….</vt:lpstr>
      <vt:lpstr>What’s at Stake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Private Non-Profit Support for U.S. Fusion Research</dc:title>
  <dc:creator>Karen Fortini</dc:creator>
  <cp:lastModifiedBy>Jesse Treu</cp:lastModifiedBy>
  <cp:revision>126</cp:revision>
  <cp:lastPrinted>2016-03-28T19:39:55Z</cp:lastPrinted>
  <dcterms:modified xsi:type="dcterms:W3CDTF">2017-04-25T01:17:20Z</dcterms:modified>
</cp:coreProperties>
</file>