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9256E8-7D77-4921-96CE-2FB5206351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FDCB38-C96A-4A58-8B14-B06E3D2BDD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A7099C-56CD-4CFF-BD59-80E56C0376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322EBA-B342-4B93-BA32-E4F164A1E4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EB20D2-6439-429E-882B-055576970D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50616D-B11B-42D7-954F-3BF200667F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87DF7D-86DC-4041-8D18-72DC0F19D2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050BE9-D434-45AC-8BE9-F687B29F9A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04E911-48B6-424E-A71F-C889E53429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C47B97-82D8-4E7A-8D0C-CBC1981175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762639-B59B-49DA-B799-E1124F2776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F0D44C-28CD-456E-82A7-D4772627E7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A5590B-B2B7-457E-A251-31E2DFD623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E50C10-D00A-4D68-ADAF-82EFDDB5AB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1906C8-2873-4FBC-A59D-6447025A8B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25DBAF-0759-4F3E-B3D8-E893D060E9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956B04-A673-4129-BC25-9D5A09C692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8496AB-214A-4398-849F-E1A247C4ED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87B266-5C67-4E94-BA36-C0A21B7B2A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3BE563-1DC2-4E9C-B4C3-EE24C9D8D3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8F1CD7-7331-4583-B7B4-0A4980B9E1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B23BF3-61F8-4082-8C6D-F986C2B7CD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7E6E31-5917-46F1-B083-D035217197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D0BD83-064E-418B-AFE2-604C20A0F5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F47F2ACE-2E8E-43AB-A37F-3C18CD2BEBB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D49DAE6E-1712-4C13-8C79-FF07AD684C9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5FCEE69-7B7D-48FB-9098-34905055965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CE735073-E12F-4402-8889-B668A26A943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solidFill>
                  <a:srgbClr val="1c1c1c"/>
                </a:solidFill>
                <a:latin typeface="Arial"/>
              </a:rPr>
              <a:t>An Introduction to:</a:t>
            </a:r>
            <a:br>
              <a:rPr sz="4000"/>
            </a:b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The muDAQ System</a:t>
            </a:r>
            <a:endParaRPr b="0" lang="en-US" sz="40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0" y="2651760"/>
            <a:ext cx="90000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1c1c1c"/>
                </a:solidFill>
                <a:latin typeface="Arial"/>
              </a:rPr>
              <a:t>Joseph Lewis-Merrill</a:t>
            </a:r>
            <a:br>
              <a:rPr sz="2400"/>
            </a:br>
            <a:r>
              <a:rPr b="0" lang="en-US" sz="2400" spc="-1" strike="noStrike">
                <a:solidFill>
                  <a:srgbClr val="1c1c1c"/>
                </a:solidFill>
                <a:latin typeface="Arial"/>
              </a:rPr>
              <a:t>KGB Lab @ UCLA</a:t>
            </a:r>
            <a:endParaRPr b="0" lang="en-US" sz="24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DAQs Work​?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How do we calculate the voltage input given the digital (binary) output?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resolution </a:t>
            </a:r>
            <a:r>
              <a:rPr b="0" i="1" lang="en-US" sz="3200" spc="-1" strike="noStrike">
                <a:solidFill>
                  <a:srgbClr val="1c1c1c"/>
                </a:solidFill>
                <a:latin typeface="Times New Roman"/>
              </a:rPr>
              <a:t>δV</a:t>
            </a:r>
            <a:r>
              <a:rPr b="0" lang="en-US" sz="3200" spc="-1" strike="noStrike">
                <a:solidFill>
                  <a:srgbClr val="1c1c1c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is typically given by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1" name=""/>
              <p:cNvSpPr txBox="1"/>
              <p:nvPr/>
            </p:nvSpPr>
            <p:spPr>
              <a:xfrm>
                <a:off x="3657600" y="2194560"/>
                <a:ext cx="2595600" cy="101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r</m:t>
                        </m:r>
                      </m:sub>
                    </m:sSub>
                    <m:f>
                      <m:num>
                        <m:r>
                          <m:t xml:space="preserve">D</m:t>
                        </m:r>
                      </m:num>
                      <m:den>
                        <m:sSup>
                          <m:e>
                            <m:r>
                              <m:t xml:space="preserve">2</m:t>
                            </m:r>
                          </m:e>
                          <m:sup>
                            <m:r>
                              <m:t xml:space="preserve">b</m:t>
                            </m:r>
                          </m:sup>
                        </m:sSup>
                      </m:den>
                    </m:f>
                    <m:r>
                      <m:t xml:space="preserve">+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min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2" name=""/>
              <p:cNvSpPr txBox="1"/>
              <p:nvPr/>
            </p:nvSpPr>
            <p:spPr>
              <a:xfrm>
                <a:off x="4023360" y="3862080"/>
                <a:ext cx="1401120" cy="1075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δV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r</m:t>
                            </m:r>
                          </m:sub>
                        </m:sSub>
                      </m:num>
                      <m:den>
                        <m:sSup>
                          <m:e>
                            <m:r>
                              <m:t xml:space="preserve">2</m:t>
                            </m:r>
                          </m:e>
                          <m:sup>
                            <m:r>
                              <m:t xml:space="preserve">b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F47DDC-0B65-46A0-8B90-D91B087919E0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D2407AA-4B73-403A-8673-484FF3BF4989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DAQs Work​?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ADC is the “heart” of the DAQ. Every analog signal must pass through it.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primary “quality” of the ADC is its resolution in bits, </a:t>
            </a:r>
            <a:r>
              <a:rPr b="0" i="1" lang="en-US" sz="3200" spc="-1" strike="noStrike">
                <a:solidFill>
                  <a:srgbClr val="1c1c1c"/>
                </a:solidFill>
                <a:latin typeface="Times New Roman"/>
              </a:rPr>
              <a:t>b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, with higher resolutions typically being more expensive. 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BA90B1-4403-49F3-B786-23558B595359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227FE84-C1E9-44D3-A346-60A6C3C7C441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What is muDAQ?</a:t>
            </a:r>
            <a:endParaRPr b="0" lang="en-US" sz="40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What is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muDAQ is: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ModUlar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Multi-Unit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Multi-Use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μ-second scale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and more!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6E143D-6F4C-4166-ACEC-EC6C0F93E0D7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04CEF89-C277-4FB3-A454-DE9AA36FE0B8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What is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muDAQ is a DAQ system built around open-source software and hardware, to the extent that is possible.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It is meant to be cheap to implement, easy to use, and easy to extend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AD1E4E-BDFD-4AB1-A6BC-08DC58850E68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1B9B929-2A31-443B-8D3B-403A9A7BE8AF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What is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muDAQ system has two parts: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Arduino – Captures analog signals with onboard ADC and transmits data via serial over USB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Computer – Receives data via serial over USB and processes/stores it for analysis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26453C-4992-437F-AA9A-8D154EDD75A9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89A4581-706D-43E6-B125-E9D663FAE3F2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What is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For the Arduino, we typically use the Artemis ATP by SparkFun. It has a 14-bit ADC and 10 analog pins.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We also have the Arduino UNO and its SparkFun equivalent, which have 10-bit ADCs and 6 analog pins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External ADC expansion boards are available (See Jewel’s Work)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B28F6D-DDA4-4CCA-B831-1796046496E8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476902E-3501-4C87-9596-9177FB0445AD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What is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Any computer with a USB port capable of running Python 3 is compatible (Linux, Max, Windows, Raspberry Pi etc.)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Uses a single .JSON file to program collection routine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More features being added regularly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D4C090-09CB-42B7-BA55-511E2A48B7AD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123B53E-C436-4C09-A736-37E80323DFC0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Connecting the hardware: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Make sure the Arduino is disconnected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Plug in sensors to analog ports (i.e. “A11”)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Plug the Arduino cable into the computer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LED lights should turn on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C04BE0-F57A-4FCE-958D-8DC0ECE7A9D9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D8E72D2-0C8C-42F6-B27E-6D906784D818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Road Map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What is a DAQ?</a:t>
            </a:r>
            <a:endParaRPr b="0" lang="en-US" sz="4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How Do DAQs Work?</a:t>
            </a:r>
            <a:endParaRPr b="0" lang="en-US" sz="4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What is muDAQ?</a:t>
            </a:r>
            <a:endParaRPr b="0" lang="en-US" sz="4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ABB81-AD2D-4D46-BA43-DB851F5E54FF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C6E8759-93E7-4B11-9FA9-D59284FDECB3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.JSON Control File (or JCF) contains all of the information the collection script needs in order to collect the data you want.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There are three levels: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High/Overarching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Device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Channel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052157-C68B-41BB-8DCC-6A9C84B27930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341319B-B07B-4C91-BBB3-EF1DCE710908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High Level Settings: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Affect output at every level/are very general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Ex: Program name – string – name of the collection program (e.g. “Two plume monitor”)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Ex: data_file_prefix – string – path to the location the data should be stored, including the file prefix (e.g. “&lt;path/to/dir&gt;/two_plume”)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3B67DF-7C4B-4A5F-A420-69972BE2ECF7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DAF016A-6BEF-48CB-B0A1-C233C9515807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Device Level Settings: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Contained as a list in High Level Settings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Settings unique to each board like: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Baudrate (bits/second)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Port (location of USB device)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Device Name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2E1402-120A-4F88-9ED6-DB45404655D8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1A1FA75-B2BA-42CA-A742-1207095A7959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Channel Level Settings: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Settings unique to each data stream/channel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Ex: pin_id: The number or string ID of the analog pin on the Arduino board to be sampled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Different channels can sample the same pin, if desired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D20952-EDEA-4090-A389-B0430CEE4F92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32599D2-4738-4430-9E4F-66DF16D91CBD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muDAQ code is available in a public git repo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To run muDAQ do the following: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Navigate to the repo directory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Navigate to “controller_code/”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Run “muDAQ_controller.py &lt;path/to/json/file&gt;”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Data is saved in .CSV format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ABC9E5-9BDE-4514-AD21-E04B0E54281D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92D2AF7-01D3-4C7E-905B-D796A71A9532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I Use muDAQ?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muDAQ also has some analysis tools built in under the “analysis_code” directory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time_series_plotter.py” can take as an option the path to a muDAQ formatted csv data and does some rudimentary plotting of the data.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C530B8-8EE3-4839-82CC-22F1267ACF5F}" type="slidenum">
              <a:t>25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D49E535-46EF-4042-9755-A2C494C2ED91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5" dur="indefinite" restart="never" nodeType="tmRoot">
          <p:childTnLst>
            <p:seq>
              <p:cTn id="336" dur="indefinite" nodeType="mainSeq">
                <p:childTnLst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Final Thoughts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Setting up a system is simple! The thermistors are inexpensive, and attaching longer leads only requires simple soldering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I’m happy to help set folks up with a basic system, walk through its usage in more detail, etc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system is built on open-source software and hardware to the extent possible. Feel free to use/duplicated/modify/distribute as desired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059BC6-9E03-428E-B99D-2D8775A350AD}" type="slidenum">
              <a:t>26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8E42CC6-3BCA-48EA-869A-1FCF993E9E29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What is a DAQ?</a:t>
            </a:r>
            <a:endParaRPr b="0" lang="en-US" sz="40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What is a 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DAQ : [“dak”] (n.) Short for </a:t>
            </a:r>
            <a:r>
              <a:rPr b="0" i="1" lang="en-US" sz="3200" spc="-1" strike="noStrike">
                <a:solidFill>
                  <a:srgbClr val="1c1c1c"/>
                </a:solidFill>
                <a:latin typeface="Arial"/>
              </a:rPr>
              <a:t>Data AcQusition.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A system that collects “real-world” data from external inputs and processes it for storage and/or transmission.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Most modern DAQs are electronic, but an observer with a notebook and pen would also be a DAQ.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7F5A1E-F013-4E89-A01F-2C23E0E97BFC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0F8C727-4E7C-427D-AE86-7A6E8829C430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What is a 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There are two types of electronic signal: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Analog – takes any value in a continuous range, typically changes smoothly in time.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Ex: Radio waves, AC/Mains power, many sensors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Data encoded by the instantaneous value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5B3740-B981-44E8-864B-10C55C00DFD1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B44168F-1A5E-45D9-9EB8-5D54D0CA77A0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What is a DAQ?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There are two types of electronic signal: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Digital – Takes one of two values, denoted as ON - OFF, 1 - 0, True - False, etc.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Ex: All digital electronics, DC power (always ON), a handful of sensors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Data encoded in binary 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(eg. 1101 = 8 + 4 + 0 +1 = 13)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695E12-18FF-4A2D-91C1-35FBB00BDD24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019619A-DC07-4C83-9AC6-C1FA91FF7296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5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1c1c1c"/>
                </a:solidFill>
                <a:latin typeface="Arial"/>
              </a:rPr>
              <a:t>How Do DAQs Work​?</a:t>
            </a:r>
            <a:endParaRPr b="0" lang="en-US" sz="40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DAQs Work​?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Modern computers are almost exclusively digital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Electronic sensors are almost exclusively analog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We need a translator!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Enter: The ADC (Analog to Digital Converter)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8A2989-88E0-4A91-B79F-F610D0DD9011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AC94A75-6531-4B4C-B493-319BC3D74DB0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135360"/>
            <a:ext cx="9360000" cy="5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How Do DAQs Work​?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ADC takes a voltage input       within a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range      (e.g. 0-10V) and discretizes it into </a:t>
            </a:r>
            <a:r>
              <a:rPr b="0" i="1" lang="en-US" sz="3200" spc="-1" strike="noStrike">
                <a:solidFill>
                  <a:srgbClr val="1c1c1c"/>
                </a:solidFill>
                <a:latin typeface="Times New Roman"/>
              </a:rPr>
              <a:t>N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segments or bins.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Each bin is addressed by a binary number with </a:t>
            </a:r>
            <a:r>
              <a:rPr b="0" i="1" lang="en-US" sz="3200" spc="-1" strike="noStrike">
                <a:solidFill>
                  <a:srgbClr val="1c1c1c"/>
                </a:solidFill>
                <a:latin typeface="Times New Roman"/>
              </a:rPr>
              <a:t>b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bits (i.e. </a:t>
            </a:r>
            <a:r>
              <a:rPr b="0" i="1" lang="en-US" sz="3200" spc="-1" strike="noStrike">
                <a:solidFill>
                  <a:srgbClr val="1c1c1c"/>
                </a:solidFill>
                <a:latin typeface="Times New Roman"/>
              </a:rPr>
              <a:t>b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 = len(1101) = 4)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The output is the binary number </a:t>
            </a:r>
            <a:r>
              <a:rPr b="0" i="1" lang="en-US" sz="3200" spc="-1" strike="noStrike">
                <a:solidFill>
                  <a:srgbClr val="1c1c1c"/>
                </a:solidFill>
                <a:latin typeface="Times New Roman"/>
              </a:rPr>
              <a:t>D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 that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corresponds to the bin into which the input </a:t>
            </a:r>
            <a:r>
              <a:rPr b="0" lang="en-US" sz="3200" spc="-1" strike="noStrike">
                <a:solidFill>
                  <a:srgbClr val="1c1c1c"/>
                </a:solidFill>
                <a:latin typeface="Arial"/>
              </a:rPr>
              <a:t>voltage falls</a:t>
            </a:r>
            <a:endParaRPr b="0" lang="en-US" sz="3200" spc="-1" strike="noStrike">
              <a:solidFill>
                <a:srgbClr val="009bdd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86" name=""/>
              <p:cNvSpPr txBox="1"/>
              <p:nvPr/>
            </p:nvSpPr>
            <p:spPr>
              <a:xfrm>
                <a:off x="4694760" y="266796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7" name=""/>
              <p:cNvSpPr txBox="1"/>
              <p:nvPr/>
            </p:nvSpPr>
            <p:spPr>
              <a:xfrm>
                <a:off x="731520" y="1554480"/>
                <a:ext cx="484560" cy="507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r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88" name=""/>
              <p:cNvSpPr txBox="1"/>
              <p:nvPr/>
            </p:nvSpPr>
            <p:spPr>
              <a:xfrm>
                <a:off x="6492240" y="1080000"/>
                <a:ext cx="446760" cy="507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99C1B6-EA40-4CA9-BE0C-75706EF5BBDB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EA91944-BFEF-4F9C-B858-C1701B7816BC}" type="datetime1">
              <a:rPr lang="en-US"/>
              <a:t>10/07/2022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LibreOffice/7.3.2.2$Linux_X86_64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2022-10-07T09:44:53Z</dcterms:created>
  <dc:creator/>
  <dc:description/>
  <dc:language>en-US</dc:language>
  <cp:lastModifiedBy/>
  <dcterms:modified xsi:type="dcterms:W3CDTF">2022-10-07T13:12:30Z</dcterms:modified>
  <cp:revision>11</cp:revision>
  <dc:subject/>
  <dc:title>Blue Curve</dc:title>
</cp:coreProperties>
</file>