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7"/>
  </p:notesMasterIdLst>
  <p:sldIdLst>
    <p:sldId id="256" r:id="rId2"/>
    <p:sldId id="268" r:id="rId3"/>
    <p:sldId id="270" r:id="rId4"/>
    <p:sldId id="271" r:id="rId5"/>
    <p:sldId id="272" r:id="rId6"/>
    <p:sldId id="273" r:id="rId7"/>
    <p:sldId id="274" r:id="rId8"/>
    <p:sldId id="269" r:id="rId9"/>
    <p:sldId id="276" r:id="rId10"/>
    <p:sldId id="277" r:id="rId11"/>
    <p:sldId id="278" r:id="rId12"/>
    <p:sldId id="279" r:id="rId13"/>
    <p:sldId id="281" r:id="rId14"/>
    <p:sldId id="275" r:id="rId15"/>
    <p:sldId id="28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25" autoAdjust="0"/>
  </p:normalViewPr>
  <p:slideViewPr>
    <p:cSldViewPr>
      <p:cViewPr>
        <p:scale>
          <a:sx n="75" d="100"/>
          <a:sy n="75" d="100"/>
        </p:scale>
        <p:origin x="-92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7634E-8D86-4CA9-9D7A-1F1626545FA7}" type="datetimeFigureOut">
              <a:rPr lang="zh-CN" altLang="en-US" smtClean="0"/>
              <a:t>2014/9/15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8F60E-E871-475D-9E19-45DFE2755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627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http://ksat.me/a-plain-english-introduction-to-cap-theorem/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8F60E-E871-475D-9E19-45DFE27557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344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8F60E-E871-475D-9E19-45DFE27557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988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6F4A-13DC-495B-B839-667D6B8A2CF5}" type="datetimeFigureOut">
              <a:rPr lang="zh-CN" altLang="en-US" smtClean="0"/>
              <a:t>2014/9/15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3AC7E8-8D92-4EC7-A4DC-A44B13690C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6F4A-13DC-495B-B839-667D6B8A2CF5}" type="datetimeFigureOut">
              <a:rPr lang="zh-CN" altLang="en-US" smtClean="0"/>
              <a:t>2014/9/15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C7E8-8D92-4EC7-A4DC-A44B13690C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6F4A-13DC-495B-B839-667D6B8A2CF5}" type="datetimeFigureOut">
              <a:rPr lang="zh-CN" altLang="en-US" smtClean="0"/>
              <a:t>2014/9/15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C7E8-8D92-4EC7-A4DC-A44B13690C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6F4A-13DC-495B-B839-667D6B8A2CF5}" type="datetimeFigureOut">
              <a:rPr lang="zh-CN" altLang="en-US" smtClean="0"/>
              <a:t>2014/9/15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C7E8-8D92-4EC7-A4DC-A44B13690C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6F4A-13DC-495B-B839-667D6B8A2CF5}" type="datetimeFigureOut">
              <a:rPr lang="zh-CN" altLang="en-US" smtClean="0"/>
              <a:t>2014/9/15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3AC7E8-8D92-4EC7-A4DC-A44B13690CF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6F4A-13DC-495B-B839-667D6B8A2CF5}" type="datetimeFigureOut">
              <a:rPr lang="zh-CN" altLang="en-US" smtClean="0"/>
              <a:t>2014/9/15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C7E8-8D92-4EC7-A4DC-A44B13690C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6F4A-13DC-495B-B839-667D6B8A2CF5}" type="datetimeFigureOut">
              <a:rPr lang="zh-CN" altLang="en-US" smtClean="0"/>
              <a:t>2014/9/15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C7E8-8D92-4EC7-A4DC-A44B13690C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6F4A-13DC-495B-B839-667D6B8A2CF5}" type="datetimeFigureOut">
              <a:rPr lang="zh-CN" altLang="en-US" smtClean="0"/>
              <a:t>2014/9/15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C7E8-8D92-4EC7-A4DC-A44B13690C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6F4A-13DC-495B-B839-667D6B8A2CF5}" type="datetimeFigureOut">
              <a:rPr lang="zh-CN" altLang="en-US" smtClean="0"/>
              <a:t>2014/9/15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C7E8-8D92-4EC7-A4DC-A44B13690C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6F4A-13DC-495B-B839-667D6B8A2CF5}" type="datetimeFigureOut">
              <a:rPr lang="zh-CN" altLang="en-US" smtClean="0"/>
              <a:t>2014/9/15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C7E8-8D92-4EC7-A4DC-A44B13690CF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6F4A-13DC-495B-B839-667D6B8A2CF5}" type="datetimeFigureOut">
              <a:rPr lang="zh-CN" altLang="en-US" smtClean="0"/>
              <a:t>2014/9/15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3AC7E8-8D92-4EC7-A4DC-A44B13690CF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8926F4A-13DC-495B-B839-667D6B8A2CF5}" type="datetimeFigureOut">
              <a:rPr lang="zh-CN" altLang="en-US" smtClean="0"/>
              <a:t>2014/9/15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D3AC7E8-8D92-4EC7-A4DC-A44B13690CF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CAP</a:t>
            </a:r>
            <a:r>
              <a:rPr lang="zh-CN" altLang="en-US" dirty="0" smtClean="0"/>
              <a:t>理论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董文婷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5861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证明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44842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115615" y="4797152"/>
            <a:ext cx="63367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正常情况</a:t>
            </a:r>
            <a:r>
              <a:rPr lang="zh-CN" altLang="en-US" dirty="0" smtClean="0"/>
              <a:t>过程是：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A</a:t>
            </a:r>
            <a:r>
              <a:rPr lang="zh-CN" altLang="en-US" dirty="0"/>
              <a:t>写入新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v0</a:t>
            </a:r>
            <a:r>
              <a:rPr lang="zh-CN" altLang="en-US" dirty="0" smtClean="0"/>
              <a:t>值，新值称作</a:t>
            </a:r>
            <a:r>
              <a:rPr lang="en-US" altLang="zh-CN" dirty="0"/>
              <a:t>v1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N1</a:t>
            </a:r>
            <a:r>
              <a:rPr lang="zh-CN" altLang="en-US" dirty="0"/>
              <a:t>发送信息给</a:t>
            </a:r>
            <a:r>
              <a:rPr lang="en-US" altLang="zh-CN" dirty="0"/>
              <a:t>N2</a:t>
            </a:r>
            <a:r>
              <a:rPr lang="zh-CN" altLang="en-US" dirty="0"/>
              <a:t>，</a:t>
            </a:r>
            <a:r>
              <a:rPr lang="zh-CN" altLang="en-US" dirty="0" smtClean="0"/>
              <a:t>更新</a:t>
            </a:r>
            <a:r>
              <a:rPr lang="en-US" altLang="zh-CN" dirty="0" smtClean="0"/>
              <a:t>v0</a:t>
            </a:r>
            <a:r>
              <a:rPr lang="zh-CN" altLang="en-US" dirty="0" smtClean="0"/>
              <a:t>的</a:t>
            </a:r>
            <a:r>
              <a:rPr lang="zh-CN" altLang="en-US" dirty="0"/>
              <a:t>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B</a:t>
            </a:r>
            <a:r>
              <a:rPr lang="zh-CN" altLang="en-US" dirty="0"/>
              <a:t>读取的</a:t>
            </a:r>
            <a:r>
              <a:rPr lang="en-US" altLang="zh-CN" dirty="0"/>
              <a:t>V</a:t>
            </a:r>
            <a:r>
              <a:rPr lang="zh-CN" altLang="en-US" dirty="0"/>
              <a:t>值将会</a:t>
            </a:r>
            <a:r>
              <a:rPr lang="zh-CN" altLang="en-US" dirty="0" smtClean="0"/>
              <a:t>是正确的</a:t>
            </a:r>
            <a:r>
              <a:rPr lang="en-US" altLang="zh-CN" dirty="0" smtClean="0"/>
              <a:t>v1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46637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证明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64960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187624" y="4941168"/>
            <a:ext cx="6496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如果网络断开（意味着从</a:t>
            </a:r>
            <a:r>
              <a:rPr lang="en-US" altLang="zh-CN" dirty="0"/>
              <a:t>N1</a:t>
            </a:r>
            <a:r>
              <a:rPr lang="zh-CN" altLang="en-US" dirty="0"/>
              <a:t>无法发送信息到</a:t>
            </a:r>
            <a:r>
              <a:rPr lang="en-US" altLang="zh-CN" dirty="0"/>
              <a:t>N2</a:t>
            </a:r>
            <a:r>
              <a:rPr lang="zh-CN" altLang="en-US" dirty="0"/>
              <a:t>）那么在第</a:t>
            </a:r>
            <a:r>
              <a:rPr lang="en-US" altLang="zh-CN" dirty="0"/>
              <a:t>3</a:t>
            </a:r>
            <a:r>
              <a:rPr lang="zh-CN" altLang="en-US" dirty="0"/>
              <a:t>步的时候，</a:t>
            </a:r>
            <a:r>
              <a:rPr lang="en-US" altLang="zh-CN" dirty="0"/>
              <a:t>N2</a:t>
            </a:r>
            <a:r>
              <a:rPr lang="zh-CN" altLang="en-US" dirty="0"/>
              <a:t>就会包含一</a:t>
            </a:r>
            <a:r>
              <a:rPr lang="zh-CN" altLang="en-US" dirty="0" smtClean="0"/>
              <a:t>个不一致</a:t>
            </a:r>
            <a:r>
              <a:rPr lang="zh-CN" altLang="en-US" dirty="0"/>
              <a:t>的</a:t>
            </a:r>
            <a:r>
              <a:rPr lang="en-US" altLang="zh-CN" dirty="0"/>
              <a:t>V</a:t>
            </a:r>
            <a:r>
              <a:rPr lang="zh-CN" altLang="en-US" dirty="0"/>
              <a:t>值。</a:t>
            </a:r>
          </a:p>
        </p:txBody>
      </p:sp>
    </p:spTree>
    <p:extLst>
      <p:ext uri="{BB962C8B-B14F-4D97-AF65-F5344CB8AC3E}">
        <p14:creationId xmlns:p14="http://schemas.microsoft.com/office/powerpoint/2010/main" val="1150863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证明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2060848"/>
            <a:ext cx="74759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假设两个节点集</a:t>
            </a:r>
            <a:r>
              <a:rPr lang="en-US" altLang="zh-CN" dirty="0" smtClean="0"/>
              <a:t>{N1</a:t>
            </a:r>
            <a:r>
              <a:rPr lang="en-US" altLang="zh-CN" dirty="0"/>
              <a:t>, N</a:t>
            </a:r>
            <a:r>
              <a:rPr lang="en-US" altLang="zh-CN" dirty="0" smtClean="0"/>
              <a:t>2</a:t>
            </a:r>
            <a:r>
              <a:rPr lang="en-US" altLang="zh-CN" dirty="0"/>
              <a:t>}</a:t>
            </a:r>
            <a:r>
              <a:rPr lang="zh-CN" altLang="en-US" dirty="0"/>
              <a:t>，由于网络分片</a:t>
            </a:r>
            <a:r>
              <a:rPr lang="zh-CN" altLang="en-US" dirty="0" smtClean="0"/>
              <a:t>导致</a:t>
            </a:r>
            <a:r>
              <a:rPr lang="en-US" altLang="zh-CN" dirty="0"/>
              <a:t>N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/>
              <a:t>N</a:t>
            </a:r>
            <a:r>
              <a:rPr lang="en-US" altLang="zh-CN" dirty="0" smtClean="0"/>
              <a:t>2</a:t>
            </a:r>
            <a:r>
              <a:rPr lang="zh-CN" altLang="en-US" dirty="0"/>
              <a:t>之间所有的通讯都断开了，如果</a:t>
            </a:r>
            <a:r>
              <a:rPr lang="zh-CN" altLang="en-US" dirty="0" smtClean="0"/>
              <a:t>在</a:t>
            </a:r>
            <a:r>
              <a:rPr lang="en-US" altLang="zh-CN" dirty="0"/>
              <a:t>N</a:t>
            </a:r>
            <a:r>
              <a:rPr lang="en-US" altLang="zh-CN" dirty="0" smtClean="0"/>
              <a:t>1</a:t>
            </a:r>
            <a:r>
              <a:rPr lang="zh-CN" altLang="en-US" dirty="0"/>
              <a:t>中写，</a:t>
            </a:r>
            <a:r>
              <a:rPr lang="zh-CN" altLang="en-US" dirty="0" smtClean="0"/>
              <a:t>在</a:t>
            </a:r>
            <a:r>
              <a:rPr lang="en-US" altLang="zh-CN" dirty="0"/>
              <a:t>N</a:t>
            </a:r>
            <a:r>
              <a:rPr lang="en-US" altLang="zh-CN" dirty="0" smtClean="0"/>
              <a:t>2</a:t>
            </a:r>
            <a:r>
              <a:rPr lang="zh-CN" altLang="en-US" dirty="0"/>
              <a:t>中读刚写的数据， </a:t>
            </a:r>
            <a:r>
              <a:rPr lang="en-US" altLang="zh-CN" dirty="0"/>
              <a:t>N</a:t>
            </a:r>
            <a:r>
              <a:rPr lang="en-US" altLang="zh-CN" dirty="0" smtClean="0"/>
              <a:t>2</a:t>
            </a:r>
            <a:r>
              <a:rPr lang="zh-CN" altLang="en-US" dirty="0"/>
              <a:t>中返回的值</a:t>
            </a:r>
            <a:r>
              <a:rPr lang="zh-CN" altLang="en-US" dirty="0" smtClean="0"/>
              <a:t>不可能</a:t>
            </a:r>
            <a:r>
              <a:rPr lang="en-US" altLang="zh-CN" dirty="0"/>
              <a:t>N</a:t>
            </a:r>
            <a:r>
              <a:rPr lang="en-US" altLang="zh-CN" dirty="0" smtClean="0"/>
              <a:t>1</a:t>
            </a:r>
            <a:r>
              <a:rPr lang="zh-CN" altLang="en-US" dirty="0"/>
              <a:t>中的写值。由于</a:t>
            </a:r>
            <a:r>
              <a:rPr lang="en-US" altLang="zh-CN" dirty="0"/>
              <a:t>A</a:t>
            </a:r>
            <a:r>
              <a:rPr lang="zh-CN" altLang="en-US" dirty="0"/>
              <a:t>的要求</a:t>
            </a:r>
            <a:r>
              <a:rPr lang="zh-CN" altLang="en-US" dirty="0" smtClean="0"/>
              <a:t>，</a:t>
            </a:r>
            <a:r>
              <a:rPr lang="en-US" altLang="zh-CN" dirty="0"/>
              <a:t>N</a:t>
            </a:r>
            <a:r>
              <a:rPr lang="en-US" altLang="zh-CN" dirty="0" smtClean="0"/>
              <a:t>2</a:t>
            </a:r>
            <a:r>
              <a:rPr lang="zh-CN" altLang="en-US" dirty="0"/>
              <a:t>一定要返回这次读请求，由于</a:t>
            </a:r>
            <a:r>
              <a:rPr lang="en-US" altLang="zh-CN" dirty="0"/>
              <a:t>P</a:t>
            </a:r>
            <a:r>
              <a:rPr lang="zh-CN" altLang="en-US" dirty="0"/>
              <a:t>的存在，导致</a:t>
            </a:r>
            <a:r>
              <a:rPr lang="en-US" altLang="zh-CN" dirty="0"/>
              <a:t>C</a:t>
            </a:r>
            <a:r>
              <a:rPr lang="zh-CN" altLang="en-US" dirty="0"/>
              <a:t>一定是不可满足的。</a:t>
            </a:r>
          </a:p>
        </p:txBody>
      </p:sp>
      <p:sp>
        <p:nvSpPr>
          <p:cNvPr id="5" name="矩形 4"/>
          <p:cNvSpPr/>
          <p:nvPr/>
        </p:nvSpPr>
        <p:spPr>
          <a:xfrm>
            <a:off x="762472" y="3573016"/>
            <a:ext cx="720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将其扩展到几百个事务中</a:t>
            </a:r>
            <a:r>
              <a:rPr lang="zh-CN" altLang="en-US" dirty="0" smtClean="0"/>
              <a:t>，会</a:t>
            </a:r>
            <a:r>
              <a:rPr lang="zh-CN" altLang="en-US" dirty="0"/>
              <a:t>成为一个大问题。如果</a:t>
            </a:r>
            <a:r>
              <a:rPr lang="en-US" altLang="zh-CN" dirty="0"/>
              <a:t>M</a:t>
            </a:r>
            <a:r>
              <a:rPr lang="zh-CN" altLang="en-US" dirty="0"/>
              <a:t>是一个异步消息，那么</a:t>
            </a:r>
            <a:r>
              <a:rPr lang="en-US" altLang="zh-CN" dirty="0"/>
              <a:t>N1</a:t>
            </a:r>
            <a:r>
              <a:rPr lang="zh-CN" altLang="en-US" dirty="0"/>
              <a:t>无法知道</a:t>
            </a:r>
            <a:r>
              <a:rPr lang="en-US" altLang="zh-CN" dirty="0"/>
              <a:t>N2</a:t>
            </a:r>
            <a:r>
              <a:rPr lang="zh-CN" altLang="en-US" dirty="0"/>
              <a:t>是否收到了消息。即使</a:t>
            </a:r>
            <a:r>
              <a:rPr lang="en-US" altLang="zh-CN" dirty="0"/>
              <a:t>M</a:t>
            </a:r>
            <a:r>
              <a:rPr lang="zh-CN" altLang="en-US" dirty="0"/>
              <a:t>是保证能发送的，</a:t>
            </a:r>
            <a:r>
              <a:rPr lang="en-US" altLang="zh-CN" dirty="0"/>
              <a:t>N1</a:t>
            </a:r>
            <a:r>
              <a:rPr lang="zh-CN" altLang="en-US" dirty="0"/>
              <a:t>也无法知道是否消息由于分区事件的发生而延迟，或</a:t>
            </a:r>
            <a:r>
              <a:rPr lang="en-US" altLang="zh-CN" dirty="0"/>
              <a:t>N2</a:t>
            </a:r>
            <a:r>
              <a:rPr lang="zh-CN" altLang="en-US" dirty="0"/>
              <a:t>上的其他故障而延迟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1723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证明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1772816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即使将</a:t>
            </a:r>
            <a:r>
              <a:rPr lang="en-US" altLang="zh-CN" dirty="0"/>
              <a:t>M</a:t>
            </a:r>
            <a:r>
              <a:rPr lang="zh-CN" altLang="en-US" dirty="0"/>
              <a:t>作为同步消息也不能解决问题，因为那将会使得</a:t>
            </a:r>
            <a:r>
              <a:rPr lang="en-US" altLang="zh-CN" dirty="0"/>
              <a:t>N1</a:t>
            </a:r>
            <a:r>
              <a:rPr lang="zh-CN" altLang="en-US" dirty="0"/>
              <a:t>上</a:t>
            </a:r>
            <a:r>
              <a:rPr lang="en-US" altLang="zh-CN" dirty="0"/>
              <a:t>A</a:t>
            </a:r>
            <a:r>
              <a:rPr lang="zh-CN" altLang="en-US" dirty="0"/>
              <a:t>的写操作和</a:t>
            </a:r>
            <a:r>
              <a:rPr lang="en-US" altLang="zh-CN" dirty="0"/>
              <a:t>N1</a:t>
            </a:r>
            <a:r>
              <a:rPr lang="zh-CN" altLang="en-US" dirty="0"/>
              <a:t>到</a:t>
            </a:r>
            <a:r>
              <a:rPr lang="en-US" altLang="zh-CN" dirty="0"/>
              <a:t>N2</a:t>
            </a:r>
            <a:r>
              <a:rPr lang="zh-CN" altLang="en-US" dirty="0"/>
              <a:t>的更新事件成为一个原子操作，而这将导致同样的等待问题。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66675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87016" y="4725144"/>
            <a:ext cx="72056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需要</a:t>
            </a:r>
            <a:r>
              <a:rPr lang="zh-CN" altLang="en-US" dirty="0"/>
              <a:t>等待</a:t>
            </a:r>
            <a:r>
              <a:rPr lang="en-US" altLang="zh-CN" dirty="0"/>
              <a:t>a1</a:t>
            </a:r>
            <a:r>
              <a:rPr lang="zh-CN" altLang="en-US" dirty="0"/>
              <a:t>进行</a:t>
            </a:r>
            <a:r>
              <a:rPr lang="en-US" altLang="zh-CN" dirty="0"/>
              <a:t>write</a:t>
            </a:r>
            <a:r>
              <a:rPr lang="zh-CN" altLang="en-US" dirty="0"/>
              <a:t>，然后同步到</a:t>
            </a:r>
            <a:r>
              <a:rPr lang="en-US" altLang="zh-CN" dirty="0"/>
              <a:t>a2</a:t>
            </a:r>
            <a:r>
              <a:rPr lang="zh-CN" altLang="en-US" dirty="0"/>
              <a:t>，然后</a:t>
            </a:r>
            <a:r>
              <a:rPr lang="en-US" altLang="zh-CN" dirty="0"/>
              <a:t>a2</a:t>
            </a:r>
            <a:r>
              <a:rPr lang="zh-CN" altLang="en-US" dirty="0"/>
              <a:t>再进行</a:t>
            </a:r>
            <a:r>
              <a:rPr lang="en-US" altLang="zh-CN" dirty="0"/>
              <a:t>write</a:t>
            </a:r>
            <a:r>
              <a:rPr lang="zh-CN" altLang="en-US" dirty="0"/>
              <a:t>，只有整个事务完成以后，</a:t>
            </a:r>
            <a:r>
              <a:rPr lang="en-US" altLang="zh-CN" dirty="0"/>
              <a:t>a2</a:t>
            </a:r>
            <a:r>
              <a:rPr lang="zh-CN" altLang="en-US" dirty="0"/>
              <a:t>才能够进行</a:t>
            </a:r>
            <a:r>
              <a:rPr lang="en-US" altLang="zh-CN" dirty="0"/>
              <a:t>read</a:t>
            </a:r>
            <a:r>
              <a:rPr lang="zh-CN" altLang="en-US" dirty="0" smtClean="0"/>
              <a:t>。使得</a:t>
            </a:r>
            <a:r>
              <a:rPr lang="zh-CN" altLang="en-US" dirty="0"/>
              <a:t>整个系统的可用性下降，</a:t>
            </a:r>
            <a:r>
              <a:rPr lang="en-US" altLang="zh-CN" dirty="0"/>
              <a:t>a2</a:t>
            </a:r>
            <a:r>
              <a:rPr lang="zh-CN" altLang="en-US" dirty="0"/>
              <a:t>一直阻塞在那里等待</a:t>
            </a:r>
            <a:r>
              <a:rPr lang="en-US" altLang="zh-CN" dirty="0"/>
              <a:t>a1</a:t>
            </a:r>
            <a:r>
              <a:rPr lang="zh-CN" altLang="en-US" dirty="0"/>
              <a:t>同步到</a:t>
            </a:r>
            <a:r>
              <a:rPr lang="en-US" altLang="zh-CN" dirty="0"/>
              <a:t>a2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/>
              <a:t>对一致性要求不高的话，</a:t>
            </a:r>
            <a:r>
              <a:rPr lang="en-US" altLang="zh-CN" dirty="0"/>
              <a:t>a2</a:t>
            </a:r>
            <a:r>
              <a:rPr lang="zh-CN" altLang="en-US" dirty="0"/>
              <a:t>可以不等待</a:t>
            </a:r>
            <a:r>
              <a:rPr lang="en-US" altLang="zh-CN" dirty="0"/>
              <a:t>a1</a:t>
            </a:r>
            <a:r>
              <a:rPr lang="zh-CN" altLang="en-US" dirty="0"/>
              <a:t>数据对于</a:t>
            </a:r>
            <a:r>
              <a:rPr lang="en-US" altLang="zh-CN" dirty="0"/>
              <a:t>a2</a:t>
            </a:r>
            <a:r>
              <a:rPr lang="zh-CN" altLang="en-US" dirty="0"/>
              <a:t>的写同步，直接读取</a:t>
            </a:r>
            <a:r>
              <a:rPr lang="zh-CN" altLang="en-US" dirty="0" smtClean="0"/>
              <a:t>，虽然</a:t>
            </a:r>
            <a:r>
              <a:rPr lang="zh-CN" altLang="en-US" dirty="0"/>
              <a:t>此时的读写不具有一致性，但是在后面可以通过异步的方式使得</a:t>
            </a:r>
            <a:r>
              <a:rPr lang="en-US" altLang="zh-CN" dirty="0"/>
              <a:t>a1</a:t>
            </a:r>
            <a:r>
              <a:rPr lang="zh-CN" altLang="en-US" dirty="0"/>
              <a:t>和</a:t>
            </a:r>
            <a:r>
              <a:rPr lang="en-US" altLang="zh-CN" dirty="0"/>
              <a:t>a2</a:t>
            </a:r>
            <a:r>
              <a:rPr lang="zh-CN" altLang="en-US" dirty="0"/>
              <a:t>的数据最终一致，达到最终一致性。</a:t>
            </a:r>
          </a:p>
        </p:txBody>
      </p:sp>
    </p:spTree>
    <p:extLst>
      <p:ext uri="{BB962C8B-B14F-4D97-AF65-F5344CB8AC3E}">
        <p14:creationId xmlns:p14="http://schemas.microsoft.com/office/powerpoint/2010/main" val="1524055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725144"/>
            <a:ext cx="7620000" cy="1224136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800" dirty="0"/>
              <a:t>三选二”的</a:t>
            </a:r>
            <a:r>
              <a:rPr lang="zh-CN" altLang="en-US" sz="2800" dirty="0" smtClean="0"/>
              <a:t>公式有误导性</a:t>
            </a:r>
            <a:endParaRPr lang="en-US" altLang="zh-CN" sz="2800" dirty="0" smtClean="0"/>
          </a:p>
          <a:p>
            <a:r>
              <a:rPr lang="zh-CN" altLang="en-US" dirty="0" smtClean="0"/>
              <a:t>通过</a:t>
            </a:r>
            <a:r>
              <a:rPr lang="zh-CN" altLang="en-US" dirty="0"/>
              <a:t>显式处理分区情形，系统设计师可以做到优化数据一致性和可用性，进而取得三者之间的平衡。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1700808"/>
            <a:ext cx="79928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放弃 </a:t>
            </a:r>
            <a:r>
              <a:rPr lang="en-US" altLang="zh-CN" dirty="0"/>
              <a:t>Tolerance of network Partition</a:t>
            </a:r>
            <a:r>
              <a:rPr lang="zh-CN" altLang="en-US" dirty="0"/>
              <a:t>。如果你想避免分区问题发生，你就必须要阻止其发生。一种做法是将所有的东西（与事务相关的）都放到一台机器或者一个机架上。这样还是有可能部分失败，但你不太可能碰到由分区问题带来的负面效果。当然，这个选择会严重影响系统的扩展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放弃 </a:t>
            </a:r>
            <a:r>
              <a:rPr lang="en-US" altLang="zh-CN" dirty="0"/>
              <a:t>Availability</a:t>
            </a:r>
            <a:r>
              <a:rPr lang="zh-CN" altLang="en-US" dirty="0"/>
              <a:t>。相对于放弃 </a:t>
            </a:r>
            <a:r>
              <a:rPr lang="en-US" altLang="zh-CN" dirty="0"/>
              <a:t>Tolerance of network Partition </a:t>
            </a:r>
            <a:r>
              <a:rPr lang="zh-CN" altLang="en-US" dirty="0"/>
              <a:t>来说，其反面就是放弃 </a:t>
            </a:r>
            <a:r>
              <a:rPr lang="en-US" altLang="zh-CN" dirty="0"/>
              <a:t>Availability</a:t>
            </a:r>
            <a:r>
              <a:rPr lang="zh-CN" altLang="en-US" dirty="0"/>
              <a:t>。一旦遇到分区事件，受影响的服务需要等待数据一致，因此在等待期间就无法对外提供服务。在多个节点上控制这一点会相当复杂，而且恢复的节点需要处理逻辑，以便平滑地返回服务状态。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放弃 </a:t>
            </a:r>
            <a:r>
              <a:rPr lang="en-US" altLang="zh-CN" dirty="0"/>
              <a:t>Consistency</a:t>
            </a:r>
            <a:r>
              <a:rPr lang="zh-CN" altLang="en-US" dirty="0"/>
              <a:t>。放弃一致性，你的系统可能返回不太精确的数据，但系统将会变得“最终一致”，即使是网络发生分区的时候也是如此。</a:t>
            </a:r>
          </a:p>
        </p:txBody>
      </p:sp>
    </p:spTree>
    <p:extLst>
      <p:ext uri="{BB962C8B-B14F-4D97-AF65-F5344CB8AC3E}">
        <p14:creationId xmlns:p14="http://schemas.microsoft.com/office/powerpoint/2010/main" val="3585403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4828510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http://blog.javachen.com/2014/05/30/note-about-brewers-cap-theorem/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5576" y="2204864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http://zh.wikipedia.org/wiki/CAP%E5%AE%9A%E7%90%86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29952" y="1629574"/>
            <a:ext cx="7620000" cy="729372"/>
          </a:xfrm>
        </p:spPr>
        <p:txBody>
          <a:bodyPr>
            <a:normAutofit/>
          </a:bodyPr>
          <a:lstStyle/>
          <a:p>
            <a:r>
              <a:rPr lang="zh-CN" altLang="en-US" dirty="0"/>
              <a:t>维基百科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32532" y="4221088"/>
            <a:ext cx="762000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CAP</a:t>
            </a:r>
            <a:r>
              <a:rPr lang="zh-CN" altLang="en-US" dirty="0" smtClean="0"/>
              <a:t>理论笔记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755576" y="3567500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http://ksat.me/a-plain-english-introduction-to-cap-theorem/</a:t>
            </a:r>
            <a:endParaRPr lang="zh-CN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329952" y="3015030"/>
            <a:ext cx="7620000" cy="557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CAP</a:t>
            </a:r>
            <a:r>
              <a:rPr lang="zh-CN" altLang="en-US" dirty="0" smtClean="0"/>
              <a:t>理论简单入门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15500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/>
              <a:t>CAP theorem</a:t>
            </a:r>
            <a:r>
              <a:rPr lang="zh-CN" altLang="en-US" sz="3200" dirty="0" smtClean="0"/>
              <a:t>， 又称作布鲁尔定理</a:t>
            </a:r>
            <a:endParaRPr lang="en-US" altLang="zh-CN" sz="32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一致性（</a:t>
            </a:r>
            <a:r>
              <a:rPr lang="en-US" altLang="zh-CN" sz="2400" dirty="0" smtClean="0"/>
              <a:t>Consistency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800100" lvl="1" indent="-342900"/>
            <a:r>
              <a:rPr lang="zh-CN" altLang="en-US" dirty="0" smtClean="0"/>
              <a:t>所有节点存储同一份最新数据副本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可用性（</a:t>
            </a:r>
            <a:r>
              <a:rPr lang="en-US" altLang="zh-CN" sz="2400" dirty="0"/>
              <a:t>Availability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800100" lvl="1" indent="-342900"/>
            <a:r>
              <a:rPr lang="zh-CN" altLang="en-US" dirty="0" smtClean="0"/>
              <a:t>对数据更新具备高可用性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容忍网络分区（</a:t>
            </a:r>
            <a:r>
              <a:rPr lang="en-US" altLang="zh-CN" sz="2400" dirty="0"/>
              <a:t>Partition tolerance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800100" lvl="1" indent="-342900"/>
            <a:r>
              <a:rPr lang="zh-CN" altLang="en-US" dirty="0" smtClean="0"/>
              <a:t>系统被划分为多个子系统，但如同同一个系统，子系统间网络中断，不会导致系统失效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307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电话服务</a:t>
            </a:r>
            <a:endParaRPr lang="zh-CN" altLang="en-US" dirty="0"/>
          </a:p>
        </p:txBody>
      </p:sp>
      <p:sp>
        <p:nvSpPr>
          <p:cNvPr id="4" name="AutoShape 2" descr="data:image/jpeg;base64,/9j/4AAQSkZJRgABAQAAAQABAAD/2wCEAAkGBhISEBUQEBQUFRQUFQ8UFBAUFBQQFBQUFBQVFBYUFRQXHCYeFxkjGRQUHy8gIycpLCwsFR4xNTAqNSYrLCkBCQoKDgwOGg8PGikkHyQsLCkpKSkpLCwsLCkpKSwsLCksKSwpLCwpLCwsLCwsLCwsKSwpLCwsLCwsLCwsLCwpKf/AABEIALcBEwMBIgACEQEDEQH/xAAcAAAABwEBAAAAAAAAAAAAAAAAAQIDBAUGBwj/xABBEAACAQIDBQUFBQcEAQUBAAABAgADEQQSIQUGMUFRBxMiYXEygZGhsUJSYsHRFBUjcoLh8DNDksJTFiSTosMI/8QAGgEAAgMBAQAAAAAAAAAAAAAAAwQAAQIFBv/EACgRAAICAgICAQQCAwEAAAAAAAABAhEDIRIxBCJBBRMycUKBUWGhFP/aAAwDAQACEQMRAD8A7IsWIlRFiGYqg7Q4QihMs0CGIIC4GplFhVsQqLmcgAW1PmbCco337THNTLgnKLS41NCHuBpYjgIvtP3sDt3CMQqAlmB4m4AsBxsROY4mqLlF6Jobm1uvmZm6CqNrY1j9v1qjtVqVqjs17jO4B1vbja3ulU+26x4O4HQVH/WO9zm0ytcA3OUqBbW2oJuR1tK2tqbD9JmzVF5sjenE0nHd1aqm99HY/nOybr9oWKNNe/omuv2qlOyVQORyey/uIM5NuZu4ar5jew8v1nWNm4QUxYRXJ5PGVIdxeHzjyZv9m7Yo11vScG3tKbq6+TIdV98lzG4Wl4xUXw1F4OONvun7y+RmrweL7xb2sRoy9D+Yh8WVTFsuF43seMSYoxJhxdiSYQhmEJDIhokxbRBmjLEGJvFmJlmGJvCvDhSGQrxJMVCIkNCGMym1KpOIVQT8TNXU4GZE+LFegmZ6izUdyRfqTlGp+MQzHqfjHG4RpoiOiS56n4mNs56n4mKYxtjIWIdz1PxMZeoep+JjjRl5Chs1D1PxMOIJgkIb0GKESsUJ0GIoUIYhCHMmhQmZ7Qtsfs+DZhxbQHhbneaUTn3arUZhTpWGUeM9SQdNenrKutlpcnRyCnWqV3cgG5Y6kNcEaWA/znJ9LZAVTo1z9o21JNidDYD4/lLPD7ORK4p3AsCcpBPiJu1j7hJ4wmdwgB8RBNtAD0tyik8g9DHejEY/ZNVqgWnoDbne/mbE85ebE3DXR6xufujhN3hN36aDha3pxgdQNBFsmWTR0cOGC32J2fgVQBUAA6DSXFHD2Eh4ZhLBa14qOStdErDm0tdn1gG9dP0lFmMhbW2s1MAJq7kKgHUwuPJwdiuXFzVG/iTK/YddjTC1HzuLXbToOnGWBnXjJSVo4c4uLpiTCEMwpoEJaJMW0QZZGJMQYsxJlg2FCIhwGWQTCIioVpRBjEmymZTZwvXc+dpp9otZDM3sJblm6kweV+oTGvcuXjbRbRDRQbGzG2jhjbSEGnjTRx4y0hBuCCCQhvwIYgh2j4kC0OACHaVZYYmJ35wpasl/ZZMtteJJF/mJthKvePZnfUtOK6j05/l8IOatBMbpnJsZVRRnFgyHU24Hw3N+Ov8A1tJ27VUGu3ivfMQNDKbblB1rNcXVs2ZRpqbDh58fjKjBY/uKgZDcdfMcj56ROUdHQxyVnTsVWsJUipcyrqbwiqLg+o6R3CYqLTOjjLmm1hJeGqysOJA4ypxO9IDZKILtzt7Kjqx5RemMWmbN2vw58/1ma3mp1VZe6NqzBsrnVaamwLW4X1kVd6GCgkZhcXK8vdxl/htoJXUE/GS9lcHVEnd5xh0FmL1GOZ3JLE+RY628ps8JixUXMPeOkxtOhlBa/oFF/pLTYO1qZbID4ri4OhA4agxvx8zjKn0xHyvGUocl2jSGEIDCnWOEE0SYpogyFMIxJijEmWZYUEEEspBQQ4UosrNuVLUz6Sp2ClkvLHeEXQiMbOpZUAgc3SC4fyY+0Q0cMQ0WGENGNsI6RGzIWMuIw0kPI7yEY3BBaCSirOh5YYWHBHRWgrQ7Q4JRdBQ4zisZTpLmquqLcDM7BBc8rmU20t+8FQ0armPRBn+fD5yF6RRb6bulL1qYujEZh908feDOH7dLU3Omh43+P5zr23u2igEZEoF7gj+IwVfeBr85zk4RdpUKlVGFNqZVSWF6alvZzsLlFNiAxFtNTwvlwYRZEvkoti7T8diePK81FDFEcJh9pbsYzCtd6ZsNRUTxqR1BXlLTYe3c65X0YadL+cXy4r2P+P5H8Wa01HrEJmKp9ojifIQmonEjuKANLDobO9gDWtxAJ1K+Z4xOzcQvAnjeaTZ1RGUaAaCw6dPlac+b4vR0orktkd8CAmVRpe/C1zw1iMHdDYHhyl64UC9uEy3e1VYqqqbtcMxOnnaBj2NpaNjsXEXIv8DJONCipTf7SnU87HS3ppKTY1Op9trseAUHQdf7y3xNWmcQ2GB8fc06hPItdgAPPKPpCbaF8i9v6KPZ3a3Twz1MNjGctRqVKZOUuxysQCGHHS3GWlbtowAXMoqsPIKPq0432o0TS2lVI4VVpVf+SBW/+ytMeak7MJXFM83PGlJo79X7fsKPZoVT6so/WQav/wDQSfZwp99T9FnD88F5uzPBHftkdt1OvWp0u4y5gcxL3seQXT6zpGHxC1EDobhhcGeQ9mVStZCDazKb++eluz7GF8OwZgbN4RfkQCfnLT2YnFJaNVBBBNA0CCFBIQptstqB5wUBZY3tJruBH1GkBm+EFw/LEtEmLMQYAOhDRsiOGIMo0MvGGEfeMkSEGiIcPLBIVR0GHDtDtG7AJBQQ4LSGqOe9pDioHpn/AG0FvIkXJ+Y+E4N+/mWmaR4oWAPPLe4HuN52vf3EgVa6nQkDz0yi08+YtbVXHmYXoElYrG48vJe7u36lDvaSkZMQnd1AfkR5jX4ypqCIonUXNvPjbpM3TCcU1Rttl72VaA7tv4lLnSc8P5G4qZZYPdHD7QqKMFUFN3IHdubNTN7lr/aXLfhzA6zK4DBtiK1OhSsXquiJc2XM5AGvIazcbe7OcXspVxaP3nd2c1aN1NIjnlOpXz+IAmJtIkItvRbYnspxOFsUxAraeJChpt/SQzA+ht6ynw+8ISoUNwVJUgjKQRoQRyM2+4naTTx16GItTr2zrySqo4lL6gjW410BIOhszvLsLD40sAAlUexXAsbjgHt7S8vLlOZmVP2O94srVx+Bhdod5SuszFfeajRrFKjZWXUgg3Ol7LpYnl6kQ9l7QqYSo1DEqRqAb62/VTxBEvsfSSquZcrDzANonSi/Yetvp1/0RgN9g/hwdMAf+esbEgqCQEHMN5n2dAby43ewQSsa7EszEks3tNfmR9ka2A6ASgwSBTbKfpNFgathpxm1NWbcIQj67b7Zh+3DZNxQxa/ZL0H996lP/wDScmnaO1faiDZ/ckjO9allF9fBmLN6AG39QnF51PHdwR5zyoqORoOHExSCHFh2k1mB8xO0blY80XVwdHp3tx52nFqg0E2+zd51WhSTXOAFuPu3vKZD0dRrBlDKbg84qYXcPeQMBTc+37NzexA+U3MKnaFpKnQcJjpBeJrHwmWZKOvrVkwiQ6QvUJk4xXK/YZwr1GiIgxwiJMGFoaIiDHGjZEosaYRphH2jTSEGTCiiIJCHQoIII0DBGsViBTRnbgoJPujsy2/G20pUxTLDW5bUXAWxGnvB90tKzMnSOWb71qq1WrMSyVjY/gY8D6Em3r7pyfGn+KfUzpu2tqU6g7sur06ocAqQcjfdI5A8R0InM9rUSr+Ljz/mGhhH0DghhxI0lJwjFRbGYYRD2z8VUp1EakSHVkZLcQ4IKked7T15soVWwqftyU1rFB3qocyZrWIBt8hcC+hI1njsGekuyffobSwjYbEG2IoKoZtP4lM6CpbrybzIPOwFPoNjdMxO+PZ0RiDi9l+DK2bugctmBvekfs/y8PpLjcva9TEUnFVGSpSJFQZSo42zDoeRXloRodNQEakCtiygk97awIv05R/Z9Sjn7wDxHRrDiPxdZzpSbVSO1CEYtuF/oqdr7ApY2mEqEpUAPd1l1K+RHBl8vhaYepu9tPBljk72kt/EhDBl45gntD4frOmYimveHu9F5DpLHC1tLGCjKvV7Rua1yi6OO4Pfql9ogHnreXf/AKptQqV6a5lpoz6+G9he0s99uy9K7NisIoWsbl6Qsq1T1HJXPwPrrOWJvBXpLXwla+VqdZCjizU2CngePEWsY/h8bDNct/o52by80PWl+yi2xteriapq1TcngBoqjoo5CQIoxMZSrSEG23bBHqC3jMfpmykyygVeEVTrm4I5RhmgDSENPsLbZRxndlXUFl1IvxtO/bnb3YbFU1pUqmZ0RQQdGYAWzWnm7Z1UMMtlJHC7BD6a6GXWExXcMtZKTUaqG4qZqmQnydTYeh0kTpmZRtHpyM4pvCZmez3fH9voHvLCvTNnQfdPsuOoOuo5iaHaD+GFQs1WivwS6kyYZHwK6SSYnN3JjcFUUNkRBEdMQZgJY0RG2EdYRthISxpo00eYRppRBq0EO0OWQ30EEEaBhM1hc8BOT76VqbVnrtWNKmSB4hTIawAuA1zrab/eHbtOlTdLguVItyFxbxHl6cZ5233puaxdlNY2uGdrU1H3UpqR8yZuIKW3Qjam38ImID0AGCkeMra/X3eUsd5tx3xNP9qwws5UM9DmdOK+c57WqH7ijyAb9Zs9zd96i1VznxAZRfgy/dMj60WlTMW6kLroQSGB0II6xlzcX6Tr+++5NPGUTtDAjxW/jURxuNb26j5icho+FrNpxBHTlMqVo3QzLjdXeWpgcSuJpAEgMrISQHRhZlJHDkb8iAZVVadiQeURKa+DSdbR6k3a3mp4zDUq9EeFrKVvfI6gZqbHqPmCDzkzaWESkTWUZVYajlmPMAcv1nnzs536fZuKDNdsPUIWvS43Xk6j7y3v5i45zuO0N46dRgKbBqRAZWU3VgwBBB5iI5o8EdHx8jm/0Lw9XMNTqeckIbSFQxCnpJixKqH3LkyZTxHKc/7Tdxf2u+KwwHfBcrpw7wAaH+e2nmLdJtQYWaahleN2gc8McipnmPHbLrUTatSqUz0dGT6iQ56cxSBwVdQyHijAMp9QdDMtW7Ktn4hAyq9BjfxUm8NwSNUa4+Fp0vHy/etV0czyfH+xTvs4ZHHOgE1+93Z6MDWWn+0KyuudHKFODWKmxNiPD/ylHV3crWuuRx+Fx9GsYd6FbsqII/icFUp6OpW/C40PoeBjEhBYaT9nV3U+Gpl8s2W/u4SuhhpCHTd09vmhVWsoAcXDEAFHU8Q2T62nX6W2UxNEVE56Feanp/eeXKOIUH2T65iPpO0dmdXNQBGYA8iS3zMuNoFkSOjYVfDHDCpDSKMUbGEhMSYoxJlEGzG2jpjbSEGjG2EdaNtIWNEQRUEhZu5A21ju6osw9o2VfU8/cLn3SfMVvztY51o0xdgL2/E3C/oPrHEAk9GL22r1SS7FaYvoL3PmTMqKVJri7DUjxHMCPym4amyoTVfNfiLDL8+M59vJjcLSYlXOf7iaj38hN2Coze38MabXXVZQ5yDccRqDLPH7RWpzYfhIBH1mz3M7PkKjEYxSQ1jTpHTTqw/KYlJRVsYxwc3xRP7L96nLlQRdV/iIxsKi8Ljz/wA4Q+07s9V0/eWAF0bWpTXiDzIHXymxw+zaCgBKaLbQWUCPbMaph3Omeg/tpxIB5gf5eJvOuVjf/lkonnnEgMA/Vdf5hxkOeiMR2ZbO7w1zTLJUJYLnIp3P4RaRNp9mGz66EJT7luT0yRb1B0MK88U6Bx8eUlZwKbHcfeg0GFCrdqVTQW1NJrnxKOanmPeNeLu8HZVisOGemVrItzddHA/l/SZvYi/xqY6MYWPHLoE+eJ30dzwWIBFwQR1/vL3DVbicXxWNqJiV7t2XNlHhJF9RxHOdObGtSod57TAXsdL/AAi+XwZR/F2MR+oQ/mqL9mPKNm/OZ3B750yt3UroCSDmA/OXuG2lTqLnpsGHUG/xiOXBPH+SOhizwyfixnHYgIrN90Ew9jswoU78SoYg9W8X5yPtVwy5ObEL8TaWWW2g/wAtHvpsNykJfUp2ox/s5z2y0L06FUcnqrbyZQf+nznMqddl4MR750/tcH8Gn5Nf46fnOWGO5lUjm43olYzabVFS/tLmB6MNCLjrxgbEqD3gVWvo6OoNm5Mp42P19ZEMRex8iLGCCFmuPo86Ke4W+kcXFUP/ABJ8JUqesWJCE6uabaBFHQgW16G3ETs/ZzhQuHSwtoNDrOLYHC5mA8xPQO6GGy0VHkJr+LBy/JGmUaQjDvEkxSg4UIwi0SXlECaNtDZo2zSUQDRtjDZ40zSiwXgjeeHIWbutVCqWPBQSfQC5nEt5d8lpVGKg1cRVJZaSamx4XP2V+PCdO3420lDCOrE56quiIoLMbixIA42BnDP3FUdmL2ohyMy376vU6d43sL/KAQOk6EVoVm1ZX4psTjKoSviMpb/YogsFH42Hh09TK/HV8Fh2NOlS74ro1WsSczDjZAQAJZbY2lRwiMmHQA6qXsMzn1AGgmGpUy7ep+s22oFxVnY91tjIqLWqpRDMAwppTQBQeFza5M0GPclcyjhymfoK9OnTDHXIl/hLTB47rOTmlOUnZ3MMMcIprsTgNsipcDiNCvMSxpY20p9pbLVj3lLwv1HP1kTB7UIOWqMrfIwUnaDwjv8A0bvZuMWxRvYbiOh6iV1dHoVcl7ofZbp5GRMHXHEGS69cOMpMFy1TNfb97j/ZKw9S/EzhJRf3nVyCyirWsP6rTtdGkV4m62Iv0nHNkYE/ttcn7BqEn1YmdDwF7nP+oqool0aHe4u/JWVB66FvladL2hTvRy+Vpj91tlkpTqnizNU/5G4+VpvMThSU906mR9HnFbbOZ4+9MeRzD8/1kKltNqLIyuVtlLWNr3OYg9dJdb1YMimfIr9bH5TNPWuzW62Hu0m1UlTDY210bnZe2MRUxq4d0zZKozOliO74h2HS1jfhOgMJyLZu/OKw4spV1AUZKgzeFRYDMLMABw10mt2L2nYXEJlqsuHrag06htTJ6pUOlvJrH14wUMccOl8h8mSeWm/gqu1SqDQPk1MfFr/9TOU3mx7QKl2DBlIdrhUbOCFX2i3M+IfEzGMILM7kTF+IGqxDvFZOljYDQ6X9fjAyDp0I149YIKIB/wA/OOUxcxopz/y0ewmrSyGm3ewd3X1E7tsGnamvoJyPdnD+JfUTsezVsoHlCzVRFYyuZOZogtCd40Xi/EY5ii8bZ4hqkbLzLgXyFl4gvEl4kvM8TXIJnjbPFNUjL1pXEuwF4Iya0EnElmR3x39L4pshuWJFMfcpLoGPrxt1MY3ZpmtUeoxJFNC1+rm4X8/hOdYPEF6jVW4udPIchNdufvMENWlbi6g245ctr+4/WdSC5PQhP1Vsw23a7tXYPcZSwsfXWTt08MKuJpo3DML+k1m9GwlP/ulAYG3eLyIP2hIWA2WmGqrXpG66XQnUeYPOYy4JU2tjOPNG1ejfbSIY5bWtoPSU9atUpG+XMvO3GWRxgrUlrJrfQ+o5GMJilJynT1nGlqR3IPlFUhzDY0MLqfdzjwVH9oAysxOCucyHKfKPYbvQPEoPmDBZENYtEt9mlRmokj8J4SOu0yDaoCp+Ue/eRXipER+1d6coFyeVoOvgInu2TMFtEu2Vdb8piGwhoDHuwKtfIAf5AdD6vNvW3Zrhc1BqIfo5ZbH+kGQ95t2sXicPly0+9OTPlfwmxF9SOgnS8SDxu5HG8/NHJSiWGwsEFoU16Ko+Uvbi0i4TBMtMKRqABA4YcjHW7OKk0ZTfVB3TW6Gcso4qde29supVQqq8QeJAnOaXZ1jr+wg9aizSkkEhF7K2piPDKio4zEnUHjym1Xs0xrCxNIetT9BAvZFijxq0B73P/WVkkpdBYquzI0sRTtYhvU2Mep0A4Pd3NuPETWDsiq/axFMeiOf0lnszs6FIWNe5uTpTtytbVoCjXJHNsRRK8bj1/vGJ3XYWyUwzlv8AVBUq1OoilSD1BvH8fsTAVgc2Bw4vzRDSPxplZdGfuHAs0ewjeITsS9m2yyL5K+b7ve3W/wBbe8w6O4GAU6ULn8VaqfzkSI5oqtz1zOnunWsJoJmdmbFo0iO7pKvmCxPzM1FMaQ2RppCuNVJiatSR2rQ65kGo8uMLRmc2mPPiIy2KkKvVkOpiZTxkWUtjjI02OlM+LjD42Y+2FWUu3x8j1NoSkfGxh8dM/bNLKXZx8Ezxx0EnAv7g7uJ2d0GoJiMUSxdQVp6qFB5k89Jol7OtnISy0mBPMVH/AFlLs3fqjSopRqBhkVVDWuLAW1Illgd7adQ2vx842sUk9C7zpr9k+rufhmQ0w1VVItlFQ2t75XnsxwnDPX/+X+0sDtResQcbmOjS3Gf+TUckVqhOC3Lo0FZaT1CG+y75hfrw0lPjt2cST/DVSOpa01eGFhqZJFQTnZIxbt7OnizTjGkYnCbt48HXu8vQk3lqm7uJ+8g+M0YrQ++gZY4P4Dx8rLHSZRU916p9uoPcJPwW7aU9eJ6yca8ScSOZHxlqEY9IxLPklpsdXCAc4ZyiRKmPQcWHxlfit5cMntVUH9QhLAPfZcNiugkarjW8plsV2i4JP90H01+kpsV2r4Yeyrt7rfWXszo2dfF9csr6uNQXuwmHxHaqh9mgfeRIz79d8Cq0NSLXmijX0N6qLMVD8L6nhJtLbqtorA2nLqmGNNC1mueQBMl7DxCBixJVmFje4l2DaOk/vDNwIiu8PlMlhNn2osiVMxY3BvqLyftHvVw693fPpeaUjDRoWqEgD5w0qW6yHhK7ZEzcSBeP7QxuS2kvkYpjpI4xdMeki4TaOY8Jd0sMrC8nJIrg2KwLXPWXQOkptn07OZbu+kzKVhIRpESu0r6ryXia3lK2riB0jGN6Fcq2R67yBWaSq1YSBWeEBDFRpFqNHajSLUMoljVR5FqVI5UaRarSmaQk1YIyWgmQhrt5NwQLvRtbW6Hh7pga2Fak9hcEcrwQQ8XfZjrolYfeV10fXzl3sveuncFr/AmHBB5G+LQWEEpJovKu/uHQfaP9JlVie1McKVIt6kD6w4IjSOhZAqdoOPf/AE6KD1cfrGxtvbFTh3a+9f1ggmG6LodGD2zU/wB1R71ihuVtSp7eKt6N+kEEzyZKHF7JsQ/+pimPvJ+pkin2KJ9us5+EEEnJkJ1DsYwo9pnPvk2l2SYIfYv6kwQS7Zkm0ezbBLwpL79ZLpbm4dfZpqPcIIJdkHTu7S+6PgIy+7FE8UX4CCCWmZaI1TdKlyW3ppI1TdYj2HI8jrBBNGGiNU2VXXmDb0kXGVqh0qKPcRDgloG0NYfGIp4WmkwO2UtbX4GCCSRUXslptFAbj6SQ+1lIggmYqwspNEWrjAeEiVYII3BUJTd9kCuZCqPBBCgWRajyJVeCCQoi1HkSo0EEywkSOXgggmQh/9k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420888"/>
            <a:ext cx="387667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32250" y="1752600"/>
            <a:ext cx="3444949" cy="4373563"/>
          </a:xfrm>
        </p:spPr>
        <p:txBody>
          <a:bodyPr/>
          <a:lstStyle/>
          <a:p>
            <a:r>
              <a:rPr lang="zh-CN" altLang="en-US" dirty="0" smtClean="0"/>
              <a:t>客户：你好，我想存储我妻子的生日？</a:t>
            </a:r>
            <a:endParaRPr lang="en-US" altLang="zh-CN" dirty="0" smtClean="0"/>
          </a:p>
          <a:p>
            <a:r>
              <a:rPr lang="zh-CN" altLang="en-US" dirty="0" smtClean="0"/>
              <a:t>你：多少号。</a:t>
            </a:r>
            <a:endParaRPr lang="en-US" altLang="zh-CN" dirty="0" smtClean="0"/>
          </a:p>
          <a:p>
            <a:r>
              <a:rPr lang="zh-CN" altLang="en-US" dirty="0" smtClean="0"/>
              <a:t>客户：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r>
              <a:rPr lang="zh-CN" altLang="en-US" dirty="0" smtClean="0"/>
              <a:t>（在</a:t>
            </a:r>
            <a:r>
              <a:rPr lang="zh-CN" altLang="en-US" dirty="0"/>
              <a:t>该客户的页面</a:t>
            </a:r>
            <a:r>
              <a:rPr lang="zh-CN" altLang="en-US" dirty="0" smtClean="0"/>
              <a:t>记下他妻子生日）</a:t>
            </a:r>
            <a:endParaRPr lang="en-US" altLang="zh-CN" dirty="0" smtClean="0"/>
          </a:p>
          <a:p>
            <a:r>
              <a:rPr lang="zh-CN" altLang="en-US" dirty="0"/>
              <a:t>你</a:t>
            </a:r>
            <a:r>
              <a:rPr lang="zh-CN" altLang="en-US" dirty="0" smtClean="0"/>
              <a:t>：当你需要时随时可以来问。</a:t>
            </a:r>
            <a:endParaRPr lang="en-US" altLang="zh-CN" dirty="0" smtClean="0"/>
          </a:p>
          <a:p>
            <a:r>
              <a:rPr lang="zh-CN" altLang="en-US" dirty="0" smtClean="0"/>
              <a:t>客户：谢谢！</a:t>
            </a:r>
            <a:endParaRPr lang="en-US" altLang="zh-CN" dirty="0" smtClean="0"/>
          </a:p>
          <a:p>
            <a:r>
              <a:rPr lang="zh-CN" altLang="en-US" dirty="0"/>
              <a:t>你</a:t>
            </a:r>
            <a:r>
              <a:rPr lang="zh-CN" altLang="en-US" dirty="0" smtClean="0"/>
              <a:t>：不用谢，该次服务收费</a:t>
            </a:r>
            <a:r>
              <a:rPr lang="en-US" altLang="zh-CN" dirty="0" smtClean="0"/>
              <a:t>1</a:t>
            </a:r>
            <a:r>
              <a:rPr lang="zh-CN" altLang="en-US" dirty="0" smtClean="0"/>
              <a:t>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1952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分布式系统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29957"/>
            <a:ext cx="38481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91585"/>
            <a:ext cx="397192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411598" y="4653136"/>
            <a:ext cx="5767709" cy="1545035"/>
          </a:xfrm>
        </p:spPr>
        <p:txBody>
          <a:bodyPr/>
          <a:lstStyle/>
          <a:p>
            <a:r>
              <a:rPr lang="zh-CN" altLang="en-US" dirty="0" smtClean="0"/>
              <a:t>业务太忙令你崩溃，于是让妻子帮忙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、建立分机，共享同一号码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、谁有空谁服务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09516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一致性问题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47625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29323" y="5085184"/>
            <a:ext cx="8280920" cy="154503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解决方法：</a:t>
            </a:r>
            <a:endParaRPr lang="en-US" altLang="zh-CN" dirty="0" smtClean="0"/>
          </a:p>
          <a:p>
            <a:pPr marL="400050" indent="-400050">
              <a:buFont typeface="+mj-lt"/>
              <a:buAutoNum type="romanUcPeriod"/>
            </a:pPr>
            <a:r>
              <a:rPr lang="zh-CN" altLang="en-US" sz="1700" cap="all" spc="-6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任何一方接到客户更新请求时，结束对话前，通知另一方更新相同内容；</a:t>
            </a:r>
            <a:endParaRPr lang="en-US" altLang="zh-CN" sz="1700" cap="all" spc="-6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400050" indent="-400050">
              <a:buFont typeface="+mj-lt"/>
              <a:buAutoNum type="romanUcPeriod"/>
            </a:pPr>
            <a:r>
              <a:rPr lang="zh-CN" altLang="en-US" sz="1700" cap="all" spc="-6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接到客户查询请求时，不需要通知对方。</a:t>
            </a:r>
            <a:r>
              <a:rPr lang="en-US" altLang="zh-CN" dirty="0"/>
              <a:t>	</a:t>
            </a:r>
            <a:endParaRPr lang="en-US" altLang="zh-CN" dirty="0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261139" y="1613357"/>
            <a:ext cx="3384376" cy="2967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分布式系统导致数据不一致问题：</a:t>
            </a:r>
            <a:endParaRPr lang="en-US" altLang="zh-CN" dirty="0" smtClean="0"/>
          </a:p>
          <a:p>
            <a:r>
              <a:rPr lang="zh-CN" altLang="en-US" dirty="0" smtClean="0"/>
              <a:t>客户接线到你这，你将内容记录下来后，</a:t>
            </a:r>
            <a:endParaRPr lang="en-US" altLang="zh-CN" dirty="0" smtClean="0"/>
          </a:p>
          <a:p>
            <a:r>
              <a:rPr lang="zh-CN" altLang="en-US" dirty="0" smtClean="0"/>
              <a:t>下次客户接线到你妻子那，她并没有该记录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0511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可用性问题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1460375"/>
          </a:xfrm>
        </p:spPr>
        <p:txBody>
          <a:bodyPr/>
          <a:lstStyle/>
          <a:p>
            <a:r>
              <a:rPr lang="zh-CN" altLang="en-US" dirty="0" smtClean="0"/>
              <a:t>解决一致性问题导致的可用性问题：</a:t>
            </a:r>
            <a:endParaRPr lang="en-US" altLang="zh-CN" dirty="0" smtClean="0"/>
          </a:p>
          <a:p>
            <a:r>
              <a:rPr lang="zh-CN" altLang="en-US" dirty="0" smtClean="0"/>
              <a:t>如果接到客户更新请求，需要通知另一方，另一方不在（</a:t>
            </a:r>
            <a:r>
              <a:rPr lang="en-US" altLang="zh-CN" dirty="0" smtClean="0"/>
              <a:t>not available</a:t>
            </a:r>
            <a:r>
              <a:rPr lang="zh-CN" altLang="en-US" dirty="0" smtClean="0"/>
              <a:t>）则无法完成更新。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544" y="3212976"/>
            <a:ext cx="7620000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最终解决方法：</a:t>
            </a:r>
            <a:endParaRPr lang="en-US" altLang="zh-CN" dirty="0" smtClean="0"/>
          </a:p>
          <a:p>
            <a:pPr marL="971550" lvl="1" indent="-514350">
              <a:buFont typeface="+mj-lt"/>
              <a:buAutoNum type="romanUcPeriod"/>
            </a:pPr>
            <a:r>
              <a:rPr lang="zh-CN" altLang="en-US" b="1" cap="all" spc="-6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任何一方接到客户更新请求时，结束对话前，检查另一方是否可用，如果可用，则双方更新相同内容；</a:t>
            </a:r>
            <a:endParaRPr lang="en-US" altLang="zh-CN" b="1" cap="all" spc="-6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b="1" cap="all" spc="-6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如果另一方不可用，则发送给另一方更新留言；</a:t>
            </a:r>
            <a:endParaRPr lang="en-US" altLang="zh-CN" b="1" cap="all" spc="-6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b="1" cap="all" spc="-6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当另一方可用时，首先检查并更新所有留言，再提供服务</a:t>
            </a:r>
          </a:p>
        </p:txBody>
      </p:sp>
    </p:spTree>
    <p:extLst>
      <p:ext uri="{BB962C8B-B14F-4D97-AF65-F5344CB8AC3E}">
        <p14:creationId xmlns:p14="http://schemas.microsoft.com/office/powerpoint/2010/main" val="1609963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容忍网络</a:t>
            </a:r>
            <a:r>
              <a:rPr lang="zh-CN" altLang="en-US" dirty="0"/>
              <a:t>分区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916832"/>
            <a:ext cx="7620000" cy="1388368"/>
          </a:xfrm>
        </p:spPr>
        <p:txBody>
          <a:bodyPr/>
          <a:lstStyle/>
          <a:p>
            <a:r>
              <a:rPr lang="zh-CN" altLang="en-US" dirty="0" smtClean="0"/>
              <a:t>如果你妻子跟你闹别扭，而拒绝更新怎么办？</a:t>
            </a:r>
            <a:endParaRPr lang="en-US" altLang="zh-CN" dirty="0" smtClean="0"/>
          </a:p>
          <a:p>
            <a:r>
              <a:rPr lang="zh-CN" altLang="en-US" dirty="0" smtClean="0"/>
              <a:t>你是暂停服务，直到跟妻子和好。还是有其他办法？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73016"/>
            <a:ext cx="3816424" cy="2554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655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756" y="3840832"/>
            <a:ext cx="7620000" cy="968971"/>
          </a:xfrm>
        </p:spPr>
        <p:txBody>
          <a:bodyPr>
            <a:normAutofit/>
          </a:bodyPr>
          <a:lstStyle/>
          <a:p>
            <a:r>
              <a:rPr lang="zh-CN" altLang="en-US" sz="2400" b="0" cap="all" spc="-6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对于一个分布式计算系统，只能满足其中两项，不可能同时满足全部三点</a:t>
            </a:r>
            <a:endParaRPr lang="en-US" altLang="zh-CN" sz="2400" b="0" cap="all" spc="-6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544" y="1988840"/>
            <a:ext cx="7620000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一致性：无论多少次多快访问，系统提供的都是最新更新的数据。</a:t>
            </a:r>
            <a:endParaRPr lang="en-US" altLang="zh-CN" dirty="0" smtClean="0"/>
          </a:p>
          <a:p>
            <a:r>
              <a:rPr lang="zh-CN" altLang="en-US" dirty="0" smtClean="0"/>
              <a:t>可用性：即使任意节点宕掉，</a:t>
            </a:r>
            <a:r>
              <a:rPr lang="zh-CN" altLang="en-US" dirty="0"/>
              <a:t>系统仍能正常提供服务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容忍网络分区：即使节点</a:t>
            </a:r>
            <a:r>
              <a:rPr lang="zh-CN" altLang="en-US" smtClean="0"/>
              <a:t>间通信中断，</a:t>
            </a:r>
            <a:r>
              <a:rPr lang="zh-CN" altLang="en-US" dirty="0" smtClean="0"/>
              <a:t>系统仍能正常提供服务。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6582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证明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220027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419872" y="240759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网络中的两个节点</a:t>
            </a:r>
            <a:r>
              <a:rPr lang="en-US" altLang="zh-CN" dirty="0"/>
              <a:t>N1</a:t>
            </a:r>
            <a:r>
              <a:rPr lang="zh-CN" altLang="en-US" dirty="0"/>
              <a:t>，</a:t>
            </a:r>
            <a:r>
              <a:rPr lang="en-US" altLang="zh-CN" dirty="0"/>
              <a:t>N2</a:t>
            </a:r>
            <a:r>
              <a:rPr lang="zh-CN" altLang="en-US" dirty="0"/>
              <a:t>，他们共享同一数据</a:t>
            </a:r>
            <a:r>
              <a:rPr lang="en-US" altLang="zh-CN" dirty="0"/>
              <a:t>V</a:t>
            </a:r>
            <a:r>
              <a:rPr lang="zh-CN" altLang="en-US" dirty="0"/>
              <a:t>，其值为</a:t>
            </a:r>
            <a:r>
              <a:rPr lang="en-US" altLang="zh-CN" dirty="0"/>
              <a:t>V0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19872" y="341171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N1</a:t>
            </a:r>
            <a:r>
              <a:rPr lang="zh-CN" altLang="en-US" dirty="0"/>
              <a:t>上有一个算法</a:t>
            </a:r>
            <a:r>
              <a:rPr lang="en-US" altLang="zh-CN" dirty="0"/>
              <a:t>A</a:t>
            </a:r>
            <a:r>
              <a:rPr lang="zh-CN" altLang="en-US" dirty="0"/>
              <a:t>，我们可以认为</a:t>
            </a:r>
            <a:r>
              <a:rPr lang="en-US" altLang="zh-CN" dirty="0"/>
              <a:t>A</a:t>
            </a:r>
            <a:r>
              <a:rPr lang="zh-CN" altLang="en-US" dirty="0"/>
              <a:t>是安全，无</a:t>
            </a:r>
            <a:r>
              <a:rPr lang="en-US" altLang="zh-CN" dirty="0"/>
              <a:t>bug</a:t>
            </a:r>
            <a:r>
              <a:rPr lang="zh-CN" altLang="en-US" dirty="0"/>
              <a:t>，可预测和可靠的。</a:t>
            </a:r>
            <a:r>
              <a:rPr lang="en-US" altLang="zh-CN" dirty="0"/>
              <a:t>N2</a:t>
            </a:r>
            <a:r>
              <a:rPr lang="zh-CN" altLang="en-US" dirty="0"/>
              <a:t>上有一个类似的算法</a:t>
            </a:r>
            <a:r>
              <a:rPr lang="en-US" altLang="zh-CN" dirty="0"/>
              <a:t>B</a:t>
            </a:r>
            <a:r>
              <a:rPr lang="zh-CN" altLang="en-US" dirty="0" smtClean="0"/>
              <a:t>。</a:t>
            </a:r>
            <a:r>
              <a:rPr lang="en-US" altLang="zh-CN" dirty="0" smtClean="0"/>
              <a:t>A</a:t>
            </a:r>
            <a:r>
              <a:rPr lang="zh-CN" altLang="en-US" dirty="0"/>
              <a:t>写入</a:t>
            </a:r>
            <a:r>
              <a:rPr lang="en-US" altLang="zh-CN" dirty="0"/>
              <a:t>V</a:t>
            </a:r>
            <a:r>
              <a:rPr lang="zh-CN" altLang="en-US" dirty="0"/>
              <a:t>的新值而</a:t>
            </a:r>
            <a:r>
              <a:rPr lang="en-US" altLang="zh-CN" dirty="0"/>
              <a:t>B</a:t>
            </a:r>
            <a:r>
              <a:rPr lang="zh-CN" altLang="en-US" dirty="0"/>
              <a:t>读取</a:t>
            </a:r>
            <a:r>
              <a:rPr lang="en-US" altLang="zh-CN" dirty="0"/>
              <a:t>V</a:t>
            </a:r>
            <a:r>
              <a:rPr lang="zh-CN" altLang="en-US" dirty="0"/>
              <a:t>的值。</a:t>
            </a:r>
          </a:p>
        </p:txBody>
      </p:sp>
    </p:spTree>
    <p:extLst>
      <p:ext uri="{BB962C8B-B14F-4D97-AF65-F5344CB8AC3E}">
        <p14:creationId xmlns:p14="http://schemas.microsoft.com/office/powerpoint/2010/main" val="3745493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389</TotalTime>
  <Words>1099</Words>
  <Application>Microsoft Office PowerPoint</Application>
  <PresentationFormat>全屏显示(4:3)</PresentationFormat>
  <Paragraphs>78</Paragraphs>
  <Slides>15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基本</vt:lpstr>
      <vt:lpstr>CAP理论</vt:lpstr>
      <vt:lpstr>基本概念</vt:lpstr>
      <vt:lpstr>电话服务</vt:lpstr>
      <vt:lpstr>分布式系统</vt:lpstr>
      <vt:lpstr>一致性问题</vt:lpstr>
      <vt:lpstr>可用性问题</vt:lpstr>
      <vt:lpstr>容忍网络分区</vt:lpstr>
      <vt:lpstr>结论</vt:lpstr>
      <vt:lpstr>证明</vt:lpstr>
      <vt:lpstr>证明</vt:lpstr>
      <vt:lpstr>证明</vt:lpstr>
      <vt:lpstr>证明</vt:lpstr>
      <vt:lpstr>证明</vt:lpstr>
      <vt:lpstr>解决方法</vt:lpstr>
      <vt:lpstr>参考资料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前端技术分享</dc:title>
  <dc:creator>dwt</dc:creator>
  <cp:lastModifiedBy>dwt</cp:lastModifiedBy>
  <cp:revision>201</cp:revision>
  <dcterms:created xsi:type="dcterms:W3CDTF">2014-07-02T02:15:06Z</dcterms:created>
  <dcterms:modified xsi:type="dcterms:W3CDTF">2014-09-15T01:38:29Z</dcterms:modified>
</cp:coreProperties>
</file>