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22" r:id="rId3"/>
    <p:sldId id="323" r:id="rId4"/>
    <p:sldId id="324" r:id="rId5"/>
    <p:sldId id="325" r:id="rId6"/>
    <p:sldId id="326" r:id="rId7"/>
    <p:sldId id="328" r:id="rId8"/>
    <p:sldId id="329" r:id="rId9"/>
    <p:sldId id="332" r:id="rId10"/>
    <p:sldId id="330" r:id="rId11"/>
    <p:sldId id="347" r:id="rId12"/>
    <p:sldId id="333" r:id="rId13"/>
    <p:sldId id="331" r:id="rId14"/>
    <p:sldId id="334" r:id="rId15"/>
    <p:sldId id="346" r:id="rId16"/>
    <p:sldId id="335" r:id="rId17"/>
    <p:sldId id="343" r:id="rId18"/>
    <p:sldId id="345" r:id="rId19"/>
    <p:sldId id="337" r:id="rId20"/>
    <p:sldId id="338" r:id="rId21"/>
    <p:sldId id="340" r:id="rId22"/>
    <p:sldId id="339" r:id="rId23"/>
    <p:sldId id="341" r:id="rId24"/>
    <p:sldId id="342" r:id="rId25"/>
    <p:sldId id="344" r:id="rId26"/>
    <p:sldId id="327" r:id="rId27"/>
    <p:sldId id="258" r:id="rId28"/>
  </p:sldIdLst>
  <p:sldSz cx="9144000" cy="6858000" type="screen4x3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nknown" initials="l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889" autoAdjust="0"/>
  </p:normalViewPr>
  <p:slideViewPr>
    <p:cSldViewPr>
      <p:cViewPr>
        <p:scale>
          <a:sx n="80" d="100"/>
          <a:sy n="80" d="100"/>
        </p:scale>
        <p:origin x="-1878" y="-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36A3E-D538-4A70-B8FC-6AEB44CFD333}" type="datetimeFigureOut">
              <a:rPr lang="zh-CN" altLang="en-US" smtClean="0"/>
              <a:t>2015-4-16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E3D7A-12A5-42A9-B9D5-F272A69C39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205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http://docs.oracle.com/javaee/5/tutorial/doc/bnayn.html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E3D7A-12A5-42A9-B9D5-F272A69C39E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4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http://www.mkyong.com/tutorials/jax-rs-tutorials/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E3D7A-12A5-42A9-B9D5-F272A69C39E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4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http://www.mkyong.com/tutorials/jax-ws-tutorials/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E3D7A-12A5-42A9-B9D5-F272A69C39E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4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http://www.mkyong.com/webservices/jax-rs/jersey-hello-world-example/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E3D7A-12A5-42A9-B9D5-F272A69C39E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4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E3D7A-12A5-42A9-B9D5-F272A69C39E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4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5A120-0859-4FE0-85FA-616992456314}" type="datetimeFigureOut">
              <a:rPr lang="zh-CN" altLang="en-US" smtClean="0"/>
              <a:pPr/>
              <a:t>2015-4-16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3E1F-FC4D-407F-934F-EE7496890E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5A120-0859-4FE0-85FA-616992456314}" type="datetimeFigureOut">
              <a:rPr lang="zh-CN" altLang="en-US" smtClean="0"/>
              <a:pPr/>
              <a:t>2015-4-16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3E1F-FC4D-407F-934F-EE7496890E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5A120-0859-4FE0-85FA-616992456314}" type="datetimeFigureOut">
              <a:rPr lang="zh-CN" altLang="en-US" smtClean="0"/>
              <a:pPr/>
              <a:t>2015-4-16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3E1F-FC4D-407F-934F-EE7496890E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5A120-0859-4FE0-85FA-616992456314}" type="datetimeFigureOut">
              <a:rPr lang="zh-CN" altLang="en-US" smtClean="0"/>
              <a:pPr/>
              <a:t>2015-4-16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3E1F-FC4D-407F-934F-EE7496890E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5A120-0859-4FE0-85FA-616992456314}" type="datetimeFigureOut">
              <a:rPr lang="zh-CN" altLang="en-US" smtClean="0"/>
              <a:pPr/>
              <a:t>2015-4-16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3E1F-FC4D-407F-934F-EE7496890E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5A120-0859-4FE0-85FA-616992456314}" type="datetimeFigureOut">
              <a:rPr lang="zh-CN" altLang="en-US" smtClean="0"/>
              <a:pPr/>
              <a:t>2015-4-16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3E1F-FC4D-407F-934F-EE7496890E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5A120-0859-4FE0-85FA-616992456314}" type="datetimeFigureOut">
              <a:rPr lang="zh-CN" altLang="en-US" smtClean="0"/>
              <a:pPr/>
              <a:t>2015-4-16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3E1F-FC4D-407F-934F-EE7496890E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5A120-0859-4FE0-85FA-616992456314}" type="datetimeFigureOut">
              <a:rPr lang="zh-CN" altLang="en-US" smtClean="0"/>
              <a:pPr/>
              <a:t>2015-4-16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3E1F-FC4D-407F-934F-EE7496890E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5A120-0859-4FE0-85FA-616992456314}" type="datetimeFigureOut">
              <a:rPr lang="zh-CN" altLang="en-US" smtClean="0"/>
              <a:pPr/>
              <a:t>2015-4-16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3E1F-FC4D-407F-934F-EE7496890E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5A120-0859-4FE0-85FA-616992456314}" type="datetimeFigureOut">
              <a:rPr lang="zh-CN" altLang="en-US" smtClean="0"/>
              <a:pPr/>
              <a:t>2015-4-16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3E1F-FC4D-407F-934F-EE7496890E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5A120-0859-4FE0-85FA-616992456314}" type="datetimeFigureOut">
              <a:rPr lang="zh-CN" altLang="en-US" smtClean="0"/>
              <a:pPr/>
              <a:t>2015-4-16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3E1F-FC4D-407F-934F-EE7496890E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5A120-0859-4FE0-85FA-616992456314}" type="datetimeFigureOut">
              <a:rPr lang="zh-CN" altLang="en-US" smtClean="0"/>
              <a:pPr/>
              <a:t>2015-4-16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23E1F-FC4D-407F-934F-EE7496890E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SwitchNorthbound.jav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hyperlink" Target="NorthboundIT.java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s8.51cto.com/wyfs01/M02/44/86/wKioOVK3-LCjBSTgAAFb0WA01tY040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514957" y="2006734"/>
            <a:ext cx="625844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zh-CN" sz="4000" spc="3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OpenDaylight</a:t>
            </a:r>
            <a:r>
              <a:rPr lang="zh-CN" altLang="en-US" sz="4000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系统架构</a:t>
            </a:r>
            <a:endParaRPr lang="en-US" altLang="zh-CN" sz="4000" spc="3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4000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和技术实现</a:t>
            </a:r>
            <a:endParaRPr lang="zh-CN" altLang="en-US" sz="40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008112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系统架构</a:t>
            </a:r>
            <a:r>
              <a:rPr lang="en-US" altLang="zh-CN" sz="3200" b="1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-</a:t>
            </a:r>
            <a:r>
              <a:rPr lang="zh-CN" altLang="en-US" sz="3200" b="1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集群服务</a:t>
            </a:r>
            <a:endParaRPr lang="zh-CN" altLang="en-US" sz="3200" b="1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323528" y="908719"/>
            <a:ext cx="4783786" cy="904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smtClean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Clustering Service</a:t>
            </a:r>
            <a:endParaRPr lang="zh-CN" altLang="en-US" sz="3200" b="1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27011" y="1628800"/>
            <a:ext cx="74319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ODL</a:t>
            </a:r>
            <a:r>
              <a:rPr lang="zh-CN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支持</a:t>
            </a:r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多个控制器组成的集群，控制器间需要共享缓存</a:t>
            </a:r>
          </a:p>
          <a:p>
            <a:r>
              <a:rPr lang="zh-CN" altLang="zh-CN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该模块基于</a:t>
            </a:r>
            <a:r>
              <a:rPr lang="en-US" altLang="zh-CN" b="1" dirty="0" err="1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Infinispan</a:t>
            </a:r>
            <a:r>
              <a:rPr lang="zh-CN" altLang="zh-CN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提供集群缓存共享</a:t>
            </a:r>
            <a:r>
              <a:rPr lang="zh-CN" altLang="zh-CN" b="1" dirty="0" smtClean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</a:t>
            </a:r>
            <a:endParaRPr lang="zh-CN" altLang="zh-CN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coordinator</a:t>
            </a:r>
            <a:r>
              <a:rPr lang="zh-CN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：协调者，即最老</a:t>
            </a:r>
            <a:r>
              <a:rPr lang="zh-CN" altLang="zh-CN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</a:t>
            </a:r>
            <a:r>
              <a:rPr lang="zh-CN" altLang="en-US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活动的</a:t>
            </a:r>
            <a:r>
              <a:rPr lang="en-US" altLang="zh-CN" b="1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opendaylight</a:t>
            </a:r>
            <a:r>
              <a:rPr lang="zh-CN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实例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08920"/>
            <a:ext cx="7486650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8144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008112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系统架构</a:t>
            </a:r>
            <a:r>
              <a:rPr lang="en-US" altLang="zh-CN" sz="3200" b="1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-</a:t>
            </a:r>
            <a:r>
              <a:rPr lang="zh-CN" altLang="en-US" sz="3200" b="1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集群服务</a:t>
            </a:r>
            <a:endParaRPr lang="zh-CN" altLang="en-US" sz="3200" b="1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536" y="1340768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 smtClean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Infinispan</a:t>
            </a:r>
            <a:r>
              <a:rPr lang="zh-CN" altLang="en-US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zh-CN" altLang="zh-CN" b="1" dirty="0" smtClean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集群</a:t>
            </a:r>
            <a:r>
              <a:rPr lang="zh-CN" altLang="zh-CN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共享缓存 </a:t>
            </a:r>
            <a:r>
              <a:rPr lang="en-US" altLang="zh-CN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zh-CN" altLang="zh-CN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支持集群和单节点</a:t>
            </a:r>
            <a:r>
              <a:rPr lang="en-US" altLang="zh-CN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r>
              <a:rPr lang="zh-CN" altLang="zh-CN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r>
              <a:rPr lang="en-US" altLang="zh-CN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vs </a:t>
            </a:r>
            <a:r>
              <a:rPr lang="en-US" altLang="zh-CN" b="1" dirty="0" err="1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ehcache</a:t>
            </a:r>
            <a:r>
              <a:rPr lang="zh-CN" altLang="zh-CN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en-US" altLang="zh-CN" b="1" dirty="0" err="1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memcache</a:t>
            </a:r>
            <a:endParaRPr lang="zh-CN" altLang="zh-CN" b="1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71600" y="2364028"/>
            <a:ext cx="208823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Controller 1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860032" y="2370445"/>
            <a:ext cx="208823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Controller 2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71600" y="3012100"/>
            <a:ext cx="2088232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内存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860032" y="3018517"/>
            <a:ext cx="2088232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内存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endCxn id="10" idx="1"/>
          </p:cNvCxnSpPr>
          <p:nvPr/>
        </p:nvCxnSpPr>
        <p:spPr>
          <a:xfrm flipV="1">
            <a:off x="3059832" y="3306549"/>
            <a:ext cx="1800200" cy="981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91880" y="291577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JGroup</a:t>
            </a:r>
            <a:endParaRPr lang="zh-CN" altLang="en-US" b="1" dirty="0"/>
          </a:p>
        </p:txBody>
      </p:sp>
      <p:sp>
        <p:nvSpPr>
          <p:cNvPr id="14" name="矩形 13"/>
          <p:cNvSpPr/>
          <p:nvPr/>
        </p:nvSpPr>
        <p:spPr>
          <a:xfrm>
            <a:off x="395536" y="1735101"/>
            <a:ext cx="3099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JGroup</a:t>
            </a:r>
            <a:r>
              <a:rPr lang="zh-CN" altLang="en-US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zh-CN" altLang="zh-CN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集群消息通信工具</a:t>
            </a:r>
          </a:p>
        </p:txBody>
      </p:sp>
      <p:sp>
        <p:nvSpPr>
          <p:cNvPr id="15" name="矩形 14"/>
          <p:cNvSpPr/>
          <p:nvPr/>
        </p:nvSpPr>
        <p:spPr>
          <a:xfrm>
            <a:off x="539552" y="3717032"/>
            <a:ext cx="71287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CacheManager：缓存容器，</a:t>
            </a:r>
            <a:r>
              <a:rPr lang="zh-CN" altLang="zh-CN" dirty="0" smtClean="0"/>
              <a:t>管理配置，</a:t>
            </a:r>
            <a:r>
              <a:rPr lang="zh-CN" altLang="zh-CN" dirty="0"/>
              <a:t>管理</a:t>
            </a:r>
            <a:r>
              <a:rPr lang="zh-CN" altLang="zh-CN" dirty="0" smtClean="0"/>
              <a:t>集群</a:t>
            </a:r>
            <a:r>
              <a:rPr lang="zh-CN" altLang="en-US" dirty="0" smtClean="0"/>
              <a:t>缓存</a:t>
            </a:r>
            <a:endParaRPr lang="zh-CN" altLang="zh-CN" dirty="0"/>
          </a:p>
          <a:p>
            <a:r>
              <a:rPr lang="en-US" altLang="zh-CN" dirty="0" err="1"/>
              <a:t>CacheManager</a:t>
            </a:r>
            <a:r>
              <a:rPr lang="en-US" altLang="zh-CN" dirty="0"/>
              <a:t> </a:t>
            </a:r>
            <a:r>
              <a:rPr lang="en-US" altLang="zh-CN" dirty="0" err="1"/>
              <a:t>cacheManager</a:t>
            </a:r>
            <a:r>
              <a:rPr lang="en-US" altLang="zh-CN" dirty="0"/>
              <a:t> = new </a:t>
            </a:r>
            <a:r>
              <a:rPr lang="en-US" altLang="zh-CN" dirty="0" err="1"/>
              <a:t>DefaultCacheManager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zh-CN" altLang="zh-CN" dirty="0"/>
              <a:t>判断缓存是否存在</a:t>
            </a:r>
          </a:p>
          <a:p>
            <a:r>
              <a:rPr lang="en-US" altLang="zh-CN" dirty="0" err="1"/>
              <a:t>cacheManager.cacheExists</a:t>
            </a:r>
            <a:r>
              <a:rPr lang="en-US" altLang="zh-CN" dirty="0"/>
              <a:t>(</a:t>
            </a:r>
            <a:r>
              <a:rPr lang="en-US" altLang="zh-CN" dirty="0" err="1"/>
              <a:t>cacheName</a:t>
            </a:r>
            <a:r>
              <a:rPr lang="en-US" altLang="zh-CN" dirty="0" smtClean="0"/>
              <a:t>);</a:t>
            </a:r>
          </a:p>
          <a:p>
            <a:r>
              <a:rPr lang="zh-CN" altLang="en-US" dirty="0" smtClean="0"/>
              <a:t>当前进程是否是协调者</a:t>
            </a:r>
            <a:endParaRPr lang="en-US" altLang="zh-CN" dirty="0" smtClean="0"/>
          </a:p>
          <a:p>
            <a:r>
              <a:rPr lang="en-US" altLang="zh-CN" dirty="0" err="1" smtClean="0"/>
              <a:t>cacheManager.isCoordinator</a:t>
            </a:r>
            <a:r>
              <a:rPr lang="en-US" altLang="zh-CN" dirty="0" smtClean="0"/>
              <a:t>();</a:t>
            </a:r>
            <a:endParaRPr lang="zh-CN" altLang="zh-CN" dirty="0"/>
          </a:p>
          <a:p>
            <a:r>
              <a:rPr lang="zh-CN" altLang="zh-CN" dirty="0"/>
              <a:t>获得</a:t>
            </a:r>
            <a:r>
              <a:rPr lang="en-US" altLang="zh-CN" dirty="0"/>
              <a:t>cache</a:t>
            </a:r>
            <a:endParaRPr lang="zh-CN" altLang="zh-CN" dirty="0"/>
          </a:p>
          <a:p>
            <a:r>
              <a:rPr lang="en-US" altLang="zh-CN" dirty="0"/>
              <a:t>Cache&lt;String, Person&gt; cache = </a:t>
            </a:r>
            <a:r>
              <a:rPr lang="en-US" altLang="zh-CN" dirty="0" err="1"/>
              <a:t>cacheManager.getCache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/>
              <a:t>Person </a:t>
            </a:r>
            <a:r>
              <a:rPr lang="en-US" altLang="zh-CN" dirty="0" err="1"/>
              <a:t>person</a:t>
            </a:r>
            <a:r>
              <a:rPr lang="en-US" altLang="zh-CN" dirty="0"/>
              <a:t> = </a:t>
            </a:r>
            <a:r>
              <a:rPr lang="en-US" altLang="zh-CN" dirty="0" err="1"/>
              <a:t>cache.get</a:t>
            </a:r>
            <a:r>
              <a:rPr lang="en-US" altLang="zh-CN" dirty="0"/>
              <a:t>(</a:t>
            </a:r>
            <a:r>
              <a:rPr lang="en-US" altLang="zh-CN" dirty="0" err="1"/>
              <a:t>personName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 err="1"/>
              <a:t>cache.put</a:t>
            </a:r>
            <a:r>
              <a:rPr lang="en-US" altLang="zh-CN" dirty="0"/>
              <a:t>(</a:t>
            </a:r>
            <a:r>
              <a:rPr lang="en-US" altLang="zh-CN" dirty="0" err="1"/>
              <a:t>personName</a:t>
            </a:r>
            <a:r>
              <a:rPr lang="en-US" altLang="zh-CN" dirty="0"/>
              <a:t>, person</a:t>
            </a:r>
            <a:r>
              <a:rPr lang="en-US" altLang="zh-CN" dirty="0" smtClean="0"/>
              <a:t>);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481681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008112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系统架构</a:t>
            </a:r>
            <a:r>
              <a:rPr lang="en-US" altLang="zh-CN" sz="3200" b="1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-</a:t>
            </a:r>
            <a:r>
              <a:rPr lang="zh-CN" altLang="en-US" sz="3200" b="1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集群服务</a:t>
            </a:r>
            <a:endParaRPr lang="zh-CN" altLang="en-US" sz="3200" b="1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260" y="1121045"/>
            <a:ext cx="92295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主要接口：</a:t>
            </a:r>
            <a:endParaRPr lang="en-US" altLang="zh-CN" b="1" dirty="0"/>
          </a:p>
          <a:p>
            <a:r>
              <a:rPr lang="en-US" altLang="zh-CN" dirty="0" smtClean="0"/>
              <a:t>public </a:t>
            </a:r>
            <a:r>
              <a:rPr lang="en-US" altLang="zh-CN" dirty="0"/>
              <a:t>interface </a:t>
            </a:r>
            <a:r>
              <a:rPr lang="en-US" altLang="zh-CN" dirty="0" err="1"/>
              <a:t>IClusterServicesCommon</a:t>
            </a:r>
            <a:r>
              <a:rPr lang="en-US" altLang="zh-CN" dirty="0"/>
              <a:t> {</a:t>
            </a:r>
          </a:p>
          <a:p>
            <a:r>
              <a:rPr lang="en-US" altLang="zh-CN" dirty="0" err="1" smtClean="0"/>
              <a:t>ConcurrentMap</a:t>
            </a:r>
            <a:r>
              <a:rPr lang="en-US" altLang="zh-CN" dirty="0"/>
              <a:t>&lt;?, ?&gt; </a:t>
            </a:r>
            <a:r>
              <a:rPr lang="en-US" altLang="zh-CN" dirty="0" err="1" smtClean="0"/>
              <a:t>createCache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cacheName,Set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IClusterServices.cacheMode</a:t>
            </a:r>
            <a:r>
              <a:rPr lang="en-US" altLang="zh-CN" dirty="0"/>
              <a:t>&gt; </a:t>
            </a:r>
            <a:r>
              <a:rPr lang="en-US" altLang="zh-CN" dirty="0" err="1" smtClean="0"/>
              <a:t>cMode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r>
              <a:rPr lang="en-US" altLang="zh-CN" dirty="0" err="1" smtClean="0"/>
              <a:t>ConcurrentMap</a:t>
            </a:r>
            <a:r>
              <a:rPr lang="en-US" altLang="zh-CN" dirty="0"/>
              <a:t>&lt;?, ?&gt; </a:t>
            </a:r>
            <a:r>
              <a:rPr lang="en-US" altLang="zh-CN" dirty="0" err="1"/>
              <a:t>getCache</a:t>
            </a:r>
            <a:r>
              <a:rPr lang="en-US" altLang="zh-CN" dirty="0"/>
              <a:t>(String </a:t>
            </a:r>
            <a:r>
              <a:rPr lang="en-US" altLang="zh-CN" dirty="0" err="1"/>
              <a:t>cacheName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3261" y="2598373"/>
            <a:ext cx="858118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模块注入</a:t>
            </a:r>
            <a:r>
              <a:rPr lang="en-US" altLang="zh-CN" b="1" dirty="0" err="1" smtClean="0"/>
              <a:t>ClusterContainerManager</a:t>
            </a:r>
            <a:r>
              <a:rPr lang="zh-CN" altLang="en-US" b="1" dirty="0" smtClean="0"/>
              <a:t>或</a:t>
            </a:r>
            <a:r>
              <a:rPr lang="en-US" altLang="zh-CN" b="1" dirty="0" err="1" smtClean="0"/>
              <a:t>ClusterGlobalManager</a:t>
            </a:r>
            <a:r>
              <a:rPr lang="zh-CN" altLang="en-US" b="1" dirty="0" smtClean="0"/>
              <a:t>，在模块启动时，</a:t>
            </a:r>
            <a:r>
              <a:rPr lang="en-US" altLang="zh-CN" b="1" dirty="0" err="1" smtClean="0"/>
              <a:t>OSGi</a:t>
            </a:r>
            <a:r>
              <a:rPr lang="zh-CN" altLang="en-US" b="1" dirty="0" smtClean="0"/>
              <a:t>会调用</a:t>
            </a:r>
            <a:r>
              <a:rPr lang="en-US" altLang="zh-CN" b="1" dirty="0" smtClean="0"/>
              <a:t>start</a:t>
            </a:r>
            <a:r>
              <a:rPr lang="zh-CN" altLang="en-US" b="1" dirty="0" smtClean="0"/>
              <a:t>方法，首先分配共享缓存，然后获取缓存内容</a:t>
            </a:r>
            <a:endParaRPr lang="en-US" altLang="zh-CN" b="1" dirty="0" smtClean="0"/>
          </a:p>
          <a:p>
            <a:r>
              <a:rPr lang="en-US" altLang="zh-CN" dirty="0" smtClean="0"/>
              <a:t>private </a:t>
            </a:r>
            <a:r>
              <a:rPr lang="en-US" altLang="zh-CN" dirty="0" err="1"/>
              <a:t>IClusterGlobalServices</a:t>
            </a:r>
            <a:r>
              <a:rPr lang="en-US" altLang="zh-CN" dirty="0"/>
              <a:t> </a:t>
            </a:r>
            <a:r>
              <a:rPr lang="en-US" altLang="zh-CN" dirty="0" err="1"/>
              <a:t>clusterServices</a:t>
            </a:r>
            <a:r>
              <a:rPr lang="en-US" altLang="zh-CN" dirty="0"/>
              <a:t>; </a:t>
            </a:r>
            <a:endParaRPr lang="en-US" altLang="zh-CN" dirty="0" smtClean="0"/>
          </a:p>
          <a:p>
            <a:r>
              <a:rPr lang="en-US" altLang="zh-CN" dirty="0" smtClean="0"/>
              <a:t>public </a:t>
            </a:r>
            <a:r>
              <a:rPr lang="en-US" altLang="zh-CN" dirty="0"/>
              <a:t>void start()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allocateCache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retrieveCache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  <a:p>
            <a:r>
              <a:rPr lang="en-US" altLang="zh-CN" dirty="0" smtClean="0"/>
              <a:t>private </a:t>
            </a:r>
            <a:r>
              <a:rPr lang="en-US" altLang="zh-CN" dirty="0"/>
              <a:t>void </a:t>
            </a:r>
            <a:r>
              <a:rPr lang="en-US" altLang="zh-CN" dirty="0" err="1"/>
              <a:t>allocateCache</a:t>
            </a:r>
            <a:r>
              <a:rPr lang="en-US" altLang="zh-CN" dirty="0"/>
              <a:t>() {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clusterServices.createCache</a:t>
            </a:r>
            <a:r>
              <a:rPr lang="en-US" altLang="zh-CN" dirty="0" smtClean="0"/>
              <a:t>(SAVE_EVENT_CACHE,</a:t>
            </a:r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EnumSet.of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IClusterServices.cacheMode.TRANSACTIONAL</a:t>
            </a:r>
            <a:r>
              <a:rPr lang="en-US" altLang="zh-CN" dirty="0" smtClean="0"/>
              <a:t>));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/>
              <a:t> private void </a:t>
            </a:r>
            <a:r>
              <a:rPr lang="en-US" altLang="zh-CN" dirty="0" err="1"/>
              <a:t>retrieveCache</a:t>
            </a:r>
            <a:r>
              <a:rPr lang="en-US" altLang="zh-CN" dirty="0"/>
              <a:t>() {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configEvent</a:t>
            </a:r>
            <a:r>
              <a:rPr lang="en-US" altLang="zh-CN" dirty="0" smtClean="0"/>
              <a:t> </a:t>
            </a:r>
            <a:r>
              <a:rPr lang="en-US" altLang="zh-CN" dirty="0"/>
              <a:t>= (</a:t>
            </a:r>
            <a:r>
              <a:rPr lang="en-US" altLang="zh-CN" dirty="0" err="1"/>
              <a:t>ConcurrentMap</a:t>
            </a:r>
            <a:r>
              <a:rPr lang="en-US" altLang="zh-CN" dirty="0"/>
              <a:t>&lt;String, String</a:t>
            </a:r>
            <a:r>
              <a:rPr lang="en-US" altLang="zh-CN" dirty="0" smtClean="0"/>
              <a:t>&gt;) </a:t>
            </a:r>
            <a:r>
              <a:rPr lang="en-US" altLang="zh-CN" dirty="0" err="1" smtClean="0"/>
              <a:t>this.clusterServices.getCache</a:t>
            </a:r>
            <a:r>
              <a:rPr lang="en-US" altLang="zh-CN" dirty="0" smtClean="0"/>
              <a:t>(SAVE_EVENT_CACHE);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123728" y="1109457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模块如何实现共享缓存？</a:t>
            </a:r>
            <a:endParaRPr lang="zh-CN" altLang="zh-CN" b="1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8335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008112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系统架构</a:t>
            </a:r>
            <a:r>
              <a:rPr lang="en-US" altLang="zh-CN" sz="3200" b="1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-</a:t>
            </a:r>
            <a:r>
              <a:rPr lang="zh-CN" altLang="en-US" sz="3200" b="1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交换机管理</a:t>
            </a:r>
            <a:endParaRPr lang="zh-CN" altLang="en-US" sz="3200" b="1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323528" y="908719"/>
            <a:ext cx="4783786" cy="904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smtClean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Switch Manager</a:t>
            </a:r>
            <a:endParaRPr lang="zh-CN" altLang="en-US" sz="3200" b="1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7011" y="1628800"/>
            <a:ext cx="74319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 smtClean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该</a:t>
            </a:r>
            <a:r>
              <a:rPr lang="zh-CN" altLang="zh-CN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模块用于管理所有实体组件的信息，包括</a:t>
            </a:r>
            <a:r>
              <a:rPr lang="en-US" altLang="zh-CN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Controller</a:t>
            </a:r>
            <a:r>
              <a:rPr lang="zh-CN" altLang="zh-CN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en-US" altLang="zh-CN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Switch</a:t>
            </a:r>
            <a:r>
              <a:rPr lang="zh-CN" altLang="zh-CN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en-US" altLang="zh-CN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Node</a:t>
            </a:r>
            <a:r>
              <a:rPr lang="zh-CN" altLang="zh-CN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en-US" altLang="zh-CN" b="1" dirty="0" err="1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NodeConnector</a:t>
            </a:r>
            <a:r>
              <a:rPr lang="zh-CN" altLang="zh-CN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en-US" altLang="zh-CN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Subnet</a:t>
            </a:r>
            <a:r>
              <a:rPr lang="zh-CN" altLang="zh-CN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en-US" altLang="zh-CN" b="1" dirty="0" err="1" smtClean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SpanPort</a:t>
            </a:r>
            <a:endParaRPr lang="zh-CN" altLang="zh-CN" b="1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2348880"/>
            <a:ext cx="4248472" cy="20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323528" y="4653136"/>
            <a:ext cx="80648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可通过</a:t>
            </a:r>
            <a:r>
              <a:rPr lang="en-US" altLang="zh-CN" b="1" dirty="0" err="1" smtClean="0"/>
              <a:t>SwitchManager</a:t>
            </a:r>
            <a:r>
              <a:rPr lang="zh-CN" altLang="en-US" b="1" dirty="0" smtClean="0"/>
              <a:t>获得容器内所有组件</a:t>
            </a:r>
            <a:endParaRPr lang="en-US" altLang="zh-CN" b="1" dirty="0" smtClean="0"/>
          </a:p>
          <a:p>
            <a:r>
              <a:rPr lang="en-US" altLang="zh-CN" dirty="0" err="1" smtClean="0"/>
              <a:t>ISwitchManager</a:t>
            </a:r>
            <a:r>
              <a:rPr lang="en-US" altLang="zh-CN" dirty="0" smtClean="0"/>
              <a:t> </a:t>
            </a:r>
            <a:r>
              <a:rPr lang="en-US" altLang="zh-CN" dirty="0" err="1"/>
              <a:t>switchManager</a:t>
            </a:r>
            <a:r>
              <a:rPr lang="en-US" altLang="zh-CN" dirty="0"/>
              <a:t> = (</a:t>
            </a:r>
            <a:r>
              <a:rPr lang="en-US" altLang="zh-CN" dirty="0" err="1"/>
              <a:t>ISwitchManager</a:t>
            </a:r>
            <a:r>
              <a:rPr lang="en-US" altLang="zh-CN" dirty="0"/>
              <a:t>) </a:t>
            </a:r>
            <a:r>
              <a:rPr lang="en-US" altLang="zh-CN" dirty="0" err="1"/>
              <a:t>ServiceHelper.getInstance</a:t>
            </a:r>
            <a:r>
              <a:rPr lang="en-US" altLang="zh-CN" dirty="0"/>
              <a:t>(</a:t>
            </a:r>
            <a:r>
              <a:rPr lang="en-US" altLang="zh-CN" dirty="0" err="1"/>
              <a:t>ISwitchManager.class</a:t>
            </a:r>
            <a:r>
              <a:rPr lang="en-US" altLang="zh-CN" dirty="0"/>
              <a:t>, </a:t>
            </a:r>
            <a:r>
              <a:rPr lang="en-US" altLang="zh-CN" dirty="0" err="1"/>
              <a:t>containerName</a:t>
            </a:r>
            <a:r>
              <a:rPr lang="en-US" altLang="zh-CN" dirty="0" smtClean="0"/>
              <a:t>, </a:t>
            </a:r>
            <a:r>
              <a:rPr lang="en-US" altLang="zh-CN" dirty="0"/>
              <a:t>this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Map&lt;String</a:t>
            </a:r>
            <a:r>
              <a:rPr lang="en-US" altLang="zh-CN" dirty="0"/>
              <a:t>, Property&gt; </a:t>
            </a:r>
            <a:r>
              <a:rPr lang="en-US" altLang="zh-CN" dirty="0" err="1"/>
              <a:t>propertyMap</a:t>
            </a:r>
            <a:r>
              <a:rPr lang="en-US" altLang="zh-CN" dirty="0"/>
              <a:t> = </a:t>
            </a:r>
            <a:r>
              <a:rPr lang="en-US" altLang="zh-CN" dirty="0" err="1"/>
              <a:t>switchManager.getControllerProperties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List&lt;Switch&gt; switches = </a:t>
            </a:r>
            <a:r>
              <a:rPr lang="en-US" altLang="zh-CN" dirty="0" err="1" smtClean="0"/>
              <a:t>switchManager.getNetworkDevices</a:t>
            </a:r>
            <a:r>
              <a:rPr lang="en-US" altLang="zh-CN" dirty="0" smtClean="0"/>
              <a:t>();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3409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061" y="1196752"/>
            <a:ext cx="4464496" cy="3168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008112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系统架构</a:t>
            </a:r>
            <a:r>
              <a:rPr lang="en-US" altLang="zh-CN" sz="3200" b="1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-</a:t>
            </a:r>
            <a:r>
              <a:rPr lang="zh-CN" altLang="en-US" sz="3200" b="1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流表管理</a:t>
            </a:r>
            <a:endParaRPr lang="zh-CN" altLang="en-US" sz="3200" b="1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323528" y="908719"/>
            <a:ext cx="5904656" cy="904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err="1" smtClean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ForwardingRules</a:t>
            </a:r>
            <a:r>
              <a:rPr lang="en-US" altLang="zh-CN" sz="3200" b="1" dirty="0" smtClean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Manager</a:t>
            </a:r>
            <a:endParaRPr lang="zh-CN" altLang="en-US" sz="3200" b="1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7011" y="1628800"/>
            <a:ext cx="7431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该模块用于管理转发规则</a:t>
            </a:r>
            <a:r>
              <a:rPr lang="zh-CN" altLang="zh-CN" b="1" dirty="0" smtClean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zh-CN" altLang="en-US" b="1" dirty="0" smtClean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即</a:t>
            </a:r>
            <a:r>
              <a:rPr lang="zh-CN" altLang="zh-CN" b="1" dirty="0" smtClean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流表</a:t>
            </a:r>
            <a:endParaRPr lang="zh-CN" altLang="zh-CN" b="1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8473" y="4509120"/>
            <a:ext cx="82809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可</a:t>
            </a:r>
            <a:r>
              <a:rPr lang="zh-CN" altLang="en-US" b="1" dirty="0" smtClean="0"/>
              <a:t>通过</a:t>
            </a:r>
            <a:r>
              <a:rPr lang="en-US" altLang="zh-CN" b="1" dirty="0" err="1" smtClean="0"/>
              <a:t>ForwardingRulesManager</a:t>
            </a:r>
            <a:r>
              <a:rPr lang="zh-CN" altLang="en-US" b="1" dirty="0" smtClean="0"/>
              <a:t>下发管理流表：</a:t>
            </a:r>
            <a:endParaRPr lang="en-US" altLang="zh-CN" b="1" dirty="0" smtClean="0"/>
          </a:p>
          <a:p>
            <a:r>
              <a:rPr lang="en-US" altLang="zh-CN" dirty="0" smtClean="0"/>
              <a:t>public </a:t>
            </a:r>
            <a:r>
              <a:rPr lang="en-US" altLang="zh-CN" dirty="0"/>
              <a:t>interface </a:t>
            </a:r>
            <a:r>
              <a:rPr lang="en-US" altLang="zh-CN" dirty="0" err="1"/>
              <a:t>IForwardingRulesManager</a:t>
            </a:r>
            <a:r>
              <a:rPr lang="en-US" altLang="zh-CN" dirty="0"/>
              <a:t> </a:t>
            </a:r>
            <a:r>
              <a:rPr lang="en-US" altLang="zh-CN" dirty="0" smtClean="0"/>
              <a:t>{</a:t>
            </a:r>
            <a:endParaRPr lang="zh-CN" altLang="en-US" dirty="0"/>
          </a:p>
          <a:p>
            <a:r>
              <a:rPr lang="en-US" altLang="zh-CN" dirty="0" smtClean="0"/>
              <a:t>	public </a:t>
            </a:r>
            <a:r>
              <a:rPr lang="en-US" altLang="zh-CN" dirty="0"/>
              <a:t>Status </a:t>
            </a:r>
            <a:r>
              <a:rPr lang="en-US" altLang="zh-CN" dirty="0" err="1"/>
              <a:t>installFlowEntry</a:t>
            </a:r>
            <a:r>
              <a:rPr lang="en-US" altLang="zh-CN" dirty="0"/>
              <a:t>(</a:t>
            </a:r>
            <a:r>
              <a:rPr lang="en-US" altLang="zh-CN" dirty="0" err="1"/>
              <a:t>FlowEntry</a:t>
            </a:r>
            <a:r>
              <a:rPr lang="en-US" altLang="zh-CN" dirty="0"/>
              <a:t> flow</a:t>
            </a:r>
            <a:r>
              <a:rPr lang="en-US" altLang="zh-CN" dirty="0"/>
              <a:t>);</a:t>
            </a:r>
          </a:p>
          <a:p>
            <a:r>
              <a:rPr lang="en-US" altLang="zh-CN" dirty="0" smtClean="0"/>
              <a:t>	public </a:t>
            </a:r>
            <a:r>
              <a:rPr lang="en-US" altLang="zh-CN" dirty="0"/>
              <a:t>Status </a:t>
            </a:r>
            <a:r>
              <a:rPr lang="en-US" altLang="zh-CN" dirty="0" err="1"/>
              <a:t>uninstallFlowEntry</a:t>
            </a:r>
            <a:r>
              <a:rPr lang="en-US" altLang="zh-CN" dirty="0"/>
              <a:t>(</a:t>
            </a:r>
            <a:r>
              <a:rPr lang="en-US" altLang="zh-CN" dirty="0" err="1"/>
              <a:t>FlowEntry</a:t>
            </a:r>
            <a:r>
              <a:rPr lang="en-US" altLang="zh-CN" dirty="0"/>
              <a:t> flow</a:t>
            </a:r>
            <a:r>
              <a:rPr lang="en-US" altLang="zh-CN" dirty="0"/>
              <a:t>);</a:t>
            </a:r>
          </a:p>
          <a:p>
            <a:r>
              <a:rPr lang="en-US" altLang="zh-CN" dirty="0" smtClean="0"/>
              <a:t>	public </a:t>
            </a:r>
            <a:r>
              <a:rPr lang="en-US" altLang="zh-CN" dirty="0"/>
              <a:t>Status </a:t>
            </a:r>
            <a:r>
              <a:rPr lang="en-US" altLang="zh-CN" dirty="0" err="1"/>
              <a:t>modifyFlowEntry</a:t>
            </a:r>
            <a:r>
              <a:rPr lang="en-US" altLang="zh-CN" dirty="0"/>
              <a:t>(</a:t>
            </a:r>
            <a:r>
              <a:rPr lang="en-US" altLang="zh-CN" dirty="0" err="1"/>
              <a:t>FlowEntry</a:t>
            </a:r>
            <a:r>
              <a:rPr lang="en-US" altLang="zh-CN" dirty="0"/>
              <a:t> current, </a:t>
            </a:r>
            <a:r>
              <a:rPr lang="en-US" altLang="zh-CN" dirty="0" err="1"/>
              <a:t>FlowEntry</a:t>
            </a:r>
            <a:r>
              <a:rPr lang="en-US" altLang="zh-CN" dirty="0"/>
              <a:t> </a:t>
            </a:r>
            <a:r>
              <a:rPr lang="en-US" altLang="zh-CN" dirty="0" err="1"/>
              <a:t>newone</a:t>
            </a:r>
            <a:r>
              <a:rPr lang="en-US" altLang="zh-CN" dirty="0"/>
              <a:t>);</a:t>
            </a:r>
          </a:p>
          <a:p>
            <a:r>
              <a:rPr lang="en-US" altLang="zh-CN" dirty="0" smtClean="0"/>
              <a:t>	……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2992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008112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系统架构</a:t>
            </a:r>
            <a:endParaRPr lang="zh-CN" altLang="en-US" sz="3200" b="1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40"/>
          <p:cNvSpPr>
            <a:spLocks noChangeArrowheads="1"/>
          </p:cNvSpPr>
          <p:nvPr/>
        </p:nvSpPr>
        <p:spPr bwMode="auto">
          <a:xfrm>
            <a:off x="0" y="3297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2089" name="Picture 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29" y="980728"/>
            <a:ext cx="8032626" cy="3663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矩形 37"/>
          <p:cNvSpPr/>
          <p:nvPr/>
        </p:nvSpPr>
        <p:spPr>
          <a:xfrm>
            <a:off x="413108" y="5605315"/>
            <a:ext cx="73272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与容器相关的</a:t>
            </a:r>
            <a:r>
              <a:rPr lang="en-US" altLang="zh-CN" dirty="0" smtClean="0"/>
              <a:t>Container Instance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err="1" smtClean="0"/>
              <a:t>ISwitchManager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switchManager</a:t>
            </a:r>
            <a:r>
              <a:rPr lang="en-US" altLang="zh-CN" dirty="0" smtClean="0"/>
              <a:t> = (</a:t>
            </a:r>
            <a:r>
              <a:rPr lang="en-US" altLang="zh-CN" dirty="0" err="1" smtClean="0"/>
              <a:t>ISwitchManager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 err="1" smtClean="0"/>
              <a:t>ServiceHelper.getInstance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ISwitchManager.class</a:t>
            </a:r>
            <a:r>
              <a:rPr lang="en-US" altLang="zh-CN" dirty="0"/>
              <a:t>, </a:t>
            </a:r>
            <a:r>
              <a:rPr lang="en-US" altLang="zh-CN" dirty="0" err="1"/>
              <a:t>containerName</a:t>
            </a:r>
            <a:r>
              <a:rPr lang="en-US" altLang="zh-CN" dirty="0"/>
              <a:t>, bundle</a:t>
            </a:r>
            <a:r>
              <a:rPr lang="en-US" altLang="zh-CN" dirty="0" smtClean="0"/>
              <a:t>);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443129" y="4681985"/>
            <a:ext cx="80893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与容器无关的</a:t>
            </a:r>
            <a:r>
              <a:rPr lang="en-US" altLang="zh-CN" dirty="0" smtClean="0"/>
              <a:t>Global Instance: </a:t>
            </a:r>
          </a:p>
          <a:p>
            <a:r>
              <a:rPr lang="en-US" altLang="zh-CN" dirty="0" err="1" smtClean="0"/>
              <a:t>IUserManager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userManager</a:t>
            </a:r>
            <a:r>
              <a:rPr lang="en-US" altLang="zh-CN" dirty="0" smtClean="0"/>
              <a:t>= </a:t>
            </a:r>
            <a:r>
              <a:rPr lang="en-US" altLang="zh-CN" dirty="0"/>
              <a:t>(</a:t>
            </a:r>
            <a:r>
              <a:rPr lang="en-US" altLang="zh-CN" dirty="0" err="1"/>
              <a:t>IUserManager</a:t>
            </a:r>
            <a:r>
              <a:rPr lang="en-US" altLang="zh-CN" dirty="0"/>
              <a:t>) </a:t>
            </a:r>
            <a:r>
              <a:rPr lang="en-US" altLang="zh-CN" dirty="0" err="1"/>
              <a:t>ServiceHelper.getGlobalInstance</a:t>
            </a:r>
            <a:r>
              <a:rPr lang="en-US" altLang="zh-CN" dirty="0"/>
              <a:t>(</a:t>
            </a:r>
            <a:r>
              <a:rPr lang="en-US" altLang="zh-CN" dirty="0" err="1"/>
              <a:t>IUserManager.class</a:t>
            </a:r>
            <a:r>
              <a:rPr lang="en-US" altLang="zh-CN" dirty="0"/>
              <a:t>, bundle);</a:t>
            </a:r>
          </a:p>
        </p:txBody>
      </p:sp>
    </p:spTree>
    <p:extLst>
      <p:ext uri="{BB962C8B-B14F-4D97-AF65-F5344CB8AC3E}">
        <p14:creationId xmlns:p14="http://schemas.microsoft.com/office/powerpoint/2010/main" val="279907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008112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技术实现</a:t>
            </a:r>
            <a:endParaRPr lang="zh-CN" altLang="en-US" sz="3200" b="1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4239" y="4221088"/>
            <a:ext cx="75746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maven</a:t>
            </a:r>
            <a:r>
              <a:rPr lang="zh-CN" altLang="zh-CN" dirty="0"/>
              <a:t>：项目管理及自动构建工具，</a:t>
            </a:r>
            <a:r>
              <a:rPr lang="en-US" altLang="zh-CN" dirty="0"/>
              <a:t>ODL</a:t>
            </a:r>
            <a:r>
              <a:rPr lang="zh-CN" altLang="zh-CN" dirty="0"/>
              <a:t>利用各种</a:t>
            </a:r>
            <a:r>
              <a:rPr lang="en-US" altLang="zh-CN" dirty="0"/>
              <a:t>plugin</a:t>
            </a:r>
            <a:r>
              <a:rPr lang="zh-CN" altLang="zh-CN" dirty="0"/>
              <a:t>实现具体功能。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OSGi</a:t>
            </a:r>
            <a:r>
              <a:rPr lang="zh-CN" altLang="zh-CN" dirty="0"/>
              <a:t>：采用</a:t>
            </a:r>
            <a:r>
              <a:rPr lang="en-US" altLang="zh-CN" dirty="0" err="1"/>
              <a:t>OSGi</a:t>
            </a:r>
            <a:r>
              <a:rPr lang="zh-CN" altLang="zh-CN" dirty="0"/>
              <a:t>体系结构，做到了功能的隔离，解决了可扩展性、热</a:t>
            </a:r>
            <a:r>
              <a:rPr lang="zh-CN" altLang="zh-CN" dirty="0" smtClean="0"/>
              <a:t>部署等</a:t>
            </a:r>
            <a:r>
              <a:rPr lang="zh-CN" altLang="zh-CN" dirty="0"/>
              <a:t>问题。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In</a:t>
            </a:r>
            <a:r>
              <a:rPr lang="zh-CN" altLang="zh-CN" dirty="0"/>
              <a:t>ﬁ</a:t>
            </a:r>
            <a:r>
              <a:rPr lang="en-US" altLang="zh-CN" dirty="0" err="1"/>
              <a:t>nispan</a:t>
            </a:r>
            <a:r>
              <a:rPr lang="en-US" altLang="zh-CN" dirty="0"/>
              <a:t> </a:t>
            </a:r>
            <a:r>
              <a:rPr lang="zh-CN" altLang="zh-CN" dirty="0"/>
              <a:t>：用开源的数据网格平台实现</a:t>
            </a:r>
            <a:r>
              <a:rPr lang="en-US" altLang="zh-CN" dirty="0"/>
              <a:t>Controller</a:t>
            </a:r>
            <a:r>
              <a:rPr lang="zh-CN" altLang="zh-CN" dirty="0"/>
              <a:t>的集群。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Netty</a:t>
            </a:r>
            <a:r>
              <a:rPr lang="zh-CN" altLang="zh-CN" dirty="0"/>
              <a:t>：南向使用</a:t>
            </a:r>
            <a:r>
              <a:rPr lang="en-US" altLang="zh-CN" dirty="0" err="1"/>
              <a:t>Netty</a:t>
            </a:r>
            <a:r>
              <a:rPr lang="zh-CN" altLang="zh-CN" dirty="0"/>
              <a:t>来管理底层的并发</a:t>
            </a:r>
            <a:r>
              <a:rPr lang="en-US" altLang="zh-CN" dirty="0"/>
              <a:t>IO</a:t>
            </a:r>
            <a:r>
              <a:rPr lang="zh-CN" altLang="zh-CN" dirty="0"/>
              <a:t>。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Jersey</a:t>
            </a:r>
            <a:r>
              <a:rPr lang="zh-CN" altLang="zh-CN" dirty="0"/>
              <a:t>：北向使用</a:t>
            </a:r>
            <a:r>
              <a:rPr lang="en-US" altLang="zh-CN" dirty="0"/>
              <a:t>Jersey</a:t>
            </a:r>
            <a:r>
              <a:rPr lang="zh-CN" altLang="zh-CN" dirty="0"/>
              <a:t>提供</a:t>
            </a:r>
            <a:r>
              <a:rPr lang="en-US" altLang="zh-CN" dirty="0"/>
              <a:t>REST</a:t>
            </a:r>
            <a:r>
              <a:rPr lang="zh-CN" altLang="zh-CN" dirty="0"/>
              <a:t>接口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Spring</a:t>
            </a:r>
            <a:r>
              <a:rPr lang="zh-CN" altLang="zh-CN" dirty="0"/>
              <a:t>：</a:t>
            </a:r>
            <a:r>
              <a:rPr lang="en-US" altLang="zh-CN" dirty="0"/>
              <a:t>Web</a:t>
            </a:r>
            <a:r>
              <a:rPr lang="zh-CN" altLang="zh-CN" dirty="0"/>
              <a:t>网站使用</a:t>
            </a:r>
            <a:r>
              <a:rPr lang="en-US" altLang="zh-CN" dirty="0"/>
              <a:t>Spring MVC</a:t>
            </a:r>
            <a:r>
              <a:rPr lang="zh-CN" altLang="zh-CN" dirty="0"/>
              <a:t>转发处理请求，</a:t>
            </a:r>
            <a:r>
              <a:rPr lang="en-US" altLang="zh-CN" dirty="0"/>
              <a:t>Spring Security</a:t>
            </a:r>
            <a:r>
              <a:rPr lang="zh-CN" altLang="zh-CN" dirty="0"/>
              <a:t>管理用户权限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099" y="1196752"/>
            <a:ext cx="5306635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617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008112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技术实现</a:t>
            </a:r>
            <a:r>
              <a:rPr lang="en-US" altLang="zh-CN" sz="3200" b="1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-</a:t>
            </a:r>
            <a:r>
              <a:rPr lang="en-US" altLang="zh-CN" sz="3200" b="1" spc="3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OSGi</a:t>
            </a:r>
            <a:endParaRPr lang="zh-CN" altLang="en-US" sz="3200" b="1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4700" y="1268760"/>
            <a:ext cx="6529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OSGi</a:t>
            </a:r>
            <a:r>
              <a:rPr lang="zh-CN" altLang="en-US" b="1" dirty="0" smtClean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：可插拔，动态改变行为，稳定高效，规范可积累的模块</a:t>
            </a:r>
            <a:endParaRPr lang="zh-CN" altLang="zh-CN" b="1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99792" y="1815615"/>
            <a:ext cx="3024336" cy="5040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用户登陆验证接口</a:t>
            </a:r>
            <a:r>
              <a:rPr lang="en-US" altLang="zh-CN" dirty="0" smtClean="0"/>
              <a:t>Bundle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584" y="2607703"/>
            <a:ext cx="2232248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LDAP</a:t>
            </a:r>
            <a:r>
              <a:rPr lang="zh-CN" altLang="en-US" dirty="0" smtClean="0"/>
              <a:t>验证</a:t>
            </a:r>
            <a:r>
              <a:rPr lang="en-US" altLang="zh-CN" dirty="0" smtClean="0"/>
              <a:t>Bundle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095836" y="2607703"/>
            <a:ext cx="2232248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</a:t>
            </a:r>
            <a:r>
              <a:rPr lang="zh-CN" altLang="en-US" dirty="0" smtClean="0"/>
              <a:t>验证</a:t>
            </a:r>
            <a:r>
              <a:rPr lang="en-US" altLang="zh-CN" dirty="0" smtClean="0"/>
              <a:t>Bundle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436096" y="2607703"/>
            <a:ext cx="2232248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配置文件验证</a:t>
            </a:r>
            <a:r>
              <a:rPr lang="en-US" altLang="zh-CN" dirty="0" smtClean="0"/>
              <a:t>Bundle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3" idx="2"/>
            <a:endCxn id="4" idx="0"/>
          </p:cNvCxnSpPr>
          <p:nvPr/>
        </p:nvCxnSpPr>
        <p:spPr>
          <a:xfrm flipH="1">
            <a:off x="1943708" y="2319671"/>
            <a:ext cx="226825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3" idx="2"/>
            <a:endCxn id="6" idx="0"/>
          </p:cNvCxnSpPr>
          <p:nvPr/>
        </p:nvCxnSpPr>
        <p:spPr>
          <a:xfrm>
            <a:off x="4211960" y="2319671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3" idx="2"/>
            <a:endCxn id="7" idx="0"/>
          </p:cNvCxnSpPr>
          <p:nvPr/>
        </p:nvCxnSpPr>
        <p:spPr>
          <a:xfrm>
            <a:off x="4211960" y="2319671"/>
            <a:ext cx="234026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www.ebupt.com/upload/images/lunwen7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47" y="3501008"/>
            <a:ext cx="6247581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矩形 17"/>
          <p:cNvSpPr/>
          <p:nvPr/>
        </p:nvSpPr>
        <p:spPr>
          <a:xfrm>
            <a:off x="6588224" y="1814305"/>
            <a:ext cx="2160240" cy="5040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</a:t>
            </a:r>
            <a:r>
              <a:rPr lang="zh-CN" altLang="en-US" dirty="0"/>
              <a:t>网站</a:t>
            </a:r>
          </a:p>
        </p:txBody>
      </p:sp>
      <p:cxnSp>
        <p:nvCxnSpPr>
          <p:cNvPr id="20" name="直接箭头连接符 19"/>
          <p:cNvCxnSpPr>
            <a:stCxn id="18" idx="1"/>
            <a:endCxn id="3" idx="3"/>
          </p:cNvCxnSpPr>
          <p:nvPr/>
        </p:nvCxnSpPr>
        <p:spPr>
          <a:xfrm flipH="1">
            <a:off x="5724128" y="2066333"/>
            <a:ext cx="864096" cy="1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86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008112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技术实现</a:t>
            </a:r>
            <a:r>
              <a:rPr lang="en-US" altLang="zh-CN" sz="3200" b="1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-</a:t>
            </a:r>
            <a:r>
              <a:rPr lang="en-US" altLang="zh-CN" sz="3200" b="1" spc="3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Karaf</a:t>
            </a:r>
            <a:endParaRPr lang="zh-CN" altLang="en-US" sz="3200" b="1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2069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1" y="1844824"/>
            <a:ext cx="5831731" cy="1708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436908" y="1195365"/>
            <a:ext cx="83115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 smtClean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Karaf</a:t>
            </a:r>
            <a:r>
              <a:rPr lang="zh-CN" altLang="zh-CN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是在</a:t>
            </a:r>
            <a:r>
              <a:rPr lang="en-US" altLang="zh-CN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Felix</a:t>
            </a:r>
            <a:r>
              <a:rPr lang="zh-CN" altLang="zh-CN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的基础上增加了终端，</a:t>
            </a:r>
            <a:r>
              <a:rPr lang="en-US" altLang="zh-CN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SSH</a:t>
            </a:r>
            <a:r>
              <a:rPr lang="zh-CN" altLang="zh-CN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远程连接等功能的轻量级</a:t>
            </a:r>
            <a:r>
              <a:rPr lang="en-US" altLang="zh-CN" b="1" dirty="0" err="1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OSGi</a:t>
            </a:r>
            <a:r>
              <a:rPr lang="zh-CN" altLang="zh-CN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容器</a:t>
            </a:r>
          </a:p>
        </p:txBody>
      </p:sp>
      <p:pic>
        <p:nvPicPr>
          <p:cNvPr id="2070" name="Picture 22" descr="karaf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751684"/>
            <a:ext cx="6047755" cy="164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>
          <a:xfrm>
            <a:off x="436908" y="5589240"/>
            <a:ext cx="76634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最下面的</a:t>
            </a:r>
            <a:r>
              <a:rPr lang="en-US" altLang="zh-CN" dirty="0" err="1"/>
              <a:t>OSGi</a:t>
            </a:r>
            <a:r>
              <a:rPr lang="en-US" altLang="zh-CN" dirty="0"/>
              <a:t> Runtime</a:t>
            </a:r>
            <a:r>
              <a:rPr lang="zh-CN" altLang="zh-CN" dirty="0"/>
              <a:t>可以是</a:t>
            </a:r>
            <a:r>
              <a:rPr lang="en-US" altLang="zh-CN" dirty="0"/>
              <a:t>Felix</a:t>
            </a:r>
            <a:r>
              <a:rPr lang="zh-CN" altLang="zh-CN" dirty="0"/>
              <a:t>或者</a:t>
            </a:r>
            <a:r>
              <a:rPr lang="en-US" altLang="zh-CN" dirty="0"/>
              <a:t>Equinox</a:t>
            </a:r>
            <a:r>
              <a:rPr lang="zh-CN" altLang="zh-CN" dirty="0"/>
              <a:t>等具体实现，而</a:t>
            </a:r>
            <a:r>
              <a:rPr lang="en-US" altLang="zh-CN" dirty="0" err="1"/>
              <a:t>Karaf</a:t>
            </a:r>
            <a:r>
              <a:rPr lang="zh-CN" altLang="zh-CN" dirty="0"/>
              <a:t>在其上提供了额外特性，如</a:t>
            </a:r>
            <a:r>
              <a:rPr lang="en-US" altLang="zh-CN" dirty="0"/>
              <a:t>Console</a:t>
            </a:r>
            <a:r>
              <a:rPr lang="zh-CN" altLang="zh-CN" dirty="0"/>
              <a:t>，</a:t>
            </a:r>
            <a:r>
              <a:rPr lang="en-US" altLang="zh-CN" dirty="0" smtClean="0"/>
              <a:t>Logging</a:t>
            </a:r>
            <a:r>
              <a:rPr lang="zh-CN" altLang="zh-CN" dirty="0" smtClean="0"/>
              <a:t>等</a:t>
            </a:r>
            <a:r>
              <a:rPr lang="zh-CN" altLang="zh-CN" dirty="0"/>
              <a:t>。</a:t>
            </a:r>
          </a:p>
        </p:txBody>
      </p:sp>
      <p:sp>
        <p:nvSpPr>
          <p:cNvPr id="18" name="矩形 17"/>
          <p:cNvSpPr/>
          <p:nvPr/>
        </p:nvSpPr>
        <p:spPr>
          <a:xfrm>
            <a:off x="6191262" y="2320523"/>
            <a:ext cx="28803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dirty="0" smtClean="0"/>
              <a:t>提供的特性包括：</a:t>
            </a:r>
            <a:endParaRPr lang="en-US" altLang="zh-CN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Hot </a:t>
            </a:r>
            <a:r>
              <a:rPr lang="en-US" altLang="zh-CN" dirty="0"/>
              <a:t>deployment </a:t>
            </a:r>
            <a:endParaRPr lang="zh-CN" altLang="zh-C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Complete Console </a:t>
            </a:r>
            <a:endParaRPr lang="zh-CN" altLang="zh-C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Dynamic Configuration </a:t>
            </a:r>
            <a:endParaRPr lang="zh-CN" altLang="zh-C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Advanced Logging System</a:t>
            </a:r>
            <a:endParaRPr lang="zh-CN" altLang="zh-C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Provisioning</a:t>
            </a:r>
            <a:endParaRPr lang="zh-CN" altLang="zh-C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Management </a:t>
            </a:r>
            <a:endParaRPr lang="zh-CN" altLang="zh-C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Remote</a:t>
            </a:r>
            <a:endParaRPr lang="zh-CN" altLang="zh-C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Security</a:t>
            </a:r>
            <a:endParaRPr lang="zh-CN" altLang="zh-C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Instances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OSGi</a:t>
            </a:r>
            <a:r>
              <a:rPr lang="en-US" altLang="zh-CN" dirty="0" smtClean="0"/>
              <a:t> </a:t>
            </a:r>
            <a:r>
              <a:rPr lang="en-US" altLang="zh-CN" dirty="0"/>
              <a:t>frameworks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36775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008112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技术实现</a:t>
            </a:r>
            <a:r>
              <a:rPr lang="en-US" altLang="zh-CN" sz="3200" b="1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-</a:t>
            </a:r>
            <a:r>
              <a:rPr lang="zh-CN" altLang="en-US" sz="3200" b="1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北向接口</a:t>
            </a:r>
            <a:endParaRPr lang="zh-CN" altLang="en-US" sz="3200" b="1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5536" y="1340768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SOAP</a:t>
            </a:r>
            <a:r>
              <a:rPr lang="zh-CN" altLang="en-US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zh-CN" altLang="en-US" b="1" dirty="0" smtClean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简易</a:t>
            </a:r>
            <a:r>
              <a:rPr lang="zh-CN" altLang="en-US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对象访问</a:t>
            </a:r>
            <a:r>
              <a:rPr lang="zh-CN" altLang="en-US" b="1" dirty="0" smtClean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协议，</a:t>
            </a:r>
            <a:r>
              <a:rPr lang="en-US" altLang="zh-CN" b="1" dirty="0" smtClean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Simple Object Access </a:t>
            </a:r>
            <a:r>
              <a:rPr lang="en-US" altLang="zh-CN" b="1" dirty="0" err="1" smtClean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Protocal</a:t>
            </a:r>
            <a:r>
              <a:rPr lang="zh-CN" altLang="en-US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），是一种简单的基于 </a:t>
            </a:r>
            <a:r>
              <a:rPr lang="en-US" altLang="zh-CN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XML </a:t>
            </a:r>
            <a:r>
              <a:rPr lang="zh-CN" altLang="en-US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的协议，它使应用程序通过 </a:t>
            </a:r>
            <a:r>
              <a:rPr lang="en-US" altLang="zh-CN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HTTP </a:t>
            </a:r>
            <a:r>
              <a:rPr lang="zh-CN" altLang="en-US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来交换信息。</a:t>
            </a:r>
            <a:endParaRPr lang="zh-CN" altLang="zh-CN" b="1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04" y="2060848"/>
            <a:ext cx="4495800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022" y="2175147"/>
            <a:ext cx="4362450" cy="3414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03630" y="5805264"/>
            <a:ext cx="82008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WSDL</a:t>
            </a:r>
            <a:r>
              <a:rPr lang="zh-CN" altLang="en-US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（网络服务描述语言，</a:t>
            </a:r>
            <a:r>
              <a:rPr lang="en-US" altLang="zh-CN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Web Services Description Language</a:t>
            </a:r>
            <a:r>
              <a:rPr lang="zh-CN" altLang="en-US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）是一门基于 </a:t>
            </a:r>
            <a:r>
              <a:rPr lang="en-US" altLang="zh-CN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XML </a:t>
            </a:r>
            <a:r>
              <a:rPr lang="zh-CN" altLang="en-US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的语言，用于描述 </a:t>
            </a:r>
            <a:r>
              <a:rPr lang="en-US" altLang="zh-CN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Web Services </a:t>
            </a:r>
            <a:r>
              <a:rPr lang="zh-CN" altLang="en-US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以及如何对它们进行访问。</a:t>
            </a:r>
          </a:p>
        </p:txBody>
      </p:sp>
    </p:spTree>
    <p:extLst>
      <p:ext uri="{BB962C8B-B14F-4D97-AF65-F5344CB8AC3E}">
        <p14:creationId xmlns:p14="http://schemas.microsoft.com/office/powerpoint/2010/main" val="89767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008112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大纲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43608" y="1889532"/>
            <a:ext cx="6399999" cy="773037"/>
            <a:chOff x="1167472" y="1105694"/>
            <a:chExt cx="6399999" cy="773037"/>
          </a:xfrm>
        </p:grpSpPr>
        <p:sp>
          <p:nvSpPr>
            <p:cNvPr id="5" name="TextBox 14"/>
            <p:cNvSpPr txBox="1"/>
            <p:nvPr/>
          </p:nvSpPr>
          <p:spPr>
            <a:xfrm>
              <a:off x="1379265" y="1273270"/>
              <a:ext cx="6188206" cy="605461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ysClr val="window" lastClr="FFFFFF">
                  <a:lumMod val="65000"/>
                </a:sysClr>
              </a:solidFill>
            </a:ln>
          </p:spPr>
          <p:txBody>
            <a:bodyPr wrap="none" rtlCol="0" anchor="ctr">
              <a:no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kern="0" dirty="0" smtClean="0">
                  <a:solidFill>
                    <a:prstClr val="white">
                      <a:lumMod val="6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基本概念</a:t>
              </a:r>
              <a:endParaRPr lang="zh-CN" altLang="en-US" sz="2400" b="1" kern="0" dirty="0">
                <a:solidFill>
                  <a:prstClr val="white">
                    <a:lumMod val="65000"/>
                  </a:prst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 bwMode="auto">
            <a:xfrm>
              <a:off x="1167472" y="1105694"/>
              <a:ext cx="504056" cy="504056"/>
            </a:xfrm>
            <a:prstGeom prst="ellipse">
              <a:avLst/>
            </a:prstGeom>
            <a:solidFill>
              <a:srgbClr val="00B0F0"/>
            </a:solidFill>
            <a:ln w="76200" cap="flat" cmpd="sng" algn="ctr">
              <a:solidFill>
                <a:srgbClr val="D9D9D9">
                  <a:alpha val="63922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09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alpha val="99000"/>
                    </a:prstClr>
                  </a:solidFill>
                  <a:effectLst/>
                  <a:uLnTx/>
                  <a:uFillTx/>
                  <a:latin typeface="Arial Black" pitchFamily="34" charset="0"/>
                  <a:ea typeface="宋体"/>
                  <a:cs typeface="Arial" pitchFamily="34" charset="0"/>
                </a:rPr>
                <a:t>1</a:t>
              </a:r>
              <a:endPara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alpha val="99000"/>
                  </a:prstClr>
                </a:solidFill>
                <a:effectLst/>
                <a:uLnTx/>
                <a:uFillTx/>
                <a:latin typeface="Arial Black" pitchFamily="34" charset="0"/>
                <a:ea typeface="宋体"/>
                <a:cs typeface="Arial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045396" y="2897644"/>
            <a:ext cx="6422594" cy="811138"/>
            <a:chOff x="1169260" y="2041798"/>
            <a:chExt cx="6422594" cy="811138"/>
          </a:xfrm>
        </p:grpSpPr>
        <p:sp>
          <p:nvSpPr>
            <p:cNvPr id="8" name="TextBox 17"/>
            <p:cNvSpPr txBox="1"/>
            <p:nvPr/>
          </p:nvSpPr>
          <p:spPr>
            <a:xfrm>
              <a:off x="1403648" y="2247475"/>
              <a:ext cx="6188206" cy="605461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ysClr val="window" lastClr="FFFFFF">
                  <a:lumMod val="65000"/>
                </a:sysClr>
              </a:solidFill>
            </a:ln>
          </p:spPr>
          <p:txBody>
            <a:bodyPr wrap="none" rtlCol="0" anchor="ctr">
              <a:no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lvl="0"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kern="0" dirty="0" smtClean="0">
                  <a:solidFill>
                    <a:prstClr val="white">
                      <a:lumMod val="6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系统架构</a:t>
              </a:r>
              <a:endParaRPr lang="zh-CN" altLang="en-US" sz="2400" b="1" kern="0" dirty="0">
                <a:solidFill>
                  <a:prstClr val="white">
                    <a:lumMod val="65000"/>
                  </a:prst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1169260" y="2041798"/>
              <a:ext cx="502269" cy="502269"/>
            </a:xfrm>
            <a:prstGeom prst="ellipse">
              <a:avLst/>
            </a:prstGeom>
            <a:solidFill>
              <a:srgbClr val="FFC000"/>
            </a:solidFill>
            <a:ln w="76200" cap="flat" cmpd="sng" algn="ctr">
              <a:solidFill>
                <a:srgbClr val="D9D9D9">
                  <a:alpha val="63922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09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alpha val="99000"/>
                    </a:prstClr>
                  </a:solidFill>
                  <a:effectLst/>
                  <a:uLnTx/>
                  <a:uFillTx/>
                  <a:latin typeface="Arial Black" pitchFamily="34" charset="0"/>
                  <a:ea typeface="宋体"/>
                  <a:cs typeface="Arial" pitchFamily="34" charset="0"/>
                </a:rPr>
                <a:t>2</a:t>
              </a:r>
              <a:endPara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alpha val="99000"/>
                  </a:prstClr>
                </a:solidFill>
                <a:effectLst/>
                <a:uLnTx/>
                <a:uFillTx/>
                <a:latin typeface="Arial Black" pitchFamily="34" charset="0"/>
                <a:ea typeface="宋体"/>
                <a:cs typeface="Arial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043608" y="3977764"/>
            <a:ext cx="6424382" cy="792088"/>
            <a:chOff x="1167472" y="2977902"/>
            <a:chExt cx="6424382" cy="792088"/>
          </a:xfrm>
        </p:grpSpPr>
        <p:sp>
          <p:nvSpPr>
            <p:cNvPr id="11" name="TextBox 20"/>
            <p:cNvSpPr txBox="1"/>
            <p:nvPr/>
          </p:nvSpPr>
          <p:spPr>
            <a:xfrm>
              <a:off x="1403648" y="3164529"/>
              <a:ext cx="6188206" cy="605461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ysClr val="window" lastClr="FFFFFF">
                  <a:lumMod val="65000"/>
                </a:sysClr>
              </a:solidFill>
            </a:ln>
          </p:spPr>
          <p:txBody>
            <a:bodyPr wrap="none" rtlCol="0" anchor="ctr">
              <a:no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kern="0" dirty="0" smtClean="0">
                  <a:solidFill>
                    <a:prstClr val="white">
                      <a:lumMod val="6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技术实现</a:t>
              </a:r>
              <a:endParaRPr lang="zh-CN" altLang="en-US" sz="2400" b="1" kern="0" dirty="0">
                <a:solidFill>
                  <a:prstClr val="white">
                    <a:lumMod val="65000"/>
                  </a:prst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1167472" y="2977902"/>
              <a:ext cx="524210" cy="524210"/>
            </a:xfrm>
            <a:prstGeom prst="ellipse">
              <a:avLst/>
            </a:prstGeom>
            <a:solidFill>
              <a:srgbClr val="92D050"/>
            </a:solidFill>
            <a:ln w="76200" cap="flat" cmpd="sng" algn="ctr">
              <a:solidFill>
                <a:srgbClr val="D9D9D9">
                  <a:alpha val="63922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09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alpha val="99000"/>
                    </a:prstClr>
                  </a:solidFill>
                  <a:effectLst/>
                  <a:uLnTx/>
                  <a:uFillTx/>
                  <a:latin typeface="Arial Black" pitchFamily="34" charset="0"/>
                  <a:ea typeface="宋体"/>
                  <a:cs typeface="Arial" pitchFamily="34" charset="0"/>
                </a:rPr>
                <a:t>3</a:t>
              </a:r>
              <a:endPara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alpha val="99000"/>
                  </a:prstClr>
                </a:solidFill>
                <a:effectLst/>
                <a:uLnTx/>
                <a:uFillTx/>
                <a:latin typeface="Arial Black" pitchFamily="34" charset="0"/>
                <a:ea typeface="宋体"/>
                <a:cs typeface="Arial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043608" y="5057884"/>
            <a:ext cx="6424382" cy="792088"/>
            <a:chOff x="1167472" y="2977902"/>
            <a:chExt cx="6424382" cy="792088"/>
          </a:xfrm>
        </p:grpSpPr>
        <p:sp>
          <p:nvSpPr>
            <p:cNvPr id="14" name="TextBox 23"/>
            <p:cNvSpPr txBox="1"/>
            <p:nvPr/>
          </p:nvSpPr>
          <p:spPr>
            <a:xfrm>
              <a:off x="1403648" y="3164529"/>
              <a:ext cx="6188206" cy="605461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ysClr val="window" lastClr="FFFFFF">
                  <a:lumMod val="65000"/>
                </a:sysClr>
              </a:solidFill>
            </a:ln>
          </p:spPr>
          <p:txBody>
            <a:bodyPr wrap="none" rtlCol="0" anchor="ctr">
              <a:no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lvl="0"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kern="0" dirty="0" smtClean="0">
                  <a:solidFill>
                    <a:prstClr val="white">
                      <a:lumMod val="6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提问与交流</a:t>
              </a:r>
              <a:endParaRPr lang="zh-CN" altLang="en-US" sz="2400" b="1" kern="0" dirty="0">
                <a:solidFill>
                  <a:prstClr val="white">
                    <a:lumMod val="65000"/>
                  </a:prst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椭圆 14"/>
            <p:cNvSpPr/>
            <p:nvPr/>
          </p:nvSpPr>
          <p:spPr bwMode="auto">
            <a:xfrm>
              <a:off x="1167472" y="2977902"/>
              <a:ext cx="524210" cy="524210"/>
            </a:xfrm>
            <a:prstGeom prst="ellipse">
              <a:avLst/>
            </a:prstGeom>
            <a:solidFill>
              <a:srgbClr val="C0504D">
                <a:lumMod val="60000"/>
                <a:lumOff val="40000"/>
              </a:srgbClr>
            </a:solidFill>
            <a:ln w="76200" cap="flat" cmpd="sng" algn="ctr">
              <a:solidFill>
                <a:srgbClr val="D9D9D9">
                  <a:alpha val="63922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09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alpha val="99000"/>
                    </a:prstClr>
                  </a:solidFill>
                  <a:effectLst/>
                  <a:uLnTx/>
                  <a:uFillTx/>
                  <a:latin typeface="Arial Black" pitchFamily="34" charset="0"/>
                  <a:ea typeface="宋体"/>
                  <a:cs typeface="Arial" pitchFamily="34" charset="0"/>
                </a:rPr>
                <a:t>4</a:t>
              </a:r>
              <a:endPara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alpha val="99000"/>
                  </a:prstClr>
                </a:solidFill>
                <a:effectLst/>
                <a:uLnTx/>
                <a:uFillTx/>
                <a:latin typeface="Arial Black" pitchFamily="34" charset="0"/>
                <a:ea typeface="宋体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54009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008112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技术实现</a:t>
            </a:r>
            <a:r>
              <a:rPr lang="en-US" altLang="zh-CN" sz="3200" b="1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-</a:t>
            </a:r>
            <a:r>
              <a:rPr lang="zh-CN" altLang="en-US" sz="3200" b="1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北向接口</a:t>
            </a:r>
            <a:endParaRPr lang="zh-CN" altLang="en-US" sz="3200" b="1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5536" y="1340768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REST(</a:t>
            </a:r>
            <a:r>
              <a:rPr lang="zh-CN" altLang="zh-CN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Representational State Transfer</a:t>
            </a:r>
            <a:r>
              <a:rPr lang="en-US" altLang="zh-CN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</a:t>
            </a:r>
            <a:r>
              <a:rPr lang="zh-CN" altLang="zh-CN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含状态传输</a:t>
            </a:r>
            <a:r>
              <a:rPr lang="en-US" altLang="zh-CN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endParaRPr lang="zh-CN" altLang="en-US" b="1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61" y="2060848"/>
            <a:ext cx="3657600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4248472" y="184482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资源是由URI来指定。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数据库的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CRUD</a:t>
            </a:r>
            <a:r>
              <a:rPr lang="zh-CN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正好</a:t>
            </a:r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对应HTTP协议提供的GET、POST、PUT和</a:t>
            </a:r>
            <a:r>
              <a:rPr lang="zh-CN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DELETE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连接协议无状态性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4203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008112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技术实现</a:t>
            </a:r>
            <a:r>
              <a:rPr lang="en-US" altLang="zh-CN" sz="3200" b="1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-</a:t>
            </a:r>
            <a:r>
              <a:rPr lang="zh-CN" altLang="en-US" sz="3200" b="1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北向接口</a:t>
            </a:r>
            <a:endParaRPr lang="zh-CN" altLang="en-US" sz="3200" b="1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3568" y="1228110"/>
            <a:ext cx="6137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JAX-WS</a:t>
            </a:r>
            <a:r>
              <a:rPr lang="zh-CN" altLang="zh-CN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Java API for XML Web </a:t>
            </a:r>
            <a:r>
              <a:rPr lang="en-US" altLang="zh-CN" b="1" dirty="0" smtClean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Services, for SOAP</a:t>
            </a:r>
            <a:endParaRPr lang="zh-CN" altLang="en-US" b="1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1266" name="Picture 2" descr="jax-ws-dis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817" y="1700809"/>
            <a:ext cx="338360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355687" y="1597442"/>
            <a:ext cx="4216313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@</a:t>
            </a:r>
            <a:r>
              <a:rPr lang="en-US" altLang="zh-CN" b="1" dirty="0" err="1"/>
              <a:t>WebService</a:t>
            </a:r>
            <a:r>
              <a:rPr lang="en-US" altLang="zh-CN" b="1" dirty="0"/>
              <a:t> </a:t>
            </a:r>
            <a:endParaRPr lang="en-US" altLang="zh-CN" b="1" dirty="0" smtClean="0"/>
          </a:p>
          <a:p>
            <a:r>
              <a:rPr lang="en-US" altLang="zh-CN" dirty="0" smtClean="0"/>
              <a:t>public </a:t>
            </a:r>
            <a:r>
              <a:rPr lang="en-US" altLang="zh-CN" dirty="0"/>
              <a:t>class </a:t>
            </a:r>
            <a:r>
              <a:rPr lang="en-US" altLang="zh-CN" dirty="0" smtClean="0"/>
              <a:t>HelloWorld </a:t>
            </a:r>
            <a:r>
              <a:rPr lang="en-US" altLang="zh-CN" dirty="0"/>
              <a:t>{ </a:t>
            </a:r>
            <a:endParaRPr lang="en-US" altLang="zh-CN" dirty="0" smtClean="0"/>
          </a:p>
          <a:p>
            <a:r>
              <a:rPr lang="en-US" altLang="zh-CN" dirty="0" smtClean="0"/>
              <a:t>   @</a:t>
            </a:r>
            <a:r>
              <a:rPr lang="en-US" altLang="zh-CN" b="1" dirty="0" err="1"/>
              <a:t>WebMethod</a:t>
            </a:r>
            <a:r>
              <a:rPr lang="en-US" altLang="zh-CN" b="1" dirty="0"/>
              <a:t> </a:t>
            </a:r>
            <a:endParaRPr lang="en-US" altLang="zh-CN" b="1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public </a:t>
            </a:r>
            <a:r>
              <a:rPr lang="en-US" altLang="zh-CN" dirty="0"/>
              <a:t>String </a:t>
            </a:r>
            <a:r>
              <a:rPr lang="en-US" altLang="zh-CN" dirty="0" err="1"/>
              <a:t>sayHello</a:t>
            </a:r>
            <a:r>
              <a:rPr lang="en-US" altLang="zh-CN" dirty="0"/>
              <a:t>(String name) {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return “Hello "+ </a:t>
            </a:r>
            <a:r>
              <a:rPr lang="en-US" altLang="zh-CN" dirty="0"/>
              <a:t>name + ".";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}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09698" y="3678435"/>
            <a:ext cx="7934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Server: </a:t>
            </a:r>
            <a:r>
              <a:rPr lang="en-US" altLang="zh-CN" b="1" dirty="0" err="1" smtClean="0"/>
              <a:t>Endpoint.publish</a:t>
            </a:r>
            <a:r>
              <a:rPr lang="en-US" altLang="zh-CN" dirty="0"/>
              <a:t>("http://localhost:9999/</a:t>
            </a:r>
            <a:r>
              <a:rPr lang="en-US" altLang="zh-CN" dirty="0" err="1"/>
              <a:t>ws</a:t>
            </a:r>
            <a:r>
              <a:rPr lang="en-US" altLang="zh-CN" dirty="0"/>
              <a:t>/hello", new </a:t>
            </a:r>
            <a:r>
              <a:rPr lang="en-US" altLang="zh-CN" dirty="0" smtClean="0"/>
              <a:t>HelloWorld());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04719" y="4144324"/>
            <a:ext cx="7704856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Client</a:t>
            </a:r>
            <a:r>
              <a:rPr lang="zh-CN" altLang="en-US" b="1" dirty="0" smtClean="0"/>
              <a:t>：</a:t>
            </a:r>
            <a:r>
              <a:rPr lang="en-US" altLang="zh-CN" dirty="0" smtClean="0"/>
              <a:t>URL </a:t>
            </a:r>
            <a:r>
              <a:rPr lang="en-US" altLang="zh-CN" dirty="0" err="1"/>
              <a:t>url</a:t>
            </a:r>
            <a:r>
              <a:rPr lang="en-US" altLang="zh-CN" dirty="0"/>
              <a:t> = new URL("http://localhost:9999/</a:t>
            </a:r>
            <a:r>
              <a:rPr lang="en-US" altLang="zh-CN" dirty="0" err="1"/>
              <a:t>ws</a:t>
            </a:r>
            <a:r>
              <a:rPr lang="en-US" altLang="zh-CN" dirty="0"/>
              <a:t>/</a:t>
            </a:r>
            <a:r>
              <a:rPr lang="en-US" altLang="zh-CN" dirty="0" err="1"/>
              <a:t>hello?wsdl</a:t>
            </a:r>
            <a:r>
              <a:rPr lang="en-US" altLang="zh-CN" dirty="0"/>
              <a:t>"); </a:t>
            </a:r>
            <a:endParaRPr lang="en-US" altLang="zh-CN" dirty="0" smtClean="0"/>
          </a:p>
          <a:p>
            <a:r>
              <a:rPr lang="en-US" altLang="zh-CN" dirty="0" err="1" smtClean="0"/>
              <a:t>QName</a:t>
            </a:r>
            <a:r>
              <a:rPr lang="en-US" altLang="zh-CN" dirty="0" smtClean="0"/>
              <a:t> </a:t>
            </a:r>
            <a:r>
              <a:rPr lang="en-US" altLang="zh-CN" dirty="0" err="1"/>
              <a:t>qname</a:t>
            </a:r>
            <a:r>
              <a:rPr lang="en-US" altLang="zh-CN" dirty="0"/>
              <a:t> = new </a:t>
            </a:r>
            <a:r>
              <a:rPr lang="en-US" altLang="zh-CN" dirty="0" err="1"/>
              <a:t>QName</a:t>
            </a:r>
            <a:r>
              <a:rPr lang="en-US" altLang="zh-CN" dirty="0"/>
              <a:t>("http://ws.mkyong.com</a:t>
            </a:r>
            <a:r>
              <a:rPr lang="en-US" altLang="zh-CN" dirty="0" smtClean="0"/>
              <a:t>/","</a:t>
            </a:r>
            <a:r>
              <a:rPr lang="en-US" altLang="zh-CN" dirty="0" err="1" smtClean="0"/>
              <a:t>HelloWorldService</a:t>
            </a:r>
            <a:r>
              <a:rPr lang="en-US" altLang="zh-CN" dirty="0"/>
              <a:t>");  </a:t>
            </a:r>
            <a:endParaRPr lang="en-US" altLang="zh-CN" dirty="0" smtClean="0"/>
          </a:p>
          <a:p>
            <a:r>
              <a:rPr lang="en-US" altLang="zh-CN" dirty="0" smtClean="0"/>
              <a:t>Service </a:t>
            </a:r>
            <a:r>
              <a:rPr lang="en-US" altLang="zh-CN" dirty="0" err="1"/>
              <a:t>service</a:t>
            </a:r>
            <a:r>
              <a:rPr lang="en-US" altLang="zh-CN" dirty="0"/>
              <a:t> = </a:t>
            </a:r>
            <a:r>
              <a:rPr lang="en-US" altLang="zh-CN" dirty="0" err="1"/>
              <a:t>Service.create</a:t>
            </a:r>
            <a:r>
              <a:rPr lang="en-US" altLang="zh-CN" dirty="0"/>
              <a:t>(</a:t>
            </a:r>
            <a:r>
              <a:rPr lang="en-US" altLang="zh-CN" dirty="0" err="1"/>
              <a:t>url</a:t>
            </a:r>
            <a:r>
              <a:rPr lang="en-US" altLang="zh-CN" dirty="0"/>
              <a:t>, </a:t>
            </a:r>
            <a:r>
              <a:rPr lang="en-US" altLang="zh-CN" dirty="0" err="1"/>
              <a:t>qname</a:t>
            </a:r>
            <a:r>
              <a:rPr lang="en-US" altLang="zh-CN" dirty="0"/>
              <a:t>);   </a:t>
            </a:r>
          </a:p>
          <a:p>
            <a:r>
              <a:rPr lang="en-US" altLang="zh-CN" dirty="0" smtClean="0"/>
              <a:t>HelloWorld hello = </a:t>
            </a:r>
            <a:r>
              <a:rPr lang="en-US" altLang="zh-CN" dirty="0" err="1" smtClean="0"/>
              <a:t>service.getPort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HelloWorld.class</a:t>
            </a:r>
            <a:r>
              <a:rPr lang="en-US" altLang="zh-CN" dirty="0"/>
              <a:t>);   </a:t>
            </a:r>
            <a:endParaRPr lang="en-US" altLang="zh-CN" dirty="0" smtClean="0"/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hello.sayHello</a:t>
            </a:r>
            <a:r>
              <a:rPr lang="en-US" altLang="zh-CN" dirty="0" smtClean="0"/>
              <a:t>(“test")); </a:t>
            </a:r>
          </a:p>
          <a:p>
            <a:r>
              <a:rPr lang="en-US" altLang="zh-CN" dirty="0" smtClean="0"/>
              <a:t>Output:  Hello test.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372200" y="4833389"/>
            <a:ext cx="1867985" cy="376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Request WSDL file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6372200" y="5365676"/>
            <a:ext cx="1872208" cy="353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Response WSDL file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6370088" y="6430449"/>
            <a:ext cx="2434233" cy="353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Response SOAP envelope </a:t>
            </a:r>
            <a:endParaRPr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6372200" y="5894869"/>
            <a:ext cx="2430010" cy="376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Request SOAP </a:t>
            </a:r>
            <a:r>
              <a:rPr lang="en-US" altLang="zh-CN" sz="1600" dirty="0"/>
              <a:t>envelope </a:t>
            </a:r>
            <a:endParaRPr lang="zh-CN" altLang="en-US" sz="1600" dirty="0"/>
          </a:p>
        </p:txBody>
      </p:sp>
      <p:cxnSp>
        <p:nvCxnSpPr>
          <p:cNvPr id="15" name="直接箭头连接符 14"/>
          <p:cNvCxnSpPr>
            <a:stCxn id="7" idx="2"/>
            <a:endCxn id="9" idx="0"/>
          </p:cNvCxnSpPr>
          <p:nvPr/>
        </p:nvCxnSpPr>
        <p:spPr>
          <a:xfrm>
            <a:off x="7306193" y="5209584"/>
            <a:ext cx="2111" cy="156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7306192" y="5719277"/>
            <a:ext cx="0" cy="1793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7306192" y="6271064"/>
            <a:ext cx="0" cy="159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862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008112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技术实现</a:t>
            </a:r>
            <a:r>
              <a:rPr lang="en-US" altLang="zh-CN" sz="3200" b="1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-</a:t>
            </a:r>
            <a:r>
              <a:rPr lang="zh-CN" altLang="en-US" sz="3200" b="1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北向接口</a:t>
            </a:r>
            <a:endParaRPr lang="zh-CN" altLang="en-US" sz="3200" b="1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3568" y="1228110"/>
            <a:ext cx="6329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JAX-RS</a:t>
            </a:r>
            <a:r>
              <a:rPr lang="zh-CN" altLang="zh-CN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Java API for RESTful Web </a:t>
            </a:r>
            <a:r>
              <a:rPr lang="en-US" altLang="zh-CN" b="1" dirty="0" smtClean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Services, for REST</a:t>
            </a:r>
            <a:endParaRPr lang="zh-CN" altLang="en-US" b="1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3568" y="5254835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request: www.example.com/rest/users/1?from=china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873" y="1772816"/>
            <a:ext cx="6450921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@</a:t>
            </a:r>
            <a:r>
              <a:rPr lang="en-US" altLang="zh-CN" b="1" dirty="0"/>
              <a:t>Path</a:t>
            </a:r>
            <a:r>
              <a:rPr lang="en-US" altLang="zh-CN" dirty="0"/>
              <a:t>("/users") </a:t>
            </a:r>
            <a:endParaRPr lang="en-US" altLang="zh-CN" dirty="0" smtClean="0"/>
          </a:p>
          <a:p>
            <a:r>
              <a:rPr lang="en-US" altLang="zh-CN" dirty="0"/>
              <a:t>@</a:t>
            </a:r>
            <a:r>
              <a:rPr lang="en-US" altLang="zh-CN" b="1" dirty="0"/>
              <a:t>Consumes</a:t>
            </a:r>
            <a:r>
              <a:rPr lang="en-US" altLang="zh-CN" dirty="0"/>
              <a:t>("application/</a:t>
            </a:r>
            <a:r>
              <a:rPr lang="en-US" altLang="zh-CN" dirty="0" err="1"/>
              <a:t>json</a:t>
            </a:r>
            <a:r>
              <a:rPr lang="en-US" altLang="zh-CN" dirty="0"/>
              <a:t>") </a:t>
            </a:r>
            <a:endParaRPr lang="en-US" altLang="zh-CN" dirty="0" smtClean="0"/>
          </a:p>
          <a:p>
            <a:r>
              <a:rPr lang="en-US" altLang="zh-CN" dirty="0"/>
              <a:t>@</a:t>
            </a:r>
            <a:r>
              <a:rPr lang="en-US" altLang="zh-CN" b="1" dirty="0"/>
              <a:t>Produces</a:t>
            </a:r>
            <a:r>
              <a:rPr lang="en-US" altLang="zh-CN" dirty="0"/>
              <a:t>("application/</a:t>
            </a:r>
            <a:r>
              <a:rPr lang="en-US" altLang="zh-CN" dirty="0" err="1"/>
              <a:t>json</a:t>
            </a:r>
            <a:r>
              <a:rPr lang="en-US" altLang="zh-CN" dirty="0"/>
              <a:t>") </a:t>
            </a:r>
            <a:endParaRPr lang="en-US" altLang="zh-CN" dirty="0" smtClean="0"/>
          </a:p>
          <a:p>
            <a:r>
              <a:rPr lang="en-US" altLang="zh-CN" dirty="0" smtClean="0"/>
              <a:t>public </a:t>
            </a:r>
            <a:r>
              <a:rPr lang="en-US" altLang="zh-CN" dirty="0"/>
              <a:t>class </a:t>
            </a:r>
            <a:r>
              <a:rPr lang="en-US" altLang="zh-CN" dirty="0" err="1"/>
              <a:t>UserRestService</a:t>
            </a:r>
            <a:r>
              <a:rPr lang="en-US" altLang="zh-CN" dirty="0"/>
              <a:t> {  </a:t>
            </a:r>
            <a:endParaRPr lang="en-US" altLang="zh-CN" dirty="0" smtClean="0"/>
          </a:p>
          <a:p>
            <a:r>
              <a:rPr lang="en-US" altLang="zh-CN" dirty="0" smtClean="0"/>
              <a:t>    @</a:t>
            </a:r>
            <a:r>
              <a:rPr lang="en-US" altLang="zh-CN" b="1" dirty="0"/>
              <a:t>GET </a:t>
            </a:r>
            <a:endParaRPr lang="en-US" altLang="zh-CN" b="1" dirty="0" smtClean="0"/>
          </a:p>
          <a:p>
            <a:r>
              <a:rPr lang="en-US" altLang="zh-CN" dirty="0" smtClean="0"/>
              <a:t>    @</a:t>
            </a:r>
            <a:r>
              <a:rPr lang="en-US" altLang="zh-CN" b="1" dirty="0"/>
              <a:t>Path</a:t>
            </a:r>
            <a:r>
              <a:rPr lang="en-US" altLang="zh-CN" dirty="0"/>
              <a:t>("{id}") </a:t>
            </a:r>
            <a:endParaRPr lang="en-US" altLang="zh-CN" dirty="0" smtClean="0"/>
          </a:p>
          <a:p>
            <a:r>
              <a:rPr lang="en-US" altLang="zh-CN" dirty="0" smtClean="0"/>
              <a:t>    public </a:t>
            </a:r>
            <a:r>
              <a:rPr lang="en-US" altLang="zh-CN" dirty="0"/>
              <a:t>Response </a:t>
            </a:r>
            <a:r>
              <a:rPr lang="en-US" altLang="zh-CN" dirty="0" err="1"/>
              <a:t>getUserById</a:t>
            </a:r>
            <a:r>
              <a:rPr lang="en-US" altLang="zh-CN" dirty="0"/>
              <a:t>(@</a:t>
            </a:r>
            <a:r>
              <a:rPr lang="en-US" altLang="zh-CN" b="1" dirty="0" err="1"/>
              <a:t>PathParam</a:t>
            </a:r>
            <a:r>
              <a:rPr lang="en-US" altLang="zh-CN" dirty="0"/>
              <a:t>("id") String </a:t>
            </a:r>
            <a:r>
              <a:rPr lang="en-US" altLang="zh-CN" dirty="0" smtClean="0"/>
              <a:t>id, 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@</a:t>
            </a:r>
            <a:r>
              <a:rPr lang="en-US" altLang="zh-CN" b="1" dirty="0" err="1"/>
              <a:t>QueryParam</a:t>
            </a:r>
            <a:r>
              <a:rPr lang="en-US" altLang="zh-CN" dirty="0"/>
              <a:t>("from") </a:t>
            </a:r>
            <a:r>
              <a:rPr lang="en-US" altLang="zh-CN" dirty="0" smtClean="0"/>
              <a:t>String from</a:t>
            </a:r>
            <a:r>
              <a:rPr lang="en-US" altLang="zh-CN" dirty="0"/>
              <a:t>, </a:t>
            </a:r>
            <a:r>
              <a:rPr lang="en-US" altLang="zh-CN" dirty="0" smtClean="0"/>
              <a:t>) </a:t>
            </a:r>
            <a:r>
              <a:rPr lang="en-US" altLang="zh-CN" dirty="0"/>
              <a:t>{   </a:t>
            </a:r>
            <a:endParaRPr lang="en-US" altLang="zh-CN" dirty="0" smtClean="0"/>
          </a:p>
          <a:p>
            <a:r>
              <a:rPr lang="en-US" altLang="zh-CN" dirty="0"/>
              <a:t>	 </a:t>
            </a:r>
            <a:r>
              <a:rPr lang="en-US" altLang="zh-CN" dirty="0" smtClean="0"/>
              <a:t>        return </a:t>
            </a:r>
            <a:r>
              <a:rPr lang="en-US" altLang="zh-CN" dirty="0" err="1"/>
              <a:t>Response.status</a:t>
            </a:r>
            <a:r>
              <a:rPr lang="en-US" altLang="zh-CN" dirty="0"/>
              <a:t>(200).entity</a:t>
            </a:r>
            <a:r>
              <a:rPr lang="en-US" altLang="zh-CN" dirty="0" smtClean="0"/>
              <a:t>(“User </a:t>
            </a:r>
            <a:r>
              <a:rPr lang="en-US" altLang="zh-CN" dirty="0"/>
              <a:t>"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+ id + “ from” + from).</a:t>
            </a:r>
            <a:r>
              <a:rPr lang="en-US" altLang="zh-CN" dirty="0"/>
              <a:t>build();   </a:t>
            </a:r>
            <a:endParaRPr lang="en-US" altLang="zh-CN" dirty="0" smtClean="0"/>
          </a:p>
          <a:p>
            <a:r>
              <a:rPr lang="en-US" altLang="zh-CN" dirty="0" smtClean="0"/>
              <a:t>     } </a:t>
            </a:r>
            <a:r>
              <a:rPr lang="en-US" altLang="zh-CN" dirty="0"/>
              <a:t>  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83568" y="5646148"/>
            <a:ext cx="28279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response:</a:t>
            </a:r>
          </a:p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{ User 1 from china}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2913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008112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技术实现</a:t>
            </a:r>
            <a:r>
              <a:rPr lang="en-US" altLang="zh-CN" sz="3200" b="1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-</a:t>
            </a:r>
            <a:r>
              <a:rPr lang="zh-CN" altLang="en-US" sz="3200" b="1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北向接口</a:t>
            </a:r>
            <a:endParaRPr lang="zh-CN" altLang="en-US" sz="3200" b="1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3568" y="1228110"/>
            <a:ext cx="55018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JAXB</a:t>
            </a:r>
            <a:r>
              <a:rPr lang="zh-CN" altLang="zh-CN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Java Architecture for XML </a:t>
            </a:r>
            <a:r>
              <a:rPr lang="en-US" altLang="zh-CN" b="1" dirty="0" smtClean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Binding</a:t>
            </a:r>
            <a:r>
              <a:rPr lang="zh-CN" altLang="zh-CN" b="1" dirty="0" smtClean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endParaRPr lang="en-US" altLang="zh-CN" b="1" dirty="0" smtClean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b="1" dirty="0" smtClean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JAX-WS</a:t>
            </a:r>
            <a:r>
              <a:rPr lang="zh-CN" altLang="zh-CN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</a:t>
            </a:r>
            <a:r>
              <a:rPr lang="en-US" altLang="zh-CN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XML</a:t>
            </a:r>
            <a:r>
              <a:rPr lang="zh-CN" altLang="zh-CN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与</a:t>
            </a:r>
            <a:r>
              <a:rPr lang="en-US" altLang="zh-CN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Java</a:t>
            </a:r>
            <a:r>
              <a:rPr lang="zh-CN" altLang="zh-CN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类的数据绑定由</a:t>
            </a:r>
            <a:r>
              <a:rPr lang="en-US" altLang="zh-CN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JAXB</a:t>
            </a:r>
            <a:r>
              <a:rPr lang="zh-CN" altLang="zh-CN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实现</a:t>
            </a:r>
            <a:r>
              <a:rPr lang="zh-CN" altLang="zh-CN" b="1" dirty="0" smtClean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zh-CN" altLang="zh-CN" b="1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512" y="1994356"/>
            <a:ext cx="3888432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@</a:t>
            </a:r>
            <a:r>
              <a:rPr lang="en-US" altLang="zh-CN" b="1" dirty="0" err="1"/>
              <a:t>XmlRootElement</a:t>
            </a:r>
            <a:r>
              <a:rPr lang="en-US" altLang="zh-CN" b="1" dirty="0"/>
              <a:t>(name</a:t>
            </a:r>
            <a:r>
              <a:rPr lang="en-US" altLang="zh-CN" dirty="0"/>
              <a:t> = "user") </a:t>
            </a:r>
            <a:endParaRPr lang="en-US" altLang="zh-CN" dirty="0" smtClean="0"/>
          </a:p>
          <a:p>
            <a:r>
              <a:rPr lang="en-US" altLang="zh-CN" dirty="0" smtClean="0"/>
              <a:t>public </a:t>
            </a:r>
            <a:r>
              <a:rPr lang="en-US" altLang="zh-CN" dirty="0"/>
              <a:t>class User {   </a:t>
            </a:r>
            <a:endParaRPr lang="en-US" altLang="zh-CN" dirty="0" smtClean="0"/>
          </a:p>
          <a:p>
            <a:r>
              <a:rPr lang="en-US" altLang="zh-CN" dirty="0" smtClean="0"/>
              <a:t>	@</a:t>
            </a:r>
            <a:r>
              <a:rPr lang="en-US" altLang="zh-CN" b="1" dirty="0" err="1"/>
              <a:t>XmlElement</a:t>
            </a:r>
            <a:endParaRPr lang="en-US" altLang="zh-CN" b="1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String </a:t>
            </a:r>
            <a:r>
              <a:rPr lang="en-US" altLang="zh-CN" dirty="0"/>
              <a:t>username; </a:t>
            </a:r>
            <a:endParaRPr lang="en-US" altLang="zh-CN" dirty="0" smtClean="0"/>
          </a:p>
          <a:p>
            <a:r>
              <a:rPr lang="en-US" altLang="zh-CN" dirty="0" smtClean="0"/>
              <a:t>	@</a:t>
            </a:r>
            <a:r>
              <a:rPr lang="en-US" altLang="zh-CN" b="1" dirty="0" err="1" smtClean="0"/>
              <a:t>XmlElement</a:t>
            </a:r>
            <a:endParaRPr lang="en-US" altLang="zh-CN" b="1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String </a:t>
            </a:r>
            <a:r>
              <a:rPr lang="en-US" altLang="zh-CN" dirty="0"/>
              <a:t>password; </a:t>
            </a:r>
            <a:endParaRPr lang="en-US" altLang="zh-CN" dirty="0" smtClean="0"/>
          </a:p>
          <a:p>
            <a:r>
              <a:rPr lang="en-US" altLang="zh-CN" dirty="0" smtClean="0"/>
              <a:t>	@</a:t>
            </a:r>
            <a:r>
              <a:rPr lang="en-US" altLang="zh-CN" b="1" dirty="0" err="1"/>
              <a:t>XmlAttribute</a:t>
            </a:r>
            <a:endParaRPr lang="en-US" altLang="zh-CN" b="1" dirty="0" smtClean="0"/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pin;   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05008" y="5090054"/>
            <a:ext cx="43431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response</a:t>
            </a:r>
            <a:r>
              <a:rPr lang="en-US" altLang="zh-CN" dirty="0"/>
              <a:t>:</a:t>
            </a:r>
            <a:endParaRPr lang="en-US" altLang="zh-CN" dirty="0" smtClean="0"/>
          </a:p>
          <a:p>
            <a:r>
              <a:rPr lang="en-US" altLang="zh-CN" dirty="0" smtClean="0"/>
              <a:t>&lt;</a:t>
            </a:r>
            <a:r>
              <a:rPr lang="en-US" altLang="zh-CN" dirty="0"/>
              <a:t>user pin</a:t>
            </a:r>
            <a:r>
              <a:rPr lang="en-US" altLang="zh-CN" dirty="0" smtClean="0"/>
              <a:t>=“111"&gt;    	</a:t>
            </a:r>
          </a:p>
          <a:p>
            <a:r>
              <a:rPr lang="en-US" altLang="zh-CN" dirty="0"/>
              <a:t>	&lt;username&gt;123456&lt;/username&gt;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&lt;password&gt;test&lt;/</a:t>
            </a:r>
            <a:r>
              <a:rPr lang="en-US" altLang="zh-CN" dirty="0"/>
              <a:t>password</a:t>
            </a:r>
            <a:r>
              <a:rPr lang="en-US" altLang="zh-CN"/>
              <a:t>&gt;  </a:t>
            </a:r>
            <a:r>
              <a:rPr lang="en-US" altLang="zh-CN" smtClean="0"/>
              <a:t>   &lt;/</a:t>
            </a:r>
            <a:r>
              <a:rPr lang="en-US" altLang="zh-CN" dirty="0"/>
              <a:t>user&gt;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181979" y="1994356"/>
            <a:ext cx="4710501" cy="369331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@Path("/xml/user") </a:t>
            </a:r>
            <a:endParaRPr lang="en-US" altLang="zh-CN" dirty="0" smtClean="0"/>
          </a:p>
          <a:p>
            <a:r>
              <a:rPr lang="en-US" altLang="zh-CN" dirty="0" smtClean="0"/>
              <a:t>public </a:t>
            </a:r>
            <a:r>
              <a:rPr lang="en-US" altLang="zh-CN" dirty="0"/>
              <a:t>class </a:t>
            </a:r>
            <a:r>
              <a:rPr lang="en-US" altLang="zh-CN" dirty="0" err="1"/>
              <a:t>XMLService</a:t>
            </a:r>
            <a:r>
              <a:rPr lang="en-US" altLang="zh-CN" dirty="0"/>
              <a:t> {  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@</a:t>
            </a:r>
            <a:r>
              <a:rPr lang="en-US" altLang="zh-CN" dirty="0"/>
              <a:t>GET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@</a:t>
            </a:r>
            <a:r>
              <a:rPr lang="en-US" altLang="zh-CN" dirty="0"/>
              <a:t>Path("/get") </a:t>
            </a:r>
            <a:r>
              <a:rPr lang="en-US" altLang="zh-CN" dirty="0" smtClean="0"/>
              <a:t>	@</a:t>
            </a:r>
            <a:r>
              <a:rPr lang="en-US" altLang="zh-CN" dirty="0"/>
              <a:t>Produces("application/xml")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public </a:t>
            </a:r>
            <a:r>
              <a:rPr lang="en-US" altLang="zh-CN" dirty="0"/>
              <a:t>User </a:t>
            </a:r>
            <a:r>
              <a:rPr lang="en-US" altLang="zh-CN" dirty="0" err="1"/>
              <a:t>getUserInXML</a:t>
            </a:r>
            <a:r>
              <a:rPr lang="en-US" altLang="zh-CN" dirty="0"/>
              <a:t>() {  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User </a:t>
            </a:r>
            <a:r>
              <a:rPr lang="en-US" altLang="zh-CN" dirty="0" err="1"/>
              <a:t>user</a:t>
            </a:r>
            <a:r>
              <a:rPr lang="en-US" altLang="zh-CN" dirty="0"/>
              <a:t> = new User</a:t>
            </a:r>
            <a:r>
              <a:rPr lang="en-US" altLang="zh-CN" dirty="0" smtClean="0"/>
              <a:t>();			</a:t>
            </a:r>
            <a:r>
              <a:rPr lang="en-US" altLang="zh-CN" dirty="0" err="1" smtClean="0"/>
              <a:t>user.setUsername</a:t>
            </a:r>
            <a:r>
              <a:rPr lang="en-US" altLang="zh-CN" dirty="0" smtClean="0"/>
              <a:t>(“test"); 		</a:t>
            </a:r>
            <a:r>
              <a:rPr lang="en-US" altLang="zh-CN" dirty="0" err="1" smtClean="0"/>
              <a:t>user.setPassword</a:t>
            </a:r>
            <a:r>
              <a:rPr lang="en-US" altLang="zh-CN" dirty="0" smtClean="0"/>
              <a:t>(“123456"); 		</a:t>
            </a:r>
            <a:r>
              <a:rPr lang="en-US" altLang="zh-CN" dirty="0" err="1" smtClean="0"/>
              <a:t>user.setPin</a:t>
            </a:r>
            <a:r>
              <a:rPr lang="en-US" altLang="zh-CN" dirty="0" smtClean="0"/>
              <a:t>(111); </a:t>
            </a:r>
            <a:r>
              <a:rPr lang="en-US" altLang="zh-CN" dirty="0"/>
              <a:t> 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return </a:t>
            </a:r>
            <a:r>
              <a:rPr lang="en-US" altLang="zh-CN" dirty="0"/>
              <a:t>user;  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} </a:t>
            </a:r>
            <a:r>
              <a:rPr lang="en-US" altLang="zh-CN" dirty="0"/>
              <a:t> 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79512" y="4720722"/>
            <a:ext cx="4987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request: www.example.com/rest/xml/user/get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5715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008112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技术实现</a:t>
            </a:r>
            <a:r>
              <a:rPr lang="en-US" altLang="zh-CN" sz="3200" b="1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-</a:t>
            </a:r>
            <a:r>
              <a:rPr lang="zh-CN" altLang="en-US" sz="3200" b="1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北向接口</a:t>
            </a:r>
            <a:endParaRPr lang="zh-CN" altLang="en-US" sz="3200" b="1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65644" y="1048396"/>
            <a:ext cx="4633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Jersey</a:t>
            </a:r>
            <a:r>
              <a:rPr lang="zh-CN" altLang="zh-CN" b="1" dirty="0" smtClean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zh-CN" altLang="en-US" b="1" dirty="0" smtClean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发布</a:t>
            </a:r>
            <a:r>
              <a:rPr lang="en-US" altLang="zh-CN" b="1" dirty="0" smtClean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REST</a:t>
            </a:r>
            <a:r>
              <a:rPr lang="zh-CN" altLang="en-US" b="1" dirty="0" smtClean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服务，支持</a:t>
            </a:r>
            <a:r>
              <a:rPr lang="en-US" altLang="zh-CN" b="1" dirty="0" smtClean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JAX-RS</a:t>
            </a:r>
            <a:r>
              <a:rPr lang="zh-CN" altLang="en-US" b="1" dirty="0" smtClean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注释</a:t>
            </a:r>
            <a:endParaRPr lang="zh-CN" altLang="zh-CN" b="1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8397" y="1444871"/>
            <a:ext cx="75608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JAX-RS</a:t>
            </a:r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的参考实现有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Sun </a:t>
            </a:r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Jersey</a:t>
            </a:r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Apache </a:t>
            </a:r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CXF </a:t>
            </a:r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以及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JBoss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RESTEasy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Jersey</a:t>
            </a:r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分为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sun</a:t>
            </a:r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glassfish</a:t>
            </a:r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版本，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2.0</a:t>
            </a:r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以前是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sun</a:t>
            </a:r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2.0</a:t>
            </a:r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以后是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glassfish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Jersey</a:t>
            </a:r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相对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Spring MVC</a:t>
            </a:r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为轻量级，并且可以利用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JAX-RS</a:t>
            </a:r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API</a:t>
            </a:r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</a:p>
        </p:txBody>
      </p:sp>
      <p:sp>
        <p:nvSpPr>
          <p:cNvPr id="8" name="矩形 7"/>
          <p:cNvSpPr/>
          <p:nvPr/>
        </p:nvSpPr>
        <p:spPr>
          <a:xfrm>
            <a:off x="395536" y="2645200"/>
            <a:ext cx="8568952" cy="39703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&lt;</a:t>
            </a:r>
            <a:r>
              <a:rPr lang="en-US" altLang="zh-CN" dirty="0"/>
              <a:t> web-app </a:t>
            </a:r>
            <a:r>
              <a:rPr lang="en-US" altLang="zh-CN" dirty="0" smtClean="0"/>
              <a:t>&gt;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&lt;</a:t>
            </a:r>
            <a:r>
              <a:rPr lang="en-US" altLang="zh-CN" dirty="0"/>
              <a:t>servlet</a:t>
            </a:r>
            <a:r>
              <a:rPr lang="en-US" altLang="zh-CN" dirty="0" smtClean="0"/>
              <a:t>&gt;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&lt;</a:t>
            </a:r>
            <a:r>
              <a:rPr lang="en-US" altLang="zh-CN" dirty="0"/>
              <a:t>servlet-name&gt;jersey-</a:t>
            </a:r>
            <a:r>
              <a:rPr lang="en-US" altLang="zh-CN" dirty="0" err="1"/>
              <a:t>serlvet</a:t>
            </a:r>
            <a:r>
              <a:rPr lang="en-US" altLang="zh-CN" dirty="0"/>
              <a:t>&lt;/servlet-name</a:t>
            </a:r>
            <a:r>
              <a:rPr lang="en-US" altLang="zh-CN" dirty="0" smtClean="0"/>
              <a:t>&gt;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&lt;servlet-class&gt;</a:t>
            </a:r>
            <a:r>
              <a:rPr lang="en-US" altLang="zh-CN" dirty="0" err="1" smtClean="0"/>
              <a:t>com.sun.jersey.spi.container.servlet.ServletContainer</a:t>
            </a:r>
            <a:r>
              <a:rPr lang="en-US" altLang="zh-CN" dirty="0" smtClean="0"/>
              <a:t> &lt;/</a:t>
            </a:r>
            <a:r>
              <a:rPr lang="en-US" altLang="zh-CN" dirty="0"/>
              <a:t>servlet-class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      &lt;</a:t>
            </a:r>
            <a:r>
              <a:rPr lang="en-US" altLang="zh-CN" dirty="0" err="1"/>
              <a:t>init-param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           &lt;</a:t>
            </a:r>
            <a:r>
              <a:rPr lang="en-US" altLang="zh-CN" dirty="0" err="1"/>
              <a:t>param</a:t>
            </a:r>
            <a:r>
              <a:rPr lang="en-US" altLang="zh-CN" dirty="0"/>
              <a:t>-name&gt;</a:t>
            </a:r>
            <a:r>
              <a:rPr lang="en-US" altLang="zh-CN" dirty="0" err="1"/>
              <a:t>com.sun.jersey.config.property.packages</a:t>
            </a:r>
            <a:r>
              <a:rPr lang="en-US" altLang="zh-CN" dirty="0"/>
              <a:t>&lt;/</a:t>
            </a:r>
            <a:r>
              <a:rPr lang="en-US" altLang="zh-CN" dirty="0" err="1"/>
              <a:t>param</a:t>
            </a:r>
            <a:r>
              <a:rPr lang="en-US" altLang="zh-CN" dirty="0"/>
              <a:t>-name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           &lt;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-value&gt;</a:t>
            </a:r>
            <a:r>
              <a:rPr lang="en-US" altLang="zh-CN" dirty="0" err="1" smtClean="0"/>
              <a:t>com.example.rest</a:t>
            </a:r>
            <a:r>
              <a:rPr lang="en-US" altLang="zh-CN" dirty="0"/>
              <a:t>&lt;/</a:t>
            </a:r>
            <a:r>
              <a:rPr lang="en-US" altLang="zh-CN" dirty="0" err="1"/>
              <a:t>param</a:t>
            </a:r>
            <a:r>
              <a:rPr lang="en-US" altLang="zh-CN" dirty="0"/>
              <a:t>-value&gt; </a:t>
            </a:r>
            <a:endParaRPr lang="en-US" altLang="zh-CN" dirty="0" smtClean="0"/>
          </a:p>
          <a:p>
            <a:r>
              <a:rPr lang="en-US" altLang="zh-CN" dirty="0" smtClean="0"/>
              <a:t>       &lt;/</a:t>
            </a:r>
            <a:r>
              <a:rPr lang="en-US" altLang="zh-CN" dirty="0" err="1"/>
              <a:t>init-param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   &lt;/</a:t>
            </a:r>
            <a:r>
              <a:rPr lang="en-US" altLang="zh-CN" dirty="0"/>
              <a:t>servlet&gt;   </a:t>
            </a:r>
            <a:endParaRPr lang="en-US" altLang="zh-CN" dirty="0" smtClean="0"/>
          </a:p>
          <a:p>
            <a:r>
              <a:rPr lang="en-US" altLang="zh-CN" dirty="0" smtClean="0"/>
              <a:t>    &lt;</a:t>
            </a:r>
            <a:r>
              <a:rPr lang="en-US" altLang="zh-CN" dirty="0"/>
              <a:t>servlet-mapping&gt;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&lt;</a:t>
            </a:r>
            <a:r>
              <a:rPr lang="en-US" altLang="zh-CN" dirty="0"/>
              <a:t>servlet-name&gt;jersey-</a:t>
            </a:r>
            <a:r>
              <a:rPr lang="en-US" altLang="zh-CN" dirty="0" err="1"/>
              <a:t>serlvet</a:t>
            </a:r>
            <a:r>
              <a:rPr lang="en-US" altLang="zh-CN" dirty="0"/>
              <a:t>&lt;/servlet-name&gt;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&lt;</a:t>
            </a:r>
            <a:r>
              <a:rPr lang="en-US" altLang="zh-CN" dirty="0" err="1"/>
              <a:t>url</a:t>
            </a:r>
            <a:r>
              <a:rPr lang="en-US" altLang="zh-CN" dirty="0"/>
              <a:t>-pattern&gt;/rest/*&lt;/</a:t>
            </a:r>
            <a:r>
              <a:rPr lang="en-US" altLang="zh-CN" dirty="0" err="1"/>
              <a:t>url</a:t>
            </a:r>
            <a:r>
              <a:rPr lang="en-US" altLang="zh-CN" dirty="0"/>
              <a:t>-pattern&gt; </a:t>
            </a:r>
            <a:endParaRPr lang="en-US" altLang="zh-CN" dirty="0" smtClean="0"/>
          </a:p>
          <a:p>
            <a:r>
              <a:rPr lang="en-US" altLang="zh-CN" dirty="0" smtClean="0"/>
              <a:t>     &lt;/</a:t>
            </a:r>
            <a:r>
              <a:rPr lang="en-US" altLang="zh-CN" dirty="0"/>
              <a:t>servlet-mapping&gt;   </a:t>
            </a:r>
            <a:endParaRPr lang="en-US" altLang="zh-CN" dirty="0" smtClean="0"/>
          </a:p>
          <a:p>
            <a:r>
              <a:rPr lang="en-US" altLang="zh-CN" dirty="0" smtClean="0"/>
              <a:t>&lt;/</a:t>
            </a:r>
            <a:r>
              <a:rPr lang="en-US" altLang="zh-CN" dirty="0"/>
              <a:t>web-app&gt;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057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008112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技术实现</a:t>
            </a:r>
            <a:r>
              <a:rPr lang="en-US" altLang="zh-CN" sz="3200" b="1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-</a:t>
            </a:r>
            <a:r>
              <a:rPr lang="zh-CN" altLang="en-US" sz="3200" b="1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北向接口</a:t>
            </a:r>
            <a:endParaRPr lang="zh-CN" altLang="en-US" sz="3200" b="1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3847" y="1249502"/>
            <a:ext cx="452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ODL</a:t>
            </a:r>
            <a:r>
              <a:rPr lang="zh-CN" altLang="en-US" b="1" dirty="0" smtClean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北向接口：利用</a:t>
            </a:r>
            <a:r>
              <a:rPr lang="en-US" altLang="zh-CN" b="1" dirty="0" smtClean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Jersey</a:t>
            </a:r>
            <a:r>
              <a:rPr lang="zh-CN" altLang="en-US" b="1" dirty="0" smtClean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发布</a:t>
            </a:r>
            <a:r>
              <a:rPr lang="en-US" altLang="zh-CN" b="1" dirty="0" smtClean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REST</a:t>
            </a:r>
            <a:r>
              <a:rPr lang="zh-CN" altLang="en-US" b="1" dirty="0" smtClean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</a:t>
            </a:r>
            <a:endParaRPr lang="zh-CN" altLang="zh-CN" b="1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3847" y="194819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hlinkClick r:id="rId3" action="ppaction://hlinkfile"/>
              </a:rPr>
              <a:t>北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hlinkClick r:id="rId3" action="ppaction://hlinkfile"/>
              </a:rPr>
              <a:t>向接口实例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19624" y="2718212"/>
            <a:ext cx="3248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hlinkClick r:id="rId4" action="ppaction://hlinkfile"/>
              </a:rPr>
              <a:t>客户端访问北向接口实例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763524"/>
            <a:ext cx="4314825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43" y="4725144"/>
            <a:ext cx="412432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934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008112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提问与交流</a:t>
            </a:r>
            <a:endParaRPr lang="zh-CN" altLang="en-US" sz="3200" b="1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303748" y="4418994"/>
            <a:ext cx="4176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联系方式：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dongwenting@iie.ac.cn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099" name="Picture 3" descr="C:\Users\dwt\Downloads\20150409103308554_easyicon_net_1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380025"/>
            <a:ext cx="151216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15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3491880" y="3284984"/>
            <a:ext cx="233903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谢  谢！</a:t>
            </a:r>
            <a:endParaRPr lang="zh-CN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008112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基本概念</a:t>
            </a:r>
            <a:endParaRPr lang="zh-CN" altLang="en-US" sz="3200" b="1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8528" y="1885499"/>
            <a:ext cx="43924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SDN</a:t>
            </a:r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Software Defined Network</a:t>
            </a:r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，软件定义网络），是一种新型的网络架构，设计理念是将网络的控制平面（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Controller</a:t>
            </a:r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）与数据转发平面（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vSwitch</a:t>
            </a:r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）分离开来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</a:t>
            </a:r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从而实现网络流量的灵活控制。</a:t>
            </a:r>
          </a:p>
        </p:txBody>
      </p:sp>
      <p:pic>
        <p:nvPicPr>
          <p:cNvPr id="16" name="图片 15" descr="http://s8.51cto.com/wyfs01/M02/44/86/wKioOVK3-LCjBSTgAAFb0WA01tY040.jpg">
            <a:hlinkClick r:id="rId2" tgtFrame="_blank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083" y="1241566"/>
            <a:ext cx="4343078" cy="21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图片 16"/>
          <p:cNvPicPr/>
          <p:nvPr/>
        </p:nvPicPr>
        <p:blipFill>
          <a:blip r:embed="rId4"/>
          <a:stretch>
            <a:fillRect/>
          </a:stretch>
        </p:blipFill>
        <p:spPr>
          <a:xfrm>
            <a:off x="5436096" y="3633480"/>
            <a:ext cx="3384376" cy="3062549"/>
          </a:xfrm>
          <a:prstGeom prst="rect">
            <a:avLst/>
          </a:prstGeom>
        </p:spPr>
      </p:pic>
      <p:sp>
        <p:nvSpPr>
          <p:cNvPr id="18" name="标题 1"/>
          <p:cNvSpPr txBox="1">
            <a:spLocks/>
          </p:cNvSpPr>
          <p:nvPr/>
        </p:nvSpPr>
        <p:spPr>
          <a:xfrm>
            <a:off x="144734" y="980728"/>
            <a:ext cx="1584176" cy="904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SDN</a:t>
            </a:r>
            <a:endParaRPr lang="zh-CN" altLang="en-US" sz="3200" b="1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79512" y="3733593"/>
            <a:ext cx="525791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zh-CN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物理层</a:t>
            </a:r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：硬件设备层，专注于数据转发，主要部署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SDN</a:t>
            </a:r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交换机</a:t>
            </a:r>
            <a:r>
              <a:rPr lang="zh-CN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如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Open 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vSwitch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zh-CN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南向接口</a:t>
            </a:r>
            <a:r>
              <a:rPr lang="zh-CN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：物理层</a:t>
            </a:r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与控制器信号的传输通道</a:t>
            </a:r>
            <a:r>
              <a:rPr lang="zh-CN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如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OpenFlow</a:t>
            </a:r>
            <a:r>
              <a:rPr lang="zh-CN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协议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zh-CN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控制器</a:t>
            </a:r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：向下</a:t>
            </a:r>
            <a:r>
              <a:rPr lang="zh-CN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通过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南向接口</a:t>
            </a:r>
            <a:r>
              <a:rPr lang="zh-CN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集中</a:t>
            </a:r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管理网络中所有设备，向上</a:t>
            </a:r>
            <a:r>
              <a:rPr lang="zh-CN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通过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北向</a:t>
            </a:r>
            <a:r>
              <a:rPr lang="zh-CN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接口</a:t>
            </a:r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向应用层提供对网络资源的</a:t>
            </a:r>
            <a:r>
              <a:rPr lang="zh-CN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控制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zh-CN" altLang="zh-CN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北</a:t>
            </a:r>
            <a:r>
              <a:rPr lang="zh-CN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向接口</a:t>
            </a:r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：控制器向上层业务提供的开放</a:t>
            </a:r>
            <a:r>
              <a:rPr lang="zh-CN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接口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zh-CN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应用层：</a:t>
            </a:r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通过控制层提供的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API</a:t>
            </a:r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对底层设备进行</a:t>
            </a:r>
            <a:r>
              <a:rPr lang="zh-CN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编程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3522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008112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基本概念</a:t>
            </a:r>
            <a:endParaRPr lang="zh-CN" altLang="en-US" sz="3200" b="1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44734" y="980727"/>
            <a:ext cx="3275138" cy="904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err="1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OpenDaylight</a:t>
            </a:r>
            <a:endParaRPr lang="zh-CN" altLang="en-US" sz="3200" b="1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54948" y="1772816"/>
            <a:ext cx="86375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OpenDaylight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，简称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ODL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SDN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控制器的开源实现，也是最具潜力的控制器项目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055212"/>
              </p:ext>
            </p:extLst>
          </p:nvPr>
        </p:nvGraphicFramePr>
        <p:xfrm>
          <a:off x="251521" y="2254831"/>
          <a:ext cx="8387930" cy="43702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5767"/>
                <a:gridCol w="971484"/>
                <a:gridCol w="1152128"/>
                <a:gridCol w="864096"/>
                <a:gridCol w="4104455"/>
              </a:tblGrid>
              <a:tr h="1788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控制器</a:t>
                      </a:r>
                      <a:endParaRPr lang="zh-CN" sz="1400" kern="100" dirty="0">
                        <a:solidFill>
                          <a:srgbClr val="31849B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语言</a:t>
                      </a:r>
                      <a:endParaRPr lang="zh-CN" sz="1400" kern="100">
                        <a:solidFill>
                          <a:srgbClr val="31849B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平台</a:t>
                      </a:r>
                      <a:endParaRPr lang="zh-CN" sz="1400" kern="100">
                        <a:solidFill>
                          <a:srgbClr val="31849B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团队</a:t>
                      </a:r>
                      <a:endParaRPr lang="zh-CN" sz="1400" kern="100">
                        <a:solidFill>
                          <a:srgbClr val="31849B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特点</a:t>
                      </a:r>
                      <a:endParaRPr lang="zh-CN" sz="1400" kern="100">
                        <a:solidFill>
                          <a:srgbClr val="31849B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1521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</a:rPr>
                        <a:t>NOX</a:t>
                      </a:r>
                      <a:endParaRPr lang="zh-CN" sz="1400" b="0" kern="100">
                        <a:solidFill>
                          <a:srgbClr val="31849B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</a:rPr>
                        <a:t>Python/C++</a:t>
                      </a:r>
                      <a:endParaRPr lang="zh-CN" sz="1400" b="0" kern="100">
                        <a:solidFill>
                          <a:srgbClr val="31849B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</a:rPr>
                        <a:t>Linux</a:t>
                      </a:r>
                      <a:endParaRPr lang="zh-CN" sz="1400" b="0" kern="100">
                        <a:solidFill>
                          <a:srgbClr val="31849B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</a:rPr>
                        <a:t>Nicira</a:t>
                      </a:r>
                      <a:endParaRPr lang="zh-CN" sz="1400" b="0" kern="100">
                        <a:solidFill>
                          <a:srgbClr val="31849B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</a:rPr>
                        <a:t>最早实现的控制器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</a:rPr>
                        <a:t>无文档和</a:t>
                      </a:r>
                      <a:r>
                        <a:rPr lang="en-US" sz="1400" b="0" kern="100">
                          <a:effectLst/>
                        </a:rPr>
                        <a:t>UI</a:t>
                      </a:r>
                      <a:endParaRPr lang="zh-CN" sz="1400" b="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</a:rPr>
                        <a:t>单线程操作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</a:rPr>
                        <a:t>2010</a:t>
                      </a:r>
                      <a:r>
                        <a:rPr lang="zh-CN" sz="1400" b="0" kern="100">
                          <a:effectLst/>
                        </a:rPr>
                        <a:t>后已停止更新</a:t>
                      </a:r>
                      <a:endParaRPr lang="zh-CN" sz="1400" b="0" kern="100">
                        <a:solidFill>
                          <a:srgbClr val="31849B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76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</a:rPr>
                        <a:t>POX</a:t>
                      </a:r>
                      <a:endParaRPr lang="zh-CN" sz="1400" b="0" kern="100" dirty="0">
                        <a:solidFill>
                          <a:srgbClr val="31849B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</a:rPr>
                        <a:t>Python</a:t>
                      </a:r>
                      <a:endParaRPr lang="zh-CN" sz="1400" b="0" kern="100">
                        <a:solidFill>
                          <a:srgbClr val="31849B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</a:rPr>
                        <a:t>Linux</a:t>
                      </a:r>
                      <a:endParaRPr lang="zh-CN" sz="1400" b="0" kern="100">
                        <a:solidFill>
                          <a:srgbClr val="31849B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</a:rPr>
                        <a:t>Nicira</a:t>
                      </a:r>
                      <a:endParaRPr lang="zh-CN" sz="1400" b="0" kern="100">
                        <a:solidFill>
                          <a:srgbClr val="31849B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</a:rPr>
                        <a:t>作为</a:t>
                      </a:r>
                      <a:r>
                        <a:rPr lang="en-US" sz="1400" b="0" kern="100">
                          <a:effectLst/>
                        </a:rPr>
                        <a:t>NOX</a:t>
                      </a:r>
                      <a:r>
                        <a:rPr lang="zh-CN" sz="1400" b="0" kern="100">
                          <a:effectLst/>
                        </a:rPr>
                        <a:t>的接班人，由同一组织开发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</a:rPr>
                        <a:t>提供更友好的</a:t>
                      </a:r>
                      <a:r>
                        <a:rPr lang="en-US" sz="1400" b="0" kern="100">
                          <a:effectLst/>
                        </a:rPr>
                        <a:t>web-based GUI</a:t>
                      </a:r>
                      <a:endParaRPr lang="zh-CN" sz="1400" b="0" kern="100">
                        <a:solidFill>
                          <a:srgbClr val="31849B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940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</a:rPr>
                        <a:t>Beacon</a:t>
                      </a:r>
                      <a:endParaRPr lang="zh-CN" sz="1400" b="0" kern="100">
                        <a:solidFill>
                          <a:srgbClr val="31849B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</a:rPr>
                        <a:t>Java</a:t>
                      </a:r>
                      <a:endParaRPr lang="zh-CN" sz="1400" b="0" kern="100">
                        <a:solidFill>
                          <a:srgbClr val="31849B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</a:rPr>
                        <a:t>Win/Mac/Linux</a:t>
                      </a:r>
                      <a:endParaRPr lang="zh-CN" sz="1400" b="0" kern="100" dirty="0">
                        <a:solidFill>
                          <a:srgbClr val="31849B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</a:rPr>
                        <a:t>Standford</a:t>
                      </a:r>
                      <a:endParaRPr lang="zh-CN" sz="1400" b="0" kern="100">
                        <a:solidFill>
                          <a:srgbClr val="31849B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</a:rPr>
                        <a:t>易于开发和部署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</a:rPr>
                        <a:t>模块化，代码风格好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 err="1">
                          <a:effectLst/>
                        </a:rPr>
                        <a:t>OSGi</a:t>
                      </a:r>
                      <a:r>
                        <a:rPr lang="zh-CN" sz="1400" b="0" kern="100" dirty="0">
                          <a:effectLst/>
                        </a:rPr>
                        <a:t>导致</a:t>
                      </a:r>
                      <a:r>
                        <a:rPr lang="en-US" sz="1400" b="0" kern="100" dirty="0">
                          <a:effectLst/>
                        </a:rPr>
                        <a:t>UI</a:t>
                      </a:r>
                      <a:r>
                        <a:rPr lang="zh-CN" sz="1400" b="0" kern="100" dirty="0">
                          <a:effectLst/>
                        </a:rPr>
                        <a:t>运行困难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</a:rPr>
                        <a:t>只支持星状拓扑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</a:rPr>
                        <a:t>已停止更新</a:t>
                      </a:r>
                      <a:endParaRPr lang="zh-CN" sz="1400" b="0" kern="100" dirty="0">
                        <a:solidFill>
                          <a:srgbClr val="31849B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0947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</a:rPr>
                        <a:t>FloodLight</a:t>
                      </a:r>
                      <a:endParaRPr lang="zh-CN" sz="1400" b="0" kern="100">
                        <a:solidFill>
                          <a:srgbClr val="31849B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</a:rPr>
                        <a:t>Java</a:t>
                      </a:r>
                      <a:endParaRPr lang="zh-CN" sz="1400" b="0" kern="100">
                        <a:solidFill>
                          <a:srgbClr val="31849B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</a:rPr>
                        <a:t>Win/Mac/Linux</a:t>
                      </a:r>
                      <a:endParaRPr lang="zh-CN" sz="1400" b="0" kern="100">
                        <a:solidFill>
                          <a:srgbClr val="31849B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</a:rPr>
                        <a:t>Big switch</a:t>
                      </a:r>
                      <a:endParaRPr lang="zh-CN" sz="1400" b="0" kern="100">
                        <a:solidFill>
                          <a:srgbClr val="31849B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</a:rPr>
                        <a:t>作为</a:t>
                      </a:r>
                      <a:r>
                        <a:rPr lang="en-US" sz="1400" b="0" kern="100" dirty="0" err="1">
                          <a:effectLst/>
                        </a:rPr>
                        <a:t>Beancon</a:t>
                      </a:r>
                      <a:r>
                        <a:rPr lang="zh-CN" sz="1400" b="0" kern="100" dirty="0">
                          <a:effectLst/>
                        </a:rPr>
                        <a:t>的接班人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</a:rPr>
                        <a:t>跨</a:t>
                      </a:r>
                      <a:r>
                        <a:rPr lang="zh-CN" sz="1400" b="0" kern="100" dirty="0" smtClean="0">
                          <a:effectLst/>
                        </a:rPr>
                        <a:t>平台</a:t>
                      </a:r>
                      <a:r>
                        <a:rPr lang="zh-CN" altLang="en-US" sz="1400" b="0" kern="100" dirty="0" smtClean="0">
                          <a:effectLst/>
                        </a:rPr>
                        <a:t>，</a:t>
                      </a:r>
                      <a:r>
                        <a:rPr lang="zh-CN" sz="1400" b="0" kern="100" dirty="0" smtClean="0">
                          <a:effectLst/>
                        </a:rPr>
                        <a:t>支持</a:t>
                      </a:r>
                      <a:r>
                        <a:rPr lang="zh-CN" sz="1400" b="0" kern="100" dirty="0">
                          <a:effectLst/>
                        </a:rPr>
                        <a:t>循环拓扑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</a:rPr>
                        <a:t>提供</a:t>
                      </a:r>
                      <a:r>
                        <a:rPr lang="en-US" sz="1400" b="0" kern="100" dirty="0">
                          <a:effectLst/>
                        </a:rPr>
                        <a:t>web-based UI</a:t>
                      </a:r>
                      <a:r>
                        <a:rPr lang="zh-CN" sz="1400" b="0" kern="100" dirty="0">
                          <a:effectLst/>
                        </a:rPr>
                        <a:t>和</a:t>
                      </a:r>
                      <a:r>
                        <a:rPr lang="en-US" sz="1400" b="0" kern="100" dirty="0">
                          <a:effectLst/>
                        </a:rPr>
                        <a:t>Java-based GUI</a:t>
                      </a:r>
                      <a:r>
                        <a:rPr lang="zh-CN" sz="1400" b="0" kern="100" dirty="0">
                          <a:effectLst/>
                        </a:rPr>
                        <a:t>两个</a:t>
                      </a:r>
                      <a:r>
                        <a:rPr lang="en-US" sz="1400" b="0" kern="100" dirty="0">
                          <a:effectLst/>
                        </a:rPr>
                        <a:t>UI</a:t>
                      </a:r>
                      <a:r>
                        <a:rPr lang="zh-CN" sz="1400" b="0" kern="100" dirty="0">
                          <a:effectLst/>
                        </a:rPr>
                        <a:t>，论坛</a:t>
                      </a:r>
                      <a:r>
                        <a:rPr lang="zh-CN" sz="1400" b="0" kern="100" dirty="0" smtClean="0">
                          <a:effectLst/>
                        </a:rPr>
                        <a:t>活跃</a:t>
                      </a:r>
                      <a:r>
                        <a:rPr lang="zh-CN" altLang="en-US" sz="1400" b="0" kern="100" dirty="0" smtClean="0">
                          <a:effectLst/>
                        </a:rPr>
                        <a:t>，</a:t>
                      </a:r>
                      <a:r>
                        <a:rPr lang="zh-CN" sz="1400" b="0" kern="100" dirty="0" smtClean="0">
                          <a:effectLst/>
                        </a:rPr>
                        <a:t>文档</a:t>
                      </a:r>
                      <a:r>
                        <a:rPr lang="zh-CN" sz="1400" b="0" kern="100" dirty="0">
                          <a:effectLst/>
                        </a:rPr>
                        <a:t>丰富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</a:rPr>
                        <a:t>目前最成熟的</a:t>
                      </a:r>
                      <a:r>
                        <a:rPr lang="en-US" sz="1400" b="0" kern="100" dirty="0" err="1">
                          <a:effectLst/>
                        </a:rPr>
                        <a:t>OpenFlow</a:t>
                      </a:r>
                      <a:r>
                        <a:rPr lang="en-US" sz="1400" b="0" kern="100" dirty="0">
                          <a:effectLst/>
                        </a:rPr>
                        <a:t> </a:t>
                      </a:r>
                      <a:r>
                        <a:rPr lang="en-US" sz="1400" b="0" kern="100" dirty="0" smtClean="0">
                          <a:effectLst/>
                        </a:rPr>
                        <a:t>Controller</a:t>
                      </a:r>
                      <a:endParaRPr lang="zh-CN" sz="1400" b="0" kern="100" dirty="0">
                        <a:solidFill>
                          <a:srgbClr val="31849B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1521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</a:rPr>
                        <a:t>Opendaylight</a:t>
                      </a:r>
                      <a:endParaRPr lang="zh-CN" sz="1400" b="0" kern="100">
                        <a:solidFill>
                          <a:srgbClr val="31849B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</a:rPr>
                        <a:t>Java</a:t>
                      </a:r>
                      <a:endParaRPr lang="zh-CN" sz="1400" b="0" kern="100">
                        <a:solidFill>
                          <a:srgbClr val="31849B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</a:rPr>
                        <a:t>Linux</a:t>
                      </a:r>
                      <a:endParaRPr lang="zh-CN" sz="1400" b="0" kern="100" dirty="0">
                        <a:solidFill>
                          <a:srgbClr val="31849B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</a:rPr>
                        <a:t>Cisco</a:t>
                      </a:r>
                      <a:endParaRPr lang="zh-CN" sz="1400" b="0" kern="100">
                        <a:solidFill>
                          <a:srgbClr val="31849B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</a:rPr>
                        <a:t>Linux </a:t>
                      </a:r>
                      <a:r>
                        <a:rPr lang="zh-CN" sz="1400" b="0" kern="100" dirty="0">
                          <a:effectLst/>
                        </a:rPr>
                        <a:t>基金会推出的工业级项目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</a:rPr>
                        <a:t>代码风格比</a:t>
                      </a:r>
                      <a:r>
                        <a:rPr lang="en-US" sz="1400" b="0" kern="100" dirty="0">
                          <a:effectLst/>
                        </a:rPr>
                        <a:t>floodlight</a:t>
                      </a:r>
                      <a:r>
                        <a:rPr lang="zh-CN" sz="1400" b="0" kern="100" dirty="0">
                          <a:effectLst/>
                        </a:rPr>
                        <a:t>好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</a:rPr>
                        <a:t>主要是</a:t>
                      </a:r>
                      <a:r>
                        <a:rPr lang="en-US" sz="1400" b="0" kern="100" dirty="0">
                          <a:effectLst/>
                        </a:rPr>
                        <a:t>Cisco</a:t>
                      </a:r>
                      <a:r>
                        <a:rPr lang="zh-CN" sz="1400" b="0" kern="100" dirty="0" smtClean="0">
                          <a:effectLst/>
                        </a:rPr>
                        <a:t>维护</a:t>
                      </a:r>
                      <a:r>
                        <a:rPr lang="zh-CN" altLang="en-US" sz="1400" b="0" kern="100" dirty="0" smtClean="0">
                          <a:effectLst/>
                        </a:rPr>
                        <a:t>，是</a:t>
                      </a:r>
                      <a:r>
                        <a:rPr lang="zh-CN" altLang="en-US" sz="1400" b="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目前最活跃的控制器项目</a:t>
                      </a:r>
                      <a:endParaRPr lang="zh-CN" sz="1400" b="0" kern="100" dirty="0">
                        <a:solidFill>
                          <a:srgbClr val="31849B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43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008112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系统架构</a:t>
            </a:r>
            <a:endParaRPr lang="zh-CN" altLang="en-US" sz="3200" b="1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40"/>
          <p:cNvSpPr>
            <a:spLocks noChangeArrowheads="1"/>
          </p:cNvSpPr>
          <p:nvPr/>
        </p:nvSpPr>
        <p:spPr bwMode="auto">
          <a:xfrm>
            <a:off x="0" y="3297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2089" name="Picture 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29" y="980728"/>
            <a:ext cx="8032626" cy="3663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矩形 37"/>
          <p:cNvSpPr/>
          <p:nvPr/>
        </p:nvSpPr>
        <p:spPr>
          <a:xfrm>
            <a:off x="427474" y="4644570"/>
            <a:ext cx="85246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底层为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SAL</a:t>
            </a:r>
            <a:r>
              <a:rPr lang="zh-CN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Service Abstract Layer</a:t>
            </a:r>
            <a:r>
              <a:rPr lang="zh-CN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服务抽象层</a:t>
            </a:r>
            <a:r>
              <a:rPr lang="zh-CN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），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作为其他模块的基础，将通用类和方法集中在该模块中，所有上层模块都依赖于该模块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27584" y="5273532"/>
            <a:ext cx="60486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例如</a:t>
            </a:r>
            <a:r>
              <a:rPr lang="en-US" altLang="zh-CN" sz="1600" dirty="0" smtClean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</a:t>
            </a:r>
            <a:r>
              <a:rPr lang="zh-CN" altLang="en-US" sz="1600" dirty="0" smtClean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模块和</a:t>
            </a:r>
            <a:r>
              <a:rPr lang="en-US" altLang="zh-CN" sz="1600" dirty="0" smtClean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</a:t>
            </a:r>
            <a:r>
              <a:rPr lang="zh-CN" altLang="en-US" sz="1600" dirty="0" smtClean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模块都用到类</a:t>
            </a:r>
            <a:r>
              <a:rPr lang="en-US" altLang="zh-CN" sz="1600" dirty="0" smtClean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</a:t>
            </a:r>
            <a:r>
              <a:rPr lang="zh-CN" altLang="en-US" sz="1600" dirty="0" smtClean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，则类</a:t>
            </a:r>
            <a:r>
              <a:rPr lang="en-US" altLang="zh-CN" sz="1600" dirty="0" smtClean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</a:t>
            </a:r>
            <a:r>
              <a:rPr lang="zh-CN" altLang="en-US" sz="1600" dirty="0" smtClean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将放入</a:t>
            </a:r>
            <a:r>
              <a:rPr lang="en-US" altLang="zh-CN" sz="1600" dirty="0" smtClean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SAL</a:t>
            </a:r>
            <a:r>
              <a:rPr lang="zh-CN" altLang="en-US" sz="1600" dirty="0" smtClean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，作为通用类</a:t>
            </a:r>
            <a:endParaRPr lang="zh-CN" altLang="zh-CN" sz="1600" dirty="0">
              <a:solidFill>
                <a:srgbClr val="00206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27474" y="5583393"/>
            <a:ext cx="85086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中层为基础服务，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ODL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根据功能不同封装一个个服务（又称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bundle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，模块），对外提供接口调用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27474" y="6211668"/>
            <a:ext cx="87091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上层为应用接口，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ODL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利用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基础服务提供的接口，实现了北向接口、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Web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网站及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shell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，供用户直接调用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329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008112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系统架构</a:t>
            </a:r>
            <a:r>
              <a:rPr lang="en-US" altLang="zh-CN" sz="3200" b="1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-</a:t>
            </a:r>
            <a:r>
              <a:rPr lang="zh-CN" altLang="en-US" sz="3200" b="1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关键概念</a:t>
            </a:r>
            <a:endParaRPr lang="zh-CN" altLang="en-US" sz="3200" b="1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107504" y="904875"/>
            <a:ext cx="3131840" cy="904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Container</a:t>
            </a:r>
            <a:endParaRPr lang="zh-CN" altLang="en-US" sz="3200" b="1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33229" y="1772816"/>
            <a:ext cx="747174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Container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</a:t>
            </a:r>
            <a:r>
              <a:rPr lang="zh-CN" altLang="en-US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网络域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ODL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可以创建多个网络域，即多个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Container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一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个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Container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中包括了组成一个网络域的所有控制器、交换机和端口。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9547" y="2576510"/>
            <a:ext cx="68082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ODL</a:t>
            </a:r>
            <a:r>
              <a:rPr lang="zh-CN" altLang="en-US" sz="16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的模块</a:t>
            </a:r>
            <a:r>
              <a:rPr lang="zh-CN" altLang="en-US" sz="1600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分为与</a:t>
            </a:r>
            <a:r>
              <a:rPr lang="en-US" altLang="zh-CN" sz="1600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Container</a:t>
            </a:r>
            <a:r>
              <a:rPr lang="zh-CN" altLang="en-US" sz="1600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相关的</a:t>
            </a:r>
            <a:r>
              <a:rPr lang="en-US" altLang="zh-CN" sz="1600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Container</a:t>
            </a:r>
            <a:r>
              <a:rPr lang="zh-CN" altLang="en-US" sz="1600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模块</a:t>
            </a:r>
            <a:r>
              <a:rPr lang="zh-CN" altLang="en-US" sz="1600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，如</a:t>
            </a:r>
            <a:r>
              <a:rPr lang="en-US" altLang="zh-CN" sz="1600" dirty="0" err="1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SwitchManager</a:t>
            </a:r>
            <a:r>
              <a:rPr lang="zh-CN" altLang="en-US" sz="1600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sz="1600" dirty="0" err="1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TopologyManager</a:t>
            </a:r>
            <a:r>
              <a:rPr lang="zh-CN" altLang="en-US" sz="1600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sz="1600" dirty="0" err="1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ForwardingRulesManager</a:t>
            </a:r>
            <a:r>
              <a:rPr lang="zh-CN" altLang="en-US" sz="1600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；</a:t>
            </a:r>
            <a:endParaRPr lang="en-US" altLang="zh-CN" sz="1600" dirty="0">
              <a:solidFill>
                <a:srgbClr val="00206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与</a:t>
            </a:r>
            <a:r>
              <a:rPr lang="en-US" altLang="zh-CN" sz="1600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Container</a:t>
            </a:r>
            <a:r>
              <a:rPr lang="zh-CN" altLang="en-US" sz="1600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无关的</a:t>
            </a:r>
            <a:r>
              <a:rPr lang="en-US" altLang="zh-CN" sz="1600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Global</a:t>
            </a:r>
            <a:r>
              <a:rPr lang="zh-CN" altLang="en-US" sz="1600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模块</a:t>
            </a:r>
            <a:r>
              <a:rPr lang="zh-CN" altLang="en-US" sz="1600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，如</a:t>
            </a:r>
            <a:r>
              <a:rPr lang="en-US" altLang="zh-CN" sz="1600" dirty="0" err="1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UserManager</a:t>
            </a:r>
            <a:r>
              <a:rPr lang="zh-CN" altLang="en-US" sz="1600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en-US" altLang="zh-CN" sz="1600" dirty="0" err="1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ClusterManager</a:t>
            </a:r>
            <a:r>
              <a:rPr lang="zh-CN" altLang="en-US" sz="1600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</a:p>
        </p:txBody>
      </p:sp>
      <p:sp>
        <p:nvSpPr>
          <p:cNvPr id="8" name="矩形 7"/>
          <p:cNvSpPr/>
          <p:nvPr/>
        </p:nvSpPr>
        <p:spPr>
          <a:xfrm>
            <a:off x="335959" y="3433383"/>
            <a:ext cx="700516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ODL</a:t>
            </a:r>
            <a:r>
              <a:rPr lang="zh-CN" altLang="en-US" sz="16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的配置</a:t>
            </a:r>
            <a:r>
              <a:rPr lang="zh-CN" altLang="en-US" sz="1600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分为与</a:t>
            </a:r>
            <a:r>
              <a:rPr lang="en-US" altLang="zh-CN" sz="1600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Container</a:t>
            </a:r>
            <a:r>
              <a:rPr lang="zh-CN" altLang="en-US" sz="1600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相关</a:t>
            </a:r>
            <a:r>
              <a:rPr lang="zh-CN" altLang="en-US" sz="1600" dirty="0" smtClean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</a:t>
            </a:r>
            <a:r>
              <a:rPr lang="en-US" altLang="zh-CN" sz="1600" dirty="0" smtClean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Container</a:t>
            </a:r>
            <a:r>
              <a:rPr lang="zh-CN" altLang="en-US" sz="1600" dirty="0" smtClean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配置</a:t>
            </a:r>
            <a:r>
              <a:rPr lang="zh-CN" altLang="en-US" sz="1600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，存放在以容器命名的目录下，如</a:t>
            </a:r>
            <a:r>
              <a:rPr lang="en-US" altLang="zh-CN" sz="1600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configuration/startup/default</a:t>
            </a:r>
            <a:r>
              <a:rPr lang="zh-CN" altLang="en-US" sz="1600" dirty="0" smtClean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；</a:t>
            </a:r>
            <a:endParaRPr lang="en-US" altLang="zh-CN" sz="1600" dirty="0" smtClean="0">
              <a:solidFill>
                <a:srgbClr val="00206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 smtClean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与</a:t>
            </a:r>
            <a:r>
              <a:rPr lang="en-US" altLang="zh-CN" sz="1600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Container</a:t>
            </a:r>
            <a:r>
              <a:rPr lang="zh-CN" altLang="en-US" sz="1600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无关</a:t>
            </a:r>
            <a:r>
              <a:rPr lang="zh-CN" altLang="en-US" sz="1600" dirty="0" smtClean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</a:t>
            </a:r>
            <a:r>
              <a:rPr lang="en-US" altLang="zh-CN" sz="1600" dirty="0" smtClean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Global</a:t>
            </a:r>
            <a:r>
              <a:rPr lang="zh-CN" altLang="en-US" sz="1600" dirty="0" smtClean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配置</a:t>
            </a:r>
            <a:r>
              <a:rPr lang="zh-CN" altLang="en-US" sz="1600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存放在配置根目录下，如</a:t>
            </a:r>
            <a:r>
              <a:rPr lang="en-US" altLang="zh-CN" sz="1600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configuration/startup</a:t>
            </a:r>
          </a:p>
        </p:txBody>
      </p:sp>
      <p:pic>
        <p:nvPicPr>
          <p:cNvPr id="10" name="图片 1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264079"/>
            <a:ext cx="4543935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364023" y="4521531"/>
            <a:ext cx="79758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默认</a:t>
            </a:r>
            <a:r>
              <a:rPr lang="en-US" altLang="zh-CN" sz="1600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Container</a:t>
            </a:r>
            <a:r>
              <a:rPr lang="zh-CN" altLang="en-US" sz="1600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为</a:t>
            </a:r>
            <a:r>
              <a:rPr lang="en-US" altLang="zh-CN" sz="1600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default</a:t>
            </a:r>
            <a:r>
              <a:rPr lang="zh-CN" altLang="en-US" sz="1600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，其相关配置保存在</a:t>
            </a:r>
            <a:r>
              <a:rPr lang="en-US" altLang="zh-CN" sz="1600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configuration/startup/default</a:t>
            </a:r>
            <a:r>
              <a:rPr lang="zh-CN" altLang="en-US" sz="1600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目录下</a:t>
            </a:r>
            <a:endParaRPr lang="en-US" altLang="zh-CN" sz="1600" dirty="0">
              <a:solidFill>
                <a:srgbClr val="00206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如果新建</a:t>
            </a:r>
            <a:r>
              <a:rPr lang="en-US" altLang="zh-CN" sz="1600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Container</a:t>
            </a:r>
            <a:r>
              <a:rPr lang="zh-CN" altLang="en-US" sz="1600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名为</a:t>
            </a:r>
            <a:r>
              <a:rPr lang="en-US" altLang="zh-CN" sz="1600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test</a:t>
            </a:r>
            <a:r>
              <a:rPr lang="zh-CN" altLang="en-US" sz="1600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，则相关配置保存在</a:t>
            </a:r>
            <a:r>
              <a:rPr lang="en-US" altLang="zh-CN" sz="1600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configuration/startup/test</a:t>
            </a:r>
            <a:r>
              <a:rPr lang="zh-CN" altLang="en-US" sz="1600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目录下</a:t>
            </a:r>
          </a:p>
        </p:txBody>
      </p:sp>
      <p:pic>
        <p:nvPicPr>
          <p:cNvPr id="12" name="图片 11"/>
          <p:cNvPicPr/>
          <p:nvPr/>
        </p:nvPicPr>
        <p:blipFill>
          <a:blip r:embed="rId3"/>
          <a:stretch>
            <a:fillRect/>
          </a:stretch>
        </p:blipFill>
        <p:spPr>
          <a:xfrm>
            <a:off x="4716016" y="5106306"/>
            <a:ext cx="422683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58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008112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系统架构</a:t>
            </a:r>
            <a:r>
              <a:rPr lang="en-US" altLang="zh-CN" sz="3200" b="1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-</a:t>
            </a:r>
            <a:r>
              <a:rPr lang="zh-CN" altLang="en-US" sz="3200" b="1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用户管理</a:t>
            </a:r>
            <a:endParaRPr lang="zh-CN" altLang="en-US" sz="3200" b="1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56774" y="908720"/>
            <a:ext cx="3667153" cy="904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User Manager</a:t>
            </a:r>
            <a:endParaRPr lang="zh-CN" altLang="en-US" sz="3200" b="1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5214" y="1627735"/>
            <a:ext cx="84452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该模块用于管理登陆</a:t>
            </a:r>
            <a:r>
              <a:rPr lang="zh-CN" altLang="zh-CN" b="1" dirty="0" smtClean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用户</a:t>
            </a:r>
            <a:r>
              <a:rPr lang="zh-CN" altLang="zh-CN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zh-CN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提供两种认证授权方式，</a:t>
            </a:r>
            <a: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1)</a:t>
            </a:r>
            <a:r>
              <a:rPr lang="zh-CN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本地存储用户信息</a:t>
            </a:r>
            <a:r>
              <a:rPr lang="en-US" altLang="zh-CN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localUserList;2</a:t>
            </a:r>
            <a: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r>
              <a:rPr lang="zh-CN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远程授权服务器</a:t>
            </a:r>
            <a:r>
              <a:rPr lang="zh-CN" altLang="zh-CN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en-US" altLang="zh-CN" b="1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AAAServerList</a:t>
            </a:r>
            <a:endParaRPr lang="zh-CN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altLang="zh-CN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7878" y="2864271"/>
            <a:ext cx="798741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主要接口：</a:t>
            </a:r>
            <a:endParaRPr lang="en-US" altLang="zh-CN" b="1" dirty="0"/>
          </a:p>
          <a:p>
            <a:r>
              <a:rPr lang="en-US" altLang="zh-CN" dirty="0" smtClean="0"/>
              <a:t>public </a:t>
            </a:r>
            <a:r>
              <a:rPr lang="en-US" altLang="zh-CN" dirty="0"/>
              <a:t>interface </a:t>
            </a:r>
            <a:r>
              <a:rPr lang="en-US" altLang="zh-CN" dirty="0" err="1"/>
              <a:t>IUserManager</a:t>
            </a:r>
            <a:r>
              <a:rPr lang="en-US" altLang="zh-CN" dirty="0"/>
              <a:t> extends </a:t>
            </a:r>
            <a:r>
              <a:rPr lang="en-US" altLang="zh-CN" dirty="0" err="1"/>
              <a:t>UserDetailsService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	public </a:t>
            </a:r>
            <a:r>
              <a:rPr lang="en-US" altLang="zh-CN" dirty="0" err="1"/>
              <a:t>UserLevel</a:t>
            </a:r>
            <a:r>
              <a:rPr lang="en-US" altLang="zh-CN" dirty="0"/>
              <a:t> </a:t>
            </a:r>
            <a:r>
              <a:rPr lang="en-US" altLang="zh-CN" dirty="0" err="1"/>
              <a:t>getUserLevel</a:t>
            </a:r>
            <a:r>
              <a:rPr lang="en-US" altLang="zh-CN" dirty="0"/>
              <a:t>(String </a:t>
            </a:r>
            <a:r>
              <a:rPr lang="en-US" altLang="zh-CN" dirty="0" err="1"/>
              <a:t>userName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public </a:t>
            </a:r>
            <a:r>
              <a:rPr lang="en-US" altLang="zh-CN" dirty="0"/>
              <a:t>List&lt;String&gt; </a:t>
            </a:r>
            <a:r>
              <a:rPr lang="en-US" altLang="zh-CN" dirty="0" err="1"/>
              <a:t>getUserRoles</a:t>
            </a:r>
            <a:r>
              <a:rPr lang="en-US" altLang="zh-CN" dirty="0"/>
              <a:t>(String </a:t>
            </a:r>
            <a:r>
              <a:rPr lang="en-US" altLang="zh-CN" dirty="0" err="1"/>
              <a:t>userName</a:t>
            </a:r>
            <a:r>
              <a:rPr lang="en-US" altLang="zh-CN" dirty="0" smtClean="0"/>
              <a:t>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	public </a:t>
            </a:r>
            <a:r>
              <a:rPr lang="en-US" altLang="zh-CN" dirty="0" err="1"/>
              <a:t>AuthResultEnum</a:t>
            </a:r>
            <a:r>
              <a:rPr lang="en-US" altLang="zh-CN" dirty="0"/>
              <a:t> authenticate(String username, String password</a:t>
            </a:r>
            <a:r>
              <a:rPr lang="en-US" altLang="zh-CN" dirty="0" smtClean="0"/>
              <a:t>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	public </a:t>
            </a:r>
            <a:r>
              <a:rPr lang="en-US" altLang="zh-CN" dirty="0"/>
              <a:t>Status </a:t>
            </a:r>
            <a:r>
              <a:rPr lang="en-US" altLang="zh-CN" dirty="0" err="1"/>
              <a:t>addLocalUser</a:t>
            </a:r>
            <a:r>
              <a:rPr lang="en-US" altLang="zh-CN" dirty="0"/>
              <a:t>(</a:t>
            </a:r>
            <a:r>
              <a:rPr lang="en-US" altLang="zh-CN" dirty="0" err="1"/>
              <a:t>UserConfig</a:t>
            </a:r>
            <a:r>
              <a:rPr lang="en-US" altLang="zh-CN" dirty="0"/>
              <a:t> </a:t>
            </a:r>
            <a:r>
              <a:rPr lang="en-US" altLang="zh-CN" dirty="0" err="1"/>
              <a:t>configObject</a:t>
            </a:r>
            <a:r>
              <a:rPr lang="en-US" altLang="zh-CN" dirty="0" smtClean="0"/>
              <a:t>);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public </a:t>
            </a:r>
            <a:r>
              <a:rPr lang="en-US" altLang="zh-CN" dirty="0"/>
              <a:t>Status </a:t>
            </a:r>
            <a:r>
              <a:rPr lang="en-US" altLang="zh-CN" dirty="0" err="1"/>
              <a:t>addAAAServer</a:t>
            </a:r>
            <a:r>
              <a:rPr lang="en-US" altLang="zh-CN" dirty="0"/>
              <a:t>(</a:t>
            </a:r>
            <a:r>
              <a:rPr lang="en-US" altLang="zh-CN" dirty="0" err="1"/>
              <a:t>ServerConfig</a:t>
            </a:r>
            <a:r>
              <a:rPr lang="en-US" altLang="zh-CN" dirty="0"/>
              <a:t> </a:t>
            </a:r>
            <a:r>
              <a:rPr lang="en-US" altLang="zh-CN" dirty="0" err="1"/>
              <a:t>configObject</a:t>
            </a:r>
            <a:r>
              <a:rPr lang="en-US" altLang="zh-CN" dirty="0"/>
              <a:t>);</a:t>
            </a:r>
          </a:p>
          <a:p>
            <a:r>
              <a:rPr lang="en-US" altLang="zh-CN" dirty="0" smtClean="0"/>
              <a:t>	……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97010" y="2204864"/>
            <a:ext cx="835145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 smtClean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AAA Server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，授权服务器，根据用户名、密码、服务器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IP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和密钥，发送请求到服务器，服务器返回是否授权该用户。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332" y="5445224"/>
            <a:ext cx="92881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调用方法：</a:t>
            </a:r>
            <a:endParaRPr lang="en-US" altLang="zh-CN" b="1" dirty="0"/>
          </a:p>
          <a:p>
            <a:r>
              <a:rPr lang="en-US" altLang="zh-CN" dirty="0" smtClean="0"/>
              <a:t> </a:t>
            </a:r>
            <a:r>
              <a:rPr lang="en-US" altLang="zh-CN" dirty="0" err="1"/>
              <a:t>IUserManager</a:t>
            </a:r>
            <a:r>
              <a:rPr lang="en-US" altLang="zh-CN" dirty="0"/>
              <a:t> </a:t>
            </a:r>
            <a:r>
              <a:rPr lang="en-US" altLang="zh-CN" dirty="0" err="1"/>
              <a:t>auth</a:t>
            </a:r>
            <a:r>
              <a:rPr lang="en-US" altLang="zh-CN" dirty="0"/>
              <a:t> = (</a:t>
            </a:r>
            <a:r>
              <a:rPr lang="en-US" altLang="zh-CN" dirty="0" err="1"/>
              <a:t>IUserManager</a:t>
            </a:r>
            <a:r>
              <a:rPr lang="en-US" altLang="zh-CN" dirty="0"/>
              <a:t>) </a:t>
            </a:r>
            <a:r>
              <a:rPr lang="en-US" altLang="zh-CN" dirty="0" err="1"/>
              <a:t>ServiceHelper.getGlobalInstance</a:t>
            </a:r>
            <a:r>
              <a:rPr lang="en-US" altLang="zh-CN" dirty="0"/>
              <a:t>(</a:t>
            </a:r>
            <a:r>
              <a:rPr lang="en-US" altLang="zh-CN" dirty="0" err="1"/>
              <a:t>IUserManager.class</a:t>
            </a:r>
            <a:r>
              <a:rPr lang="en-US" altLang="zh-CN" dirty="0"/>
              <a:t>, </a:t>
            </a:r>
            <a:r>
              <a:rPr lang="en-US" altLang="zh-CN" dirty="0" smtClean="0"/>
              <a:t>this);</a:t>
            </a:r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UserLevel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userLevel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auth.getUserLevel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userName</a:t>
            </a:r>
            <a:r>
              <a:rPr lang="en-US" altLang="zh-CN" dirty="0" smtClean="0"/>
              <a:t>)</a:t>
            </a:r>
            <a:r>
              <a:rPr lang="en-US" altLang="zh-CN" dirty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3158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008112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系统架构</a:t>
            </a:r>
            <a:r>
              <a:rPr lang="en-US" altLang="zh-CN" sz="3200" b="1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-</a:t>
            </a:r>
            <a:r>
              <a:rPr lang="zh-CN" altLang="en-US" sz="3200" b="1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配置服务</a:t>
            </a:r>
            <a:endParaRPr lang="zh-CN" altLang="en-US" sz="3200" b="1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256774" y="908720"/>
            <a:ext cx="5107314" cy="904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 smtClean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Configuration Service</a:t>
            </a:r>
            <a:endParaRPr lang="zh-CN" altLang="en-US" sz="3600" b="1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7544" y="1813491"/>
            <a:ext cx="4136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该模块用于保存和恢复模块的配置文件</a:t>
            </a:r>
          </a:p>
        </p:txBody>
      </p:sp>
      <p:sp>
        <p:nvSpPr>
          <p:cNvPr id="5" name="矩形 4"/>
          <p:cNvSpPr/>
          <p:nvPr/>
        </p:nvSpPr>
        <p:spPr>
          <a:xfrm>
            <a:off x="256774" y="3745822"/>
            <a:ext cx="90364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主要接口：</a:t>
            </a:r>
            <a:endParaRPr lang="en-US" altLang="zh-CN" b="1" dirty="0"/>
          </a:p>
          <a:p>
            <a:r>
              <a:rPr lang="en-US" altLang="zh-CN" dirty="0" smtClean="0"/>
              <a:t>public </a:t>
            </a:r>
            <a:r>
              <a:rPr lang="en-US" altLang="zh-CN" dirty="0"/>
              <a:t>interface </a:t>
            </a:r>
            <a:r>
              <a:rPr lang="en-US" altLang="zh-CN" dirty="0" err="1"/>
              <a:t>IConfigurationServiceCommon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Status </a:t>
            </a:r>
            <a:r>
              <a:rPr lang="en-US" altLang="zh-CN" dirty="0" err="1"/>
              <a:t>saveConfigurations</a:t>
            </a:r>
            <a:r>
              <a:rPr lang="en-US" altLang="zh-CN" dirty="0" smtClean="0"/>
              <a:t>();</a:t>
            </a:r>
            <a:endParaRPr lang="zh-CN" altLang="en-US" dirty="0"/>
          </a:p>
          <a:p>
            <a:r>
              <a:rPr lang="en-US" altLang="zh-CN" dirty="0" smtClean="0"/>
              <a:t>          Status </a:t>
            </a:r>
            <a:r>
              <a:rPr lang="en-US" altLang="zh-CN" dirty="0" err="1"/>
              <a:t>persistConfiguration</a:t>
            </a:r>
            <a:r>
              <a:rPr lang="en-US" altLang="zh-CN" dirty="0"/>
              <a:t>(List&lt;</a:t>
            </a:r>
            <a:r>
              <a:rPr lang="en-US" altLang="zh-CN" dirty="0" err="1"/>
              <a:t>ConfigurationObject</a:t>
            </a:r>
            <a:r>
              <a:rPr lang="en-US" altLang="zh-CN" dirty="0"/>
              <a:t>&gt; </a:t>
            </a:r>
            <a:r>
              <a:rPr lang="en-US" altLang="zh-CN" dirty="0" err="1"/>
              <a:t>config</a:t>
            </a:r>
            <a:r>
              <a:rPr lang="en-US" altLang="zh-CN" dirty="0"/>
              <a:t>, String </a:t>
            </a:r>
            <a:r>
              <a:rPr lang="en-US" altLang="zh-CN" dirty="0" err="1"/>
              <a:t>storeName</a:t>
            </a:r>
            <a:r>
              <a:rPr lang="en-US" altLang="zh-CN" dirty="0"/>
              <a:t>);</a:t>
            </a:r>
          </a:p>
          <a:p>
            <a:r>
              <a:rPr lang="en-US" altLang="zh-CN" dirty="0" smtClean="0"/>
              <a:t>          List&lt;</a:t>
            </a:r>
            <a:r>
              <a:rPr lang="en-US" altLang="zh-CN" dirty="0" err="1" smtClean="0"/>
              <a:t>ConfigurationObject</a:t>
            </a:r>
            <a:r>
              <a:rPr lang="en-US" altLang="zh-CN" dirty="0"/>
              <a:t>&gt; </a:t>
            </a:r>
            <a:r>
              <a:rPr lang="en-US" altLang="zh-CN" dirty="0" err="1"/>
              <a:t>retrieveConfiguration</a:t>
            </a:r>
            <a:r>
              <a:rPr lang="en-US" altLang="zh-CN" dirty="0"/>
              <a:t>(</a:t>
            </a:r>
            <a:r>
              <a:rPr lang="en-US" altLang="zh-CN" dirty="0" err="1"/>
              <a:t>IObjectReader</a:t>
            </a:r>
            <a:r>
              <a:rPr lang="en-US" altLang="zh-CN" dirty="0"/>
              <a:t> reader, String </a:t>
            </a:r>
            <a:r>
              <a:rPr lang="en-US" altLang="zh-CN" dirty="0" err="1"/>
              <a:t>storeName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4830508" y="1813491"/>
            <a:ext cx="3672408" cy="125546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56774" y="2268494"/>
            <a:ext cx="49632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/>
              <a:t>IConfigurationServiceCommon</a:t>
            </a:r>
            <a:r>
              <a:rPr lang="zh-CN" altLang="zh-CN" b="1" dirty="0"/>
              <a:t>：</a:t>
            </a:r>
            <a:r>
              <a:rPr lang="zh-CN" altLang="zh-CN" dirty="0"/>
              <a:t>定义了保存、持久化、解析配置信息三个接口，分为</a:t>
            </a:r>
            <a:r>
              <a:rPr lang="en-US" altLang="zh-CN" dirty="0" err="1" smtClean="0"/>
              <a:t>IConfigurationService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Global</a:t>
            </a:r>
            <a:r>
              <a:rPr lang="zh-CN" altLang="en-US" dirty="0" smtClean="0"/>
              <a:t>）</a:t>
            </a:r>
            <a:r>
              <a:rPr lang="zh-CN" altLang="zh-CN" dirty="0" smtClean="0"/>
              <a:t>和</a:t>
            </a:r>
            <a:r>
              <a:rPr lang="en-US" altLang="zh-CN" dirty="0" err="1" smtClean="0"/>
              <a:t>IContainerConfigurationService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）</a:t>
            </a:r>
            <a:r>
              <a:rPr lang="zh-CN" altLang="zh-CN" dirty="0" smtClean="0"/>
              <a:t>两</a:t>
            </a:r>
            <a:r>
              <a:rPr lang="zh-CN" altLang="zh-CN" dirty="0"/>
              <a:t>个子接口</a:t>
            </a:r>
          </a:p>
        </p:txBody>
      </p:sp>
      <p:sp>
        <p:nvSpPr>
          <p:cNvPr id="8" name="矩形 7"/>
          <p:cNvSpPr/>
          <p:nvPr/>
        </p:nvSpPr>
        <p:spPr>
          <a:xfrm>
            <a:off x="256774" y="5546240"/>
            <a:ext cx="93557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调用方法：</a:t>
            </a:r>
            <a:endParaRPr lang="en-US" altLang="zh-CN" b="1" dirty="0" smtClean="0"/>
          </a:p>
          <a:p>
            <a:r>
              <a:rPr lang="en-US" altLang="zh-CN" dirty="0" err="1" smtClean="0"/>
              <a:t>IConfigurationService</a:t>
            </a:r>
            <a:r>
              <a:rPr lang="en-US" altLang="zh-CN" dirty="0" smtClean="0"/>
              <a:t> </a:t>
            </a:r>
            <a:r>
              <a:rPr lang="en-US" altLang="zh-CN" dirty="0" err="1"/>
              <a:t>configService</a:t>
            </a:r>
            <a:r>
              <a:rPr lang="en-US" altLang="zh-CN" dirty="0"/>
              <a:t> = (</a:t>
            </a:r>
            <a:r>
              <a:rPr lang="en-US" altLang="zh-CN" dirty="0" err="1"/>
              <a:t>IConfigurationService</a:t>
            </a:r>
            <a:r>
              <a:rPr lang="en-US" altLang="zh-CN" dirty="0"/>
              <a:t>) </a:t>
            </a:r>
            <a:r>
              <a:rPr lang="en-US" altLang="zh-CN" dirty="0" err="1"/>
              <a:t>ServiceHelper.getGlobalInstance</a:t>
            </a:r>
            <a:r>
              <a:rPr lang="en-US" altLang="zh-CN" dirty="0"/>
              <a:t>(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IConfigurationService.class</a:t>
            </a:r>
            <a:r>
              <a:rPr lang="en-US" altLang="zh-CN" dirty="0"/>
              <a:t>, this);</a:t>
            </a:r>
          </a:p>
          <a:p>
            <a:r>
              <a:rPr lang="en-US" altLang="zh-CN" dirty="0" smtClean="0"/>
              <a:t>Status </a:t>
            </a:r>
            <a:r>
              <a:rPr lang="en-US" altLang="zh-CN" dirty="0" err="1" smtClean="0"/>
              <a:t>status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configService.saveConfigurations</a:t>
            </a:r>
            <a:r>
              <a:rPr lang="en-US" altLang="zh-CN" dirty="0" smtClean="0"/>
              <a:t>();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9957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008112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系统架构</a:t>
            </a:r>
            <a:r>
              <a:rPr lang="en-US" altLang="zh-CN" sz="3200" b="1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-</a:t>
            </a:r>
            <a:r>
              <a:rPr lang="zh-CN" altLang="en-US" sz="3200" b="1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配置服务</a:t>
            </a:r>
            <a:endParaRPr lang="zh-CN" altLang="en-US" sz="3200" b="1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6774" y="1124744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模块如何实现配置文件的保存和恢复？</a:t>
            </a:r>
            <a:endParaRPr lang="zh-CN" altLang="zh-CN" b="1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6774" y="1622470"/>
            <a:ext cx="88872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第一步，根据模块是否与容器相关</a:t>
            </a:r>
            <a:endParaRPr lang="en-US" altLang="zh-CN" b="1" dirty="0" smtClean="0"/>
          </a:p>
          <a:p>
            <a:r>
              <a:rPr lang="en-US" altLang="zh-CN" b="1" dirty="0"/>
              <a:t>	</a:t>
            </a:r>
            <a:r>
              <a:rPr lang="zh-CN" altLang="en-US" b="1" dirty="0" smtClean="0"/>
              <a:t>与容器相关的模块实现</a:t>
            </a:r>
            <a:r>
              <a:rPr lang="en-US" altLang="zh-CN" b="1" dirty="0" err="1" smtClean="0"/>
              <a:t>IConfigurationContainerAware</a:t>
            </a:r>
            <a:r>
              <a:rPr lang="zh-CN" altLang="en-US" b="1" dirty="0" smtClean="0"/>
              <a:t>接口</a:t>
            </a:r>
            <a:endParaRPr lang="en-US" altLang="zh-CN" b="1" dirty="0" smtClean="0"/>
          </a:p>
          <a:p>
            <a:r>
              <a:rPr lang="en-US" altLang="zh-CN" b="1" dirty="0"/>
              <a:t>	</a:t>
            </a:r>
            <a:r>
              <a:rPr lang="zh-CN" altLang="en-US" b="1" dirty="0" smtClean="0"/>
              <a:t>与容器无关的模块实现</a:t>
            </a:r>
            <a:r>
              <a:rPr lang="en-US" altLang="zh-CN" b="1" dirty="0" err="1" smtClean="0"/>
              <a:t>IConfigurationAware</a:t>
            </a:r>
            <a:r>
              <a:rPr lang="zh-CN" altLang="en-US" b="1" dirty="0" smtClean="0"/>
              <a:t>接口</a:t>
            </a:r>
            <a:endParaRPr lang="zh-CN" altLang="zh-CN" dirty="0"/>
          </a:p>
        </p:txBody>
      </p:sp>
      <p:pic>
        <p:nvPicPr>
          <p:cNvPr id="11" name="图片 10"/>
          <p:cNvPicPr/>
          <p:nvPr/>
        </p:nvPicPr>
        <p:blipFill>
          <a:blip r:embed="rId2"/>
          <a:stretch>
            <a:fillRect/>
          </a:stretch>
        </p:blipFill>
        <p:spPr>
          <a:xfrm>
            <a:off x="4576362" y="1124744"/>
            <a:ext cx="3767658" cy="86409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56774" y="2545428"/>
            <a:ext cx="88872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第二步，根据</a:t>
            </a:r>
            <a:r>
              <a:rPr lang="zh-CN" altLang="en-US" b="1" dirty="0"/>
              <a:t>模块</a:t>
            </a:r>
            <a:r>
              <a:rPr lang="zh-CN" altLang="en-US" b="1" dirty="0" smtClean="0"/>
              <a:t>是否</a:t>
            </a:r>
            <a:r>
              <a:rPr lang="zh-CN" altLang="en-US" b="1" dirty="0"/>
              <a:t>与容器</a:t>
            </a:r>
            <a:r>
              <a:rPr lang="zh-CN" altLang="en-US" b="1" dirty="0" smtClean="0"/>
              <a:t>相关</a:t>
            </a:r>
            <a:endParaRPr lang="en-US" altLang="zh-CN" b="1" dirty="0" smtClean="0"/>
          </a:p>
          <a:p>
            <a:r>
              <a:rPr lang="en-US" altLang="zh-CN" b="1" dirty="0"/>
              <a:t>	</a:t>
            </a:r>
            <a:r>
              <a:rPr lang="zh-CN" altLang="en-US" b="1" dirty="0" smtClean="0"/>
              <a:t>与</a:t>
            </a:r>
            <a:r>
              <a:rPr lang="zh-CN" altLang="en-US" b="1" dirty="0"/>
              <a:t>容器相关的</a:t>
            </a:r>
            <a:r>
              <a:rPr lang="zh-CN" altLang="en-US" b="1" dirty="0" smtClean="0"/>
              <a:t>模块注入</a:t>
            </a:r>
            <a:r>
              <a:rPr lang="en-US" altLang="zh-CN" b="1" dirty="0" err="1" smtClean="0"/>
              <a:t>ContainerConfigurationService</a:t>
            </a:r>
            <a:endParaRPr lang="en-US" altLang="zh-CN" b="1" dirty="0"/>
          </a:p>
          <a:p>
            <a:r>
              <a:rPr lang="en-US" altLang="zh-CN" b="1" dirty="0" smtClean="0"/>
              <a:t>	</a:t>
            </a:r>
            <a:r>
              <a:rPr lang="zh-CN" altLang="en-US" b="1" dirty="0" smtClean="0"/>
              <a:t>与容器无关的模块注入</a:t>
            </a:r>
            <a:r>
              <a:rPr lang="en-US" altLang="zh-CN" b="1" dirty="0" err="1" smtClean="0"/>
              <a:t>ConfigurationService</a:t>
            </a:r>
            <a:endParaRPr lang="en-US" altLang="zh-CN" b="1" dirty="0" smtClean="0"/>
          </a:p>
          <a:p>
            <a:r>
              <a:rPr lang="en-US" altLang="zh-CN" b="1" dirty="0"/>
              <a:t>	</a:t>
            </a:r>
            <a:r>
              <a:rPr lang="zh-CN" altLang="en-US" b="1" dirty="0" smtClean="0"/>
              <a:t>利用</a:t>
            </a:r>
            <a:r>
              <a:rPr lang="en-US" altLang="zh-CN" b="1" dirty="0" err="1" smtClean="0"/>
              <a:t>IConfigurationServiceCommon</a:t>
            </a:r>
            <a:r>
              <a:rPr lang="zh-CN" altLang="en-US" b="1" dirty="0" smtClean="0"/>
              <a:t>提供的接口恢复和保存配置</a:t>
            </a:r>
            <a:endParaRPr lang="zh-CN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256774" y="3780763"/>
            <a:ext cx="853244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模块初始化时，恢复配置文件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private void </a:t>
            </a:r>
            <a:r>
              <a:rPr lang="en-US" altLang="zh-CN" sz="1600" dirty="0" err="1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loadConfigurations</a:t>
            </a:r>
            <a:r>
              <a:rPr lang="en-US" altLang="zh-CN" sz="1600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 {</a:t>
            </a:r>
          </a:p>
          <a:p>
            <a:r>
              <a:rPr lang="en-US" altLang="zh-CN" sz="1600" dirty="0" smtClean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sz="1600" dirty="0" err="1" smtClean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configurationService.retrieveConfiguration</a:t>
            </a:r>
            <a:r>
              <a:rPr lang="en-US" altLang="zh-CN" sz="1600" dirty="0" smtClean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(this</a:t>
            </a:r>
            <a:r>
              <a:rPr lang="en-US" altLang="zh-CN" sz="1600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en-US" altLang="zh-CN" sz="1600" dirty="0" smtClean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FILE_NAME))</a:t>
            </a:r>
          </a:p>
          <a:p>
            <a:r>
              <a:rPr lang="en-US" altLang="zh-CN" sz="1600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</a:t>
            </a:r>
            <a:endParaRPr lang="zh-CN" altLang="en-US" sz="1600" dirty="0">
              <a:solidFill>
                <a:srgbClr val="00206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6774" y="4895605"/>
            <a:ext cx="94277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在调用</a:t>
            </a:r>
            <a:r>
              <a:rPr lang="en-US" altLang="zh-CN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IConfigurationSerivce.saveConfiguration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方法时，调用所有实现了</a:t>
            </a:r>
            <a:r>
              <a:rPr lang="en-US" altLang="zh-CN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IConfigurationAwareCommon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的模块的</a:t>
            </a:r>
            <a:r>
              <a:rPr lang="en-US" altLang="zh-CN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saveConfiguration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方法</a:t>
            </a:r>
            <a:endParaRPr lang="en-US" altLang="zh-CN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public </a:t>
            </a:r>
            <a:r>
              <a:rPr lang="en-US" altLang="zh-CN" sz="1600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Status </a:t>
            </a:r>
            <a:r>
              <a:rPr lang="en-US" altLang="zh-CN" sz="1600" dirty="0" err="1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saveConfiguration</a:t>
            </a:r>
            <a:r>
              <a:rPr lang="en-US" altLang="zh-CN" sz="1600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 {</a:t>
            </a:r>
          </a:p>
          <a:p>
            <a:r>
              <a:rPr lang="en-US" altLang="zh-CN" sz="1600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return </a:t>
            </a:r>
            <a:r>
              <a:rPr lang="en-US" altLang="zh-CN" sz="1600" dirty="0" err="1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configurationService.persistConfiguration</a:t>
            </a:r>
            <a:r>
              <a:rPr lang="en-US" altLang="zh-CN" sz="1600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</a:p>
          <a:p>
            <a:r>
              <a:rPr lang="en-US" altLang="zh-CN" sz="1600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  new </a:t>
            </a:r>
            <a:r>
              <a:rPr lang="en-US" altLang="zh-CN" sz="1600" dirty="0" err="1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ArrayList</a:t>
            </a:r>
            <a:r>
              <a:rPr lang="en-US" altLang="zh-CN" sz="1600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</a:t>
            </a:r>
            <a:r>
              <a:rPr lang="en-US" altLang="zh-CN" sz="1600" dirty="0" err="1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ConfigurationObject</a:t>
            </a:r>
            <a:r>
              <a:rPr lang="en-US" altLang="zh-CN" sz="1600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&gt;(</a:t>
            </a:r>
            <a:r>
              <a:rPr lang="en-US" altLang="zh-CN" sz="1600" dirty="0" err="1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localUserConfigList.values</a:t>
            </a:r>
            <a:r>
              <a:rPr lang="en-US" altLang="zh-CN" sz="1600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()), FILE_NAME);</a:t>
            </a:r>
          </a:p>
          <a:p>
            <a:r>
              <a:rPr lang="zh-CN" altLang="en-US" sz="1600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</a:t>
            </a:r>
            <a:endParaRPr lang="zh-CN" altLang="en-US" sz="1600" dirty="0">
              <a:solidFill>
                <a:srgbClr val="00206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73112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a44aa45d6733e3dcb7e8edd62422e02af3da6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6015</TotalTime>
  <Words>1847</Words>
  <Application>Microsoft Office PowerPoint</Application>
  <PresentationFormat>全屏显示(4:3)</PresentationFormat>
  <Paragraphs>328</Paragraphs>
  <Slides>27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主题</vt:lpstr>
      <vt:lpstr>PowerPoint 演示文稿</vt:lpstr>
      <vt:lpstr>大纲</vt:lpstr>
      <vt:lpstr>基本概念</vt:lpstr>
      <vt:lpstr>基本概念</vt:lpstr>
      <vt:lpstr>系统架构</vt:lpstr>
      <vt:lpstr>系统架构-关键概念</vt:lpstr>
      <vt:lpstr>系统架构-用户管理</vt:lpstr>
      <vt:lpstr>系统架构-配置服务</vt:lpstr>
      <vt:lpstr>系统架构-配置服务</vt:lpstr>
      <vt:lpstr>系统架构-集群服务</vt:lpstr>
      <vt:lpstr>系统架构-集群服务</vt:lpstr>
      <vt:lpstr>系统架构-集群服务</vt:lpstr>
      <vt:lpstr>系统架构-交换机管理</vt:lpstr>
      <vt:lpstr>系统架构-流表管理</vt:lpstr>
      <vt:lpstr>系统架构</vt:lpstr>
      <vt:lpstr>技术实现</vt:lpstr>
      <vt:lpstr>技术实现-OSGi</vt:lpstr>
      <vt:lpstr>技术实现-Karaf</vt:lpstr>
      <vt:lpstr>技术实现-北向接口</vt:lpstr>
      <vt:lpstr>技术实现-北向接口</vt:lpstr>
      <vt:lpstr>技术实现-北向接口</vt:lpstr>
      <vt:lpstr>技术实现-北向接口</vt:lpstr>
      <vt:lpstr>技术实现-北向接口</vt:lpstr>
      <vt:lpstr>技术实现-北向接口</vt:lpstr>
      <vt:lpstr>技术实现-北向接口</vt:lpstr>
      <vt:lpstr>提问与交流</vt:lpstr>
      <vt:lpstr>PowerPoint 演示文稿</vt:lpstr>
    </vt:vector>
  </TitlesOfParts>
  <Company>Single Studio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独木成林</dc:creator>
  <cp:lastModifiedBy>dwt</cp:lastModifiedBy>
  <cp:revision>351</cp:revision>
  <dcterms:created xsi:type="dcterms:W3CDTF">2013-12-03T08:55:01Z</dcterms:created>
  <dcterms:modified xsi:type="dcterms:W3CDTF">2015-04-16T07:29:30Z</dcterms:modified>
</cp:coreProperties>
</file>