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CD9A"/>
    <a:srgbClr val="F89999"/>
    <a:srgbClr val="99BCE1"/>
    <a:srgbClr val="E099E1"/>
    <a:srgbClr val="C1A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8"/>
    <p:restoredTop sz="87483"/>
  </p:normalViewPr>
  <p:slideViewPr>
    <p:cSldViewPr snapToGrid="0" snapToObjects="1" showGuides="1">
      <p:cViewPr>
        <p:scale>
          <a:sx n="109" d="100"/>
          <a:sy n="109" d="100"/>
        </p:scale>
        <p:origin x="25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A5872-7F93-214A-9787-C62AC966C3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DCDB9-AA76-7E4D-BAC8-D12DAE96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Fatta</a:t>
            </a:r>
            <a:r>
              <a:rPr lang="en-US" dirty="0"/>
              <a:t> 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/Users/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/Dropbox/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@lab3/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Esperimenti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/Illumina 73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Trascrittomica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aorte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BL6, EKO, 73+, 73-) (2011 - 2013)/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Rielaborazione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finale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Manz+Bus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/STRING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pathway B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osteoclast.ipynb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Warning: these genes drawn from STRING apparently do not appear in our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{'Lilrb4', 'Sirpb1c’}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es,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nostro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Lilr4b e STRING lo </a:t>
            </a:r>
            <a:r>
              <a:rPr lang="en-GB" dirty="0" err="1"/>
              <a:t>vede</a:t>
            </a:r>
            <a:r>
              <a:rPr lang="en-GB" dirty="0"/>
              <a:t> come Lilrb4. </a:t>
            </a:r>
            <a:r>
              <a:rPr lang="en-GB" dirty="0" err="1"/>
              <a:t>Cercarli</a:t>
            </a:r>
            <a:r>
              <a:rPr lang="en-GB" dirty="0"/>
              <a:t> a mano </a:t>
            </a:r>
            <a:r>
              <a:rPr lang="en-GB" dirty="0" err="1"/>
              <a:t>è</a:t>
            </a:r>
            <a:r>
              <a:rPr lang="en-GB" dirty="0"/>
              <a:t> una </a:t>
            </a:r>
            <a:r>
              <a:rPr lang="en-GB" dirty="0" err="1"/>
              <a:t>palla</a:t>
            </a:r>
            <a:r>
              <a:rPr lang="en-GB" dirty="0"/>
              <a:t> </a:t>
            </a:r>
            <a:r>
              <a:rPr lang="en-GB" dirty="0" err="1"/>
              <a:t>fotonica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New numbers in the heatmap 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arancione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colore_indefinito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azzurro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espressione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(standard scale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PCA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volcano plot di dove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stanno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bl/6,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DKO. In grigio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altri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Linea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rossa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p=0.05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D: Venn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DCDB9-AA76-7E4D-BAC8-D12DAE96C8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8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0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4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562E-1DF9-2945-867E-C678E7228AA2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A59F-AFB1-DF4C-B433-49DC133B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8E61A73-AC83-104A-A2DB-B70E210AD7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081" b="84556"/>
          <a:stretch/>
        </p:blipFill>
        <p:spPr>
          <a:xfrm>
            <a:off x="28785" y="2352939"/>
            <a:ext cx="456256" cy="14119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CB840B-F03D-6746-B981-18D9F1A40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630" b="11933"/>
          <a:stretch/>
        </p:blipFill>
        <p:spPr>
          <a:xfrm>
            <a:off x="-89040" y="444655"/>
            <a:ext cx="3497665" cy="5301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91D66A-F0E4-3247-8397-856E38A74C25}"/>
              </a:ext>
            </a:extLst>
          </p:cNvPr>
          <p:cNvSpPr txBox="1"/>
          <p:nvPr/>
        </p:nvSpPr>
        <p:spPr>
          <a:xfrm>
            <a:off x="4095427" y="20743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57F82-D332-8D41-A82F-7DFDD8AFAAC8}"/>
              </a:ext>
            </a:extLst>
          </p:cNvPr>
          <p:cNvSpPr txBox="1"/>
          <p:nvPr/>
        </p:nvSpPr>
        <p:spPr>
          <a:xfrm>
            <a:off x="3852584" y="32781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E3681-4423-C342-A46A-FC788A4EBEC3}"/>
              </a:ext>
            </a:extLst>
          </p:cNvPr>
          <p:cNvSpPr txBox="1"/>
          <p:nvPr/>
        </p:nvSpPr>
        <p:spPr>
          <a:xfrm>
            <a:off x="6489362" y="32781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8415AC-554D-C141-A0E0-17C21E4C1CD6}"/>
              </a:ext>
            </a:extLst>
          </p:cNvPr>
          <p:cNvSpPr/>
          <p:nvPr/>
        </p:nvSpPr>
        <p:spPr>
          <a:xfrm>
            <a:off x="3425177" y="468972"/>
            <a:ext cx="171696" cy="1428108"/>
          </a:xfrm>
          <a:prstGeom prst="rect">
            <a:avLst/>
          </a:prstGeom>
          <a:solidFill>
            <a:srgbClr val="C1A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55ED94-5E1F-D44C-9D9B-8C025543BF97}"/>
              </a:ext>
            </a:extLst>
          </p:cNvPr>
          <p:cNvSpPr/>
          <p:nvPr/>
        </p:nvSpPr>
        <p:spPr>
          <a:xfrm>
            <a:off x="3425177" y="1897080"/>
            <a:ext cx="171696" cy="755805"/>
          </a:xfrm>
          <a:prstGeom prst="rect">
            <a:avLst/>
          </a:prstGeom>
          <a:solidFill>
            <a:srgbClr val="E09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5F53A-1A9E-DB4F-9F9F-0C6803A38B82}"/>
              </a:ext>
            </a:extLst>
          </p:cNvPr>
          <p:cNvSpPr/>
          <p:nvPr/>
        </p:nvSpPr>
        <p:spPr>
          <a:xfrm>
            <a:off x="3425177" y="2652885"/>
            <a:ext cx="171696" cy="1111973"/>
          </a:xfrm>
          <a:prstGeom prst="rect">
            <a:avLst/>
          </a:prstGeom>
          <a:solidFill>
            <a:srgbClr val="99B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28231-5C4C-D243-8C21-59EFC5D2B925}"/>
              </a:ext>
            </a:extLst>
          </p:cNvPr>
          <p:cNvSpPr/>
          <p:nvPr/>
        </p:nvSpPr>
        <p:spPr>
          <a:xfrm>
            <a:off x="3425177" y="3768686"/>
            <a:ext cx="171696" cy="195218"/>
          </a:xfrm>
          <a:prstGeom prst="rect">
            <a:avLst/>
          </a:prstGeom>
          <a:solidFill>
            <a:srgbClr val="F8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ED5EB6-3F2D-0649-874E-66151EE6BA94}"/>
              </a:ext>
            </a:extLst>
          </p:cNvPr>
          <p:cNvSpPr/>
          <p:nvPr/>
        </p:nvSpPr>
        <p:spPr>
          <a:xfrm>
            <a:off x="3425177" y="4590596"/>
            <a:ext cx="171696" cy="115586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06C1C-D18E-1041-AFB1-EC2C9C43B4FC}"/>
              </a:ext>
            </a:extLst>
          </p:cNvPr>
          <p:cNvSpPr txBox="1"/>
          <p:nvPr/>
        </p:nvSpPr>
        <p:spPr>
          <a:xfrm>
            <a:off x="91995" y="9176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65A098-7CB5-0542-9D0B-23FCBBEC6BF6}"/>
              </a:ext>
            </a:extLst>
          </p:cNvPr>
          <p:cNvSpPr txBox="1"/>
          <p:nvPr/>
        </p:nvSpPr>
        <p:spPr>
          <a:xfrm>
            <a:off x="3352969" y="84541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4B82D2-64A2-154A-A56A-33D3AA34DA8F}"/>
              </a:ext>
            </a:extLst>
          </p:cNvPr>
          <p:cNvSpPr txBox="1"/>
          <p:nvPr/>
        </p:nvSpPr>
        <p:spPr>
          <a:xfrm>
            <a:off x="3385830" y="21220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21EA8D-341F-1348-B4EB-2E00BAC6DC42}"/>
              </a:ext>
            </a:extLst>
          </p:cNvPr>
          <p:cNvSpPr txBox="1"/>
          <p:nvPr/>
        </p:nvSpPr>
        <p:spPr>
          <a:xfrm>
            <a:off x="3352969" y="304995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62CC87-97BD-9C43-A7A6-68BDF427FB33}"/>
              </a:ext>
            </a:extLst>
          </p:cNvPr>
          <p:cNvSpPr txBox="1"/>
          <p:nvPr/>
        </p:nvSpPr>
        <p:spPr>
          <a:xfrm>
            <a:off x="3385830" y="37431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6A77AC-D747-4C4D-AFEB-F36572C2FB5E}"/>
              </a:ext>
            </a:extLst>
          </p:cNvPr>
          <p:cNvSpPr txBox="1"/>
          <p:nvPr/>
        </p:nvSpPr>
        <p:spPr>
          <a:xfrm>
            <a:off x="3352969" y="50082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B75CE5-905E-5242-9E4E-B70963F9DEDA}"/>
              </a:ext>
            </a:extLst>
          </p:cNvPr>
          <p:cNvSpPr/>
          <p:nvPr/>
        </p:nvSpPr>
        <p:spPr>
          <a:xfrm>
            <a:off x="3425177" y="3963904"/>
            <a:ext cx="171696" cy="647302"/>
          </a:xfrm>
          <a:prstGeom prst="rect">
            <a:avLst/>
          </a:prstGeom>
          <a:solidFill>
            <a:srgbClr val="99C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3E73AC-46F6-8A4A-A744-FE4AF7B234EF}"/>
              </a:ext>
            </a:extLst>
          </p:cNvPr>
          <p:cNvSpPr txBox="1"/>
          <p:nvPr/>
        </p:nvSpPr>
        <p:spPr>
          <a:xfrm>
            <a:off x="3385830" y="413411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EE098-7A52-0448-B43C-70E8FC6CC5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715"/>
          <a:stretch/>
        </p:blipFill>
        <p:spPr>
          <a:xfrm>
            <a:off x="6337389" y="633066"/>
            <a:ext cx="2711662" cy="2716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5785C-2407-0948-862C-EACFCA26B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36" y="3774877"/>
            <a:ext cx="2114815" cy="1444413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2AFFABF-B2F6-F24B-AA92-F7F3CEDF480C}"/>
              </a:ext>
            </a:extLst>
          </p:cNvPr>
          <p:cNvSpPr/>
          <p:nvPr/>
        </p:nvSpPr>
        <p:spPr>
          <a:xfrm>
            <a:off x="531883" y="5908242"/>
            <a:ext cx="180000" cy="180000"/>
          </a:xfrm>
          <a:prstGeom prst="roundRect">
            <a:avLst/>
          </a:prstGeom>
          <a:solidFill>
            <a:srgbClr val="397207"/>
          </a:solidFill>
          <a:ln>
            <a:solidFill>
              <a:srgbClr val="3972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9F11-1530-7E44-894B-A258CCC7812E}"/>
              </a:ext>
            </a:extLst>
          </p:cNvPr>
          <p:cNvCxnSpPr>
            <a:cxnSpLocks/>
          </p:cNvCxnSpPr>
          <p:nvPr/>
        </p:nvCxnSpPr>
        <p:spPr>
          <a:xfrm>
            <a:off x="429324" y="5809209"/>
            <a:ext cx="38204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636CE6-7969-154A-BE28-1CB51539CA78}"/>
              </a:ext>
            </a:extLst>
          </p:cNvPr>
          <p:cNvCxnSpPr>
            <a:cxnSpLocks/>
          </p:cNvCxnSpPr>
          <p:nvPr/>
        </p:nvCxnSpPr>
        <p:spPr>
          <a:xfrm>
            <a:off x="856888" y="5809209"/>
            <a:ext cx="38204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D5153-EFF5-204A-B834-A591697D7C1C}"/>
              </a:ext>
            </a:extLst>
          </p:cNvPr>
          <p:cNvCxnSpPr>
            <a:cxnSpLocks/>
          </p:cNvCxnSpPr>
          <p:nvPr/>
        </p:nvCxnSpPr>
        <p:spPr>
          <a:xfrm>
            <a:off x="1284452" y="5809209"/>
            <a:ext cx="38204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87DF6-5727-EC41-915B-981A4AF6B651}"/>
              </a:ext>
            </a:extLst>
          </p:cNvPr>
          <p:cNvCxnSpPr>
            <a:cxnSpLocks/>
          </p:cNvCxnSpPr>
          <p:nvPr/>
        </p:nvCxnSpPr>
        <p:spPr>
          <a:xfrm>
            <a:off x="1712016" y="5809209"/>
            <a:ext cx="38204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BDE2AA0-E0F6-224B-B55F-A8260AFCD621}"/>
              </a:ext>
            </a:extLst>
          </p:cNvPr>
          <p:cNvCxnSpPr>
            <a:cxnSpLocks/>
          </p:cNvCxnSpPr>
          <p:nvPr/>
        </p:nvCxnSpPr>
        <p:spPr>
          <a:xfrm>
            <a:off x="2139580" y="5809209"/>
            <a:ext cx="38204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9B1880-1949-F14E-91AE-C09B414875E0}"/>
              </a:ext>
            </a:extLst>
          </p:cNvPr>
          <p:cNvCxnSpPr>
            <a:cxnSpLocks/>
          </p:cNvCxnSpPr>
          <p:nvPr/>
        </p:nvCxnSpPr>
        <p:spPr>
          <a:xfrm>
            <a:off x="2567146" y="5809209"/>
            <a:ext cx="38204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9B58A6E-4037-4B4F-BC8C-69077181C8C2}"/>
              </a:ext>
            </a:extLst>
          </p:cNvPr>
          <p:cNvSpPr/>
          <p:nvPr/>
        </p:nvSpPr>
        <p:spPr>
          <a:xfrm>
            <a:off x="1813654" y="5908242"/>
            <a:ext cx="180000" cy="180000"/>
          </a:xfrm>
          <a:prstGeom prst="roundRect">
            <a:avLst/>
          </a:prstGeom>
          <a:solidFill>
            <a:srgbClr val="397207"/>
          </a:solidFill>
          <a:ln>
            <a:solidFill>
              <a:srgbClr val="3972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C1B68C6-2AA4-304C-BE05-1CEA1C2E0918}"/>
              </a:ext>
            </a:extLst>
          </p:cNvPr>
          <p:cNvSpPr/>
          <p:nvPr/>
        </p:nvSpPr>
        <p:spPr>
          <a:xfrm>
            <a:off x="959140" y="5908242"/>
            <a:ext cx="180000" cy="180000"/>
          </a:xfrm>
          <a:prstGeom prst="roundRect">
            <a:avLst/>
          </a:prstGeom>
          <a:solidFill>
            <a:srgbClr val="8F76AD"/>
          </a:solidFill>
          <a:ln>
            <a:solidFill>
              <a:srgbClr val="A28D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67F54EE-2A56-1A45-8C5F-FDCBFF1804C6}"/>
              </a:ext>
            </a:extLst>
          </p:cNvPr>
          <p:cNvSpPr/>
          <p:nvPr/>
        </p:nvSpPr>
        <p:spPr>
          <a:xfrm>
            <a:off x="2240911" y="5908242"/>
            <a:ext cx="180000" cy="180000"/>
          </a:xfrm>
          <a:prstGeom prst="roundRect">
            <a:avLst/>
          </a:prstGeom>
          <a:solidFill>
            <a:srgbClr val="8F76AD"/>
          </a:solidFill>
          <a:ln>
            <a:solidFill>
              <a:srgbClr val="A28D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60CB8-20E8-7D4A-B60A-2FE061A81473}"/>
              </a:ext>
            </a:extLst>
          </p:cNvPr>
          <p:cNvSpPr/>
          <p:nvPr/>
        </p:nvSpPr>
        <p:spPr>
          <a:xfrm>
            <a:off x="1386397" y="5908242"/>
            <a:ext cx="180000" cy="180000"/>
          </a:xfrm>
          <a:prstGeom prst="roundRect">
            <a:avLst/>
          </a:prstGeom>
          <a:solidFill>
            <a:srgbClr val="EA3F33"/>
          </a:solidFill>
          <a:ln>
            <a:solidFill>
              <a:srgbClr val="EB54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F1682DA-C543-0940-B913-434A6D6E81A6}"/>
              </a:ext>
            </a:extLst>
          </p:cNvPr>
          <p:cNvSpPr/>
          <p:nvPr/>
        </p:nvSpPr>
        <p:spPr>
          <a:xfrm>
            <a:off x="2668169" y="5908242"/>
            <a:ext cx="180000" cy="180000"/>
          </a:xfrm>
          <a:prstGeom prst="roundRect">
            <a:avLst/>
          </a:prstGeom>
          <a:solidFill>
            <a:srgbClr val="EA3F33"/>
          </a:solidFill>
          <a:ln>
            <a:solidFill>
              <a:srgbClr val="EB54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3F3F26-706D-3749-932B-FDE14C3F729B}"/>
              </a:ext>
            </a:extLst>
          </p:cNvPr>
          <p:cNvCxnSpPr>
            <a:cxnSpLocks/>
          </p:cNvCxnSpPr>
          <p:nvPr/>
        </p:nvCxnSpPr>
        <p:spPr>
          <a:xfrm>
            <a:off x="620347" y="6203347"/>
            <a:ext cx="85512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9EB071-E4E9-7B45-8158-A2E3BD3D9ABE}"/>
              </a:ext>
            </a:extLst>
          </p:cNvPr>
          <p:cNvCxnSpPr>
            <a:cxnSpLocks/>
          </p:cNvCxnSpPr>
          <p:nvPr/>
        </p:nvCxnSpPr>
        <p:spPr>
          <a:xfrm>
            <a:off x="1903039" y="6203347"/>
            <a:ext cx="85512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A93412-39F5-BC44-81E0-7BC7FC8DA47F}"/>
              </a:ext>
            </a:extLst>
          </p:cNvPr>
          <p:cNvSpPr txBox="1"/>
          <p:nvPr/>
        </p:nvSpPr>
        <p:spPr>
          <a:xfrm>
            <a:off x="594150" y="6231612"/>
            <a:ext cx="93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Timepoint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82B06E-DD66-8A43-BFDF-CF12DC20091E}"/>
              </a:ext>
            </a:extLst>
          </p:cNvPr>
          <p:cNvSpPr txBox="1"/>
          <p:nvPr/>
        </p:nvSpPr>
        <p:spPr>
          <a:xfrm>
            <a:off x="1835247" y="6231611"/>
            <a:ext cx="93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Timepoint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EB0AA5-4D17-404C-B78D-20729D3BD295}"/>
              </a:ext>
            </a:extLst>
          </p:cNvPr>
          <p:cNvGrpSpPr/>
          <p:nvPr/>
        </p:nvGrpSpPr>
        <p:grpSpPr>
          <a:xfrm>
            <a:off x="2932997" y="5890165"/>
            <a:ext cx="864457" cy="799740"/>
            <a:chOff x="3096955" y="5784278"/>
            <a:chExt cx="864457" cy="799740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37D0851-42B8-F940-A895-A281917F3410}"/>
                </a:ext>
              </a:extLst>
            </p:cNvPr>
            <p:cNvSpPr/>
            <p:nvPr/>
          </p:nvSpPr>
          <p:spPr>
            <a:xfrm>
              <a:off x="3832557" y="5878635"/>
              <a:ext cx="128855" cy="134339"/>
            </a:xfrm>
            <a:prstGeom prst="roundRect">
              <a:avLst/>
            </a:prstGeom>
            <a:solidFill>
              <a:srgbClr val="397207"/>
            </a:solidFill>
            <a:ln>
              <a:solidFill>
                <a:srgbClr val="39720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0DC37FB-6E04-0A44-82C2-B50E509A4E2F}"/>
                </a:ext>
              </a:extLst>
            </p:cNvPr>
            <p:cNvSpPr/>
            <p:nvPr/>
          </p:nvSpPr>
          <p:spPr>
            <a:xfrm>
              <a:off x="3832557" y="6123817"/>
              <a:ext cx="128855" cy="128880"/>
            </a:xfrm>
            <a:prstGeom prst="roundRect">
              <a:avLst/>
            </a:prstGeom>
            <a:solidFill>
              <a:srgbClr val="8F76AD"/>
            </a:solidFill>
            <a:ln>
              <a:solidFill>
                <a:srgbClr val="A28DB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EFBB870-0C6D-764B-B22B-647E2598ABA3}"/>
                </a:ext>
              </a:extLst>
            </p:cNvPr>
            <p:cNvSpPr/>
            <p:nvPr/>
          </p:nvSpPr>
          <p:spPr>
            <a:xfrm>
              <a:off x="3832557" y="6363540"/>
              <a:ext cx="128855" cy="128880"/>
            </a:xfrm>
            <a:prstGeom prst="roundRect">
              <a:avLst/>
            </a:prstGeom>
            <a:solidFill>
              <a:srgbClr val="EA3F33"/>
            </a:solidFill>
            <a:ln>
              <a:solidFill>
                <a:srgbClr val="EB54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9069CB-CA06-524C-AB8E-3CF81FEE9045}"/>
                </a:ext>
              </a:extLst>
            </p:cNvPr>
            <p:cNvSpPr txBox="1"/>
            <p:nvPr/>
          </p:nvSpPr>
          <p:spPr>
            <a:xfrm>
              <a:off x="3096955" y="5784278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Group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1E60C8-CC61-0145-9B39-0B262A30F642}"/>
                </a:ext>
              </a:extLst>
            </p:cNvPr>
            <p:cNvSpPr txBox="1"/>
            <p:nvPr/>
          </p:nvSpPr>
          <p:spPr>
            <a:xfrm>
              <a:off x="3100649" y="6032735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Group 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0735C5-989A-1F4B-BF7C-13D32618DC2B}"/>
                </a:ext>
              </a:extLst>
            </p:cNvPr>
            <p:cNvSpPr txBox="1"/>
            <p:nvPr/>
          </p:nvSpPr>
          <p:spPr>
            <a:xfrm>
              <a:off x="3104343" y="6276241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Group 3</a:t>
              </a: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4EFB883-1872-5440-9BA3-6615534FD6B2}"/>
              </a:ext>
            </a:extLst>
          </p:cNvPr>
          <p:cNvCxnSpPr>
            <a:cxnSpLocks/>
          </p:cNvCxnSpPr>
          <p:nvPr/>
        </p:nvCxnSpPr>
        <p:spPr>
          <a:xfrm flipH="1">
            <a:off x="1683170" y="311814"/>
            <a:ext cx="0" cy="558394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CB3EFA-57BF-B64A-AAEE-60E2DD16AC60}"/>
              </a:ext>
            </a:extLst>
          </p:cNvPr>
          <p:cNvCxnSpPr>
            <a:cxnSpLocks/>
          </p:cNvCxnSpPr>
          <p:nvPr/>
        </p:nvCxnSpPr>
        <p:spPr>
          <a:xfrm flipH="1">
            <a:off x="1683170" y="463877"/>
            <a:ext cx="0" cy="5269236"/>
          </a:xfrm>
          <a:prstGeom prst="line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D68C3B4-DBB3-B841-B5C8-81CA6830AD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8430"/>
          <a:stretch/>
        </p:blipFill>
        <p:spPr>
          <a:xfrm>
            <a:off x="3833890" y="690821"/>
            <a:ext cx="2546519" cy="251417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B0D75A-DA74-2E4C-A7DF-42882718A534}"/>
              </a:ext>
            </a:extLst>
          </p:cNvPr>
          <p:cNvGrpSpPr/>
          <p:nvPr/>
        </p:nvGrpSpPr>
        <p:grpSpPr>
          <a:xfrm>
            <a:off x="5533999" y="809198"/>
            <a:ext cx="792831" cy="2080573"/>
            <a:chOff x="5150131" y="474237"/>
            <a:chExt cx="792831" cy="2080573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B7911A3-8765-1141-97B4-6E4854872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1921" t="37933" r="27596" b="43868"/>
            <a:stretch/>
          </p:blipFill>
          <p:spPr>
            <a:xfrm>
              <a:off x="5512197" y="1189776"/>
              <a:ext cx="427790" cy="45144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D5BA3F1-0736-3746-B15E-D0F3B7BDE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1921" t="60464" r="29124" b="18722"/>
            <a:stretch/>
          </p:blipFill>
          <p:spPr>
            <a:xfrm>
              <a:off x="5506915" y="1823038"/>
              <a:ext cx="365424" cy="51632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4854577-CC68-6742-92EE-071F40DB3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1894" t="12722" r="27477" b="66151"/>
            <a:stretch/>
          </p:blipFill>
          <p:spPr>
            <a:xfrm>
              <a:off x="5509222" y="474237"/>
              <a:ext cx="433740" cy="52408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0AAAC4-5E58-1041-906A-A59904EA9C18}"/>
                </a:ext>
              </a:extLst>
            </p:cNvPr>
            <p:cNvSpPr txBox="1"/>
            <p:nvPr/>
          </p:nvSpPr>
          <p:spPr>
            <a:xfrm>
              <a:off x="5175413" y="1007963"/>
              <a:ext cx="7216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Group 1 VS 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627A9A-E5DD-8047-BB4D-3FC8CC8B8B15}"/>
                </a:ext>
              </a:extLst>
            </p:cNvPr>
            <p:cNvSpPr txBox="1"/>
            <p:nvPr/>
          </p:nvSpPr>
          <p:spPr>
            <a:xfrm>
              <a:off x="5159559" y="1625811"/>
              <a:ext cx="7216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Group 1 VS 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14D16C4-B30D-944A-977E-B65D07187092}"/>
                </a:ext>
              </a:extLst>
            </p:cNvPr>
            <p:cNvSpPr txBox="1"/>
            <p:nvPr/>
          </p:nvSpPr>
          <p:spPr>
            <a:xfrm>
              <a:off x="5150131" y="2339366"/>
              <a:ext cx="7216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Group 2 VS 3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647BEB2-1DB4-5742-99C9-6FEAB8AA3BFB}"/>
              </a:ext>
            </a:extLst>
          </p:cNvPr>
          <p:cNvSpPr txBox="1"/>
          <p:nvPr/>
        </p:nvSpPr>
        <p:spPr>
          <a:xfrm>
            <a:off x="4048412" y="3392983"/>
            <a:ext cx="2839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Differentially expressed genes between group 1 vs 2, 1 vs 3 and 2 vs 3 were subjected to a functional enrichment analysis.  All genes cumulatively annotated in Osteoclast differentiation KEGG pathway (mmu04380) are herein presented in detail. The Z-scored expression value for these genes is shown in </a:t>
            </a:r>
            <a:r>
              <a:rPr lang="en-US" sz="1200" b="1" dirty="0"/>
              <a:t>A</a:t>
            </a:r>
            <a:r>
              <a:rPr lang="en-US" sz="1200" dirty="0"/>
              <a:t> for all samples. The expression levels for these genes in each sample has been reduced to two principal components (PC), charted in </a:t>
            </a:r>
            <a:r>
              <a:rPr lang="en-US" sz="1200" b="1" dirty="0"/>
              <a:t>B</a:t>
            </a:r>
            <a:r>
              <a:rPr lang="en-US" sz="1200" dirty="0"/>
              <a:t>.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164C5E-DF57-9C41-85BA-824DC88079F1}"/>
              </a:ext>
            </a:extLst>
          </p:cNvPr>
          <p:cNvSpPr/>
          <p:nvPr/>
        </p:nvSpPr>
        <p:spPr>
          <a:xfrm>
            <a:off x="4069440" y="5777136"/>
            <a:ext cx="5074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 volcano plot of the log</a:t>
            </a:r>
            <a:r>
              <a:rPr lang="en-US" sz="1200" baseline="-25000" dirty="0"/>
              <a:t>2</a:t>
            </a:r>
            <a:r>
              <a:rPr lang="en-US" sz="1200" dirty="0"/>
              <a:t> fold change in the expression, always with respect to the least treated group of the comparison, is shown for each of these genes (DE genes in each respective comparison) in </a:t>
            </a:r>
            <a:r>
              <a:rPr lang="en-US" sz="1200" b="1" dirty="0"/>
              <a:t>C</a:t>
            </a:r>
            <a:r>
              <a:rPr lang="en-US" sz="1200" dirty="0"/>
              <a:t>. In gray, all other genes. The Venn diagram in </a:t>
            </a:r>
            <a:r>
              <a:rPr lang="en-US" sz="1200" b="1" dirty="0"/>
              <a:t>D</a:t>
            </a:r>
            <a:r>
              <a:rPr lang="en-US" sz="1200" dirty="0"/>
              <a:t>  tracks which genes are shared between comparisons, and their expression can be found in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7EF629-B40A-5341-86AB-F3A42E055CF7}"/>
              </a:ext>
            </a:extLst>
          </p:cNvPr>
          <p:cNvSpPr txBox="1"/>
          <p:nvPr/>
        </p:nvSpPr>
        <p:spPr>
          <a:xfrm>
            <a:off x="6894889" y="313385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FA8E15-1479-7945-AE17-29413C7B5E9D}"/>
              </a:ext>
            </a:extLst>
          </p:cNvPr>
          <p:cNvGrpSpPr/>
          <p:nvPr/>
        </p:nvGrpSpPr>
        <p:grpSpPr>
          <a:xfrm>
            <a:off x="7838138" y="742099"/>
            <a:ext cx="1152525" cy="1130400"/>
            <a:chOff x="9512300" y="1767726"/>
            <a:chExt cx="1152525" cy="1130400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E7AD9DB-8646-C94E-8EAA-94B821E02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4474" t="24775" r="30945" b="31068"/>
            <a:stretch/>
          </p:blipFill>
          <p:spPr>
            <a:xfrm>
              <a:off x="9569450" y="1955800"/>
              <a:ext cx="148496" cy="880377"/>
            </a:xfrm>
            <a:prstGeom prst="rect">
              <a:avLst/>
            </a:prstGeom>
            <a:ln>
              <a:noFill/>
            </a:ln>
          </p:spPr>
        </p:pic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1399451-B308-1049-975E-A24CA4680D52}"/>
                </a:ext>
              </a:extLst>
            </p:cNvPr>
            <p:cNvSpPr/>
            <p:nvPr/>
          </p:nvSpPr>
          <p:spPr>
            <a:xfrm>
              <a:off x="9512300" y="1808163"/>
              <a:ext cx="1152525" cy="1062037"/>
            </a:xfrm>
            <a:prstGeom prst="roundRect">
              <a:avLst>
                <a:gd name="adj" fmla="val 530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586BDC-931C-FD40-B3EE-3431A70E0FA8}"/>
                </a:ext>
              </a:extLst>
            </p:cNvPr>
            <p:cNvSpPr txBox="1"/>
            <p:nvPr/>
          </p:nvSpPr>
          <p:spPr>
            <a:xfrm>
              <a:off x="9689371" y="1767726"/>
              <a:ext cx="4619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group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0FB8E1-4E1C-0045-8AF8-8A7F4BDEDA28}"/>
                </a:ext>
              </a:extLst>
            </p:cNvPr>
            <p:cNvSpPr txBox="1"/>
            <p:nvPr/>
          </p:nvSpPr>
          <p:spPr>
            <a:xfrm>
              <a:off x="9689371" y="1903323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Group 1 T1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DA3CA0-81BB-C247-88F3-C62D4ABA20A7}"/>
                </a:ext>
              </a:extLst>
            </p:cNvPr>
            <p:cNvSpPr txBox="1"/>
            <p:nvPr/>
          </p:nvSpPr>
          <p:spPr>
            <a:xfrm>
              <a:off x="9689371" y="2054309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Group 2 T1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E9E1628-83E8-A44D-9B5F-62B84CE5D728}"/>
                </a:ext>
              </a:extLst>
            </p:cNvPr>
            <p:cNvSpPr txBox="1"/>
            <p:nvPr/>
          </p:nvSpPr>
          <p:spPr>
            <a:xfrm>
              <a:off x="9689371" y="2205295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Group 3 T1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29622A5-1554-C947-8FE4-E23C742ADCE8}"/>
                </a:ext>
              </a:extLst>
            </p:cNvPr>
            <p:cNvSpPr txBox="1"/>
            <p:nvPr/>
          </p:nvSpPr>
          <p:spPr>
            <a:xfrm>
              <a:off x="9689371" y="2356281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Group 1 T2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0FDE5D-6D9D-3841-AB73-9BDAEBB7C673}"/>
                </a:ext>
              </a:extLst>
            </p:cNvPr>
            <p:cNvSpPr txBox="1"/>
            <p:nvPr/>
          </p:nvSpPr>
          <p:spPr>
            <a:xfrm>
              <a:off x="9689371" y="2507267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Group 2 T2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7834C0-FAB2-224E-8FED-4A3A06CE4CCE}"/>
                </a:ext>
              </a:extLst>
            </p:cNvPr>
            <p:cNvSpPr txBox="1"/>
            <p:nvPr/>
          </p:nvSpPr>
          <p:spPr>
            <a:xfrm>
              <a:off x="9689371" y="2651905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Group 3 T2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9900C24-788B-9C4D-83D0-76B1D8575CC0}"/>
              </a:ext>
            </a:extLst>
          </p:cNvPr>
          <p:cNvSpPr/>
          <p:nvPr/>
        </p:nvSpPr>
        <p:spPr>
          <a:xfrm>
            <a:off x="6934236" y="3865486"/>
            <a:ext cx="682589" cy="139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sx="13000" sy="1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296DA4-C637-9A48-BEF0-C9704E3BD5B5}"/>
              </a:ext>
            </a:extLst>
          </p:cNvPr>
          <p:cNvSpPr txBox="1"/>
          <p:nvPr/>
        </p:nvSpPr>
        <p:spPr>
          <a:xfrm>
            <a:off x="6920957" y="3832626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Group 1 VS 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F738C8-8A27-2345-89A0-F6049773CC59}"/>
              </a:ext>
            </a:extLst>
          </p:cNvPr>
          <p:cNvSpPr/>
          <p:nvPr/>
        </p:nvSpPr>
        <p:spPr>
          <a:xfrm>
            <a:off x="8340658" y="3804611"/>
            <a:ext cx="682589" cy="139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sx="13000" sy="1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AA8274-3A53-3545-9FFB-37906AFB2DE8}"/>
              </a:ext>
            </a:extLst>
          </p:cNvPr>
          <p:cNvSpPr txBox="1"/>
          <p:nvPr/>
        </p:nvSpPr>
        <p:spPr>
          <a:xfrm>
            <a:off x="8340658" y="3774877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Group 1 VS 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2A8B3D6-C142-D64E-AAFB-04D105A73938}"/>
              </a:ext>
            </a:extLst>
          </p:cNvPr>
          <p:cNvSpPr/>
          <p:nvPr/>
        </p:nvSpPr>
        <p:spPr>
          <a:xfrm>
            <a:off x="7616825" y="5056177"/>
            <a:ext cx="682589" cy="139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sx="13000" sy="1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D8A402-4461-184F-8663-B77821BC6C6C}"/>
              </a:ext>
            </a:extLst>
          </p:cNvPr>
          <p:cNvSpPr txBox="1"/>
          <p:nvPr/>
        </p:nvSpPr>
        <p:spPr>
          <a:xfrm>
            <a:off x="7608700" y="5018282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Group 2 VS 3</a:t>
            </a:r>
          </a:p>
        </p:txBody>
      </p:sp>
    </p:spTree>
    <p:extLst>
      <p:ext uri="{BB962C8B-B14F-4D97-AF65-F5344CB8AC3E}">
        <p14:creationId xmlns:p14="http://schemas.microsoft.com/office/powerpoint/2010/main" val="39124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391</Words>
  <Application>Microsoft Macintosh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Manzini</dc:creator>
  <cp:lastModifiedBy>Stefano Manzini</cp:lastModifiedBy>
  <cp:revision>54</cp:revision>
  <dcterms:created xsi:type="dcterms:W3CDTF">2020-01-24T12:18:54Z</dcterms:created>
  <dcterms:modified xsi:type="dcterms:W3CDTF">2020-06-05T08:06:27Z</dcterms:modified>
</cp:coreProperties>
</file>