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599988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55" userDrawn="1">
          <p15:clr>
            <a:srgbClr val="A4A3A4"/>
          </p15:clr>
        </p15:guide>
        <p15:guide id="2" pos="24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672"/>
    <p:restoredTop sz="94663"/>
  </p:normalViewPr>
  <p:slideViewPr>
    <p:cSldViewPr snapToGrid="0" snapToObjects="1" showGuides="1">
      <p:cViewPr varScale="1">
        <p:scale>
          <a:sx n="118" d="100"/>
          <a:sy n="118" d="100"/>
        </p:scale>
        <p:origin x="1112" y="208"/>
      </p:cViewPr>
      <p:guideLst>
        <p:guide orient="horz" pos="3855"/>
        <p:guide pos="24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4999" y="1178222"/>
            <a:ext cx="9449991" cy="2506427"/>
          </a:xfrm>
        </p:spPr>
        <p:txBody>
          <a:bodyPr anchor="b"/>
          <a:lstStyle>
            <a:lvl1pPr algn="ctr">
              <a:defRPr sz="620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3781306"/>
            <a:ext cx="9449991" cy="1738167"/>
          </a:xfrm>
        </p:spPr>
        <p:txBody>
          <a:bodyPr/>
          <a:lstStyle>
            <a:lvl1pPr marL="0" indent="0" algn="ctr">
              <a:buNone/>
              <a:defRPr sz="2480"/>
            </a:lvl1pPr>
            <a:lvl2pPr marL="472516" indent="0" algn="ctr">
              <a:buNone/>
              <a:defRPr sz="2067"/>
            </a:lvl2pPr>
            <a:lvl3pPr marL="945032" indent="0" algn="ctr">
              <a:buNone/>
              <a:defRPr sz="1860"/>
            </a:lvl3pPr>
            <a:lvl4pPr marL="1417549" indent="0" algn="ctr">
              <a:buNone/>
              <a:defRPr sz="1654"/>
            </a:lvl4pPr>
            <a:lvl5pPr marL="1890065" indent="0" algn="ctr">
              <a:buNone/>
              <a:defRPr sz="1654"/>
            </a:lvl5pPr>
            <a:lvl6pPr marL="2362581" indent="0" algn="ctr">
              <a:buNone/>
              <a:defRPr sz="1654"/>
            </a:lvl6pPr>
            <a:lvl7pPr marL="2835097" indent="0" algn="ctr">
              <a:buNone/>
              <a:defRPr sz="1654"/>
            </a:lvl7pPr>
            <a:lvl8pPr marL="3307613" indent="0" algn="ctr">
              <a:buNone/>
              <a:defRPr sz="1654"/>
            </a:lvl8pPr>
            <a:lvl9pPr marL="3780130" indent="0" algn="ctr">
              <a:buNone/>
              <a:defRPr sz="165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80C7-A440-244F-A39A-DED5D770D09A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48EE-5ADE-A64B-8542-68454782E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15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80C7-A440-244F-A39A-DED5D770D09A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48EE-5ADE-A64B-8542-68454782E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45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383297"/>
            <a:ext cx="2716872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49" y="383297"/>
            <a:ext cx="7993117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80C7-A440-244F-A39A-DED5D770D09A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48EE-5ADE-A64B-8542-68454782E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70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80C7-A440-244F-A39A-DED5D770D09A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48EE-5ADE-A64B-8542-68454782E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0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1794830"/>
            <a:ext cx="10867490" cy="2994714"/>
          </a:xfrm>
        </p:spPr>
        <p:txBody>
          <a:bodyPr anchor="b"/>
          <a:lstStyle>
            <a:lvl1pPr>
              <a:defRPr sz="620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4817875"/>
            <a:ext cx="10867490" cy="1574849"/>
          </a:xfrm>
        </p:spPr>
        <p:txBody>
          <a:bodyPr/>
          <a:lstStyle>
            <a:lvl1pPr marL="0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1pPr>
            <a:lvl2pPr marL="472516" indent="0">
              <a:buNone/>
              <a:defRPr sz="2067">
                <a:solidFill>
                  <a:schemeClr val="tx1">
                    <a:tint val="75000"/>
                  </a:schemeClr>
                </a:solidFill>
              </a:defRPr>
            </a:lvl2pPr>
            <a:lvl3pPr marL="945032" indent="0">
              <a:buNone/>
              <a:defRPr sz="1860">
                <a:solidFill>
                  <a:schemeClr val="tx1">
                    <a:tint val="75000"/>
                  </a:schemeClr>
                </a:solidFill>
              </a:defRPr>
            </a:lvl3pPr>
            <a:lvl4pPr marL="1417549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4pPr>
            <a:lvl5pPr marL="1890065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5pPr>
            <a:lvl6pPr marL="2362581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6pPr>
            <a:lvl7pPr marL="2835097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7pPr>
            <a:lvl8pPr marL="330761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8pPr>
            <a:lvl9pPr marL="3780130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80C7-A440-244F-A39A-DED5D770D09A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48EE-5ADE-A64B-8542-68454782E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1916484"/>
            <a:ext cx="5354995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1916484"/>
            <a:ext cx="5354995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80C7-A440-244F-A39A-DED5D770D09A}" type="datetimeFigureOut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48EE-5ADE-A64B-8542-68454782E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01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383297"/>
            <a:ext cx="10867490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1" y="1764832"/>
            <a:ext cx="5330385" cy="864917"/>
          </a:xfrm>
        </p:spPr>
        <p:txBody>
          <a:bodyPr anchor="b"/>
          <a:lstStyle>
            <a:lvl1pPr marL="0" indent="0">
              <a:buNone/>
              <a:defRPr sz="2480" b="1"/>
            </a:lvl1pPr>
            <a:lvl2pPr marL="472516" indent="0">
              <a:buNone/>
              <a:defRPr sz="2067" b="1"/>
            </a:lvl2pPr>
            <a:lvl3pPr marL="945032" indent="0">
              <a:buNone/>
              <a:defRPr sz="1860" b="1"/>
            </a:lvl3pPr>
            <a:lvl4pPr marL="1417549" indent="0">
              <a:buNone/>
              <a:defRPr sz="1654" b="1"/>
            </a:lvl4pPr>
            <a:lvl5pPr marL="1890065" indent="0">
              <a:buNone/>
              <a:defRPr sz="1654" b="1"/>
            </a:lvl5pPr>
            <a:lvl6pPr marL="2362581" indent="0">
              <a:buNone/>
              <a:defRPr sz="1654" b="1"/>
            </a:lvl6pPr>
            <a:lvl7pPr marL="2835097" indent="0">
              <a:buNone/>
              <a:defRPr sz="1654" b="1"/>
            </a:lvl7pPr>
            <a:lvl8pPr marL="3307613" indent="0">
              <a:buNone/>
              <a:defRPr sz="1654" b="1"/>
            </a:lvl8pPr>
            <a:lvl9pPr marL="3780130" indent="0">
              <a:buNone/>
              <a:defRPr sz="165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1" y="2629749"/>
            <a:ext cx="5330385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4" y="1764832"/>
            <a:ext cx="5356636" cy="864917"/>
          </a:xfrm>
        </p:spPr>
        <p:txBody>
          <a:bodyPr anchor="b"/>
          <a:lstStyle>
            <a:lvl1pPr marL="0" indent="0">
              <a:buNone/>
              <a:defRPr sz="2480" b="1"/>
            </a:lvl1pPr>
            <a:lvl2pPr marL="472516" indent="0">
              <a:buNone/>
              <a:defRPr sz="2067" b="1"/>
            </a:lvl2pPr>
            <a:lvl3pPr marL="945032" indent="0">
              <a:buNone/>
              <a:defRPr sz="1860" b="1"/>
            </a:lvl3pPr>
            <a:lvl4pPr marL="1417549" indent="0">
              <a:buNone/>
              <a:defRPr sz="1654" b="1"/>
            </a:lvl4pPr>
            <a:lvl5pPr marL="1890065" indent="0">
              <a:buNone/>
              <a:defRPr sz="1654" b="1"/>
            </a:lvl5pPr>
            <a:lvl6pPr marL="2362581" indent="0">
              <a:buNone/>
              <a:defRPr sz="1654" b="1"/>
            </a:lvl6pPr>
            <a:lvl7pPr marL="2835097" indent="0">
              <a:buNone/>
              <a:defRPr sz="1654" b="1"/>
            </a:lvl7pPr>
            <a:lvl8pPr marL="3307613" indent="0">
              <a:buNone/>
              <a:defRPr sz="1654" b="1"/>
            </a:lvl8pPr>
            <a:lvl9pPr marL="3780130" indent="0">
              <a:buNone/>
              <a:defRPr sz="165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4" y="2629749"/>
            <a:ext cx="5356636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80C7-A440-244F-A39A-DED5D770D09A}" type="datetimeFigureOut">
              <a:rPr lang="en-US" smtClean="0"/>
              <a:t>3/11/21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48EE-5ADE-A64B-8542-68454782E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07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80C7-A440-244F-A39A-DED5D770D09A}" type="datetimeFigureOut">
              <a:rPr lang="en-US" smtClean="0"/>
              <a:t>3/11/21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48EE-5ADE-A64B-8542-68454782E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1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80C7-A440-244F-A39A-DED5D770D09A}" type="datetimeFigureOut">
              <a:rPr lang="en-US" smtClean="0"/>
              <a:t>3/11/21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48EE-5ADE-A64B-8542-68454782E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98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479954"/>
            <a:ext cx="4063824" cy="1679840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1036569"/>
            <a:ext cx="6378744" cy="5116178"/>
          </a:xfrm>
        </p:spPr>
        <p:txBody>
          <a:bodyPr/>
          <a:lstStyle>
            <a:lvl1pPr>
              <a:defRPr sz="3307"/>
            </a:lvl1pPr>
            <a:lvl2pPr>
              <a:defRPr sz="2894"/>
            </a:lvl2pPr>
            <a:lvl3pPr>
              <a:defRPr sz="2480"/>
            </a:lvl3pPr>
            <a:lvl4pPr>
              <a:defRPr sz="2067"/>
            </a:lvl4pPr>
            <a:lvl5pPr>
              <a:defRPr sz="2067"/>
            </a:lvl5pPr>
            <a:lvl6pPr>
              <a:defRPr sz="2067"/>
            </a:lvl6pPr>
            <a:lvl7pPr>
              <a:defRPr sz="2067"/>
            </a:lvl7pPr>
            <a:lvl8pPr>
              <a:defRPr sz="2067"/>
            </a:lvl8pPr>
            <a:lvl9pPr>
              <a:defRPr sz="206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2159794"/>
            <a:ext cx="4063824" cy="4001285"/>
          </a:xfrm>
        </p:spPr>
        <p:txBody>
          <a:bodyPr/>
          <a:lstStyle>
            <a:lvl1pPr marL="0" indent="0">
              <a:buNone/>
              <a:defRPr sz="1654"/>
            </a:lvl1pPr>
            <a:lvl2pPr marL="472516" indent="0">
              <a:buNone/>
              <a:defRPr sz="1447"/>
            </a:lvl2pPr>
            <a:lvl3pPr marL="945032" indent="0">
              <a:buNone/>
              <a:defRPr sz="1240"/>
            </a:lvl3pPr>
            <a:lvl4pPr marL="1417549" indent="0">
              <a:buNone/>
              <a:defRPr sz="1034"/>
            </a:lvl4pPr>
            <a:lvl5pPr marL="1890065" indent="0">
              <a:buNone/>
              <a:defRPr sz="1034"/>
            </a:lvl5pPr>
            <a:lvl6pPr marL="2362581" indent="0">
              <a:buNone/>
              <a:defRPr sz="1034"/>
            </a:lvl6pPr>
            <a:lvl7pPr marL="2835097" indent="0">
              <a:buNone/>
              <a:defRPr sz="1034"/>
            </a:lvl7pPr>
            <a:lvl8pPr marL="3307613" indent="0">
              <a:buNone/>
              <a:defRPr sz="1034"/>
            </a:lvl8pPr>
            <a:lvl9pPr marL="3780130" indent="0">
              <a:buNone/>
              <a:defRPr sz="103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80C7-A440-244F-A39A-DED5D770D09A}" type="datetimeFigureOut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48EE-5ADE-A64B-8542-68454782E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08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479954"/>
            <a:ext cx="4063824" cy="1679840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1036569"/>
            <a:ext cx="6378744" cy="5116178"/>
          </a:xfrm>
        </p:spPr>
        <p:txBody>
          <a:bodyPr anchor="t"/>
          <a:lstStyle>
            <a:lvl1pPr marL="0" indent="0">
              <a:buNone/>
              <a:defRPr sz="3307"/>
            </a:lvl1pPr>
            <a:lvl2pPr marL="472516" indent="0">
              <a:buNone/>
              <a:defRPr sz="2894"/>
            </a:lvl2pPr>
            <a:lvl3pPr marL="945032" indent="0">
              <a:buNone/>
              <a:defRPr sz="2480"/>
            </a:lvl3pPr>
            <a:lvl4pPr marL="1417549" indent="0">
              <a:buNone/>
              <a:defRPr sz="2067"/>
            </a:lvl4pPr>
            <a:lvl5pPr marL="1890065" indent="0">
              <a:buNone/>
              <a:defRPr sz="2067"/>
            </a:lvl5pPr>
            <a:lvl6pPr marL="2362581" indent="0">
              <a:buNone/>
              <a:defRPr sz="2067"/>
            </a:lvl6pPr>
            <a:lvl7pPr marL="2835097" indent="0">
              <a:buNone/>
              <a:defRPr sz="2067"/>
            </a:lvl7pPr>
            <a:lvl8pPr marL="3307613" indent="0">
              <a:buNone/>
              <a:defRPr sz="2067"/>
            </a:lvl8pPr>
            <a:lvl9pPr marL="3780130" indent="0">
              <a:buNone/>
              <a:defRPr sz="206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2159794"/>
            <a:ext cx="4063824" cy="4001285"/>
          </a:xfrm>
        </p:spPr>
        <p:txBody>
          <a:bodyPr/>
          <a:lstStyle>
            <a:lvl1pPr marL="0" indent="0">
              <a:buNone/>
              <a:defRPr sz="1654"/>
            </a:lvl1pPr>
            <a:lvl2pPr marL="472516" indent="0">
              <a:buNone/>
              <a:defRPr sz="1447"/>
            </a:lvl2pPr>
            <a:lvl3pPr marL="945032" indent="0">
              <a:buNone/>
              <a:defRPr sz="1240"/>
            </a:lvl3pPr>
            <a:lvl4pPr marL="1417549" indent="0">
              <a:buNone/>
              <a:defRPr sz="1034"/>
            </a:lvl4pPr>
            <a:lvl5pPr marL="1890065" indent="0">
              <a:buNone/>
              <a:defRPr sz="1034"/>
            </a:lvl5pPr>
            <a:lvl6pPr marL="2362581" indent="0">
              <a:buNone/>
              <a:defRPr sz="1034"/>
            </a:lvl6pPr>
            <a:lvl7pPr marL="2835097" indent="0">
              <a:buNone/>
              <a:defRPr sz="1034"/>
            </a:lvl7pPr>
            <a:lvl8pPr marL="3307613" indent="0">
              <a:buNone/>
              <a:defRPr sz="1034"/>
            </a:lvl8pPr>
            <a:lvl9pPr marL="3780130" indent="0">
              <a:buNone/>
              <a:defRPr sz="103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80C7-A440-244F-A39A-DED5D770D09A}" type="datetimeFigureOut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48EE-5ADE-A64B-8542-68454782E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6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383297"/>
            <a:ext cx="10867490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1916484"/>
            <a:ext cx="10867490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6672697"/>
            <a:ext cx="283499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F80C7-A440-244F-A39A-DED5D770D09A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6672697"/>
            <a:ext cx="425249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6672697"/>
            <a:ext cx="283499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748EE-5ADE-A64B-8542-68454782E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72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45032" rtl="0" eaLnBrk="1" latinLnBrk="0" hangingPunct="1">
        <a:lnSpc>
          <a:spcPct val="90000"/>
        </a:lnSpc>
        <a:spcBef>
          <a:spcPct val="0"/>
        </a:spcBef>
        <a:buNone/>
        <a:defRPr sz="45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6258" indent="-236258" algn="l" defTabSz="945032" rtl="0" eaLnBrk="1" latinLnBrk="0" hangingPunct="1">
        <a:lnSpc>
          <a:spcPct val="90000"/>
        </a:lnSpc>
        <a:spcBef>
          <a:spcPts val="1034"/>
        </a:spcBef>
        <a:buFont typeface="Arial" panose="020B0604020202020204" pitchFamily="34" charset="0"/>
        <a:buChar char="•"/>
        <a:defRPr sz="2894" kern="1200">
          <a:solidFill>
            <a:schemeClr val="tx1"/>
          </a:solidFill>
          <a:latin typeface="+mn-lt"/>
          <a:ea typeface="+mn-ea"/>
          <a:cs typeface="+mn-cs"/>
        </a:defRPr>
      </a:lvl1pPr>
      <a:lvl2pPr marL="708774" indent="-236258" algn="l" defTabSz="945032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2pPr>
      <a:lvl3pPr marL="1181291" indent="-236258" algn="l" defTabSz="945032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2067" kern="1200">
          <a:solidFill>
            <a:schemeClr val="tx1"/>
          </a:solidFill>
          <a:latin typeface="+mn-lt"/>
          <a:ea typeface="+mn-ea"/>
          <a:cs typeface="+mn-cs"/>
        </a:defRPr>
      </a:lvl3pPr>
      <a:lvl4pPr marL="1653807" indent="-236258" algn="l" defTabSz="945032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4pPr>
      <a:lvl5pPr marL="2126323" indent="-236258" algn="l" defTabSz="945032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5pPr>
      <a:lvl6pPr marL="2598839" indent="-236258" algn="l" defTabSz="945032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6pPr>
      <a:lvl7pPr marL="3071355" indent="-236258" algn="l" defTabSz="945032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7pPr>
      <a:lvl8pPr marL="3543872" indent="-236258" algn="l" defTabSz="945032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8pPr>
      <a:lvl9pPr marL="4016388" indent="-236258" algn="l" defTabSz="945032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45032" rtl="0" eaLnBrk="1" latinLnBrk="0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1pPr>
      <a:lvl2pPr marL="472516" algn="l" defTabSz="945032" rtl="0" eaLnBrk="1" latinLnBrk="0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algn="l" defTabSz="945032" rtl="0" eaLnBrk="1" latinLnBrk="0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3pPr>
      <a:lvl4pPr marL="1417549" algn="l" defTabSz="945032" rtl="0" eaLnBrk="1" latinLnBrk="0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4pPr>
      <a:lvl5pPr marL="1890065" algn="l" defTabSz="945032" rtl="0" eaLnBrk="1" latinLnBrk="0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5pPr>
      <a:lvl6pPr marL="2362581" algn="l" defTabSz="945032" rtl="0" eaLnBrk="1" latinLnBrk="0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6pPr>
      <a:lvl7pPr marL="2835097" algn="l" defTabSz="945032" rtl="0" eaLnBrk="1" latinLnBrk="0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7pPr>
      <a:lvl8pPr marL="3307613" algn="l" defTabSz="945032" rtl="0" eaLnBrk="1" latinLnBrk="0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8pPr>
      <a:lvl9pPr marL="3780130" algn="l" defTabSz="945032" rtl="0" eaLnBrk="1" latinLnBrk="0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DF983FD-17C8-2347-88A7-0E3053948907}"/>
              </a:ext>
            </a:extLst>
          </p:cNvPr>
          <p:cNvGrpSpPr/>
          <p:nvPr/>
        </p:nvGrpSpPr>
        <p:grpSpPr>
          <a:xfrm>
            <a:off x="4436415" y="967338"/>
            <a:ext cx="1795919" cy="2107317"/>
            <a:chOff x="4436415" y="967338"/>
            <a:chExt cx="2191046" cy="2107317"/>
          </a:xfrm>
        </p:grpSpPr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0A9E1FE6-9A31-5F41-831A-1A048B5421AB}"/>
                </a:ext>
              </a:extLst>
            </p:cNvPr>
            <p:cNvCxnSpPr/>
            <p:nvPr/>
          </p:nvCxnSpPr>
          <p:spPr>
            <a:xfrm flipV="1">
              <a:off x="4436415" y="967338"/>
              <a:ext cx="2149021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71B666DE-71A9-CF44-A4E7-C5F5DC1C2148}"/>
                </a:ext>
              </a:extLst>
            </p:cNvPr>
            <p:cNvCxnSpPr/>
            <p:nvPr/>
          </p:nvCxnSpPr>
          <p:spPr>
            <a:xfrm flipV="1">
              <a:off x="4447300" y="2037524"/>
              <a:ext cx="2149021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9DDF3DE5-8686-BC47-B3E6-3A6F4713758E}"/>
                </a:ext>
              </a:extLst>
            </p:cNvPr>
            <p:cNvCxnSpPr/>
            <p:nvPr/>
          </p:nvCxnSpPr>
          <p:spPr>
            <a:xfrm flipV="1">
              <a:off x="4478440" y="3074655"/>
              <a:ext cx="2149021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 descr="A picture containing dark&#10;&#10;Description automatically generated">
            <a:extLst>
              <a:ext uri="{FF2B5EF4-FFF2-40B4-BE49-F238E27FC236}">
                <a16:creationId xmlns:a16="http://schemas.microsoft.com/office/drawing/2014/main" id="{6A79CF89-5706-7546-AA9E-A9BAB11D18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317" y="358181"/>
            <a:ext cx="771773" cy="519036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440B76D5-1998-9A4D-9DD5-26D012889723}"/>
              </a:ext>
            </a:extLst>
          </p:cNvPr>
          <p:cNvSpPr txBox="1"/>
          <p:nvPr/>
        </p:nvSpPr>
        <p:spPr>
          <a:xfrm>
            <a:off x="1203637" y="995204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n=15</a:t>
            </a:r>
          </a:p>
        </p:txBody>
      </p:sp>
      <p:pic>
        <p:nvPicPr>
          <p:cNvPr id="120" name="Picture 119" descr="A picture containing dark&#10;&#10;Description automatically generated">
            <a:extLst>
              <a:ext uri="{FF2B5EF4-FFF2-40B4-BE49-F238E27FC236}">
                <a16:creationId xmlns:a16="http://schemas.microsoft.com/office/drawing/2014/main" id="{C17F57E9-1494-1547-BC9B-C8A6AE8A9A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317" y="1468867"/>
            <a:ext cx="771773" cy="519036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69679F0D-23FA-154C-AF3C-0B117DDE963C}"/>
              </a:ext>
            </a:extLst>
          </p:cNvPr>
          <p:cNvSpPr txBox="1"/>
          <p:nvPr/>
        </p:nvSpPr>
        <p:spPr>
          <a:xfrm>
            <a:off x="1203637" y="2076394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n=15</a:t>
            </a:r>
          </a:p>
        </p:txBody>
      </p:sp>
      <p:pic>
        <p:nvPicPr>
          <p:cNvPr id="122" name="Picture 121" descr="A picture containing dark&#10;&#10;Description automatically generated">
            <a:extLst>
              <a:ext uri="{FF2B5EF4-FFF2-40B4-BE49-F238E27FC236}">
                <a16:creationId xmlns:a16="http://schemas.microsoft.com/office/drawing/2014/main" id="{7BC372D3-8149-2146-AA73-D108C951B5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317" y="2652727"/>
            <a:ext cx="771773" cy="519036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4CAF708F-2C46-4644-AF0E-F949D25DA896}"/>
              </a:ext>
            </a:extLst>
          </p:cNvPr>
          <p:cNvSpPr txBox="1"/>
          <p:nvPr/>
        </p:nvSpPr>
        <p:spPr>
          <a:xfrm>
            <a:off x="1203637" y="3260254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n=15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CDBC6EB-3CE2-314E-9EE5-48F015392F8F}"/>
              </a:ext>
            </a:extLst>
          </p:cNvPr>
          <p:cNvSpPr txBox="1"/>
          <p:nvPr/>
        </p:nvSpPr>
        <p:spPr>
          <a:xfrm>
            <a:off x="1323862" y="5341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♂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C660A47-9DFB-6D42-9DCF-46AC2B24925A}"/>
              </a:ext>
            </a:extLst>
          </p:cNvPr>
          <p:cNvSpPr txBox="1"/>
          <p:nvPr/>
        </p:nvSpPr>
        <p:spPr>
          <a:xfrm>
            <a:off x="1323862" y="16447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♂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7DD9B5C-3077-064A-869C-4865EC1FD01B}"/>
              </a:ext>
            </a:extLst>
          </p:cNvPr>
          <p:cNvSpPr txBox="1"/>
          <p:nvPr/>
        </p:nvSpPr>
        <p:spPr>
          <a:xfrm>
            <a:off x="1323862" y="28441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♂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8995416-74D4-9E4F-B2AC-1DCAC33262F9}"/>
              </a:ext>
            </a:extLst>
          </p:cNvPr>
          <p:cNvSpPr txBox="1"/>
          <p:nvPr/>
        </p:nvSpPr>
        <p:spPr>
          <a:xfrm>
            <a:off x="2607395" y="585945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HFD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D0AFAA3-A5AD-4948-B6D1-1A603EB680A2}"/>
              </a:ext>
            </a:extLst>
          </p:cNvPr>
          <p:cNvSpPr txBox="1"/>
          <p:nvPr/>
        </p:nvSpPr>
        <p:spPr>
          <a:xfrm>
            <a:off x="2607395" y="1990976"/>
            <a:ext cx="1872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C00000"/>
                </a:solidFill>
              </a:rPr>
              <a:t>α</a:t>
            </a:r>
            <a:r>
              <a:rPr lang="en-GB" dirty="0">
                <a:solidFill>
                  <a:srgbClr val="C00000"/>
                </a:solidFill>
              </a:rPr>
              <a:t>-naphthoflavone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387D954-08E2-464C-87F5-39C656CB5EDC}"/>
              </a:ext>
            </a:extLst>
          </p:cNvPr>
          <p:cNvSpPr txBox="1"/>
          <p:nvPr/>
        </p:nvSpPr>
        <p:spPr>
          <a:xfrm>
            <a:off x="2607395" y="1605489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HFD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73AA8E0-FB48-8344-8527-DB4980D4E892}"/>
              </a:ext>
            </a:extLst>
          </p:cNvPr>
          <p:cNvSpPr txBox="1"/>
          <p:nvPr/>
        </p:nvSpPr>
        <p:spPr>
          <a:xfrm>
            <a:off x="2607395" y="3062231"/>
            <a:ext cx="1240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5">
                    <a:lumMod val="50000"/>
                  </a:schemeClr>
                </a:solidFill>
              </a:rPr>
              <a:t>tryptophan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98367D6-70AF-254E-8162-50186217EF36}"/>
              </a:ext>
            </a:extLst>
          </p:cNvPr>
          <p:cNvSpPr txBox="1"/>
          <p:nvPr/>
        </p:nvSpPr>
        <p:spPr>
          <a:xfrm>
            <a:off x="2607395" y="2676744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HFD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0FFDE62-E0BA-D143-809F-1A1CDB99886B}"/>
              </a:ext>
            </a:extLst>
          </p:cNvPr>
          <p:cNvSpPr txBox="1"/>
          <p:nvPr/>
        </p:nvSpPr>
        <p:spPr>
          <a:xfrm>
            <a:off x="3661945" y="668284"/>
            <a:ext cx="8642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12 weeks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5E7BEAB-C6A7-2A49-9719-82BB05F10EBF}"/>
              </a:ext>
            </a:extLst>
          </p:cNvPr>
          <p:cNvSpPr txBox="1"/>
          <p:nvPr/>
        </p:nvSpPr>
        <p:spPr>
          <a:xfrm>
            <a:off x="3661945" y="1686726"/>
            <a:ext cx="8642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12 weeks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DA7D703-D9DB-6345-A9FC-C9863F7A3587}"/>
              </a:ext>
            </a:extLst>
          </p:cNvPr>
          <p:cNvSpPr txBox="1"/>
          <p:nvPr/>
        </p:nvSpPr>
        <p:spPr>
          <a:xfrm>
            <a:off x="3661945" y="2745385"/>
            <a:ext cx="8642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12 weeks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DAE1AC4-D3DE-0148-8DF3-BF7DC1FFE4EC}"/>
              </a:ext>
            </a:extLst>
          </p:cNvPr>
          <p:cNvSpPr txBox="1"/>
          <p:nvPr/>
        </p:nvSpPr>
        <p:spPr>
          <a:xfrm>
            <a:off x="413766" y="205693"/>
            <a:ext cx="612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group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D222225-909C-F94A-A4C4-42A212174A12}"/>
              </a:ext>
            </a:extLst>
          </p:cNvPr>
          <p:cNvSpPr txBox="1"/>
          <p:nvPr/>
        </p:nvSpPr>
        <p:spPr>
          <a:xfrm>
            <a:off x="4872704" y="571237"/>
            <a:ext cx="1083145" cy="3046988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Blood lipids</a:t>
            </a:r>
          </a:p>
          <a:p>
            <a:pPr algn="ctr"/>
            <a:endParaRPr lang="en-US" sz="400" dirty="0"/>
          </a:p>
          <a:p>
            <a:pPr algn="ctr"/>
            <a:r>
              <a:rPr lang="en-US" sz="1400" dirty="0"/>
              <a:t>FPLC</a:t>
            </a:r>
          </a:p>
          <a:p>
            <a:pPr algn="ctr"/>
            <a:endParaRPr lang="en-US" sz="400" dirty="0"/>
          </a:p>
          <a:p>
            <a:pPr algn="ctr"/>
            <a:r>
              <a:rPr lang="en-US" sz="1400" dirty="0"/>
              <a:t>Hepatic histology</a:t>
            </a:r>
          </a:p>
          <a:p>
            <a:pPr algn="ctr"/>
            <a:endParaRPr lang="en-US" sz="400" dirty="0"/>
          </a:p>
          <a:p>
            <a:pPr algn="ctr"/>
            <a:r>
              <a:rPr lang="en-US" sz="1400" dirty="0"/>
              <a:t>Intestinal histology</a:t>
            </a:r>
          </a:p>
          <a:p>
            <a:pPr algn="ctr"/>
            <a:endParaRPr lang="en-US" sz="400" dirty="0"/>
          </a:p>
          <a:p>
            <a:pPr algn="ctr"/>
            <a:r>
              <a:rPr lang="en-US" sz="1400" dirty="0"/>
              <a:t>Hepatic qPCR/WB</a:t>
            </a:r>
          </a:p>
          <a:p>
            <a:pPr algn="ctr"/>
            <a:endParaRPr lang="en-US" sz="400" dirty="0"/>
          </a:p>
          <a:p>
            <a:pPr algn="ctr"/>
            <a:r>
              <a:rPr lang="en-US" sz="1400" dirty="0"/>
              <a:t>Intestine qPCR/WB</a:t>
            </a:r>
          </a:p>
          <a:p>
            <a:pPr algn="ctr"/>
            <a:endParaRPr lang="en-US" sz="400" dirty="0"/>
          </a:p>
          <a:p>
            <a:pPr algn="ctr"/>
            <a:r>
              <a:rPr lang="en-US" sz="1400" dirty="0"/>
              <a:t>Microbiota</a:t>
            </a:r>
          </a:p>
          <a:p>
            <a:pPr algn="ctr"/>
            <a:r>
              <a:rPr lang="en-US" sz="1400" dirty="0"/>
              <a:t>composition</a:t>
            </a:r>
          </a:p>
        </p:txBody>
      </p:sp>
      <p:pic>
        <p:nvPicPr>
          <p:cNvPr id="153" name="Picture 152" descr="A picture containing dark&#10;&#10;Description automatically generated">
            <a:extLst>
              <a:ext uri="{FF2B5EF4-FFF2-40B4-BE49-F238E27FC236}">
                <a16:creationId xmlns:a16="http://schemas.microsoft.com/office/drawing/2014/main" id="{9733C114-0F03-8048-ADE7-F6075FE919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154" y="3709437"/>
            <a:ext cx="771773" cy="519036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B36E70A5-E92D-0D48-B007-C7271090071B}"/>
              </a:ext>
            </a:extLst>
          </p:cNvPr>
          <p:cNvSpPr txBox="1"/>
          <p:nvPr/>
        </p:nvSpPr>
        <p:spPr>
          <a:xfrm>
            <a:off x="1164474" y="434646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n=15</a:t>
            </a:r>
          </a:p>
        </p:txBody>
      </p:sp>
      <p:pic>
        <p:nvPicPr>
          <p:cNvPr id="155" name="Picture 154" descr="A picture containing dark&#10;&#10;Description automatically generated">
            <a:extLst>
              <a:ext uri="{FF2B5EF4-FFF2-40B4-BE49-F238E27FC236}">
                <a16:creationId xmlns:a16="http://schemas.microsoft.com/office/drawing/2014/main" id="{6345A9C2-68F6-1647-8E09-99B72C4ADD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154" y="4898180"/>
            <a:ext cx="771773" cy="519036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D00A2A25-6D5E-454A-A112-F789DA41971C}"/>
              </a:ext>
            </a:extLst>
          </p:cNvPr>
          <p:cNvSpPr txBox="1"/>
          <p:nvPr/>
        </p:nvSpPr>
        <p:spPr>
          <a:xfrm>
            <a:off x="1164474" y="5505707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n=15</a:t>
            </a:r>
          </a:p>
        </p:txBody>
      </p:sp>
      <p:pic>
        <p:nvPicPr>
          <p:cNvPr id="157" name="Picture 156" descr="A picture containing dark&#10;&#10;Description automatically generated">
            <a:extLst>
              <a:ext uri="{FF2B5EF4-FFF2-40B4-BE49-F238E27FC236}">
                <a16:creationId xmlns:a16="http://schemas.microsoft.com/office/drawing/2014/main" id="{4E47A5C2-83B0-1944-A416-9514482CDE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154" y="6182399"/>
            <a:ext cx="771773" cy="519036"/>
          </a:xfrm>
          <a:prstGeom prst="rect">
            <a:avLst/>
          </a:prstGeom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167FE1C4-06AB-2640-81CC-0A21B0DE9BD5}"/>
              </a:ext>
            </a:extLst>
          </p:cNvPr>
          <p:cNvSpPr txBox="1"/>
          <p:nvPr/>
        </p:nvSpPr>
        <p:spPr>
          <a:xfrm>
            <a:off x="1164474" y="6789926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n=15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74FBE45-6690-0C41-A651-944DF8B17607}"/>
              </a:ext>
            </a:extLst>
          </p:cNvPr>
          <p:cNvSpPr txBox="1"/>
          <p:nvPr/>
        </p:nvSpPr>
        <p:spPr>
          <a:xfrm>
            <a:off x="1284699" y="38853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♂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342B386-C434-8A44-BEA8-31DD0C8B4B78}"/>
              </a:ext>
            </a:extLst>
          </p:cNvPr>
          <p:cNvSpPr txBox="1"/>
          <p:nvPr/>
        </p:nvSpPr>
        <p:spPr>
          <a:xfrm>
            <a:off x="1284699" y="50741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♂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08FEE12-6A70-E249-ACC4-45B08E69314C}"/>
              </a:ext>
            </a:extLst>
          </p:cNvPr>
          <p:cNvSpPr txBox="1"/>
          <p:nvPr/>
        </p:nvSpPr>
        <p:spPr>
          <a:xfrm>
            <a:off x="1284699" y="63737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♂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07E01DFE-1317-844E-9686-E07C31CD9F53}"/>
              </a:ext>
            </a:extLst>
          </p:cNvPr>
          <p:cNvSpPr txBox="1"/>
          <p:nvPr/>
        </p:nvSpPr>
        <p:spPr>
          <a:xfrm>
            <a:off x="2612834" y="3814537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HFD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B1E1936-6377-C045-BED3-7DAFBE15BE92}"/>
              </a:ext>
            </a:extLst>
          </p:cNvPr>
          <p:cNvSpPr txBox="1"/>
          <p:nvPr/>
        </p:nvSpPr>
        <p:spPr>
          <a:xfrm>
            <a:off x="2612834" y="5375685"/>
            <a:ext cx="1872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C00000"/>
                </a:solidFill>
              </a:rPr>
              <a:t>α</a:t>
            </a:r>
            <a:r>
              <a:rPr lang="en-GB" dirty="0">
                <a:solidFill>
                  <a:srgbClr val="C00000"/>
                </a:solidFill>
              </a:rPr>
              <a:t>-naphthoflavone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7D2BE7C5-6DF8-3E4D-A8C3-578E9061D93D}"/>
              </a:ext>
            </a:extLst>
          </p:cNvPr>
          <p:cNvSpPr txBox="1"/>
          <p:nvPr/>
        </p:nvSpPr>
        <p:spPr>
          <a:xfrm>
            <a:off x="2612834" y="4990198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HFD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80E7DABB-79DD-434D-9371-B8888C77FA3B}"/>
              </a:ext>
            </a:extLst>
          </p:cNvPr>
          <p:cNvSpPr txBox="1"/>
          <p:nvPr/>
        </p:nvSpPr>
        <p:spPr>
          <a:xfrm>
            <a:off x="2612834" y="6558450"/>
            <a:ext cx="1240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5">
                    <a:lumMod val="50000"/>
                  </a:schemeClr>
                </a:solidFill>
              </a:rPr>
              <a:t>tryptophan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5DB46E38-A65E-674E-8D48-6B78256FA2ED}"/>
              </a:ext>
            </a:extLst>
          </p:cNvPr>
          <p:cNvGrpSpPr/>
          <p:nvPr/>
        </p:nvGrpSpPr>
        <p:grpSpPr>
          <a:xfrm>
            <a:off x="2695193" y="971525"/>
            <a:ext cx="1716175" cy="2108048"/>
            <a:chOff x="1765939" y="888368"/>
            <a:chExt cx="1745005" cy="2380772"/>
          </a:xfrm>
        </p:grpSpPr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C8127C24-2230-E742-9AC9-C014D97C3BF2}"/>
                </a:ext>
              </a:extLst>
            </p:cNvPr>
            <p:cNvCxnSpPr>
              <a:cxnSpLocks/>
            </p:cNvCxnSpPr>
            <p:nvPr/>
          </p:nvCxnSpPr>
          <p:spPr>
            <a:xfrm>
              <a:off x="1765939" y="888368"/>
              <a:ext cx="1745005" cy="0"/>
            </a:xfrm>
            <a:prstGeom prst="straightConnector1">
              <a:avLst/>
            </a:prstGeom>
            <a:ln w="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FA472F68-F96C-5D43-B021-BC4D8EE99775}"/>
                </a:ext>
              </a:extLst>
            </p:cNvPr>
            <p:cNvCxnSpPr>
              <a:cxnSpLocks/>
            </p:cNvCxnSpPr>
            <p:nvPr/>
          </p:nvCxnSpPr>
          <p:spPr>
            <a:xfrm>
              <a:off x="1765939" y="2078754"/>
              <a:ext cx="1745005" cy="0"/>
            </a:xfrm>
            <a:prstGeom prst="straightConnector1">
              <a:avLst/>
            </a:prstGeom>
            <a:ln w="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05F3AFFD-25C4-5641-81A6-9035B1FDF1C1}"/>
                </a:ext>
              </a:extLst>
            </p:cNvPr>
            <p:cNvCxnSpPr>
              <a:cxnSpLocks/>
            </p:cNvCxnSpPr>
            <p:nvPr/>
          </p:nvCxnSpPr>
          <p:spPr>
            <a:xfrm>
              <a:off x="1765939" y="3269140"/>
              <a:ext cx="1745005" cy="0"/>
            </a:xfrm>
            <a:prstGeom prst="straightConnector1">
              <a:avLst/>
            </a:prstGeom>
            <a:ln w="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9F2E36FB-62D2-CA43-9CD4-38D9F6F319A1}"/>
              </a:ext>
            </a:extLst>
          </p:cNvPr>
          <p:cNvGrpSpPr/>
          <p:nvPr/>
        </p:nvGrpSpPr>
        <p:grpSpPr>
          <a:xfrm>
            <a:off x="2670113" y="4169600"/>
            <a:ext cx="1745005" cy="2370175"/>
            <a:chOff x="1726776" y="4459526"/>
            <a:chExt cx="1745005" cy="2380772"/>
          </a:xfrm>
        </p:grpSpPr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EA9B85ED-9E61-FF4F-8FBA-03CD8CA41164}"/>
                </a:ext>
              </a:extLst>
            </p:cNvPr>
            <p:cNvCxnSpPr>
              <a:cxnSpLocks/>
            </p:cNvCxnSpPr>
            <p:nvPr/>
          </p:nvCxnSpPr>
          <p:spPr>
            <a:xfrm>
              <a:off x="1726776" y="4459526"/>
              <a:ext cx="1745005" cy="0"/>
            </a:xfrm>
            <a:prstGeom prst="straightConnector1">
              <a:avLst/>
            </a:prstGeom>
            <a:ln w="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E8B2F36D-28FD-F841-9BF6-7B25D5FB19A5}"/>
                </a:ext>
              </a:extLst>
            </p:cNvPr>
            <p:cNvCxnSpPr>
              <a:cxnSpLocks/>
            </p:cNvCxnSpPr>
            <p:nvPr/>
          </p:nvCxnSpPr>
          <p:spPr>
            <a:xfrm>
              <a:off x="1726776" y="5649912"/>
              <a:ext cx="1745005" cy="0"/>
            </a:xfrm>
            <a:prstGeom prst="straightConnector1">
              <a:avLst/>
            </a:prstGeom>
            <a:ln w="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F83330BD-46CE-2E47-9D3E-07528E3CDE67}"/>
                </a:ext>
              </a:extLst>
            </p:cNvPr>
            <p:cNvCxnSpPr>
              <a:cxnSpLocks/>
            </p:cNvCxnSpPr>
            <p:nvPr/>
          </p:nvCxnSpPr>
          <p:spPr>
            <a:xfrm>
              <a:off x="1726776" y="6840298"/>
              <a:ext cx="1745005" cy="0"/>
            </a:xfrm>
            <a:prstGeom prst="straightConnector1">
              <a:avLst/>
            </a:prstGeom>
            <a:ln w="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id="{EED65C05-5543-B743-AE63-005DC0F387A1}"/>
              </a:ext>
            </a:extLst>
          </p:cNvPr>
          <p:cNvSpPr txBox="1"/>
          <p:nvPr/>
        </p:nvSpPr>
        <p:spPr>
          <a:xfrm>
            <a:off x="2612834" y="6172963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HFD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9A8E76F0-9F62-9C4E-B07E-93BF0F405846}"/>
              </a:ext>
            </a:extLst>
          </p:cNvPr>
          <p:cNvSpPr txBox="1"/>
          <p:nvPr/>
        </p:nvSpPr>
        <p:spPr>
          <a:xfrm>
            <a:off x="3622782" y="3896876"/>
            <a:ext cx="8642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12 weeks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ADCB628D-78DD-3341-9746-CC791A181E34}"/>
              </a:ext>
            </a:extLst>
          </p:cNvPr>
          <p:cNvSpPr txBox="1"/>
          <p:nvPr/>
        </p:nvSpPr>
        <p:spPr>
          <a:xfrm>
            <a:off x="3622782" y="5071435"/>
            <a:ext cx="8642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12 weeks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30B5BCB-4324-1343-A360-A54455053A22}"/>
              </a:ext>
            </a:extLst>
          </p:cNvPr>
          <p:cNvSpPr txBox="1"/>
          <p:nvPr/>
        </p:nvSpPr>
        <p:spPr>
          <a:xfrm>
            <a:off x="3622782" y="6241604"/>
            <a:ext cx="8642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12 weeks</a:t>
            </a: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E810EC4F-EC87-094C-82FE-8030CDBFBE2E}"/>
              </a:ext>
            </a:extLst>
          </p:cNvPr>
          <p:cNvGrpSpPr/>
          <p:nvPr/>
        </p:nvGrpSpPr>
        <p:grpSpPr>
          <a:xfrm>
            <a:off x="1918492" y="4166091"/>
            <a:ext cx="679195" cy="2380772"/>
            <a:chOff x="1726776" y="4459526"/>
            <a:chExt cx="1745005" cy="2380772"/>
          </a:xfrm>
        </p:grpSpPr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4E388099-12E4-2249-9DDD-7BD310651BFD}"/>
                </a:ext>
              </a:extLst>
            </p:cNvPr>
            <p:cNvCxnSpPr>
              <a:cxnSpLocks/>
            </p:cNvCxnSpPr>
            <p:nvPr/>
          </p:nvCxnSpPr>
          <p:spPr>
            <a:xfrm>
              <a:off x="1726776" y="4459526"/>
              <a:ext cx="1745005" cy="0"/>
            </a:xfrm>
            <a:prstGeom prst="straightConnector1">
              <a:avLst/>
            </a:prstGeom>
            <a:ln w="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705A1B5D-A472-FA4B-92FC-1F50CF4F9B1A}"/>
                </a:ext>
              </a:extLst>
            </p:cNvPr>
            <p:cNvCxnSpPr>
              <a:cxnSpLocks/>
            </p:cNvCxnSpPr>
            <p:nvPr/>
          </p:nvCxnSpPr>
          <p:spPr>
            <a:xfrm>
              <a:off x="1726776" y="5649912"/>
              <a:ext cx="1745005" cy="0"/>
            </a:xfrm>
            <a:prstGeom prst="straightConnector1">
              <a:avLst/>
            </a:prstGeom>
            <a:ln w="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DCFFD21F-FF99-1545-A9E2-68CE00BAD3E0}"/>
                </a:ext>
              </a:extLst>
            </p:cNvPr>
            <p:cNvCxnSpPr>
              <a:cxnSpLocks/>
            </p:cNvCxnSpPr>
            <p:nvPr/>
          </p:nvCxnSpPr>
          <p:spPr>
            <a:xfrm>
              <a:off x="1726776" y="6840298"/>
              <a:ext cx="1745005" cy="0"/>
            </a:xfrm>
            <a:prstGeom prst="straightConnector1">
              <a:avLst/>
            </a:prstGeom>
            <a:ln w="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AFEEB37F-1A03-974C-A80A-D1B32092080A}"/>
              </a:ext>
            </a:extLst>
          </p:cNvPr>
          <p:cNvSpPr txBox="1"/>
          <p:nvPr/>
        </p:nvSpPr>
        <p:spPr>
          <a:xfrm>
            <a:off x="1824768" y="4201510"/>
            <a:ext cx="8340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antibiotics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0656ACED-4B72-6B49-A25E-026D216517A8}"/>
              </a:ext>
            </a:extLst>
          </p:cNvPr>
          <p:cNvSpPr txBox="1"/>
          <p:nvPr/>
        </p:nvSpPr>
        <p:spPr>
          <a:xfrm>
            <a:off x="1820423" y="5357141"/>
            <a:ext cx="8340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antibiotics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607BE4EC-79A4-D54E-827B-5F47484974E5}"/>
              </a:ext>
            </a:extLst>
          </p:cNvPr>
          <p:cNvSpPr txBox="1"/>
          <p:nvPr/>
        </p:nvSpPr>
        <p:spPr>
          <a:xfrm>
            <a:off x="1830090" y="6568383"/>
            <a:ext cx="8340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antibiotics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E6318E18-9A78-2E4E-97EE-AD06FBD8F0A9}"/>
              </a:ext>
            </a:extLst>
          </p:cNvPr>
          <p:cNvSpPr txBox="1"/>
          <p:nvPr/>
        </p:nvSpPr>
        <p:spPr>
          <a:xfrm>
            <a:off x="2180748" y="3864150"/>
            <a:ext cx="526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 wk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0A822E7F-07AC-D948-969E-3700757541C8}"/>
              </a:ext>
            </a:extLst>
          </p:cNvPr>
          <p:cNvSpPr txBox="1"/>
          <p:nvPr/>
        </p:nvSpPr>
        <p:spPr>
          <a:xfrm>
            <a:off x="2180026" y="5041613"/>
            <a:ext cx="526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 wk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66D79F26-7543-804D-9103-186A3AC15329}"/>
              </a:ext>
            </a:extLst>
          </p:cNvPr>
          <p:cNvSpPr txBox="1"/>
          <p:nvPr/>
        </p:nvSpPr>
        <p:spPr>
          <a:xfrm>
            <a:off x="2139799" y="6231998"/>
            <a:ext cx="526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 wk</a:t>
            </a:r>
          </a:p>
        </p:txBody>
      </p:sp>
      <p:pic>
        <p:nvPicPr>
          <p:cNvPr id="193" name="Picture 192">
            <a:extLst>
              <a:ext uri="{FF2B5EF4-FFF2-40B4-BE49-F238E27FC236}">
                <a16:creationId xmlns:a16="http://schemas.microsoft.com/office/drawing/2014/main" id="{5F8F7F21-9C77-A64D-A24B-F02B8E3937F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7924621">
            <a:off x="1899993" y="3824205"/>
            <a:ext cx="380049" cy="267629"/>
          </a:xfrm>
          <a:prstGeom prst="rect">
            <a:avLst/>
          </a:prstGeom>
        </p:spPr>
      </p:pic>
      <p:pic>
        <p:nvPicPr>
          <p:cNvPr id="194" name="Picture 193">
            <a:extLst>
              <a:ext uri="{FF2B5EF4-FFF2-40B4-BE49-F238E27FC236}">
                <a16:creationId xmlns:a16="http://schemas.microsoft.com/office/drawing/2014/main" id="{48566165-6E2A-F742-9F8D-044C568CE5C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7924621">
            <a:off x="1875541" y="4981204"/>
            <a:ext cx="380049" cy="267629"/>
          </a:xfrm>
          <a:prstGeom prst="rect">
            <a:avLst/>
          </a:prstGeom>
        </p:spPr>
      </p:pic>
      <p:pic>
        <p:nvPicPr>
          <p:cNvPr id="195" name="Picture 194">
            <a:extLst>
              <a:ext uri="{FF2B5EF4-FFF2-40B4-BE49-F238E27FC236}">
                <a16:creationId xmlns:a16="http://schemas.microsoft.com/office/drawing/2014/main" id="{3BDC0CE4-B3B6-CD41-9C56-1FB400DFAAD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7924621">
            <a:off x="1882706" y="6203850"/>
            <a:ext cx="380049" cy="267629"/>
          </a:xfrm>
          <a:prstGeom prst="rect">
            <a:avLst/>
          </a:prstGeom>
        </p:spPr>
      </p:pic>
      <p:sp>
        <p:nvSpPr>
          <p:cNvPr id="196" name="TextBox 195">
            <a:extLst>
              <a:ext uri="{FF2B5EF4-FFF2-40B4-BE49-F238E27FC236}">
                <a16:creationId xmlns:a16="http://schemas.microsoft.com/office/drawing/2014/main" id="{C53923B6-D709-C043-9170-C0CAF822123B}"/>
              </a:ext>
            </a:extLst>
          </p:cNvPr>
          <p:cNvSpPr txBox="1"/>
          <p:nvPr/>
        </p:nvSpPr>
        <p:spPr>
          <a:xfrm>
            <a:off x="4872704" y="4019937"/>
            <a:ext cx="1083145" cy="2554545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Blood lipids</a:t>
            </a:r>
          </a:p>
          <a:p>
            <a:pPr algn="ctr"/>
            <a:endParaRPr lang="en-US" sz="400" dirty="0"/>
          </a:p>
          <a:p>
            <a:pPr algn="ctr"/>
            <a:r>
              <a:rPr lang="en-US" sz="1400" dirty="0"/>
              <a:t>FPLC</a:t>
            </a:r>
          </a:p>
          <a:p>
            <a:pPr algn="ctr"/>
            <a:endParaRPr lang="en-US" sz="400" dirty="0"/>
          </a:p>
          <a:p>
            <a:pPr algn="ctr"/>
            <a:r>
              <a:rPr lang="en-US" sz="1400" dirty="0"/>
              <a:t>Hepatic histology</a:t>
            </a:r>
          </a:p>
          <a:p>
            <a:pPr algn="ctr"/>
            <a:endParaRPr lang="en-US" sz="400" dirty="0"/>
          </a:p>
          <a:p>
            <a:pPr algn="ctr"/>
            <a:r>
              <a:rPr lang="en-US" sz="1400" dirty="0"/>
              <a:t>Intestinal histology</a:t>
            </a:r>
          </a:p>
          <a:p>
            <a:pPr algn="ctr"/>
            <a:endParaRPr lang="en-US" sz="400" dirty="0"/>
          </a:p>
          <a:p>
            <a:pPr algn="ctr"/>
            <a:r>
              <a:rPr lang="en-US" sz="1400" dirty="0"/>
              <a:t>Hepatic qPCR/WB</a:t>
            </a:r>
          </a:p>
          <a:p>
            <a:pPr algn="ctr"/>
            <a:endParaRPr lang="en-US" sz="400" dirty="0"/>
          </a:p>
          <a:p>
            <a:pPr algn="ctr"/>
            <a:r>
              <a:rPr lang="en-US" sz="1400" dirty="0"/>
              <a:t>Intestine qPCR/WB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5F939624-DB30-DB43-84DE-22081086BEC4}"/>
              </a:ext>
            </a:extLst>
          </p:cNvPr>
          <p:cNvSpPr/>
          <p:nvPr/>
        </p:nvSpPr>
        <p:spPr>
          <a:xfrm>
            <a:off x="413288" y="11389"/>
            <a:ext cx="6071764" cy="25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WP1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6E3788A4-2A69-D64E-8E86-79EC7F0765C0}"/>
              </a:ext>
            </a:extLst>
          </p:cNvPr>
          <p:cNvSpPr/>
          <p:nvPr/>
        </p:nvSpPr>
        <p:spPr>
          <a:xfrm>
            <a:off x="6485052" y="13606"/>
            <a:ext cx="5701648" cy="2559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WP2</a:t>
            </a:r>
          </a:p>
        </p:txBody>
      </p:sp>
      <p:pic>
        <p:nvPicPr>
          <p:cNvPr id="199" name="Picture 198" descr="A picture containing dark&#10;&#10;Description automatically generated">
            <a:extLst>
              <a:ext uri="{FF2B5EF4-FFF2-40B4-BE49-F238E27FC236}">
                <a16:creationId xmlns:a16="http://schemas.microsoft.com/office/drawing/2014/main" id="{5EDA60E2-5065-C740-ACFA-2DA0CD6EA7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7722" y="481166"/>
            <a:ext cx="771773" cy="519036"/>
          </a:xfrm>
          <a:prstGeom prst="rect">
            <a:avLst/>
          </a:prstGeom>
        </p:spPr>
      </p:pic>
      <p:sp>
        <p:nvSpPr>
          <p:cNvPr id="200" name="TextBox 199">
            <a:extLst>
              <a:ext uri="{FF2B5EF4-FFF2-40B4-BE49-F238E27FC236}">
                <a16:creationId xmlns:a16="http://schemas.microsoft.com/office/drawing/2014/main" id="{7B5ECA15-5D61-D048-B9FA-A92547610FD8}"/>
              </a:ext>
            </a:extLst>
          </p:cNvPr>
          <p:cNvSpPr txBox="1"/>
          <p:nvPr/>
        </p:nvSpPr>
        <p:spPr>
          <a:xfrm>
            <a:off x="7998217" y="1103702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n=12</a:t>
            </a:r>
          </a:p>
        </p:txBody>
      </p:sp>
      <p:pic>
        <p:nvPicPr>
          <p:cNvPr id="201" name="Picture 200" descr="A picture containing dark&#10;&#10;Description automatically generated">
            <a:extLst>
              <a:ext uri="{FF2B5EF4-FFF2-40B4-BE49-F238E27FC236}">
                <a16:creationId xmlns:a16="http://schemas.microsoft.com/office/drawing/2014/main" id="{15E28AB8-8A93-5348-A8D9-5D006CAA68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2897" y="1577365"/>
            <a:ext cx="771773" cy="519036"/>
          </a:xfrm>
          <a:prstGeom prst="rect">
            <a:avLst/>
          </a:prstGeom>
        </p:spPr>
      </p:pic>
      <p:sp>
        <p:nvSpPr>
          <p:cNvPr id="202" name="TextBox 201">
            <a:extLst>
              <a:ext uri="{FF2B5EF4-FFF2-40B4-BE49-F238E27FC236}">
                <a16:creationId xmlns:a16="http://schemas.microsoft.com/office/drawing/2014/main" id="{3944A6C5-317B-274E-81F5-55650801AE90}"/>
              </a:ext>
            </a:extLst>
          </p:cNvPr>
          <p:cNvSpPr txBox="1"/>
          <p:nvPr/>
        </p:nvSpPr>
        <p:spPr>
          <a:xfrm>
            <a:off x="7998217" y="2184892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n=12</a:t>
            </a:r>
          </a:p>
        </p:txBody>
      </p:sp>
      <p:pic>
        <p:nvPicPr>
          <p:cNvPr id="203" name="Picture 202" descr="A picture containing dark&#10;&#10;Description automatically generated">
            <a:extLst>
              <a:ext uri="{FF2B5EF4-FFF2-40B4-BE49-F238E27FC236}">
                <a16:creationId xmlns:a16="http://schemas.microsoft.com/office/drawing/2014/main" id="{C3C759E0-56B4-1540-8A5F-B32A608027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2897" y="2761225"/>
            <a:ext cx="771773" cy="519036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7C6AE6F9-D821-2343-AF5D-BC69AA324399}"/>
              </a:ext>
            </a:extLst>
          </p:cNvPr>
          <p:cNvSpPr txBox="1"/>
          <p:nvPr/>
        </p:nvSpPr>
        <p:spPr>
          <a:xfrm>
            <a:off x="7998217" y="3368752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n=12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4A5BFF2-39E8-F447-950F-D8E82F13B401}"/>
              </a:ext>
            </a:extLst>
          </p:cNvPr>
          <p:cNvSpPr txBox="1"/>
          <p:nvPr/>
        </p:nvSpPr>
        <p:spPr>
          <a:xfrm>
            <a:off x="8084989" y="6649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♂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ED6E8E52-EE18-4C40-BAA8-0A28D776E516}"/>
              </a:ext>
            </a:extLst>
          </p:cNvPr>
          <p:cNvSpPr txBox="1"/>
          <p:nvPr/>
        </p:nvSpPr>
        <p:spPr>
          <a:xfrm>
            <a:off x="8118442" y="17532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♂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197CE11A-374B-2845-B6E5-3B8F84AFA4E0}"/>
              </a:ext>
            </a:extLst>
          </p:cNvPr>
          <p:cNvSpPr txBox="1"/>
          <p:nvPr/>
        </p:nvSpPr>
        <p:spPr>
          <a:xfrm>
            <a:off x="8118442" y="29303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♂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1C974D5C-6292-014E-BD0F-0AC44A721DAE}"/>
              </a:ext>
            </a:extLst>
          </p:cNvPr>
          <p:cNvSpPr txBox="1"/>
          <p:nvPr/>
        </p:nvSpPr>
        <p:spPr>
          <a:xfrm>
            <a:off x="8911331" y="694443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HFD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B5D4A377-1194-B946-8E0A-80C534986D66}"/>
              </a:ext>
            </a:extLst>
          </p:cNvPr>
          <p:cNvSpPr txBox="1"/>
          <p:nvPr/>
        </p:nvSpPr>
        <p:spPr>
          <a:xfrm>
            <a:off x="8911331" y="2099474"/>
            <a:ext cx="1872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C00000"/>
                </a:solidFill>
              </a:rPr>
              <a:t>α</a:t>
            </a:r>
            <a:r>
              <a:rPr lang="en-GB" dirty="0">
                <a:solidFill>
                  <a:srgbClr val="C00000"/>
                </a:solidFill>
              </a:rPr>
              <a:t>-naphthoflavone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7CF11F77-72A0-974A-8BDA-71754C48BFF1}"/>
              </a:ext>
            </a:extLst>
          </p:cNvPr>
          <p:cNvSpPr txBox="1"/>
          <p:nvPr/>
        </p:nvSpPr>
        <p:spPr>
          <a:xfrm>
            <a:off x="8911331" y="1713987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HFD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4DAA88C6-AD27-6A42-B86B-7BD81429F85C}"/>
              </a:ext>
            </a:extLst>
          </p:cNvPr>
          <p:cNvSpPr txBox="1"/>
          <p:nvPr/>
        </p:nvSpPr>
        <p:spPr>
          <a:xfrm>
            <a:off x="8911331" y="3170729"/>
            <a:ext cx="1240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5">
                    <a:lumMod val="50000"/>
                  </a:schemeClr>
                </a:solidFill>
              </a:rPr>
              <a:t>tryptophan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B482A6F1-D5EA-C941-98AC-5FE964320981}"/>
              </a:ext>
            </a:extLst>
          </p:cNvPr>
          <p:cNvSpPr txBox="1"/>
          <p:nvPr/>
        </p:nvSpPr>
        <p:spPr>
          <a:xfrm>
            <a:off x="8911331" y="2785242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HFD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DB76684-25A0-D440-8E1B-EB230704A499}"/>
              </a:ext>
            </a:extLst>
          </p:cNvPr>
          <p:cNvSpPr txBox="1"/>
          <p:nvPr/>
        </p:nvSpPr>
        <p:spPr>
          <a:xfrm>
            <a:off x="9965881" y="776782"/>
            <a:ext cx="8642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12 weeks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D6C1CA69-EFF9-524C-8122-6188B6AB2213}"/>
              </a:ext>
            </a:extLst>
          </p:cNvPr>
          <p:cNvSpPr txBox="1"/>
          <p:nvPr/>
        </p:nvSpPr>
        <p:spPr>
          <a:xfrm>
            <a:off x="9965881" y="1795224"/>
            <a:ext cx="8642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12 weeks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C4D3FD6A-E8A1-C945-8F19-7B51C3E1A34B}"/>
              </a:ext>
            </a:extLst>
          </p:cNvPr>
          <p:cNvSpPr txBox="1"/>
          <p:nvPr/>
        </p:nvSpPr>
        <p:spPr>
          <a:xfrm>
            <a:off x="9965881" y="2853883"/>
            <a:ext cx="8642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12 weeks</a:t>
            </a:r>
          </a:p>
        </p:txBody>
      </p: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4EAB1AE4-76F2-0E40-B425-D3198D2CED78}"/>
              </a:ext>
            </a:extLst>
          </p:cNvPr>
          <p:cNvGrpSpPr/>
          <p:nvPr/>
        </p:nvGrpSpPr>
        <p:grpSpPr>
          <a:xfrm>
            <a:off x="8999129" y="1080023"/>
            <a:ext cx="1716175" cy="2108048"/>
            <a:chOff x="1765939" y="888368"/>
            <a:chExt cx="1745005" cy="2380772"/>
          </a:xfrm>
        </p:grpSpPr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4FD16B67-CD5D-5C4C-9EC9-26D2BFF034CD}"/>
                </a:ext>
              </a:extLst>
            </p:cNvPr>
            <p:cNvCxnSpPr>
              <a:cxnSpLocks/>
            </p:cNvCxnSpPr>
            <p:nvPr/>
          </p:nvCxnSpPr>
          <p:spPr>
            <a:xfrm>
              <a:off x="1765939" y="888368"/>
              <a:ext cx="1745005" cy="0"/>
            </a:xfrm>
            <a:prstGeom prst="straightConnector1">
              <a:avLst/>
            </a:prstGeom>
            <a:ln w="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C8D20C5B-C283-084F-82A3-05CE584B66D5}"/>
                </a:ext>
              </a:extLst>
            </p:cNvPr>
            <p:cNvCxnSpPr>
              <a:cxnSpLocks/>
            </p:cNvCxnSpPr>
            <p:nvPr/>
          </p:nvCxnSpPr>
          <p:spPr>
            <a:xfrm>
              <a:off x="1765939" y="2078754"/>
              <a:ext cx="1745005" cy="0"/>
            </a:xfrm>
            <a:prstGeom prst="straightConnector1">
              <a:avLst/>
            </a:prstGeom>
            <a:ln w="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B1B7A41A-7CFF-7D4C-9AD6-49086DC774A4}"/>
                </a:ext>
              </a:extLst>
            </p:cNvPr>
            <p:cNvCxnSpPr>
              <a:cxnSpLocks/>
            </p:cNvCxnSpPr>
            <p:nvPr/>
          </p:nvCxnSpPr>
          <p:spPr>
            <a:xfrm>
              <a:off x="1765939" y="3269140"/>
              <a:ext cx="1745005" cy="0"/>
            </a:xfrm>
            <a:prstGeom prst="straightConnector1">
              <a:avLst/>
            </a:prstGeom>
            <a:ln w="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3" name="TextBox 222">
            <a:extLst>
              <a:ext uri="{FF2B5EF4-FFF2-40B4-BE49-F238E27FC236}">
                <a16:creationId xmlns:a16="http://schemas.microsoft.com/office/drawing/2014/main" id="{BD81A6F8-E7E8-8E4C-9B6E-BB0D44DD4934}"/>
              </a:ext>
            </a:extLst>
          </p:cNvPr>
          <p:cNvSpPr txBox="1"/>
          <p:nvPr/>
        </p:nvSpPr>
        <p:spPr>
          <a:xfrm>
            <a:off x="1492448" y="4838019"/>
            <a:ext cx="402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B0F0"/>
                </a:solidFill>
              </a:rPr>
              <a:t>abx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C2015F8E-B86E-BC4A-9CDC-92D3756E56F5}"/>
              </a:ext>
            </a:extLst>
          </p:cNvPr>
          <p:cNvSpPr txBox="1"/>
          <p:nvPr/>
        </p:nvSpPr>
        <p:spPr>
          <a:xfrm>
            <a:off x="1531611" y="3663204"/>
            <a:ext cx="402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B0F0"/>
                </a:solidFill>
              </a:rPr>
              <a:t>abx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4C18104-B604-A147-B0C3-3CFF2A598BDA}"/>
              </a:ext>
            </a:extLst>
          </p:cNvPr>
          <p:cNvSpPr txBox="1"/>
          <p:nvPr/>
        </p:nvSpPr>
        <p:spPr>
          <a:xfrm>
            <a:off x="1485859" y="6100371"/>
            <a:ext cx="402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B0F0"/>
                </a:solidFill>
              </a:rPr>
              <a:t>abx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401AB6FF-30B1-804F-ABC5-152772307C8D}"/>
              </a:ext>
            </a:extLst>
          </p:cNvPr>
          <p:cNvSpPr txBox="1"/>
          <p:nvPr/>
        </p:nvSpPr>
        <p:spPr>
          <a:xfrm>
            <a:off x="8485650" y="399842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GF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F93C824D-E60D-C848-BC68-0CB656F7EE7D}"/>
              </a:ext>
            </a:extLst>
          </p:cNvPr>
          <p:cNvSpPr txBox="1"/>
          <p:nvPr/>
        </p:nvSpPr>
        <p:spPr>
          <a:xfrm>
            <a:off x="8418691" y="1510465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GF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C8E6CBC9-4E55-3D47-9A65-F16CBA59873B}"/>
              </a:ext>
            </a:extLst>
          </p:cNvPr>
          <p:cNvSpPr txBox="1"/>
          <p:nvPr/>
        </p:nvSpPr>
        <p:spPr>
          <a:xfrm>
            <a:off x="8414158" y="2704401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GF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60CE37E-7C74-9746-BDD9-52C8471B7D35}"/>
              </a:ext>
            </a:extLst>
          </p:cNvPr>
          <p:cNvSpPr txBox="1"/>
          <p:nvPr/>
        </p:nvSpPr>
        <p:spPr>
          <a:xfrm>
            <a:off x="564298" y="5478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86E4BD0F-D845-D948-B5A7-0C452C58559D}"/>
              </a:ext>
            </a:extLst>
          </p:cNvPr>
          <p:cNvSpPr txBox="1"/>
          <p:nvPr/>
        </p:nvSpPr>
        <p:spPr>
          <a:xfrm>
            <a:off x="564298" y="15992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DE1A89FA-59D1-5245-962E-B1D6038E53E9}"/>
              </a:ext>
            </a:extLst>
          </p:cNvPr>
          <p:cNvSpPr txBox="1"/>
          <p:nvPr/>
        </p:nvSpPr>
        <p:spPr>
          <a:xfrm>
            <a:off x="564298" y="2817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59C47A92-26ED-6740-8FAC-AA50181EF844}"/>
              </a:ext>
            </a:extLst>
          </p:cNvPr>
          <p:cNvSpPr txBox="1"/>
          <p:nvPr/>
        </p:nvSpPr>
        <p:spPr>
          <a:xfrm>
            <a:off x="564298" y="39360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11683923-8449-B44C-92E0-F4FA8DE71A22}"/>
              </a:ext>
            </a:extLst>
          </p:cNvPr>
          <p:cNvSpPr txBox="1"/>
          <p:nvPr/>
        </p:nvSpPr>
        <p:spPr>
          <a:xfrm>
            <a:off x="564298" y="50543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F9B3A4F1-35B8-844E-B3BB-F172C8BF20C0}"/>
              </a:ext>
            </a:extLst>
          </p:cNvPr>
          <p:cNvSpPr txBox="1"/>
          <p:nvPr/>
        </p:nvSpPr>
        <p:spPr>
          <a:xfrm>
            <a:off x="564298" y="63064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8311223D-4106-E94D-8983-DC848E1076E2}"/>
              </a:ext>
            </a:extLst>
          </p:cNvPr>
          <p:cNvGrpSpPr/>
          <p:nvPr/>
        </p:nvGrpSpPr>
        <p:grpSpPr>
          <a:xfrm>
            <a:off x="6764326" y="967733"/>
            <a:ext cx="1019980" cy="2108048"/>
            <a:chOff x="1765939" y="888368"/>
            <a:chExt cx="1745005" cy="2380772"/>
          </a:xfrm>
        </p:grpSpPr>
        <p:cxnSp>
          <p:nvCxnSpPr>
            <p:cNvPr id="240" name="Straight Arrow Connector 239">
              <a:extLst>
                <a:ext uri="{FF2B5EF4-FFF2-40B4-BE49-F238E27FC236}">
                  <a16:creationId xmlns:a16="http://schemas.microsoft.com/office/drawing/2014/main" id="{CAEC53C3-449A-C247-999C-F4B096D4E271}"/>
                </a:ext>
              </a:extLst>
            </p:cNvPr>
            <p:cNvCxnSpPr>
              <a:cxnSpLocks/>
            </p:cNvCxnSpPr>
            <p:nvPr/>
          </p:nvCxnSpPr>
          <p:spPr>
            <a:xfrm>
              <a:off x="1765939" y="888368"/>
              <a:ext cx="1745005" cy="0"/>
            </a:xfrm>
            <a:prstGeom prst="straightConnector1">
              <a:avLst/>
            </a:prstGeom>
            <a:ln w="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>
              <a:extLst>
                <a:ext uri="{FF2B5EF4-FFF2-40B4-BE49-F238E27FC236}">
                  <a16:creationId xmlns:a16="http://schemas.microsoft.com/office/drawing/2014/main" id="{72778DEA-3245-BC4A-9DD5-263E1AD9E905}"/>
                </a:ext>
              </a:extLst>
            </p:cNvPr>
            <p:cNvCxnSpPr>
              <a:cxnSpLocks/>
            </p:cNvCxnSpPr>
            <p:nvPr/>
          </p:nvCxnSpPr>
          <p:spPr>
            <a:xfrm>
              <a:off x="1765939" y="2078754"/>
              <a:ext cx="1745005" cy="0"/>
            </a:xfrm>
            <a:prstGeom prst="straightConnector1">
              <a:avLst/>
            </a:prstGeom>
            <a:ln w="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Arrow Connector 241">
              <a:extLst>
                <a:ext uri="{FF2B5EF4-FFF2-40B4-BE49-F238E27FC236}">
                  <a16:creationId xmlns:a16="http://schemas.microsoft.com/office/drawing/2014/main" id="{6676474B-4D65-EA4A-97C5-61984AEF0210}"/>
                </a:ext>
              </a:extLst>
            </p:cNvPr>
            <p:cNvCxnSpPr>
              <a:cxnSpLocks/>
            </p:cNvCxnSpPr>
            <p:nvPr/>
          </p:nvCxnSpPr>
          <p:spPr>
            <a:xfrm>
              <a:off x="1765939" y="3269140"/>
              <a:ext cx="1745005" cy="0"/>
            </a:xfrm>
            <a:prstGeom prst="straightConnector1">
              <a:avLst/>
            </a:prstGeom>
            <a:ln w="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3" name="TextBox 242">
            <a:extLst>
              <a:ext uri="{FF2B5EF4-FFF2-40B4-BE49-F238E27FC236}">
                <a16:creationId xmlns:a16="http://schemas.microsoft.com/office/drawing/2014/main" id="{1CAE4C01-72C9-C84F-B37E-8B4398B929CA}"/>
              </a:ext>
            </a:extLst>
          </p:cNvPr>
          <p:cNvSpPr txBox="1"/>
          <p:nvPr/>
        </p:nvSpPr>
        <p:spPr>
          <a:xfrm>
            <a:off x="6545507" y="620208"/>
            <a:ext cx="1314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fecal transplant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85EC622A-AA0D-0243-B939-EE9CCD3421AD}"/>
              </a:ext>
            </a:extLst>
          </p:cNvPr>
          <p:cNvSpPr txBox="1"/>
          <p:nvPr/>
        </p:nvSpPr>
        <p:spPr>
          <a:xfrm>
            <a:off x="6576697" y="1687753"/>
            <a:ext cx="1314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fecal transplant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29EC4A46-A8ED-4D47-8D28-BE58EBC8883A}"/>
              </a:ext>
            </a:extLst>
          </p:cNvPr>
          <p:cNvSpPr txBox="1"/>
          <p:nvPr/>
        </p:nvSpPr>
        <p:spPr>
          <a:xfrm>
            <a:off x="6576696" y="2741776"/>
            <a:ext cx="1314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fecal transplant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5053886E-5FED-224C-897C-1B26FCDEA22F}"/>
              </a:ext>
            </a:extLst>
          </p:cNvPr>
          <p:cNvSpPr txBox="1"/>
          <p:nvPr/>
        </p:nvSpPr>
        <p:spPr>
          <a:xfrm>
            <a:off x="6671005" y="977199"/>
            <a:ext cx="1135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from group 1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01FBB10E-A8AE-8244-BEB8-51280299961C}"/>
              </a:ext>
            </a:extLst>
          </p:cNvPr>
          <p:cNvSpPr txBox="1"/>
          <p:nvPr/>
        </p:nvSpPr>
        <p:spPr>
          <a:xfrm>
            <a:off x="6680224" y="2077049"/>
            <a:ext cx="1135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from group 2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28DE9750-E3C4-BA4B-8E58-F2FA127D89F1}"/>
              </a:ext>
            </a:extLst>
          </p:cNvPr>
          <p:cNvSpPr txBox="1"/>
          <p:nvPr/>
        </p:nvSpPr>
        <p:spPr>
          <a:xfrm>
            <a:off x="6644914" y="3125760"/>
            <a:ext cx="1135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from group 3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72E953DB-AC9B-834D-AABF-9E9605B1F097}"/>
              </a:ext>
            </a:extLst>
          </p:cNvPr>
          <p:cNvSpPr txBox="1"/>
          <p:nvPr/>
        </p:nvSpPr>
        <p:spPr>
          <a:xfrm>
            <a:off x="11109296" y="610553"/>
            <a:ext cx="1083145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Blood lipids</a:t>
            </a:r>
          </a:p>
          <a:p>
            <a:pPr algn="ctr"/>
            <a:endParaRPr lang="en-US" sz="400" dirty="0"/>
          </a:p>
          <a:p>
            <a:pPr algn="ctr"/>
            <a:r>
              <a:rPr lang="en-US" sz="1400" dirty="0"/>
              <a:t>FPLC</a:t>
            </a:r>
          </a:p>
          <a:p>
            <a:pPr algn="ctr"/>
            <a:endParaRPr lang="en-US" sz="400" dirty="0"/>
          </a:p>
          <a:p>
            <a:pPr algn="ctr"/>
            <a:r>
              <a:rPr lang="en-US" sz="1400" dirty="0"/>
              <a:t>Hepatic histology</a:t>
            </a:r>
          </a:p>
          <a:p>
            <a:pPr algn="ctr"/>
            <a:endParaRPr lang="en-US" sz="400" dirty="0"/>
          </a:p>
          <a:p>
            <a:pPr algn="ctr"/>
            <a:r>
              <a:rPr lang="en-US" sz="1400" dirty="0"/>
              <a:t>Intestinal histology</a:t>
            </a:r>
          </a:p>
          <a:p>
            <a:pPr algn="ctr"/>
            <a:endParaRPr lang="en-US" sz="400" dirty="0"/>
          </a:p>
          <a:p>
            <a:pPr algn="ctr"/>
            <a:r>
              <a:rPr lang="en-US" sz="1400" dirty="0"/>
              <a:t>Hepatic qPCR/WB</a:t>
            </a:r>
          </a:p>
          <a:p>
            <a:pPr algn="ctr"/>
            <a:endParaRPr lang="en-US" sz="400" dirty="0"/>
          </a:p>
          <a:p>
            <a:pPr algn="ctr"/>
            <a:r>
              <a:rPr lang="en-US" sz="1400" dirty="0"/>
              <a:t>Intestine qPCR/WB</a:t>
            </a:r>
          </a:p>
          <a:p>
            <a:pPr algn="ctr"/>
            <a:endParaRPr lang="en-US" sz="400" dirty="0"/>
          </a:p>
          <a:p>
            <a:pPr algn="ctr"/>
            <a:r>
              <a:rPr lang="en-US" sz="1400" dirty="0"/>
              <a:t>Microbiota</a:t>
            </a:r>
          </a:p>
          <a:p>
            <a:pPr algn="ctr"/>
            <a:r>
              <a:rPr lang="en-US" sz="1400" dirty="0"/>
              <a:t>composition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DC6861B6-2710-5F42-A4ED-59C817644D87}"/>
              </a:ext>
            </a:extLst>
          </p:cNvPr>
          <p:cNvSpPr txBox="1"/>
          <p:nvPr/>
        </p:nvSpPr>
        <p:spPr>
          <a:xfrm>
            <a:off x="6330802" y="4266157"/>
            <a:ext cx="5679825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Legend</a:t>
            </a:r>
          </a:p>
          <a:p>
            <a:r>
              <a:rPr lang="en-US" sz="1600" dirty="0">
                <a:solidFill>
                  <a:srgbClr val="00B0F0"/>
                </a:solidFill>
              </a:rPr>
              <a:t>Abx</a:t>
            </a:r>
            <a:r>
              <a:rPr lang="en-US" sz="1600" dirty="0"/>
              <a:t>: mice treated with an antibiotic cocktail</a:t>
            </a:r>
          </a:p>
          <a:p>
            <a:r>
              <a:rPr lang="en-US" sz="1600" dirty="0">
                <a:solidFill>
                  <a:srgbClr val="FF0000"/>
                </a:solidFill>
              </a:rPr>
              <a:t>GF</a:t>
            </a:r>
            <a:r>
              <a:rPr lang="en-US" sz="1600" dirty="0"/>
              <a:t>: germ free mice</a:t>
            </a:r>
          </a:p>
          <a:p>
            <a:r>
              <a:rPr lang="el-GR" sz="1600" dirty="0">
                <a:solidFill>
                  <a:srgbClr val="C00000"/>
                </a:solidFill>
              </a:rPr>
              <a:t>α</a:t>
            </a:r>
            <a:r>
              <a:rPr lang="en-GB" sz="1600" dirty="0">
                <a:solidFill>
                  <a:srgbClr val="C00000"/>
                </a:solidFill>
              </a:rPr>
              <a:t>-naphthoflavone</a:t>
            </a:r>
            <a:r>
              <a:rPr lang="en-US" sz="1600" dirty="0"/>
              <a:t>: an AHR inhibitor</a:t>
            </a:r>
          </a:p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tryptophan</a:t>
            </a:r>
            <a:r>
              <a:rPr lang="en-US" sz="1600" dirty="0"/>
              <a:t>: its metabolites are AHR ligands</a:t>
            </a:r>
          </a:p>
          <a:p>
            <a:r>
              <a:rPr lang="en-US" sz="1600" dirty="0"/>
              <a:t>wk: week</a:t>
            </a:r>
          </a:p>
          <a:p>
            <a:r>
              <a:rPr lang="en-US" sz="1600" dirty="0"/>
              <a:t>♂: male</a:t>
            </a:r>
          </a:p>
          <a:p>
            <a:r>
              <a:rPr lang="en-US" sz="1600" dirty="0"/>
              <a:t>HFD: high fat diet </a:t>
            </a:r>
            <a:r>
              <a:rPr lang="en-GB" sz="1600" dirty="0"/>
              <a:t>adjusted calories 42% from fat, 0.2% cholesterol</a:t>
            </a:r>
            <a:endParaRPr lang="en-US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48069D0-89E7-3C45-AC25-5C6F5C9576AE}"/>
              </a:ext>
            </a:extLst>
          </p:cNvPr>
          <p:cNvSpPr txBox="1"/>
          <p:nvPr/>
        </p:nvSpPr>
        <p:spPr>
          <a:xfrm>
            <a:off x="6349699" y="5341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83B1578-7CCB-4F42-9C4D-EE00B17D7CBA}"/>
              </a:ext>
            </a:extLst>
          </p:cNvPr>
          <p:cNvSpPr txBox="1"/>
          <p:nvPr/>
        </p:nvSpPr>
        <p:spPr>
          <a:xfrm>
            <a:off x="6349699" y="15691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47FF187-2361-CD4C-9556-354E2435EE37}"/>
              </a:ext>
            </a:extLst>
          </p:cNvPr>
          <p:cNvSpPr txBox="1"/>
          <p:nvPr/>
        </p:nvSpPr>
        <p:spPr>
          <a:xfrm>
            <a:off x="6349699" y="2604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B85B160-BF56-144D-AEC5-EE29CEA5F1AD}"/>
              </a:ext>
            </a:extLst>
          </p:cNvPr>
          <p:cNvSpPr txBox="1"/>
          <p:nvPr/>
        </p:nvSpPr>
        <p:spPr>
          <a:xfrm>
            <a:off x="6150379" y="216579"/>
            <a:ext cx="612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group</a:t>
            </a:r>
          </a:p>
        </p:txBody>
      </p:sp>
    </p:spTree>
    <p:extLst>
      <p:ext uri="{BB962C8B-B14F-4D97-AF65-F5344CB8AC3E}">
        <p14:creationId xmlns:p14="http://schemas.microsoft.com/office/powerpoint/2010/main" val="410164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212</Words>
  <Application>Microsoft Macintosh PowerPoint</Application>
  <PresentationFormat>Custom</PresentationFormat>
  <Paragraphs>120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Stefano Manzini</dc:creator>
  <cp:lastModifiedBy>Stefano Manzini</cp:lastModifiedBy>
  <cp:revision>33</cp:revision>
  <dcterms:created xsi:type="dcterms:W3CDTF">2021-03-05T15:50:09Z</dcterms:created>
  <dcterms:modified xsi:type="dcterms:W3CDTF">2021-03-11T08:50:10Z</dcterms:modified>
</cp:coreProperties>
</file>