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4" r:id="rId3"/>
    <p:sldId id="283" r:id="rId4"/>
    <p:sldId id="257" r:id="rId5"/>
    <p:sldId id="312" r:id="rId6"/>
    <p:sldId id="318" r:id="rId7"/>
    <p:sldId id="319" r:id="rId8"/>
    <p:sldId id="291" r:id="rId9"/>
    <p:sldId id="292" r:id="rId10"/>
    <p:sldId id="295" r:id="rId11"/>
    <p:sldId id="320" r:id="rId12"/>
    <p:sldId id="293" r:id="rId13"/>
    <p:sldId id="294" r:id="rId14"/>
    <p:sldId id="321" r:id="rId15"/>
    <p:sldId id="322" r:id="rId16"/>
    <p:sldId id="297" r:id="rId17"/>
    <p:sldId id="296" r:id="rId18"/>
    <p:sldId id="298" r:id="rId19"/>
    <p:sldId id="299" r:id="rId20"/>
    <p:sldId id="300" r:id="rId21"/>
    <p:sldId id="301" r:id="rId22"/>
    <p:sldId id="302" r:id="rId23"/>
    <p:sldId id="316" r:id="rId24"/>
    <p:sldId id="303" r:id="rId25"/>
    <p:sldId id="304" r:id="rId26"/>
    <p:sldId id="305" r:id="rId27"/>
    <p:sldId id="306" r:id="rId28"/>
    <p:sldId id="307" r:id="rId29"/>
    <p:sldId id="308" r:id="rId30"/>
    <p:sldId id="317" r:id="rId31"/>
    <p:sldId id="309" r:id="rId32"/>
    <p:sldId id="310" r:id="rId33"/>
    <p:sldId id="311" r:id="rId34"/>
    <p:sldId id="31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3E5D-93D8-4D71-ABF5-B0372A714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52EF6-3C50-4944-B196-EE906C338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25228-DE57-4946-9635-AB3DEDEF3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2EF1A-0538-4187-A687-532CAD83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3381A-0E88-4256-AABE-9C9A3D29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8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B45F-CDDE-4819-9916-6F1533CF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3F2F7-1877-4EDF-91E8-4282B1AA2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C803B-4934-4D2A-ACB5-B1DC9F72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9E18F-A94E-40CA-A0A7-C71E841C3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C0A6D-6DC3-4D87-B228-4B81CFB2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7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27054-8AC2-42C5-9EA4-2A6EC70B6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1839A-551A-4A35-9C2A-D68458D58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3EC9A-4ED7-4D13-8852-EE4F99B2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83144-A73F-420D-8B8F-701B2727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AB7BD-6A84-4BAC-98ED-65D7BE2B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0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88F24-6946-4C26-8465-71A39722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42A75-ED62-49FE-9329-3C6AB1A62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7FC0B-C01C-49CD-8961-6E98D538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B58D5-5817-4F78-8299-3BDFF0F8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58A11-F40A-4B0F-93AD-20740E52C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7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3008-8AAA-4BBD-939C-B6E620C24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B1B03-2EE7-4156-8BA7-AFFBD50FA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0BB04-C716-49AF-9DFC-CE69C8AC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2E51B-016E-4292-802A-7DC5EC9C7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1AD65-9989-4B30-BC57-BED30833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8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27FB-D41D-4978-8381-762A6319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4A70-0C80-4AAD-A0A1-9164BCAF4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7A42E-4C95-4D1C-80A4-F28163535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6999-9FD0-4B99-9038-139F43032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6484E-7D5A-4822-B222-BD02313E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88DA3-202F-4228-8816-6A6170D6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5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0ACC-9C8C-49F0-93F1-14ADFC84F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95AE-BB5D-4FF8-A165-950CB34D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06B96-C90E-47CA-BB56-6A7FC3B7F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56ADBB-CD24-44AA-97E0-905A69D0E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ADC8B-6318-4D7A-B839-88DB2FAF7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8DDB5A-6921-4D10-A170-16759CEF8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50F28C-45FA-48E6-B09D-CBFB38CC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EBCA8A-114A-4AF1-AABC-C03D13A5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E14F-FBB2-4039-9E91-E15E2445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09257-E171-4B02-A01A-1923BB09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7C697-9A76-4F55-8BB8-F8F71672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09270-8732-4202-A459-F35AD703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0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01FA5C-CBAE-4C31-993B-D979A07B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19B6E-0FCD-4CD6-B54E-5DCCDBFC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A6CBF-F005-478C-B25D-B50AA728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3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8B6A-9440-4A8F-8DF3-DECA58B95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0C45F-7D56-4B24-9D07-DEED30962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44707-222D-409B-9057-D6AA2FD18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B3B7B-6720-42F3-BAB2-A07812E3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858BB-869C-4C39-BF02-E7A289F6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7C9C4-D662-4AE7-89E2-D0D40F1D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1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0309-AFBE-46D4-B84A-EEF9D3838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E5BE51-7016-46DE-BC71-968C836A9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C1CC0-9B68-4AC4-AB13-425AAB285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006D4-A817-4B0C-812E-D99A191BC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12AE-FBE0-4B70-82FF-4C068E3E60B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1E4F5-012B-48BF-BF11-53C0FD01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44052-E158-4BCD-B352-6DD1FB5D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1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D5D0A-E16F-4E66-B415-56A413CB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4139E-CADC-497B-9FDE-99D95607A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CD87F-4FA5-4828-90B8-BF3747E0B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C12AE-FBE0-4B70-82FF-4C068E3E60B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64F76-514A-43CD-AB46-F45B4DDB5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12FAF-9E6C-4E34-AD25-A9CE0F18F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4DADA-2D40-4B3A-A68F-07077F47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6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download/ma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git-r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git-ad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git-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mpro-ai-pro/nltk.git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rike.com/project-management-guide/project-management-softwar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9E9F8C-6637-45B5-B733-8D8B3BF30501}"/>
              </a:ext>
            </a:extLst>
          </p:cNvPr>
          <p:cNvSpPr/>
          <p:nvPr/>
        </p:nvSpPr>
        <p:spPr>
          <a:xfrm>
            <a:off x="0" y="1779855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EFAE28-A16D-426A-9633-01F03A2E905C}"/>
              </a:ext>
            </a:extLst>
          </p:cNvPr>
          <p:cNvSpPr/>
          <p:nvPr/>
        </p:nvSpPr>
        <p:spPr>
          <a:xfrm>
            <a:off x="973123" y="2562736"/>
            <a:ext cx="108721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Learning Objectives: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Technologies overview. Why? What? How do they work?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Basic know-how-to-do it through lab.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Brain-storm: how can we utilize in our project or project like 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D6BCF8-CC2D-4AD7-9F7E-4C9731330EF8}"/>
              </a:ext>
            </a:extLst>
          </p:cNvPr>
          <p:cNvSpPr/>
          <p:nvPr/>
        </p:nvSpPr>
        <p:spPr>
          <a:xfrm>
            <a:off x="4272486" y="4586574"/>
            <a:ext cx="2461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4 lectures. Nov 2019</a:t>
            </a:r>
            <a:endParaRPr lang="en-US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72F982AE-CD4E-45F8-9261-34A9F3D6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01" y="21669"/>
            <a:ext cx="2691098" cy="7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810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793F-21AE-47CF-B69A-D5747FD9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2. Git and GitHub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Installation (revisit)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Linux (Debian)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sudo</a:t>
            </a: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apt-get install git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Linux (Fedora)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sudo</a:t>
            </a: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yum install git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Mac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  <a:hlinkClick r:id="rId2"/>
              </a:rPr>
              <a:t>http://git-scm.com/download/mac</a:t>
            </a: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Windows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http://git-scm.com/download/win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Git –version (2.23.0windows.1)  -- e.g.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8063"/>
            <a:ext cx="9899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</a:t>
            </a: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 Software PM, Git, GitHub and Open Source  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22135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793F-21AE-47CF-B69A-D5747FD9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2. Git and GitHub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It is all about 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local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remote 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branch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132390" y="898063"/>
            <a:ext cx="9899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</a:t>
            </a: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 Software PM, Git, GitHub and Open Source  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5855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793F-21AE-47CF-B69A-D5747FD9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2. Git and GitHub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Git Basic Commands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On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local</a:t>
            </a: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side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$git </a:t>
            </a:r>
            <a:r>
              <a:rPr lang="en-US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init</a:t>
            </a: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// initialize local git repository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$git add &lt;file&gt; // add file(s) or working tree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$git status // check status of working tree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$git commit // from staging to local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132390" y="898063"/>
            <a:ext cx="9899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</a:t>
            </a: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 Software PM, Git, GitHub and Open Source  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04220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793F-21AE-47CF-B69A-D5747FD9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2. Git and GitHub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Git Basic Commands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On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remote</a:t>
            </a: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Side: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$git push // Push to remote repository. To </a:t>
            </a:r>
            <a:r>
              <a:rPr lang="en-US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github</a:t>
            </a: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, with credentials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$git pull // pull latest from remote repository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$git clone // clone repository into a new directory(folder)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3832"/>
            <a:ext cx="9899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</a:t>
            </a: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 Software PM, Git, GitHub and Open Source  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32634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793F-21AE-47CF-B69A-D5747FD9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2. Git and GitHub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Git Basic Commands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What about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branch</a:t>
            </a: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?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$git branch  -v   (-a –r  or blank)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$git checkout -b hotfix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$git </a:t>
            </a:r>
            <a:r>
              <a:rPr lang="en-US" dirty="0"/>
              <a:t>--single-branch  …….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$git branch merge hotfix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$git merge   !!!!!!!master ?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3832"/>
            <a:ext cx="9899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</a:t>
            </a: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 Software PM, Git, GitHub and Open Source  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62514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793F-21AE-47CF-B69A-D5747FD9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2. Git and GitHub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Let’s go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3832"/>
            <a:ext cx="9899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</a:t>
            </a: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 Software PM, Git, GitHub and Open Source  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93938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793F-21AE-47CF-B69A-D5747FD9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2. Git and GitHub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Use </a:t>
            </a:r>
            <a:r>
              <a:rPr lang="en-US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gitbash</a:t>
            </a: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. Try to get used to command as much as you can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Tricks: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	bash from the folder: right click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	show hidden files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3832"/>
            <a:ext cx="9899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</a:t>
            </a: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 Software PM, Git, GitHub and Open Source  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38129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793F-21AE-47CF-B69A-D5747FD9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3. Lab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Step by step.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1). Create a folder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2). Cd to the folder or “bash here”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3). $git </a:t>
            </a:r>
            <a:r>
              <a:rPr lang="en-US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init</a:t>
            </a: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4). (optional) show hidden files.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5). Open Code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6). Add user name and email to git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3832"/>
            <a:ext cx="9899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</a:t>
            </a: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 Software PM, Git, GitHub and Open Source  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83683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793F-21AE-47CF-B69A-D5747FD9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3. Lab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Step by step.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3832"/>
            <a:ext cx="9899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</a:t>
            </a: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 Software PM, Git, GitHub and Open Source  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DB3B44-71E0-46EB-B2FF-6154233E5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1928813"/>
            <a:ext cx="79438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32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793F-21AE-47CF-B69A-D5747FD9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3. Lab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Step by step.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Notes: to remove from staging. Many options.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https://git-scm.com/docs/git-rm</a:t>
            </a: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$git rm –cached index.html</a:t>
            </a:r>
          </a:p>
          <a:p>
            <a:pPr marL="0" indent="0">
              <a:buNone/>
            </a:pPr>
            <a:r>
              <a:rPr lang="en-US" b="1" dirty="0"/>
              <a:t>$</a:t>
            </a:r>
            <a:r>
              <a:rPr lang="en-US" altLang="en-US" dirty="0">
                <a:solidFill>
                  <a:srgbClr val="242729"/>
                </a:solidFill>
                <a:latin typeface="Consolas" panose="020B0609020204030204" pitchFamily="49" charset="0"/>
              </a:rPr>
              <a:t>git rm --cached -r directory-name</a:t>
            </a:r>
            <a:r>
              <a:rPr lang="en-US" altLang="en-US" sz="2400" dirty="0"/>
              <a:t> </a:t>
            </a: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8063"/>
            <a:ext cx="9899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</a:t>
            </a: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 Software PM, Git, GitHub and Open Source  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47C590-7D46-411E-B88B-F98E5DCDB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95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9E9F8C-6637-45B5-B733-8D8B3BF30501}"/>
              </a:ext>
            </a:extLst>
          </p:cNvPr>
          <p:cNvSpPr/>
          <p:nvPr/>
        </p:nvSpPr>
        <p:spPr>
          <a:xfrm>
            <a:off x="0" y="1779855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EFAE28-A16D-426A-9633-01F03A2E905C}"/>
              </a:ext>
            </a:extLst>
          </p:cNvPr>
          <p:cNvSpPr/>
          <p:nvPr/>
        </p:nvSpPr>
        <p:spPr>
          <a:xfrm>
            <a:off x="973123" y="2562736"/>
            <a:ext cx="108721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Review Week 1 of Phase II: </a:t>
            </a:r>
          </a:p>
          <a:p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Anaconda</a:t>
            </a: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NLTK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72F982AE-CD4E-45F8-9261-34A9F3D6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01" y="21669"/>
            <a:ext cx="2691098" cy="7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082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793F-21AE-47CF-B69A-D5747FD9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3. Lab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Step by step.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Notes: to add. Many options.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https://git-scm.com/docs/git-add</a:t>
            </a:r>
            <a:r>
              <a:rPr lang="en-US" dirty="0"/>
              <a:t> </a:t>
            </a: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$git add </a:t>
            </a:r>
            <a:r>
              <a:rPr lang="en-US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subpath</a:t>
            </a: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/\*.txt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$git add 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8063"/>
            <a:ext cx="9899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</a:t>
            </a: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 Software PM, Git, GitHub and Open Source  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64548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793F-21AE-47CF-B69A-D5747FD91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964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3. Lab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Step by step.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Notes: to commit. Many options.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https://git-scm.com/docs/git-</a:t>
            </a:r>
            <a:r>
              <a:rPr lang="en-US" dirty="0"/>
              <a:t>commit </a:t>
            </a: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$git commit   (if not </a:t>
            </a:r>
            <a:r>
              <a:rPr lang="en-US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core.editor</a:t>
            </a: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added, it will show in place,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	otherwise, will show the editor. To set editor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		git config - -global </a:t>
            </a:r>
            <a:r>
              <a:rPr lang="en-US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core.editor</a:t>
            </a: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notepad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$git commit –m “this is committee”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One hyphen and two hyphens: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Single letter parameter with one –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Multi-letters parameter with - -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8063"/>
            <a:ext cx="9899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</a:t>
            </a: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 Software PM, Git, GitHub and Open Source  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85895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793F-21AE-47CF-B69A-D5747FD9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3. Lab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clear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……………. What if we want to ignore some files?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8063"/>
            <a:ext cx="9899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</a:t>
            </a: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 Software PM, Git, GitHub and Open Source  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28515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793F-21AE-47CF-B69A-D5747FD91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642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3. Lab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clear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Branch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Git branch </a:t>
            </a:r>
            <a:r>
              <a:rPr lang="en-US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fixgrammer</a:t>
            </a: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Git checkout </a:t>
            </a:r>
            <a:r>
              <a:rPr lang="en-US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fixgrammer</a:t>
            </a: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Git checkout master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Git merge </a:t>
            </a:r>
            <a:r>
              <a:rPr lang="en-US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fixgrammer</a:t>
            </a: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(to list bran: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Git branch –a    : both remote and local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Git branch –r : remote only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Git branch : local only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Remove branch: </a:t>
            </a:r>
            <a:r>
              <a:rPr lang="en-US" dirty="0"/>
              <a:t>git branch -d </a:t>
            </a:r>
            <a:r>
              <a:rPr lang="en-US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fixgrammer</a:t>
            </a: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Delete remote branch: </a:t>
            </a:r>
            <a:r>
              <a:rPr lang="en-US" dirty="0"/>
              <a:t>git push origin :</a:t>
            </a:r>
            <a:r>
              <a:rPr lang="en-US" dirty="0" err="1"/>
              <a:t>the_remote_branch</a:t>
            </a: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8063"/>
            <a:ext cx="9899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</a:t>
            </a: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 Software PM, Git, GitHub and Open Source  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54018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793F-21AE-47CF-B69A-D5747FD9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3. Lab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clear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……………. What if we want to ignore some files?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3832"/>
            <a:ext cx="9899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</a:t>
            </a: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 Software PM, Git, GitHub and Open Source  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9B969C-87C5-4473-89E4-779FE3E16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653" y="3679731"/>
            <a:ext cx="65817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69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793F-21AE-47CF-B69A-D5747FD9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3. Lab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clear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Work on your own branch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Where are the files?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Merge it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Git merge web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8063"/>
            <a:ext cx="9899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</a:t>
            </a: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 Software PM, Git, GitHub and Open Source  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49E5A5-E0EF-4A7E-91F7-194C0CF11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721" y="1714500"/>
            <a:ext cx="63150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44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793F-21AE-47CF-B69A-D5747FD9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3. Lab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clear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now remote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(To delete a repo: go to repo setting/danger zone)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8063"/>
            <a:ext cx="9899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</a:t>
            </a: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 Software PM, Git, GitHub and Open Source  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58614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793F-21AE-47CF-B69A-D5747FD9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3. Lab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clear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now remote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To view existing remote: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Git remote –v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Will see pairs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To remove: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Git remote rm [</a:t>
            </a:r>
            <a:r>
              <a:rPr lang="en-US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nameofremote</a:t>
            </a: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]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51793"/>
            <a:ext cx="9899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</a:t>
            </a: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 Software PM, Git, GitHub and Open Source  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D20DA4-030A-48D5-A393-393E7ED0E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913" y="1918166"/>
            <a:ext cx="61817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31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793F-21AE-47CF-B69A-D5747FD9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3. Lab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clear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now remote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Add remote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$git remote add origin </a:t>
            </a: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  <a:hlinkClick r:id="rId2"/>
              </a:rPr>
              <a:t>https://github.com/stempro-ai-pro/nltk.git</a:t>
            </a: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Permission error: </a:t>
            </a:r>
            <a:r>
              <a:rPr lang="en-US" dirty="0"/>
              <a:t>a git username and password so if you shift to another account the error 403 will appear. Below is the solution</a:t>
            </a:r>
            <a:br>
              <a:rPr lang="en-US" dirty="0"/>
            </a:br>
            <a:r>
              <a:rPr lang="en-US" dirty="0"/>
              <a:t>For Windows you can find the keys here:</a:t>
            </a:r>
          </a:p>
          <a:p>
            <a:r>
              <a:rPr lang="en-US" dirty="0"/>
              <a:t>control panel &gt; user accounts &gt; credential manager &gt; Windows credentials &gt; Generic credentials</a:t>
            </a:r>
          </a:p>
          <a:p>
            <a:r>
              <a:rPr lang="en-US" dirty="0"/>
              <a:t>Next remove the </a:t>
            </a:r>
            <a:r>
              <a:rPr lang="en-US" dirty="0" err="1"/>
              <a:t>Github</a:t>
            </a:r>
            <a:r>
              <a:rPr lang="en-US" dirty="0"/>
              <a:t> keys.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8063"/>
            <a:ext cx="9899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</a:t>
            </a: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 Software PM, Git, GitHub and Open Source  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69421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793F-21AE-47CF-B69A-D5747FD9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3. Lab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clear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now remote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Add remote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8063"/>
            <a:ext cx="9899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</a:t>
            </a: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 Software PM, Git, GitHub and Open Source  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DDE522-3BDE-44A0-9E90-36B2399A4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614" y="1825625"/>
            <a:ext cx="77819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0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C2EF62-C657-4CFF-B84A-7B85FEE5DD55}"/>
              </a:ext>
            </a:extLst>
          </p:cNvPr>
          <p:cNvSpPr/>
          <p:nvPr/>
        </p:nvSpPr>
        <p:spPr>
          <a:xfrm>
            <a:off x="678738" y="2637947"/>
            <a:ext cx="498565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Week 1</a:t>
            </a:r>
            <a:endParaRPr lang="en-US" dirty="0">
              <a:effectLst/>
              <a:highlight>
                <a:srgbClr val="C0C0C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AI: 1). What is AI and areas of AI </a:t>
            </a:r>
            <a:endParaRPr lang="en-US" dirty="0">
              <a:effectLst/>
              <a:highlight>
                <a:srgbClr val="C0C0C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      2). How we are going to use AI</a:t>
            </a:r>
            <a:endParaRPr lang="en-US" dirty="0">
              <a:effectLst/>
              <a:highlight>
                <a:srgbClr val="C0C0C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      3). Illustrations of Algorithm</a:t>
            </a:r>
            <a:endParaRPr lang="en-US" dirty="0">
              <a:effectLst/>
              <a:highlight>
                <a:srgbClr val="C0C0C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      4). NLTK and Lab</a:t>
            </a:r>
          </a:p>
          <a:p>
            <a:endParaRPr lang="en-US" b="0" dirty="0">
              <a:effectLst/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Week 2</a:t>
            </a:r>
            <a:endParaRPr lang="en-US" b="0" dirty="0">
              <a:effectLst/>
              <a:highlight>
                <a:srgbClr val="FFFF0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Git and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Github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, and Open Source: </a:t>
            </a:r>
            <a:endParaRPr lang="en-US" b="0" dirty="0">
              <a:effectLst/>
              <a:highlight>
                <a:srgbClr val="FFFF0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     1). How does a software project work</a:t>
            </a:r>
            <a:endParaRPr lang="en-US" b="0" dirty="0">
              <a:effectLst/>
              <a:highlight>
                <a:srgbClr val="FFFF0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     2). What is Git</a:t>
            </a:r>
            <a:endParaRPr lang="en-US" b="0" dirty="0">
              <a:effectLst/>
              <a:highlight>
                <a:srgbClr val="FFFF0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     3). Final checkup for dev environment </a:t>
            </a:r>
            <a:endParaRPr lang="en-US" b="0" dirty="0">
              <a:effectLst/>
              <a:highlight>
                <a:srgbClr val="FFFF0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          (except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py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 env)</a:t>
            </a:r>
            <a:endParaRPr lang="en-US" b="0" dirty="0">
              <a:effectLst/>
              <a:highlight>
                <a:srgbClr val="FFFF0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Arial Rounded MT Bold" panose="020F0704030504030204" pitchFamily="34" charset="0"/>
                <a:cs typeface="Aldhabi" panose="020B0604020202020204" pitchFamily="2" charset="-78"/>
              </a:rPr>
              <a:t>     4). Lab</a:t>
            </a:r>
            <a:endParaRPr lang="en-US" dirty="0">
              <a:highlight>
                <a:srgbClr val="FFFF0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ECF91E-06B3-4EB4-892F-76F3EE5B7F1B}"/>
              </a:ext>
            </a:extLst>
          </p:cNvPr>
          <p:cNvSpPr/>
          <p:nvPr/>
        </p:nvSpPr>
        <p:spPr>
          <a:xfrm>
            <a:off x="6527691" y="2513343"/>
            <a:ext cx="566430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 </a:t>
            </a:r>
            <a:endParaRPr lang="en-US" b="0" dirty="0">
              <a:effectLst/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b="1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3</a:t>
            </a:r>
            <a:endParaRPr lang="en-US" b="0" dirty="0">
              <a:effectLst/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Open Source, Web Crawling and Python</a:t>
            </a:r>
            <a:endParaRPr lang="en-US" b="0" dirty="0">
              <a:effectLst/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     1). What are “libraries“</a:t>
            </a:r>
            <a:endParaRPr lang="en-US" b="0" dirty="0">
              <a:effectLst/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     2). Web Crawling</a:t>
            </a:r>
            <a:endParaRPr lang="en-US" b="0" dirty="0">
              <a:effectLst/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     3). Python: what is and what can be done</a:t>
            </a:r>
            <a:endParaRPr lang="en-US" b="0" dirty="0">
              <a:effectLst/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     4). Python environment fine tune</a:t>
            </a:r>
            <a:endParaRPr lang="en-US" b="0" dirty="0">
              <a:effectLst/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     5). Lab</a:t>
            </a:r>
          </a:p>
          <a:p>
            <a:endParaRPr lang="en-US" b="0" dirty="0">
              <a:effectLst/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b="1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4</a:t>
            </a:r>
            <a:endParaRPr lang="en-US" b="0" dirty="0">
              <a:effectLst/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Web/UI</a:t>
            </a:r>
            <a:endParaRPr lang="en-US" b="0" dirty="0">
              <a:effectLst/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     1). Technologies Overview</a:t>
            </a:r>
            <a:endParaRPr lang="en-US" b="0" dirty="0">
              <a:effectLst/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     2). Lab: build a simple site </a:t>
            </a:r>
            <a:endParaRPr lang="en-US" b="0" dirty="0">
              <a:effectLst/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E9F8C-6637-45B5-B733-8D8B3BF30501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EFAE28-A16D-426A-9633-01F03A2E905C}"/>
              </a:ext>
            </a:extLst>
          </p:cNvPr>
          <p:cNvSpPr/>
          <p:nvPr/>
        </p:nvSpPr>
        <p:spPr>
          <a:xfrm>
            <a:off x="973123" y="968827"/>
            <a:ext cx="108721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Learning Objectives: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Technologies overview. Why? What? How do they work?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Basic know-how-to-do it through lab.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Brain-storm: how can we utilize in our project or project like 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390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793F-21AE-47CF-B69A-D5747FD9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3. Lab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clear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Push to a new remote branch: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Git checkout –b </a:t>
            </a:r>
            <a:r>
              <a:rPr lang="en-US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remotebranchname</a:t>
            </a: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r>
              <a:rPr lang="en-US" dirty="0"/>
              <a:t>git push -u origin </a:t>
            </a:r>
            <a:r>
              <a:rPr lang="en-US" dirty="0" err="1"/>
              <a:t>collegeai</a:t>
            </a:r>
            <a:r>
              <a:rPr lang="en-US" dirty="0"/>
              <a:t>            (this is the new branch in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View branch: </a:t>
            </a:r>
          </a:p>
          <a:p>
            <a:pPr marL="0" indent="0">
              <a:buNone/>
            </a:pPr>
            <a:r>
              <a:rPr lang="en-US" dirty="0"/>
              <a:t>Git branch –a, -r or blank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delete local: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242729"/>
                </a:solidFill>
                <a:latin typeface="Consolas" panose="020B0609020204030204" pitchFamily="49" charset="0"/>
              </a:rPr>
              <a:t>git branch -d </a:t>
            </a:r>
            <a:r>
              <a:rPr lang="en-US" altLang="en-US" dirty="0" err="1">
                <a:solidFill>
                  <a:srgbClr val="242729"/>
                </a:solidFill>
                <a:latin typeface="Consolas" panose="020B0609020204030204" pitchFamily="49" charset="0"/>
              </a:rPr>
              <a:t>branch_name</a:t>
            </a:r>
            <a:r>
              <a:rPr lang="en-US" altLang="en-US" sz="2400" dirty="0"/>
              <a:t> </a:t>
            </a:r>
            <a:endParaRPr lang="en-US" altLang="en-US" sz="2500" dirty="0"/>
          </a:p>
          <a:p>
            <a:pPr marL="0" indent="0">
              <a:buNone/>
            </a:pPr>
            <a:r>
              <a:rPr lang="en-US" altLang="en-US" sz="2500" dirty="0">
                <a:latin typeface="Arial" panose="020B0604020202020204" pitchFamily="34" charset="0"/>
              </a:rPr>
              <a:t>$ git push &lt;remote name&gt; --delete &lt;</a:t>
            </a:r>
            <a:r>
              <a:rPr lang="en-US" altLang="en-US" sz="2500" dirty="0" err="1">
                <a:latin typeface="Arial" panose="020B0604020202020204" pitchFamily="34" charset="0"/>
              </a:rPr>
              <a:t>branch_name</a:t>
            </a:r>
            <a:r>
              <a:rPr lang="en-US" altLang="en-US" sz="2500" dirty="0">
                <a:latin typeface="Arial" panose="020B0604020202020204" pitchFamily="34" charset="0"/>
              </a:rPr>
              <a:t>&gt; or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242729"/>
                </a:solidFill>
                <a:latin typeface="Consolas" panose="020B0609020204030204" pitchFamily="49" charset="0"/>
              </a:rPr>
              <a:t>git push origin :</a:t>
            </a:r>
            <a:r>
              <a:rPr lang="en-US" altLang="en-US" dirty="0" err="1">
                <a:solidFill>
                  <a:srgbClr val="242729"/>
                </a:solidFill>
                <a:latin typeface="Consolas" panose="020B0609020204030204" pitchFamily="49" charset="0"/>
              </a:rPr>
              <a:t>serverfix</a:t>
            </a:r>
            <a:r>
              <a:rPr lang="en-US" altLang="en-US" sz="2400" dirty="0"/>
              <a:t> </a:t>
            </a:r>
            <a:endParaRPr lang="en-US" altLang="en-US" sz="25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25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8063"/>
            <a:ext cx="9899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</a:t>
            </a: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 Software PM, Git, GitHub and Open Source  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32959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793F-21AE-47CF-B69A-D5747FD9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3. Lab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clear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now remote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Now we can push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916057"/>
            <a:ext cx="9899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</a:t>
            </a: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 Software PM, Git, GitHub and Open Source  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44133A-281D-4F33-BCAA-D4BC02D29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454" y="1693793"/>
            <a:ext cx="63817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72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793F-21AE-47CF-B69A-D5747FD9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3. Lab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clear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now remote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What about clone?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Create a new folder and bash here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r>
              <a:rPr lang="en-US" dirty="0"/>
              <a:t>Git pull</a:t>
            </a:r>
          </a:p>
          <a:p>
            <a:pPr marL="0" indent="0">
              <a:buNone/>
            </a:pPr>
            <a:r>
              <a:rPr lang="en-US" dirty="0"/>
              <a:t>How about a specific branch?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checkout -b hotfix</a:t>
            </a:r>
            <a:r>
              <a:rPr lang="en-US" altLang="en-US" sz="2000" dirty="0"/>
              <a:t>      (create and check out new branch at the same time)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git clone --single-branch --branch </a:t>
            </a:r>
            <a:r>
              <a:rPr lang="en-US" dirty="0" err="1"/>
              <a:t>collegeai</a:t>
            </a:r>
            <a:r>
              <a:rPr lang="en-US" dirty="0"/>
              <a:t> https://github.com/stempro-ai-pro/collegeai.git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927616"/>
            <a:ext cx="9899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</a:t>
            </a: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 Software PM, Git, GitHub and Open Source  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752745-D339-4FCE-8B8A-81AD281C4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779" y="1972236"/>
            <a:ext cx="6915150" cy="2590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0DA1B9-8B45-48ED-ADDC-1863B991F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074"/>
            <a:ext cx="65" cy="50134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023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793F-21AE-47CF-B69A-D5747FD91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167" y="1807695"/>
            <a:ext cx="119789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5. Homework – 800 scale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1). Explain why we need version control system -100 points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2). Explain how </a:t>
            </a:r>
            <a:r>
              <a:rPr lang="en-US" sz="2000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vcs</a:t>
            </a:r>
            <a:r>
              <a:rPr lang="en-US" sz="2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work – 200 points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3). Manipulate local repository – 200 points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     </a:t>
            </a:r>
            <a:r>
              <a:rPr lang="en-US" altLang="zh-CN" sz="2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bonus: branch manipulation – 100 points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4). Manipulate remote – 200 points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     bonus: </a:t>
            </a:r>
            <a:r>
              <a:rPr lang="en-US" sz="2000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NLTK_Basics.ipynb</a:t>
            </a:r>
            <a:r>
              <a:rPr lang="en-US" sz="2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in git</a:t>
            </a:r>
          </a:p>
          <a:p>
            <a:pPr marL="457200" lvl="1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5). What’s your Propos</a:t>
            </a:r>
            <a:r>
              <a:rPr lang="en-US" altLang="zh-CN" sz="2000" dirty="0">
                <a:latin typeface="Arial Rounded MT Bold" panose="020F0704030504030204" pitchFamily="34" charset="0"/>
              </a:rPr>
              <a:t>al on how to manage repositories for this project – 100 Points</a:t>
            </a:r>
            <a:endParaRPr lang="en-US" sz="2000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768884" y="893832"/>
            <a:ext cx="9899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</a:t>
            </a: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 Software PM, Git, GitHub and Open Source  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612537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793F-21AE-47CF-B69A-D5747FD91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167" y="1807695"/>
            <a:ext cx="112079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5. Homework – Grading System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1).  Who To Grade: Mutual agreement between students and teachers. </a:t>
            </a:r>
            <a:r>
              <a:rPr lang="en-US" sz="2000" dirty="0" err="1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Preferrabley</a:t>
            </a:r>
            <a:r>
              <a:rPr lang="en-US" sz="2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come up with an action plan when full score is not achieved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2). What are grades used for: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	a. TA qualifications for future projects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	b. Criteria for awards based on stempro.org funding</a:t>
            </a:r>
          </a:p>
          <a:p>
            <a:pPr marL="457200" lvl="1" indent="0">
              <a:buNone/>
            </a:pPr>
            <a:endParaRPr lang="en-US" sz="2000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768884" y="893832"/>
            <a:ext cx="9899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</a:t>
            </a: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 Software PM, Git, GitHub and Open Source  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1620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793F-21AE-47CF-B69A-D5747FD9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Software Project Management</a:t>
            </a:r>
            <a:r>
              <a:rPr lang="en-US" dirty="0"/>
              <a:t> </a:t>
            </a: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cs typeface="Aldhabi" panose="020B0604020202020204" pitchFamily="2" charset="-78"/>
              </a:rPr>
              <a:t>What is VCS</a:t>
            </a: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?</a:t>
            </a:r>
            <a:r>
              <a:rPr lang="en-US" b="0" dirty="0">
                <a:effectLst/>
                <a:latin typeface="Arial Rounded MT Bold" panose="020F0704030504030204" pitchFamily="34" charset="0"/>
                <a:cs typeface="Aldhabi" panose="020B0604020202020204" pitchFamily="2" charset="-78"/>
              </a:rPr>
              <a:t>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0"/>
                <a:cs typeface="Aldhabi" panose="020B0604020202020204" pitchFamily="2" charset="-78"/>
              </a:rPr>
              <a:t>Git and GitHub</a:t>
            </a:r>
            <a:endParaRPr lang="en-US" b="0" dirty="0">
              <a:effectLst/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Lab</a:t>
            </a:r>
            <a:r>
              <a:rPr lang="en-US" b="0" dirty="0">
                <a:effectLst/>
                <a:latin typeface="Arial Rounded MT Bold" panose="020F0704030504030204" pitchFamily="34" charset="0"/>
                <a:cs typeface="Aldhabi" panose="020B0604020202020204" pitchFamily="2" charset="-78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Homework </a:t>
            </a:r>
            <a:endParaRPr lang="en-US" b="1" dirty="0">
              <a:solidFill>
                <a:srgbClr val="000000"/>
              </a:solidFill>
              <a:highlight>
                <a:srgbClr val="00808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3832"/>
            <a:ext cx="9899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</a:t>
            </a: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 Software PM, Git, GitHub and Open Source  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4938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793F-21AE-47CF-B69A-D5747FD9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Software Project Management:  </a:t>
            </a: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  <a:hlinkClick r:id="rId2"/>
              </a:rPr>
              <a:t>MORE</a:t>
            </a: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457200" lvl="1" indent="0">
              <a:buNone/>
            </a:pPr>
            <a:r>
              <a:rPr lang="en-US" b="1" u="sng" dirty="0"/>
              <a:t>Components</a:t>
            </a:r>
          </a:p>
          <a:p>
            <a:pPr lvl="1"/>
            <a:r>
              <a:rPr lang="en-US" dirty="0"/>
              <a:t>Goal: What are you trying to achieve?</a:t>
            </a:r>
          </a:p>
          <a:p>
            <a:pPr lvl="1"/>
            <a:r>
              <a:rPr lang="en-US" dirty="0"/>
              <a:t>Timeline: When are you trying to achieve it by?</a:t>
            </a:r>
          </a:p>
          <a:p>
            <a:pPr lvl="1"/>
            <a:r>
              <a:rPr lang="en-US" dirty="0"/>
              <a:t>Budget: How much will it cost to achieve </a:t>
            </a:r>
            <a:r>
              <a:rPr lang="en-US" altLang="zh-CN" dirty="0"/>
              <a:t>/ How much time to commit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Stakeholders: Who are the major players who have an interest in this project?</a:t>
            </a:r>
          </a:p>
          <a:p>
            <a:pPr lvl="1"/>
            <a:r>
              <a:rPr lang="en-US" dirty="0"/>
              <a:t>Resources Pool: Extra help available</a:t>
            </a:r>
          </a:p>
          <a:p>
            <a:pPr lvl="1"/>
            <a:r>
              <a:rPr lang="en-US" dirty="0"/>
              <a:t>Project manager: Who is going to make sure everything that needs to be completed gets completed?</a:t>
            </a:r>
            <a:endParaRPr lang="en-US" b="1" dirty="0">
              <a:solidFill>
                <a:srgbClr val="000000"/>
              </a:solidFill>
              <a:highlight>
                <a:srgbClr val="00808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1193"/>
            <a:ext cx="9899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</a:t>
            </a: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 Software PM, Git, GitHub and Open Source  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80260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793F-21AE-47CF-B69A-D5747FD9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3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Software Project Management: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The Top Project Management Methodologies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alibri (Body)"/>
                <a:cs typeface="Aldhabi" panose="020B0604020202020204" pitchFamily="2" charset="-78"/>
              </a:rPr>
              <a:t>A. The Traditional, Sequential Methodologies</a:t>
            </a:r>
          </a:p>
          <a:p>
            <a:pPr lvl="2"/>
            <a:r>
              <a:rPr lang="en-US" b="1" dirty="0">
                <a:solidFill>
                  <a:srgbClr val="000000"/>
                </a:solidFill>
                <a:latin typeface="Calibri (Body)"/>
                <a:cs typeface="Aldhabi" panose="020B0604020202020204" pitchFamily="2" charset="-78"/>
              </a:rPr>
              <a:t>Waterfall Project Management Methodology</a:t>
            </a:r>
          </a:p>
          <a:p>
            <a:pPr lvl="2"/>
            <a:r>
              <a:rPr lang="en-US" b="1" dirty="0">
                <a:solidFill>
                  <a:srgbClr val="000000"/>
                </a:solidFill>
                <a:latin typeface="Calibri (Body)"/>
                <a:cs typeface="Aldhabi" panose="020B0604020202020204" pitchFamily="2" charset="-78"/>
              </a:rPr>
              <a:t>Critical Path Method (CPM)</a:t>
            </a:r>
          </a:p>
          <a:p>
            <a:pPr lvl="2"/>
            <a:r>
              <a:rPr lang="en-US" b="1" dirty="0">
                <a:solidFill>
                  <a:srgbClr val="000000"/>
                </a:solidFill>
                <a:latin typeface="Calibri (Body)"/>
                <a:cs typeface="Aldhabi" panose="020B0604020202020204" pitchFamily="2" charset="-78"/>
              </a:rPr>
              <a:t>Critical Chain Project Management (CCPM)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alibri (Body)"/>
                <a:cs typeface="Aldhabi" panose="020B0604020202020204" pitchFamily="2" charset="-78"/>
              </a:rPr>
              <a:t>B. The Agile Family</a:t>
            </a:r>
          </a:p>
          <a:p>
            <a:pPr lvl="2"/>
            <a:r>
              <a:rPr lang="en-US" b="1" dirty="0">
                <a:solidFill>
                  <a:srgbClr val="000000"/>
                </a:solidFill>
                <a:latin typeface="Calibri (Body)"/>
                <a:cs typeface="Aldhabi" panose="020B0604020202020204" pitchFamily="2" charset="-78"/>
              </a:rPr>
              <a:t>Agile Project Management Methodology</a:t>
            </a:r>
          </a:p>
          <a:p>
            <a:pPr lvl="2"/>
            <a:r>
              <a:rPr lang="en-US" b="1" dirty="0">
                <a:solidFill>
                  <a:srgbClr val="000000"/>
                </a:solidFill>
                <a:latin typeface="Calibri (Body)"/>
                <a:cs typeface="Aldhabi" panose="020B0604020202020204" pitchFamily="2" charset="-78"/>
              </a:rPr>
              <a:t>Scrum</a:t>
            </a:r>
          </a:p>
          <a:p>
            <a:pPr lvl="2"/>
            <a:r>
              <a:rPr lang="en-US" b="1" dirty="0">
                <a:solidFill>
                  <a:srgbClr val="000000"/>
                </a:solidFill>
                <a:latin typeface="Calibri (Body)"/>
                <a:cs typeface="Aldhabi" panose="020B0604020202020204" pitchFamily="2" charset="-78"/>
              </a:rPr>
              <a:t>Kanban</a:t>
            </a:r>
          </a:p>
          <a:p>
            <a:pPr lvl="2"/>
            <a:r>
              <a:rPr lang="en-US" b="1" dirty="0">
                <a:solidFill>
                  <a:srgbClr val="000000"/>
                </a:solidFill>
                <a:latin typeface="Calibri (Body)"/>
                <a:cs typeface="Aldhabi" panose="020B0604020202020204" pitchFamily="2" charset="-78"/>
              </a:rPr>
              <a:t>Extreme Programming (XP)</a:t>
            </a:r>
          </a:p>
          <a:p>
            <a:pPr lvl="2"/>
            <a:r>
              <a:rPr lang="en-US" b="1" dirty="0">
                <a:solidFill>
                  <a:srgbClr val="000000"/>
                </a:solidFill>
                <a:latin typeface="Calibri (Body)"/>
                <a:cs typeface="Aldhabi" panose="020B0604020202020204" pitchFamily="2" charset="-78"/>
              </a:rPr>
              <a:t>Adaptive Project Framework (APF)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alibri (Body)"/>
                <a:cs typeface="Aldhabi" panose="020B0604020202020204" pitchFamily="2" charset="-78"/>
              </a:rPr>
              <a:t>C. The Change Management Methodologies</a:t>
            </a:r>
          </a:p>
          <a:p>
            <a:pPr lvl="2"/>
            <a:r>
              <a:rPr lang="en-US" b="1" dirty="0">
                <a:solidFill>
                  <a:srgbClr val="000000"/>
                </a:solidFill>
                <a:latin typeface="Calibri (Body)"/>
                <a:cs typeface="Aldhabi" panose="020B0604020202020204" pitchFamily="2" charset="-78"/>
              </a:rPr>
              <a:t>Event Chain Methodology (ECM)</a:t>
            </a:r>
          </a:p>
          <a:p>
            <a:pPr lvl="2"/>
            <a:r>
              <a:rPr lang="en-US" b="1" dirty="0">
                <a:solidFill>
                  <a:srgbClr val="000000"/>
                </a:solidFill>
                <a:latin typeface="Calibri (Body)"/>
                <a:cs typeface="Aldhabi" panose="020B0604020202020204" pitchFamily="2" charset="-78"/>
              </a:rPr>
              <a:t>Extreme Project Management (XPM)</a:t>
            </a:r>
            <a:endParaRPr lang="en-US" b="1" dirty="0">
              <a:solidFill>
                <a:srgbClr val="000000"/>
              </a:solidFill>
              <a:highlight>
                <a:srgbClr val="008080"/>
              </a:highlight>
              <a:latin typeface="Calibri (Body)"/>
              <a:cs typeface="Aldhabi" panose="020B0604020202020204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1193"/>
            <a:ext cx="9899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</a:t>
            </a: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 Software PM, Git, GitHub and Open Source  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99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793F-21AE-47CF-B69A-D5747FD9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3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Software Project Management: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The Top Project Management Methodologies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alibri (Body)"/>
                <a:cs typeface="Aldhabi" panose="020B0604020202020204" pitchFamily="2" charset="-78"/>
              </a:rPr>
              <a:t>D. The Process-Based Methodologies</a:t>
            </a:r>
          </a:p>
          <a:p>
            <a:pPr lvl="2"/>
            <a:r>
              <a:rPr lang="en-US" b="1" dirty="0">
                <a:solidFill>
                  <a:srgbClr val="000000"/>
                </a:solidFill>
                <a:latin typeface="Calibri (Body)"/>
                <a:cs typeface="Aldhabi" panose="020B0604020202020204" pitchFamily="2" charset="-78"/>
              </a:rPr>
              <a:t>Lean</a:t>
            </a:r>
          </a:p>
          <a:p>
            <a:pPr lvl="2"/>
            <a:r>
              <a:rPr lang="en-US" b="1" dirty="0">
                <a:solidFill>
                  <a:srgbClr val="000000"/>
                </a:solidFill>
                <a:latin typeface="Calibri (Body)"/>
                <a:cs typeface="Aldhabi" panose="020B0604020202020204" pitchFamily="2" charset="-78"/>
              </a:rPr>
              <a:t>Six Sigma</a:t>
            </a:r>
          </a:p>
          <a:p>
            <a:pPr lvl="2"/>
            <a:r>
              <a:rPr lang="en-US" b="1" dirty="0">
                <a:solidFill>
                  <a:srgbClr val="000000"/>
                </a:solidFill>
                <a:latin typeface="Calibri (Body)"/>
                <a:cs typeface="Aldhabi" panose="020B0604020202020204" pitchFamily="2" charset="-78"/>
              </a:rPr>
              <a:t>Lean Six-Sigma</a:t>
            </a:r>
          </a:p>
          <a:p>
            <a:pPr lvl="2"/>
            <a:r>
              <a:rPr lang="en-US" b="1" dirty="0">
                <a:solidFill>
                  <a:srgbClr val="000000"/>
                </a:solidFill>
                <a:latin typeface="Calibri (Body)"/>
                <a:cs typeface="Aldhabi" panose="020B0604020202020204" pitchFamily="2" charset="-78"/>
              </a:rPr>
              <a:t>Process-Based Project Management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alibri (Body)"/>
                <a:cs typeface="Aldhabi" panose="020B0604020202020204" pitchFamily="2" charset="-78"/>
              </a:rPr>
              <a:t>E. Other Methodologies</a:t>
            </a:r>
          </a:p>
          <a:p>
            <a:pPr lvl="2"/>
            <a:r>
              <a:rPr lang="en-US" b="1" dirty="0">
                <a:solidFill>
                  <a:srgbClr val="000000"/>
                </a:solidFill>
                <a:latin typeface="Calibri (Body)"/>
                <a:cs typeface="Aldhabi" panose="020B0604020202020204" pitchFamily="2" charset="-78"/>
              </a:rPr>
              <a:t>PRINCE2</a:t>
            </a:r>
          </a:p>
          <a:p>
            <a:pPr lvl="2"/>
            <a:r>
              <a:rPr lang="en-US" b="1" dirty="0" err="1">
                <a:solidFill>
                  <a:srgbClr val="000000"/>
                </a:solidFill>
                <a:latin typeface="Calibri (Body)"/>
                <a:cs typeface="Aldhabi" panose="020B0604020202020204" pitchFamily="2" charset="-78"/>
              </a:rPr>
              <a:t>PRiSM</a:t>
            </a:r>
            <a:endParaRPr lang="en-US" b="1" dirty="0">
              <a:solidFill>
                <a:srgbClr val="000000"/>
              </a:solidFill>
              <a:latin typeface="Calibri (Body)"/>
              <a:cs typeface="Aldhabi" panose="020B0604020202020204" pitchFamily="2" charset="-78"/>
            </a:endParaRPr>
          </a:p>
          <a:p>
            <a:pPr lvl="2"/>
            <a:r>
              <a:rPr lang="en-US" b="1" dirty="0">
                <a:solidFill>
                  <a:srgbClr val="000000"/>
                </a:solidFill>
                <a:latin typeface="Calibri (Body)"/>
                <a:cs typeface="Aldhabi" panose="020B0604020202020204" pitchFamily="2" charset="-78"/>
              </a:rPr>
              <a:t>Benefits Realization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alibri (Body)"/>
                <a:cs typeface="Aldhabi" panose="020B0604020202020204" pitchFamily="2" charset="-78"/>
              </a:rPr>
              <a:t>F. The PMBOK “Method”</a:t>
            </a:r>
          </a:p>
          <a:p>
            <a:pPr lvl="2"/>
            <a:r>
              <a:rPr lang="en-US" b="1" dirty="0">
                <a:solidFill>
                  <a:srgbClr val="000000"/>
                </a:solidFill>
                <a:latin typeface="Calibri (Body)"/>
                <a:cs typeface="Aldhabi" panose="020B0604020202020204" pitchFamily="2" charset="-78"/>
              </a:rPr>
              <a:t>Management Body of Knowledge (PMBOK). The five stages include: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000000"/>
                </a:solidFill>
                <a:latin typeface="Calibri (Body)"/>
                <a:cs typeface="Aldhabi" panose="020B0604020202020204" pitchFamily="2" charset="-78"/>
              </a:rPr>
              <a:t>	Initiating / Planning /Executing/Controlling/Closing</a:t>
            </a:r>
            <a:endParaRPr lang="en-US" b="1" dirty="0">
              <a:solidFill>
                <a:srgbClr val="000000"/>
              </a:solidFill>
              <a:highlight>
                <a:srgbClr val="008080"/>
              </a:highlight>
              <a:latin typeface="Calibri (Body)"/>
              <a:cs typeface="Aldhabi" panose="020B0604020202020204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1193"/>
            <a:ext cx="9899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</a:t>
            </a: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 Software PM, Git, GitHub and Open Source  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2330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793F-21AE-47CF-B69A-D5747FD9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2. What is VCS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Version Control System: tracking changes in computer file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Changes mean: who, when (did) what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Distributed version control (also means different network)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Coordinates work between us all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Revert back at any time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Local and remote repos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r>
              <a:rPr lang="en-US" dirty="0"/>
              <a:t> </a:t>
            </a:r>
            <a:endParaRPr lang="en-US" b="1" dirty="0">
              <a:solidFill>
                <a:srgbClr val="000000"/>
              </a:solidFill>
              <a:highlight>
                <a:srgbClr val="00808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3832"/>
            <a:ext cx="9899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</a:t>
            </a: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 Software PM, Git, GitHub and Open Source  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05410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793F-21AE-47CF-B69A-D5747FD9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2. What is VCS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In more detail: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Keeps track of code history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Takes “snapshots” of your files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You decide when to take a snapshot by making a “commit”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Visit any snapshot at any time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Staging files before committing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  <a:cs typeface="Aldhabi" panose="020B0604020202020204" pitchFamily="2" charset="-78"/>
            </a:endParaRPr>
          </a:p>
          <a:p>
            <a:pPr marL="0" indent="0">
              <a:buNone/>
            </a:pPr>
            <a:r>
              <a:rPr lang="en-US" dirty="0"/>
              <a:t> </a:t>
            </a:r>
            <a:endParaRPr lang="en-US" b="1" dirty="0">
              <a:solidFill>
                <a:srgbClr val="000000"/>
              </a:solidFill>
              <a:highlight>
                <a:srgbClr val="008080"/>
              </a:highlight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1B161-312B-4154-AF35-32CA3548304D}"/>
              </a:ext>
            </a:extLst>
          </p:cNvPr>
          <p:cNvSpPr/>
          <p:nvPr/>
        </p:nvSpPr>
        <p:spPr>
          <a:xfrm>
            <a:off x="838200" y="893832"/>
            <a:ext cx="9899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Week </a:t>
            </a: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: Software PM, Git, GitHub and Open Source  </a:t>
            </a:r>
            <a:endParaRPr lang="en-US" sz="24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74E7-1B4F-4FB4-8481-F3A6C67DB0DA}"/>
              </a:ext>
            </a:extLst>
          </p:cNvPr>
          <p:cNvSpPr/>
          <p:nvPr/>
        </p:nvSpPr>
        <p:spPr>
          <a:xfrm>
            <a:off x="0" y="18594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rial Rounded MT Bold" panose="020F0704030504030204" pitchFamily="34" charset="0"/>
                <a:cs typeface="Aldhabi" panose="020B0604020202020204" pitchFamily="2" charset="-78"/>
              </a:rPr>
              <a:t>Phase II: Technology Introduction and Lab</a:t>
            </a:r>
            <a:endParaRPr lang="en-US" sz="4000" dirty="0">
              <a:latin typeface="Arial Rounded MT Bold" panose="020F0704030504030204" pitchFamily="34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67530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3813</TotalTime>
  <Words>2253</Words>
  <Application>Microsoft Office PowerPoint</Application>
  <PresentationFormat>Widescreen</PresentationFormat>
  <Paragraphs>373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Calibri (Body)</vt:lpstr>
      <vt:lpstr>Arial</vt:lpstr>
      <vt:lpstr>Arial Rounded MT Bold</vt:lpstr>
      <vt:lpstr>Calibri</vt:lpstr>
      <vt:lpstr>Calibri Light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Hui Ma</dc:creator>
  <cp:lastModifiedBy>Yong Hui Ma</cp:lastModifiedBy>
  <cp:revision>85</cp:revision>
  <dcterms:created xsi:type="dcterms:W3CDTF">2019-11-02T00:52:33Z</dcterms:created>
  <dcterms:modified xsi:type="dcterms:W3CDTF">2019-11-10T17:28:23Z</dcterms:modified>
</cp:coreProperties>
</file>