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283" r:id="rId4"/>
    <p:sldId id="257" r:id="rId5"/>
    <p:sldId id="342" r:id="rId6"/>
    <p:sldId id="343" r:id="rId7"/>
    <p:sldId id="344" r:id="rId8"/>
    <p:sldId id="358" r:id="rId9"/>
    <p:sldId id="347" r:id="rId10"/>
    <p:sldId id="346" r:id="rId11"/>
    <p:sldId id="350" r:id="rId12"/>
    <p:sldId id="348" r:id="rId13"/>
    <p:sldId id="349" r:id="rId14"/>
    <p:sldId id="351" r:id="rId15"/>
    <p:sldId id="352" r:id="rId16"/>
    <p:sldId id="355" r:id="rId17"/>
    <p:sldId id="331" r:id="rId18"/>
    <p:sldId id="353" r:id="rId19"/>
    <p:sldId id="354" r:id="rId20"/>
    <p:sldId id="340" r:id="rId21"/>
    <p:sldId id="356" r:id="rId22"/>
    <p:sldId id="357" r:id="rId23"/>
    <p:sldId id="34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3E5D-93D8-4D71-ABF5-B0372A714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52EF6-3C50-4944-B196-EE906C338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5228-DE57-4946-9635-AB3DEDEF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EF1A-0538-4187-A687-532CAD8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381A-0E88-4256-AABE-9C9A3D29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B45F-CDDE-4819-9916-6F1533CF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3F2F7-1877-4EDF-91E8-4282B1AA2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803B-4934-4D2A-ACB5-B1DC9F72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E18F-A94E-40CA-A0A7-C71E841C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0A6D-6DC3-4D87-B228-4B81CFB2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7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27054-8AC2-42C5-9EA4-2A6EC70B6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1839A-551A-4A35-9C2A-D68458D58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3EC9A-4ED7-4D13-8852-EE4F99B2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3144-A73F-420D-8B8F-701B2727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AB7BD-6A84-4BAC-98ED-65D7BE2B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0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8F24-6946-4C26-8465-71A39722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2A75-ED62-49FE-9329-3C6AB1A6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FC0B-C01C-49CD-8961-6E98D53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B58D5-5817-4F78-8299-3BDFF0F8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8A11-F40A-4B0F-93AD-20740E52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3008-8AAA-4BBD-939C-B6E620C2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B1B03-2EE7-4156-8BA7-AFFBD50FA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0BB04-C716-49AF-9DFC-CE69C8AC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E51B-016E-4292-802A-7DC5EC9C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AD65-9989-4B30-BC57-BED30833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8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27FB-D41D-4978-8381-762A6319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4A70-0C80-4AAD-A0A1-9164BCAF4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7A42E-4C95-4D1C-80A4-F28163535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6999-9FD0-4B99-9038-139F4303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6484E-7D5A-4822-B222-BD02313E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88DA3-202F-4228-8816-6A6170D6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0ACC-9C8C-49F0-93F1-14ADFC84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95AE-BB5D-4FF8-A165-950CB34D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06B96-C90E-47CA-BB56-6A7FC3B7F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6ADBB-CD24-44AA-97E0-905A69D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DC8B-6318-4D7A-B839-88DB2FAF7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DDB5A-6921-4D10-A170-16759CEF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0F28C-45FA-48E6-B09D-CBFB38CC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BCA8A-114A-4AF1-AABC-C03D13A5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E14F-FBB2-4039-9E91-E15E2445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09257-E171-4B02-A01A-1923BB09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7C697-9A76-4F55-8BB8-F8F71672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09270-8732-4202-A459-F35AD703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1FA5C-CBAE-4C31-993B-D979A07B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19B6E-0FCD-4CD6-B54E-5DCCDBFC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A6CBF-F005-478C-B25D-B50AA728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3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8B6A-9440-4A8F-8DF3-DECA58B9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C45F-7D56-4B24-9D07-DEED3096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44707-222D-409B-9057-D6AA2FD18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3B7B-6720-42F3-BAB2-A07812E3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858BB-869C-4C39-BF02-E7A289F6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7C9C4-D662-4AE7-89E2-D0D40F1D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1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0309-AFBE-46D4-B84A-EEF9D383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5BE51-7016-46DE-BC71-968C836A9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C1CC0-9B68-4AC4-AB13-425AAB28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006D4-A817-4B0C-812E-D99A191B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1E4F5-012B-48BF-BF11-53C0FD01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44052-E158-4BCD-B352-6DD1FB5D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1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D5D0A-E16F-4E66-B415-56A413CB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4139E-CADC-497B-9FDE-99D95607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D87F-4FA5-4828-90B8-BF3747E0B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C12AE-FBE0-4B70-82FF-4C068E3E60B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4F76-514A-43CD-AB46-F45B4DDB5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12FAF-9E6C-4E34-AD25-A9CE0F18F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-rest-framework.org/topics/ajax-csrf-cor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Django_(web_framework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kandracards.com/reactjs-quick/52419-install-reactjs-windows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zeolearn.com/magazine/setup-react-mac" TargetMode="External"/><Relationship Id="rId4" Type="http://schemas.openxmlformats.org/officeDocument/2006/relationships/hyperlink" Target="https://nodejs.org/en/download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1/folders/1hQLNkkeyuFHTegz7d3e3dUCahpo9sXd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ree_and_open-source_software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en.wikipedia.org/wiki/Python_(programming_language)" TargetMode="External"/><Relationship Id="rId2" Type="http://schemas.openxmlformats.org/officeDocument/2006/relationships/hyperlink" Target="https://en.wikipedia.org/wiki/Django_(web_framework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jango_(web_framework)#cite_note-4" TargetMode="External"/><Relationship Id="rId5" Type="http://schemas.openxmlformats.org/officeDocument/2006/relationships/hyperlink" Target="https://en.wikipedia.org/wiki/Help:Pronunciation_respelling_key" TargetMode="External"/><Relationship Id="rId10" Type="http://schemas.openxmlformats.org/officeDocument/2006/relationships/hyperlink" Target="https://en.wikipedia.org/wiki/Architectural_pattern_(computer_science)" TargetMode="External"/><Relationship Id="rId4" Type="http://schemas.openxmlformats.org/officeDocument/2006/relationships/hyperlink" Target="https://en.wikipedia.org/wiki/Help:IPA/English" TargetMode="External"/><Relationship Id="rId9" Type="http://schemas.openxmlformats.org/officeDocument/2006/relationships/hyperlink" Target="https://en.wikipedia.org/wiki/Web_framewor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ackr.io/blog/top-10-web-development-frameworks-in-20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r.io/blog/top-10-web-development-frameworks-in-201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ree_and_open-source_software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en.wikipedia.org/wiki/Python_(programming_language)" TargetMode="External"/><Relationship Id="rId2" Type="http://schemas.openxmlformats.org/officeDocument/2006/relationships/hyperlink" Target="https://en.wikipedia.org/wiki/Django_(web_framework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jango_(web_framework)#cite_note-4" TargetMode="External"/><Relationship Id="rId11" Type="http://schemas.openxmlformats.org/officeDocument/2006/relationships/hyperlink" Target="https://medium.com/@piyushmaurya23/setting-up-django-using-pipenv-cf8ff9b2caa6" TargetMode="External"/><Relationship Id="rId5" Type="http://schemas.openxmlformats.org/officeDocument/2006/relationships/hyperlink" Target="https://en.wikipedia.org/wiki/Help:Pronunciation_respelling_key" TargetMode="External"/><Relationship Id="rId10" Type="http://schemas.openxmlformats.org/officeDocument/2006/relationships/hyperlink" Target="https://en.wikipedia.org/wiki/Architectural_pattern_(computer_science)" TargetMode="External"/><Relationship Id="rId4" Type="http://schemas.openxmlformats.org/officeDocument/2006/relationships/hyperlink" Target="https://en.wikipedia.org/wiki/Help:IPA/English" TargetMode="External"/><Relationship Id="rId9" Type="http://schemas.openxmlformats.org/officeDocument/2006/relationships/hyperlink" Target="https://en.wikipedia.org/wiki/Web_frame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77985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FAE28-A16D-426A-9633-01F03A2E905C}"/>
              </a:ext>
            </a:extLst>
          </p:cNvPr>
          <p:cNvSpPr/>
          <p:nvPr/>
        </p:nvSpPr>
        <p:spPr>
          <a:xfrm>
            <a:off x="973123" y="2562736"/>
            <a:ext cx="108721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Learning 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Technologies overview. Why? What? How do they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Basic know-how-to-do it through lab.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Brain-storm: how can we utilize in our project or project like 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6BCF8-CC2D-4AD7-9F7E-4C9731330EF8}"/>
              </a:ext>
            </a:extLst>
          </p:cNvPr>
          <p:cNvSpPr/>
          <p:nvPr/>
        </p:nvSpPr>
        <p:spPr>
          <a:xfrm>
            <a:off x="4272486" y="4586574"/>
            <a:ext cx="246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4 lectures. Nov 2019</a:t>
            </a: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2F982AE-CD4E-45F8-9261-34A9F3D6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91098" cy="7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81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4: Web/UI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Setup VS Code, Django/react/channels,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redis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F7D465-4994-4A27-BF3D-4CE181BBB05F}"/>
              </a:ext>
            </a:extLst>
          </p:cNvPr>
          <p:cNvSpPr/>
          <p:nvPr/>
        </p:nvSpPr>
        <p:spPr>
          <a:xfrm>
            <a:off x="991909" y="1926714"/>
            <a:ext cx="946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django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D53633-A8CC-4C32-B30F-3199E1C1A542}"/>
              </a:ext>
            </a:extLst>
          </p:cNvPr>
          <p:cNvSpPr/>
          <p:nvPr/>
        </p:nvSpPr>
        <p:spPr>
          <a:xfrm>
            <a:off x="2481549" y="2348918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2F68FD-8CB6-4B02-A8D8-A5E960E02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09" y="2296046"/>
            <a:ext cx="1314450" cy="533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82B8A1-470E-4918-9665-F9E672F0776C}"/>
              </a:ext>
            </a:extLst>
          </p:cNvPr>
          <p:cNvSpPr/>
          <p:nvPr/>
        </p:nvSpPr>
        <p:spPr>
          <a:xfrm>
            <a:off x="2481549" y="2829446"/>
            <a:ext cx="69644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Mini-lab (optional):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Install Django rest framework (DRF)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Cors</a:t>
            </a:r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headers (</a:t>
            </a:r>
            <a:r>
              <a:rPr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cors</a:t>
            </a:r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stands for </a:t>
            </a:r>
            <a:r>
              <a:rPr lang="en-US" dirty="0">
                <a:hlinkClick r:id="rId3"/>
              </a:rPr>
              <a:t>Cross-Origin Resource Sharing</a:t>
            </a:r>
            <a:r>
              <a:rPr lang="en-US" dirty="0"/>
              <a:t>)</a:t>
            </a:r>
            <a:endParaRPr lang="en-US" altLang="zh-CN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Model serializers</a:t>
            </a:r>
          </a:p>
          <a:p>
            <a:endParaRPr lang="en-US" altLang="zh-CN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endParaRPr lang="en-US" altLang="zh-CN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Why we need these?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Feed/gather </a:t>
            </a:r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 communicate with frontend</a:t>
            </a:r>
          </a:p>
          <a:p>
            <a:endParaRPr lang="en-US" altLang="zh-CN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Who need to set up?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If you choose Python and/or Web Dev </a:t>
            </a:r>
            <a:endParaRPr lang="en-US" altLang="zh-CN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061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4: Web/UI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Setup VS Code, Django/react/channels,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redis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F7D465-4994-4A27-BF3D-4CE181BBB05F}"/>
              </a:ext>
            </a:extLst>
          </p:cNvPr>
          <p:cNvSpPr/>
          <p:nvPr/>
        </p:nvSpPr>
        <p:spPr>
          <a:xfrm>
            <a:off x="991909" y="1926714"/>
            <a:ext cx="2791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hlinkClick r:id="rId2"/>
              </a:rPr>
              <a:t>Django</a:t>
            </a:r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Continued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2F68FD-8CB6-4B02-A8D8-A5E960E02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09" y="2296046"/>
            <a:ext cx="1314450" cy="533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D56358-69B6-43A4-9871-6E1556CD1179}"/>
              </a:ext>
            </a:extLst>
          </p:cNvPr>
          <p:cNvSpPr/>
          <p:nvPr/>
        </p:nvSpPr>
        <p:spPr>
          <a:xfrm>
            <a:off x="2306359" y="2035771"/>
            <a:ext cx="9392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8EDA93-41F6-427B-9D6C-29E9BFBF3EC9}"/>
              </a:ext>
            </a:extLst>
          </p:cNvPr>
          <p:cNvSpPr/>
          <p:nvPr/>
        </p:nvSpPr>
        <p:spPr>
          <a:xfrm>
            <a:off x="2453686" y="3028484"/>
            <a:ext cx="8628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Mini-lab (optional)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migrate </a:t>
            </a:r>
            <a:r>
              <a:rPr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db</a:t>
            </a:r>
            <a:endParaRPr lang="en-US" altLang="zh-CN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super user set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Add models</a:t>
            </a:r>
          </a:p>
        </p:txBody>
      </p:sp>
    </p:spTree>
    <p:extLst>
      <p:ext uri="{BB962C8B-B14F-4D97-AF65-F5344CB8AC3E}">
        <p14:creationId xmlns:p14="http://schemas.microsoft.com/office/powerpoint/2010/main" val="108524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4: Web/UI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Setup VS Code, Django/react/channels,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redis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F7D465-4994-4A27-BF3D-4CE181BBB05F}"/>
              </a:ext>
            </a:extLst>
          </p:cNvPr>
          <p:cNvSpPr/>
          <p:nvPr/>
        </p:nvSpPr>
        <p:spPr>
          <a:xfrm>
            <a:off x="991909" y="1926714"/>
            <a:ext cx="2791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ReactJS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D56358-69B6-43A4-9871-6E1556CD1179}"/>
              </a:ext>
            </a:extLst>
          </p:cNvPr>
          <p:cNvSpPr/>
          <p:nvPr/>
        </p:nvSpPr>
        <p:spPr>
          <a:xfrm>
            <a:off x="2306359" y="2035771"/>
            <a:ext cx="9392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For frontend.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4F9C-70B7-4B8D-B4DF-ACE1EBD803FD}"/>
              </a:ext>
            </a:extLst>
          </p:cNvPr>
          <p:cNvSpPr/>
          <p:nvPr/>
        </p:nvSpPr>
        <p:spPr>
          <a:xfrm>
            <a:off x="1887259" y="2667724"/>
            <a:ext cx="102180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Very clear steps that fit our dev environment setup: </a:t>
            </a:r>
          </a:p>
          <a:p>
            <a:endParaRPr lang="en-US" u="sng" dirty="0">
              <a:hlinkClick r:id="rId2"/>
            </a:endParaRPr>
          </a:p>
          <a:p>
            <a:r>
              <a:rPr lang="en-US" u="sng" dirty="0">
                <a:hlinkClick r:id="rId2"/>
              </a:rPr>
              <a:t>https://nodejs.org/en/</a:t>
            </a:r>
            <a:r>
              <a:rPr lang="en-US" dirty="0"/>
              <a:t> </a:t>
            </a:r>
          </a:p>
          <a:p>
            <a:r>
              <a:rPr lang="en-US" dirty="0"/>
              <a:t>for windows, follow these steps:  </a:t>
            </a:r>
            <a:r>
              <a:rPr lang="en-US" u="sng" dirty="0">
                <a:hlinkClick r:id="rId3"/>
              </a:rPr>
              <a:t>https://makandracards.com/reactjs-quick/52419-install-reactjs-windows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 for macOS: </a:t>
            </a:r>
            <a:r>
              <a:rPr lang="en-US" u="sng" dirty="0">
                <a:hlinkClick r:id="rId4"/>
              </a:rPr>
              <a:t>https://nodejs.org/en/download/</a:t>
            </a:r>
            <a:endParaRPr lang="en-US" dirty="0"/>
          </a:p>
          <a:p>
            <a:r>
              <a:rPr lang="en-US" dirty="0"/>
              <a:t>	make sure path is export to PATH:  export PATH=$PATH:~/opt/bin</a:t>
            </a:r>
          </a:p>
          <a:p>
            <a:pPr lvl="2"/>
            <a:r>
              <a:rPr lang="en-US" dirty="0"/>
              <a:t>Install </a:t>
            </a:r>
            <a:r>
              <a:rPr lang="en-US" dirty="0" err="1"/>
              <a:t>reactjs</a:t>
            </a:r>
            <a:r>
              <a:rPr lang="en-US" dirty="0"/>
              <a:t>: </a:t>
            </a:r>
            <a:r>
              <a:rPr lang="en-US" u="sng" dirty="0">
                <a:hlinkClick r:id="rId5"/>
              </a:rPr>
              <a:t>https://www.zeolearn.com/magazine/setup-react-mac</a:t>
            </a:r>
            <a:endParaRPr lang="en-US" u="sng" dirty="0"/>
          </a:p>
          <a:p>
            <a:pPr lvl="2"/>
            <a:endParaRPr lang="en-US" dirty="0"/>
          </a:p>
          <a:p>
            <a:r>
              <a:rPr lang="en-US" dirty="0"/>
              <a:t>	(may need to use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-g create-react-app)</a:t>
            </a:r>
          </a:p>
          <a:p>
            <a:r>
              <a:rPr lang="en-US" dirty="0"/>
              <a:t> 	to validate: create-react-app –version</a:t>
            </a:r>
          </a:p>
          <a:p>
            <a:r>
              <a:rPr lang="en-US" dirty="0"/>
              <a:t>	cd to the folder and </a:t>
            </a:r>
            <a:r>
              <a:rPr lang="en-US" dirty="0" err="1"/>
              <a:t>npm</a:t>
            </a:r>
            <a:r>
              <a:rPr lang="en-US" dirty="0"/>
              <a:t> start should bring up the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F0FFB-C7C7-4C8E-A3C9-3353C7E35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909" y="2244495"/>
            <a:ext cx="8953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7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4: Web/UI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Setup VS Code, Django/react/channels,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redis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F7D465-4994-4A27-BF3D-4CE181BBB05F}"/>
              </a:ext>
            </a:extLst>
          </p:cNvPr>
          <p:cNvSpPr/>
          <p:nvPr/>
        </p:nvSpPr>
        <p:spPr>
          <a:xfrm>
            <a:off x="991909" y="1926714"/>
            <a:ext cx="2791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Django channels / </a:t>
            </a:r>
            <a:r>
              <a:rPr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redis</a:t>
            </a:r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D56358-69B6-43A4-9871-6E1556CD1179}"/>
              </a:ext>
            </a:extLst>
          </p:cNvPr>
          <p:cNvSpPr/>
          <p:nvPr/>
        </p:nvSpPr>
        <p:spPr>
          <a:xfrm>
            <a:off x="2306359" y="2313265"/>
            <a:ext cx="9392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For communications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4F9C-70B7-4B8D-B4DF-ACE1EBD803FD}"/>
              </a:ext>
            </a:extLst>
          </p:cNvPr>
          <p:cNvSpPr/>
          <p:nvPr/>
        </p:nvSpPr>
        <p:spPr>
          <a:xfrm>
            <a:off x="1178559" y="2993044"/>
            <a:ext cx="107421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Mini-lab (not covered today: windows docker for </a:t>
            </a:r>
            <a:r>
              <a:rPr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redis</a:t>
            </a:r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is not fully functioning without custom setup. Working on detailed steps. </a:t>
            </a:r>
          </a:p>
          <a:p>
            <a:endParaRPr lang="en-US" altLang="zh-CN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First setup </a:t>
            </a:r>
            <a:r>
              <a:rPr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redis</a:t>
            </a:r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pull docker image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Then install channels and </a:t>
            </a:r>
            <a:r>
              <a:rPr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channels_redis</a:t>
            </a:r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to the environment </a:t>
            </a: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F0FFB-C7C7-4C8E-A3C9-3353C7E3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09" y="2244495"/>
            <a:ext cx="8953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4: Web/UI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3). Lab: Tic-Tac-Toe UI: Jack Yuan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A10C5B-48F3-4899-A8BD-08417F5E6527}"/>
              </a:ext>
            </a:extLst>
          </p:cNvPr>
          <p:cNvSpPr/>
          <p:nvPr/>
        </p:nvSpPr>
        <p:spPr>
          <a:xfrm>
            <a:off x="2339727" y="2548048"/>
            <a:ext cx="500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0C081-2111-4659-869F-B863B10BF659}"/>
              </a:ext>
            </a:extLst>
          </p:cNvPr>
          <p:cNvSpPr/>
          <p:nvPr/>
        </p:nvSpPr>
        <p:spPr>
          <a:xfrm>
            <a:off x="838200" y="1951772"/>
            <a:ext cx="457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Home work:  Pull the repo and replicate</a:t>
            </a:r>
          </a:p>
        </p:txBody>
      </p:sp>
    </p:spTree>
    <p:extLst>
      <p:ext uri="{BB962C8B-B14F-4D97-AF65-F5344CB8AC3E}">
        <p14:creationId xmlns:p14="http://schemas.microsoft.com/office/powerpoint/2010/main" val="265688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4: Web/UI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3). Deployment and Docker: Benjamin Yin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328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67" y="1807695"/>
            <a:ext cx="114320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Homework: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C55ECB-735B-4AE5-819B-D3BB32266B94}"/>
              </a:ext>
            </a:extLst>
          </p:cNvPr>
          <p:cNvSpPr/>
          <p:nvPr/>
        </p:nvSpPr>
        <p:spPr>
          <a:xfrm>
            <a:off x="838200" y="89119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4: Web/UI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07F68C-38AA-4E4D-B22B-E8D460F26635}"/>
              </a:ext>
            </a:extLst>
          </p:cNvPr>
          <p:cNvSpPr/>
          <p:nvPr/>
        </p:nvSpPr>
        <p:spPr>
          <a:xfrm>
            <a:off x="5758792" y="324433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4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Sum up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What’s next?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1DAEE1-C353-4F21-A631-54BB46ABF625}"/>
              </a:ext>
            </a:extLst>
          </p:cNvPr>
          <p:cNvSpPr/>
          <p:nvPr/>
        </p:nvSpPr>
        <p:spPr>
          <a:xfrm>
            <a:off x="838200" y="2398092"/>
            <a:ext cx="49856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Week 1</a:t>
            </a:r>
            <a:endParaRPr lang="en-US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AI: 1). What is AI and areas of AI </a:t>
            </a:r>
            <a:endParaRPr lang="en-US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 2). How we are going to use AI</a:t>
            </a:r>
            <a:endParaRPr lang="en-US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 3). Illustrations of Algorithm</a:t>
            </a:r>
            <a:endParaRPr lang="en-US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 4). NLTK and Lab</a:t>
            </a:r>
          </a:p>
          <a:p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Week 2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Git and </a:t>
            </a:r>
            <a:r>
              <a:rPr lang="en-US" dirty="0" err="1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Github</a:t>
            </a:r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, PM and Open Source: 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1). How does a software project work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2). What is Git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3). Final checkup for dev environment 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     (except </a:t>
            </a:r>
            <a:r>
              <a:rPr lang="en-US" dirty="0" err="1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py</a:t>
            </a:r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 env)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4). Lab</a:t>
            </a:r>
            <a:endParaRPr lang="en-US" dirty="0"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10C5B-E843-4758-A291-15F69D809F1F}"/>
              </a:ext>
            </a:extLst>
          </p:cNvPr>
          <p:cNvSpPr/>
          <p:nvPr/>
        </p:nvSpPr>
        <p:spPr>
          <a:xfrm>
            <a:off x="6687153" y="2273488"/>
            <a:ext cx="56643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 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Week 3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Web Crawling and Python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1). Python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     2). Web Crawling</a:t>
            </a:r>
            <a:r>
              <a:rPr lang="en-US" b="0" dirty="0">
                <a:effectLst/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3). Lab</a:t>
            </a:r>
          </a:p>
          <a:p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Week 4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Web/UI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1). Technologies Overview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2). Setup </a:t>
            </a:r>
            <a:r>
              <a:rPr lang="en-US" altLang="zh-CN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and mini-labs</a:t>
            </a:r>
            <a:endParaRPr lang="en-US" dirty="0">
              <a:solidFill>
                <a:srgbClr val="000000"/>
              </a:solidFill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     3). Lab: Tic-Tac-Toe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     4). Deployment and Docker 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046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Sum up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What’s next?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10C5B-E843-4758-A291-15F69D809F1F}"/>
              </a:ext>
            </a:extLst>
          </p:cNvPr>
          <p:cNvSpPr/>
          <p:nvPr/>
        </p:nvSpPr>
        <p:spPr>
          <a:xfrm>
            <a:off x="1636981" y="1971484"/>
            <a:ext cx="92938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What’ve been doing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Motivated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Abadi" panose="020B0604020104020204" pitchFamily="34" charset="0"/>
                <a:cs typeface="Aldhabi" panose="020B0604020202020204" pitchFamily="2" charset="-78"/>
              </a:rPr>
              <a:t>Strength of each students</a:t>
            </a:r>
            <a:endParaRPr lang="en-US" b="1" dirty="0">
              <a:solidFill>
                <a:srgbClr val="000000"/>
              </a:solidFill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endParaRPr lang="en-US" b="1" dirty="0">
              <a:solidFill>
                <a:srgbClr val="000000"/>
              </a:solidFill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b="0" dirty="0">
                <a:effectLst/>
                <a:latin typeface="Arial Rounded MT Bold" panose="020F0704030504030204" pitchFamily="34" charset="0"/>
                <a:cs typeface="Aldhabi" panose="020B0604020202020204" pitchFamily="2" charset="-78"/>
              </a:rPr>
              <a:t>What haven’t?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git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Homework enforcement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ffectLst/>
              <a:latin typeface="Abadi" panose="020B060402010402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latin typeface="Arial Rounded MT Bold" panose="020F0704030504030204" pitchFamily="34" charset="0"/>
                <a:cs typeface="Aldhabi" panose="020B0604020202020204" pitchFamily="2" charset="-78"/>
              </a:rPr>
              <a:t>What to make-up and 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git setup: mandatory for every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Each technology areas for those who will be signing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badi" panose="020B0604020104020204" pitchFamily="34" charset="0"/>
              <a:cs typeface="Aldhabi" panose="020B0604020202020204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How? After thanksgiving, make-up and tutoring. </a:t>
            </a:r>
            <a:endParaRPr lang="en-US" dirty="0">
              <a:latin typeface="Abadi" panose="020B0604020104020204" pitchFamily="34" charset="0"/>
              <a:cs typeface="Aldhabi" panose="020B0604020202020204" pitchFamily="2" charset="-78"/>
            </a:endParaRPr>
          </a:p>
          <a:p>
            <a:endParaRPr lang="en-US" dirty="0">
              <a:effectLst/>
              <a:latin typeface="Abadi" panose="020B060402010402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47047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Sum up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What’s next?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10C5B-E843-4758-A291-15F69D809F1F}"/>
              </a:ext>
            </a:extLst>
          </p:cNvPr>
          <p:cNvSpPr/>
          <p:nvPr/>
        </p:nvSpPr>
        <p:spPr>
          <a:xfrm>
            <a:off x="1636981" y="1971484"/>
            <a:ext cx="92938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What’s Next?</a:t>
            </a:r>
          </a:p>
          <a:p>
            <a:endParaRPr lang="en-US" b="1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Primary Task: </a:t>
            </a:r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hlinkClick r:id="rId2"/>
              </a:rPr>
              <a:t>Choose</a:t>
            </a:r>
            <a:endParaRPr lang="en-US" b="1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endParaRPr lang="en-US" b="1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endParaRPr lang="en-US" b="1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Outside of Course Initiatives: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collection for college admissions. </a:t>
            </a:r>
            <a:r>
              <a:rPr lang="en-US" b="1" dirty="0"/>
              <a:t>Nice-to-have features </a:t>
            </a:r>
            <a:r>
              <a:rPr lang="en-US" dirty="0"/>
              <a:t>for our ai models will be individual admission data. I am thinking of paying each students certain amount for them to give us their [school admitted | essays | report cards | vital information]. OF COURSE, all these data must be redacted for privacy.</a:t>
            </a:r>
          </a:p>
          <a:p>
            <a:r>
              <a:rPr lang="en-US" dirty="0"/>
              <a:t>       (this is not a must-have, although it will biased toward projections for local students’ profiles)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connections with college counselors, either school ones or paid professionals.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endParaRPr lang="en-US" b="1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342900" indent="-342900">
              <a:buAutoNum type="arabicPeriod"/>
            </a:pPr>
            <a:endParaRPr lang="en-US" dirty="0">
              <a:latin typeface="Abadi" panose="020B0604020104020204" pitchFamily="34" charset="0"/>
              <a:cs typeface="Aldhabi" panose="020B0604020202020204" pitchFamily="2" charset="-78"/>
            </a:endParaRPr>
          </a:p>
          <a:p>
            <a:endParaRPr lang="en-US" dirty="0">
              <a:effectLst/>
              <a:latin typeface="Abadi" panose="020B060402010402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79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77985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FAE28-A16D-426A-9633-01F03A2E905C}"/>
              </a:ext>
            </a:extLst>
          </p:cNvPr>
          <p:cNvSpPr/>
          <p:nvPr/>
        </p:nvSpPr>
        <p:spPr>
          <a:xfrm>
            <a:off x="973123" y="2562736"/>
            <a:ext cx="108721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Review Week 3 of Phase II: </a:t>
            </a: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Python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Web Crawling</a:t>
            </a:r>
            <a:r>
              <a:rPr lang="en-US" dirty="0"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 : setup </a:t>
            </a:r>
            <a:r>
              <a:rPr lang="en-US" dirty="0" err="1"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Scrapy</a:t>
            </a:r>
            <a:endParaRPr lang="en-US" dirty="0"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2F982AE-CD4E-45F8-9261-34A9F3D6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1" y="21669"/>
            <a:ext cx="2691098" cy="7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082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67" y="1807695"/>
            <a:ext cx="1143208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Logistics and serious next steps: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iiI</a:t>
            </a:r>
            <a:r>
              <a:rPr lang="en-US" sz="32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Resumes On the 8</a:t>
            </a:r>
            <a:r>
              <a:rPr lang="en-US" sz="3200" baseline="30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th</a:t>
            </a:r>
            <a:r>
              <a:rPr lang="en-US" sz="32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Lesson Time depends on students’ tasks and teachers’ preference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Make-up and tutoring can be optionally on site. Call it Tutoring Sunday (or Sat?)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3006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858"/>
            <a:ext cx="11432080" cy="1672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Homework: Revisit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C55ECB-735B-4AE5-819B-D3BB32266B94}"/>
              </a:ext>
            </a:extLst>
          </p:cNvPr>
          <p:cNvSpPr/>
          <p:nvPr/>
        </p:nvSpPr>
        <p:spPr>
          <a:xfrm>
            <a:off x="838200" y="89119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4: Web/UI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947D0C-F0B7-4BB4-BFC3-529E8FE1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80" y="1873546"/>
            <a:ext cx="3924108" cy="437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2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858"/>
            <a:ext cx="11432080" cy="1672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Homework: Revisit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C55ECB-735B-4AE5-819B-D3BB32266B94}"/>
              </a:ext>
            </a:extLst>
          </p:cNvPr>
          <p:cNvSpPr/>
          <p:nvPr/>
        </p:nvSpPr>
        <p:spPr>
          <a:xfrm>
            <a:off x="838200" y="89119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4: Web/UI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07F68C-38AA-4E4D-B22B-E8D460F26635}"/>
              </a:ext>
            </a:extLst>
          </p:cNvPr>
          <p:cNvSpPr/>
          <p:nvPr/>
        </p:nvSpPr>
        <p:spPr>
          <a:xfrm>
            <a:off x="1002234" y="1819275"/>
            <a:ext cx="895713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Home repo setup – mandatory</a:t>
            </a:r>
          </a:p>
          <a:p>
            <a:r>
              <a:rPr lang="en-US" dirty="0"/>
              <a:t>Project repo setup – not mandatory for phase IV for certain tasks</a:t>
            </a:r>
          </a:p>
          <a:p>
            <a:r>
              <a:rPr lang="en-US" dirty="0"/>
              <a:t>Dev environment for NLTK, </a:t>
            </a:r>
            <a:r>
              <a:rPr lang="en-US" dirty="0" err="1"/>
              <a:t>Scrapy</a:t>
            </a:r>
            <a:r>
              <a:rPr lang="en-US" dirty="0"/>
              <a:t>, Django, Redis and ReactJS --  Mandatory for certain tasks</a:t>
            </a:r>
          </a:p>
          <a:p>
            <a:r>
              <a:rPr lang="en-US" dirty="0"/>
              <a:t>Docker for Win/Linux – Mandatory for some (we will have Zoom class BEFORE Phase IV starts)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6221C1-089F-4B00-9993-9DAC5CF5F0F7}"/>
              </a:ext>
            </a:extLst>
          </p:cNvPr>
          <p:cNvSpPr/>
          <p:nvPr/>
        </p:nvSpPr>
        <p:spPr>
          <a:xfrm>
            <a:off x="1002234" y="3151364"/>
            <a:ext cx="10466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Sign-up Today for Zoom Meetings for Phase IV Readiness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947D0C-F0B7-4BB4-BFC3-529E8FE1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824" y="2058105"/>
            <a:ext cx="1109631" cy="123780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B9C8B0-8640-4E1F-8DD3-9D387B8C4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5547"/>
              </p:ext>
            </p:extLst>
          </p:nvPr>
        </p:nvGraphicFramePr>
        <p:xfrm>
          <a:off x="2446906" y="3676937"/>
          <a:ext cx="6375397" cy="1280160"/>
        </p:xfrm>
        <a:graphic>
          <a:graphicData uri="http://schemas.openxmlformats.org/drawingml/2006/table">
            <a:tbl>
              <a:tblPr/>
              <a:tblGrid>
                <a:gridCol w="783382">
                  <a:extLst>
                    <a:ext uri="{9D8B030D-6E8A-4147-A177-3AD203B41FA5}">
                      <a16:colId xmlns:a16="http://schemas.microsoft.com/office/drawing/2014/main" val="1057276740"/>
                    </a:ext>
                  </a:extLst>
                </a:gridCol>
                <a:gridCol w="825052">
                  <a:extLst>
                    <a:ext uri="{9D8B030D-6E8A-4147-A177-3AD203B41FA5}">
                      <a16:colId xmlns:a16="http://schemas.microsoft.com/office/drawing/2014/main" val="2100599432"/>
                    </a:ext>
                  </a:extLst>
                </a:gridCol>
                <a:gridCol w="766715">
                  <a:extLst>
                    <a:ext uri="{9D8B030D-6E8A-4147-A177-3AD203B41FA5}">
                      <a16:colId xmlns:a16="http://schemas.microsoft.com/office/drawing/2014/main" val="2755761564"/>
                    </a:ext>
                  </a:extLst>
                </a:gridCol>
                <a:gridCol w="666708">
                  <a:extLst>
                    <a:ext uri="{9D8B030D-6E8A-4147-A177-3AD203B41FA5}">
                      <a16:colId xmlns:a16="http://schemas.microsoft.com/office/drawing/2014/main" val="1543884594"/>
                    </a:ext>
                  </a:extLst>
                </a:gridCol>
                <a:gridCol w="666708">
                  <a:extLst>
                    <a:ext uri="{9D8B030D-6E8A-4147-A177-3AD203B41FA5}">
                      <a16:colId xmlns:a16="http://schemas.microsoft.com/office/drawing/2014/main" val="1033574028"/>
                    </a:ext>
                  </a:extLst>
                </a:gridCol>
                <a:gridCol w="666708">
                  <a:extLst>
                    <a:ext uri="{9D8B030D-6E8A-4147-A177-3AD203B41FA5}">
                      <a16:colId xmlns:a16="http://schemas.microsoft.com/office/drawing/2014/main" val="1965251830"/>
                    </a:ext>
                  </a:extLst>
                </a:gridCol>
                <a:gridCol w="666708">
                  <a:extLst>
                    <a:ext uri="{9D8B030D-6E8A-4147-A177-3AD203B41FA5}">
                      <a16:colId xmlns:a16="http://schemas.microsoft.com/office/drawing/2014/main" val="68432216"/>
                    </a:ext>
                  </a:extLst>
                </a:gridCol>
                <a:gridCol w="666708">
                  <a:extLst>
                    <a:ext uri="{9D8B030D-6E8A-4147-A177-3AD203B41FA5}">
                      <a16:colId xmlns:a16="http://schemas.microsoft.com/office/drawing/2014/main" val="4249885394"/>
                    </a:ext>
                  </a:extLst>
                </a:gridCol>
                <a:gridCol w="666708">
                  <a:extLst>
                    <a:ext uri="{9D8B030D-6E8A-4147-A177-3AD203B41FA5}">
                      <a16:colId xmlns:a16="http://schemas.microsoft.com/office/drawing/2014/main" val="853511247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Jingyi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9563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25-Nov-19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7:15 - 8:45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131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26-Nov-19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7:15 - 8:45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969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27-Nov-19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7:15 - 8:45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0914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29-Nov-19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4:00-6:00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3454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3-Dec-19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7:15 - 8:45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693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4-Dec-19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7:15 - 8:45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93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471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4: Web/UI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Setup VS Code, Django/react/channels,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redis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F7D465-4994-4A27-BF3D-4CE181BBB05F}"/>
              </a:ext>
            </a:extLst>
          </p:cNvPr>
          <p:cNvSpPr/>
          <p:nvPr/>
        </p:nvSpPr>
        <p:spPr>
          <a:xfrm>
            <a:off x="991909" y="1926714"/>
            <a:ext cx="2791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hlinkClick r:id="rId2"/>
              </a:rPr>
              <a:t>django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2F68FD-8CB6-4B02-A8D8-A5E960E02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09" y="2296046"/>
            <a:ext cx="1314450" cy="533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D56358-69B6-43A4-9871-6E1556CD1179}"/>
              </a:ext>
            </a:extLst>
          </p:cNvPr>
          <p:cNvSpPr/>
          <p:nvPr/>
        </p:nvSpPr>
        <p:spPr>
          <a:xfrm>
            <a:off x="2306359" y="2035771"/>
            <a:ext cx="9392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Django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4" tooltip="Help:IPA/English"/>
              </a:rPr>
              <a:t>/ˈ</a:t>
            </a:r>
            <a:r>
              <a:rPr lang="en-US" dirty="0" err="1">
                <a:solidFill>
                  <a:srgbClr val="0B0080"/>
                </a:solidFill>
                <a:latin typeface="Arial" panose="020B0604020202020204" pitchFamily="34" charset="0"/>
                <a:hlinkClick r:id="rId4" tooltip="Help:IPA/English"/>
              </a:rPr>
              <a:t>dʒæŋɡoʊ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4" tooltip="Help:IPA/English"/>
              </a:rPr>
              <a:t>/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i="1" dirty="0">
                <a:solidFill>
                  <a:srgbClr val="0B0080"/>
                </a:solidFill>
                <a:latin typeface="Arial" panose="020B0604020202020204" pitchFamily="34" charset="0"/>
                <a:hlinkClick r:id="rId5" tooltip="Help:Pronunciation respelling key"/>
              </a:rPr>
              <a:t>JANG-</a:t>
            </a:r>
            <a:r>
              <a:rPr lang="en-US" i="1" dirty="0" err="1">
                <a:solidFill>
                  <a:srgbClr val="0B0080"/>
                </a:solidFill>
                <a:latin typeface="Arial" panose="020B0604020202020204" pitchFamily="34" charset="0"/>
                <a:hlinkClick r:id="rId5" tooltip="Help:Pronunciation respelling key"/>
              </a:rPr>
              <a:t>goh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stylised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as 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django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r>
              <a:rPr lang="en-US" baseline="30000" dirty="0">
                <a:solidFill>
                  <a:srgbClr val="0B0080"/>
                </a:solidFill>
                <a:latin typeface="Arial" panose="020B0604020202020204" pitchFamily="34" charset="0"/>
                <a:hlinkClick r:id="rId6"/>
              </a:rPr>
              <a:t>[4]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a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7" tooltip="Python (programming language)"/>
              </a:rPr>
              <a:t>Python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-based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8" tooltip="Free and open-source software"/>
              </a:rPr>
              <a:t>free and open-source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9" tooltip="Web framework"/>
              </a:rPr>
              <a:t>web framework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which follows the model-template-view (MTV)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10" tooltip="Architectural pattern (computer science)"/>
              </a:rPr>
              <a:t>architectural pattern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4F9C-70B7-4B8D-B4DF-ACE1EBD803FD}"/>
              </a:ext>
            </a:extLst>
          </p:cNvPr>
          <p:cNvSpPr/>
          <p:nvPr/>
        </p:nvSpPr>
        <p:spPr>
          <a:xfrm>
            <a:off x="1178559" y="2993044"/>
            <a:ext cx="86281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Mini-lab: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</a:t>
            </a:r>
            <a:r>
              <a:rPr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Mkdir</a:t>
            </a:r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webnotes</a:t>
            </a:r>
            <a:endParaRPr lang="en-US" altLang="zh-CN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$Cd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webnotes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</a:t>
            </a:r>
            <a:r>
              <a:rPr lang="en-US" dirty="0" err="1"/>
              <a:t>pipenv</a:t>
            </a:r>
            <a:r>
              <a:rPr lang="en-US" dirty="0"/>
              <a:t> install Django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</a:t>
            </a:r>
            <a:r>
              <a:rPr lang="en-US" dirty="0" err="1"/>
              <a:t>pipenv</a:t>
            </a:r>
            <a:r>
              <a:rPr lang="en-US" dirty="0"/>
              <a:t> shell (this is for virtual env. In Code. $code .  Need to choose interpreter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8BACA-31BD-46AC-894C-5A44388E39E4}"/>
              </a:ext>
            </a:extLst>
          </p:cNvPr>
          <p:cNvSpPr/>
          <p:nvPr/>
        </p:nvSpPr>
        <p:spPr>
          <a:xfrm>
            <a:off x="1178559" y="4552978"/>
            <a:ext cx="92756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en-US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django</a:t>
            </a:r>
            <a:r>
              <a:rPr lang="en-US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-admin </a:t>
            </a:r>
            <a:r>
              <a:rPr lang="en-US" altLang="en-US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startproject</a:t>
            </a:r>
            <a:r>
              <a:rPr lang="en-US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web_project</a:t>
            </a:r>
            <a:endParaRPr lang="en-US" alt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$</a:t>
            </a:r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startapp</a:t>
            </a:r>
            <a:r>
              <a:rPr lang="en-US" dirty="0"/>
              <a:t> </a:t>
            </a:r>
            <a:r>
              <a:rPr lang="en-US" dirty="0" err="1"/>
              <a:t>webdialogs</a:t>
            </a:r>
            <a:endParaRPr lang="en-US" sz="1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/>
              <a:t>$</a:t>
            </a:r>
            <a:r>
              <a:rPr lang="en-US" dirty="0"/>
              <a:t>python manage.py </a:t>
            </a:r>
            <a:r>
              <a:rPr lang="en-US" dirty="0" err="1"/>
              <a:t>runserver</a:t>
            </a: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(before </a:t>
            </a:r>
            <a:r>
              <a:rPr lang="en-US" dirty="0" err="1"/>
              <a:t>runserver</a:t>
            </a:r>
            <a:r>
              <a:rPr lang="en-US" dirty="0"/>
              <a:t>, need to add “</a:t>
            </a:r>
            <a:r>
              <a:rPr lang="en-US" dirty="0" err="1"/>
              <a:t>webdialogs</a:t>
            </a:r>
            <a:r>
              <a:rPr lang="en-US" dirty="0"/>
              <a:t>” to </a:t>
            </a:r>
            <a:r>
              <a:rPr lang="en-US" dirty="0" err="1"/>
              <a:t>Installed_apps</a:t>
            </a: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3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C2EF62-C657-4CFF-B84A-7B85FEE5DD55}"/>
              </a:ext>
            </a:extLst>
          </p:cNvPr>
          <p:cNvSpPr/>
          <p:nvPr/>
        </p:nvSpPr>
        <p:spPr>
          <a:xfrm>
            <a:off x="678738" y="2637947"/>
            <a:ext cx="49856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Week 1</a:t>
            </a:r>
            <a:endParaRPr lang="en-US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AI: 1). What is AI and areas of AI </a:t>
            </a:r>
            <a:endParaRPr lang="en-US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 2). How we are going to use AI</a:t>
            </a:r>
            <a:endParaRPr lang="en-US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 3). Illustrations of Algorithm</a:t>
            </a:r>
            <a:endParaRPr lang="en-US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 4). NLTK and Lab</a:t>
            </a:r>
          </a:p>
          <a:p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Week 2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Git and </a:t>
            </a:r>
            <a:r>
              <a:rPr lang="en-US" dirty="0" err="1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Github</a:t>
            </a:r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, PM and Open Source: 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1). How does a software project work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2). What is Git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3). Final checkup for dev environment 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     (except </a:t>
            </a:r>
            <a:r>
              <a:rPr lang="en-US" dirty="0" err="1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py</a:t>
            </a:r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 env)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4). Lab</a:t>
            </a:r>
            <a:endParaRPr lang="en-US" dirty="0"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CF91E-06B3-4EB4-892F-76F3EE5B7F1B}"/>
              </a:ext>
            </a:extLst>
          </p:cNvPr>
          <p:cNvSpPr/>
          <p:nvPr/>
        </p:nvSpPr>
        <p:spPr>
          <a:xfrm>
            <a:off x="6527691" y="2513343"/>
            <a:ext cx="56643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 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Week 3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Web Crawling and Python</a:t>
            </a:r>
            <a:endParaRPr lang="en-US" b="0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1). Python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     2). Web Crawling</a:t>
            </a:r>
            <a:r>
              <a:rPr lang="en-US" b="0" dirty="0">
                <a:effectLst/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3). Lab</a:t>
            </a:r>
          </a:p>
          <a:p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Week 4</a:t>
            </a:r>
            <a:endParaRPr lang="en-US" b="0" dirty="0">
              <a:effectLst/>
              <a:highlight>
                <a:srgbClr val="FFFF0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Web/UI</a:t>
            </a:r>
            <a:endParaRPr lang="en-US" b="0" dirty="0">
              <a:effectLst/>
              <a:highlight>
                <a:srgbClr val="FFFF0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1). Technologies Overview</a:t>
            </a:r>
            <a:endParaRPr lang="en-US" b="0" dirty="0">
              <a:effectLst/>
              <a:highlight>
                <a:srgbClr val="FFFF0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2). Setup 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and mini-labs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     3). Lab: Tic-Tac-Toe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     4). Deployment and Docker </a:t>
            </a:r>
            <a:endParaRPr lang="en-US" b="0" dirty="0">
              <a:effectLst/>
              <a:highlight>
                <a:srgbClr val="FFFF0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FAE28-A16D-426A-9633-01F03A2E905C}"/>
              </a:ext>
            </a:extLst>
          </p:cNvPr>
          <p:cNvSpPr/>
          <p:nvPr/>
        </p:nvSpPr>
        <p:spPr>
          <a:xfrm>
            <a:off x="973123" y="968827"/>
            <a:ext cx="108721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Learning 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Technologies overview. Why? What? How do they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Basic know-how-to-do it through lab.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Brain-storm: how can we utilize in our project or project like 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3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1). Technologies Overview</a:t>
            </a:r>
            <a:endParaRPr lang="en-US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Setup VS Code, Django/react/channels,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redis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3). Lab: Tic-Tac-Toe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4). Deployment and Docker </a:t>
            </a:r>
            <a:endParaRPr lang="en-US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4: Web/UI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938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4: Web/UI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1). Technologies Overview: 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hlinkClick r:id="rId2"/>
              </a:rPr>
              <a:t>Here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6F364-E90E-49E3-B087-33064DD0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131" y="1903721"/>
            <a:ext cx="7048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5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FAAB94-FAA9-4032-B51B-B19ED298F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28" y="1824581"/>
            <a:ext cx="3609975" cy="2981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4: Web/UI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1). Technologies Overview: 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hlinkClick r:id="rId3"/>
              </a:rPr>
              <a:t>Here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CCC747-7B62-4482-BA6B-AE1D9225B8C9}"/>
              </a:ext>
            </a:extLst>
          </p:cNvPr>
          <p:cNvSpPr/>
          <p:nvPr/>
        </p:nvSpPr>
        <p:spPr>
          <a:xfrm>
            <a:off x="1349928" y="4593193"/>
            <a:ext cx="97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A7B68-F0E6-4555-AD02-7A0B3E158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890" y="1895475"/>
            <a:ext cx="3590925" cy="3067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78BB4D-2B24-4A2D-ACA2-9E49F48AB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323" y="3902696"/>
            <a:ext cx="1451580" cy="602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5600CD-4AED-441E-A33F-FD3ADAAF5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903" y="3693799"/>
            <a:ext cx="2105987" cy="8309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D365A3-2054-4D0D-9967-1BCC68300365}"/>
              </a:ext>
            </a:extLst>
          </p:cNvPr>
          <p:cNvSpPr/>
          <p:nvPr/>
        </p:nvSpPr>
        <p:spPr>
          <a:xfrm>
            <a:off x="8861352" y="4505052"/>
            <a:ext cx="100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174747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4: Web/UI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Setup VS Code, Django/react/channels,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redis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F7D465-4994-4A27-BF3D-4CE181BBB05F}"/>
              </a:ext>
            </a:extLst>
          </p:cNvPr>
          <p:cNvSpPr/>
          <p:nvPr/>
        </p:nvSpPr>
        <p:spPr>
          <a:xfrm>
            <a:off x="991909" y="1926714"/>
            <a:ext cx="2310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VS Code and html5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B91974-D2FE-46B7-A735-416BC35BF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09" y="2212705"/>
            <a:ext cx="719445" cy="6417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D53633-A8CC-4C32-B30F-3199E1C1A542}"/>
              </a:ext>
            </a:extLst>
          </p:cNvPr>
          <p:cNvSpPr/>
          <p:nvPr/>
        </p:nvSpPr>
        <p:spPr>
          <a:xfrm>
            <a:off x="2481549" y="2348918"/>
            <a:ext cx="7414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(homework)Html5: </a:t>
            </a:r>
            <a:r>
              <a:rPr lang="en-US" dirty="0">
                <a:hlinkClick r:id="rId3"/>
              </a:rPr>
              <a:t>https://www.w3schools.com/html/html5_intro.asp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How much to learn? Be able to </a:t>
            </a:r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e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xplain and tell the structure. </a:t>
            </a:r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E.g.: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A57E07-EF1B-4B5F-BF61-949EA492FBB2}"/>
              </a:ext>
            </a:extLst>
          </p:cNvPr>
          <p:cNvSpPr/>
          <p:nvPr/>
        </p:nvSpPr>
        <p:spPr>
          <a:xfrm>
            <a:off x="2606809" y="3015949"/>
            <a:ext cx="928381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&lt;!DOCTYPE html&gt;</a:t>
            </a:r>
          </a:p>
          <a:p>
            <a:r>
              <a:rPr lang="en-US" sz="1100" dirty="0"/>
              <a:t>&lt;html&gt;</a:t>
            </a:r>
          </a:p>
          <a:p>
            <a:r>
              <a:rPr lang="en-US" sz="1100" dirty="0"/>
              <a:t>&lt;head&gt;</a:t>
            </a:r>
          </a:p>
          <a:p>
            <a:r>
              <a:rPr lang="en-US" sz="1100" dirty="0"/>
              <a:t>&lt;meta http-</a:t>
            </a:r>
            <a:r>
              <a:rPr lang="en-US" sz="1100" dirty="0" err="1"/>
              <a:t>equiv</a:t>
            </a:r>
            <a:r>
              <a:rPr lang="en-US" sz="1100" dirty="0"/>
              <a:t>="X-UA-Compatible" content="IE=edge"&gt;</a:t>
            </a:r>
          </a:p>
          <a:p>
            <a:r>
              <a:rPr lang="en-US" sz="1100" dirty="0"/>
              <a:t>&lt;meta charset="utf-8"&gt;</a:t>
            </a:r>
          </a:p>
          <a:p>
            <a:r>
              <a:rPr lang="en-US" sz="1100" dirty="0"/>
              <a:t>&lt;title&gt;&lt;/title&gt;</a:t>
            </a:r>
          </a:p>
          <a:p>
            <a:r>
              <a:rPr lang="en-US" sz="1100" dirty="0"/>
              <a:t>&lt;meta name="description" content=""&gt;</a:t>
            </a:r>
          </a:p>
          <a:p>
            <a:r>
              <a:rPr lang="en-US" sz="1100" dirty="0"/>
              <a:t>&lt;meta name="author" content=""&gt;</a:t>
            </a:r>
          </a:p>
          <a:p>
            <a:r>
              <a:rPr lang="en-US" sz="1100" dirty="0"/>
              <a:t>&lt;meta name="viewport" content="width=device-width, initial-scale=1"&gt;</a:t>
            </a:r>
          </a:p>
          <a:p>
            <a:r>
              <a:rPr lang="en-US" sz="1100" dirty="0"/>
              <a:t>&lt;link </a:t>
            </a:r>
            <a:r>
              <a:rPr lang="en-US" sz="1100" dirty="0" err="1"/>
              <a:t>rel</a:t>
            </a:r>
            <a:r>
              <a:rPr lang="en-US" sz="1100" dirty="0"/>
              <a:t>="stylesheet" </a:t>
            </a:r>
            <a:r>
              <a:rPr lang="en-US" sz="1100" dirty="0" err="1"/>
              <a:t>href</a:t>
            </a:r>
            <a:r>
              <a:rPr lang="en-US" sz="1100" dirty="0"/>
              <a:t>=""&gt;</a:t>
            </a:r>
          </a:p>
          <a:p>
            <a:r>
              <a:rPr lang="en-US" sz="1100" dirty="0"/>
              <a:t>&lt;!--[if </a:t>
            </a:r>
            <a:r>
              <a:rPr lang="en-US" sz="1100" dirty="0" err="1"/>
              <a:t>lt</a:t>
            </a:r>
            <a:r>
              <a:rPr lang="en-US" sz="1100" dirty="0"/>
              <a:t> IE 9]&gt;</a:t>
            </a:r>
          </a:p>
          <a:p>
            <a:r>
              <a:rPr lang="en-US" sz="1100" dirty="0"/>
              <a:t>&lt;script </a:t>
            </a:r>
            <a:r>
              <a:rPr lang="en-US" sz="1100" dirty="0" err="1"/>
              <a:t>src</a:t>
            </a:r>
            <a:r>
              <a:rPr lang="en-US" sz="1100" dirty="0"/>
              <a:t>="//cdnjs.cloudflare.com/ajax/libs/html5shiv/3.7.2/html5shiv.min.js"&gt;&lt;/script&gt;</a:t>
            </a:r>
          </a:p>
          <a:p>
            <a:r>
              <a:rPr lang="en-US" sz="1100" dirty="0"/>
              <a:t>&lt;script </a:t>
            </a:r>
            <a:r>
              <a:rPr lang="en-US" sz="1100" dirty="0" err="1"/>
              <a:t>src</a:t>
            </a:r>
            <a:r>
              <a:rPr lang="en-US" sz="1100" dirty="0"/>
              <a:t>="//cdnjs.cloudflare.com/ajax/libs/respond.js/1.4.2/respond.min.js"&gt;&lt;/script&gt;</a:t>
            </a:r>
          </a:p>
          <a:p>
            <a:r>
              <a:rPr lang="en-US" sz="1100" dirty="0"/>
              <a:t>&lt;![endif]--&gt;</a:t>
            </a:r>
          </a:p>
          <a:p>
            <a:r>
              <a:rPr lang="en-US" sz="1100" dirty="0"/>
              <a:t>&lt;link </a:t>
            </a:r>
            <a:r>
              <a:rPr lang="en-US" sz="1100" dirty="0" err="1"/>
              <a:t>rel</a:t>
            </a:r>
            <a:r>
              <a:rPr lang="en-US" sz="1100" dirty="0"/>
              <a:t>="shortcut icon" </a:t>
            </a:r>
            <a:r>
              <a:rPr lang="en-US" sz="1100" dirty="0" err="1"/>
              <a:t>href</a:t>
            </a:r>
            <a:r>
              <a:rPr lang="en-US" sz="1100" dirty="0"/>
              <a:t>=""&gt;</a:t>
            </a:r>
          </a:p>
          <a:p>
            <a:r>
              <a:rPr lang="en-US" sz="1100" dirty="0"/>
              <a:t>&lt;/head&gt;</a:t>
            </a:r>
          </a:p>
          <a:p>
            <a:r>
              <a:rPr lang="en-US" sz="1100" dirty="0"/>
              <a:t>&lt;body&gt;</a:t>
            </a:r>
          </a:p>
          <a:p>
            <a:r>
              <a:rPr lang="en-US" sz="1100" dirty="0"/>
              <a:t>&lt;!-- Place your content here --&gt;</a:t>
            </a:r>
          </a:p>
          <a:p>
            <a:r>
              <a:rPr lang="en-US" sz="1100" dirty="0"/>
              <a:t>&lt;!-- SCRIPTS --&gt;</a:t>
            </a:r>
          </a:p>
          <a:p>
            <a:r>
              <a:rPr lang="en-US" sz="1100" dirty="0"/>
              <a:t>&lt;!-- Example: &lt;script </a:t>
            </a:r>
            <a:r>
              <a:rPr lang="en-US" sz="1100" dirty="0" err="1"/>
              <a:t>src</a:t>
            </a:r>
            <a:r>
              <a:rPr lang="en-US" sz="1100" dirty="0"/>
              <a:t>="//cdnjs.cloudflare.com/ajax/libs/</a:t>
            </a:r>
            <a:r>
              <a:rPr lang="en-US" sz="1100" dirty="0" err="1"/>
              <a:t>jquery</a:t>
            </a:r>
            <a:r>
              <a:rPr lang="en-US" sz="1100" dirty="0"/>
              <a:t>/2.1.1/jquery.min.js"&gt;&lt;/script&gt; --&gt;</a:t>
            </a:r>
          </a:p>
          <a:p>
            <a:r>
              <a:rPr lang="en-US" sz="1100" dirty="0"/>
              <a:t>&lt;/body&gt;</a:t>
            </a:r>
          </a:p>
          <a:p>
            <a:r>
              <a:rPr lang="en-US" sz="1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7073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4: Web/UI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Setup VS Code, Django/react/channels,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redis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F7D465-4994-4A27-BF3D-4CE181BBB05F}"/>
              </a:ext>
            </a:extLst>
          </p:cNvPr>
          <p:cNvSpPr/>
          <p:nvPr/>
        </p:nvSpPr>
        <p:spPr>
          <a:xfrm>
            <a:off x="991909" y="1926714"/>
            <a:ext cx="2310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VS Code and html5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B91974-D2FE-46B7-A735-416BC35BF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09" y="2212705"/>
            <a:ext cx="719445" cy="6417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D53633-A8CC-4C32-B30F-3199E1C1A542}"/>
              </a:ext>
            </a:extLst>
          </p:cNvPr>
          <p:cNvSpPr/>
          <p:nvPr/>
        </p:nvSpPr>
        <p:spPr>
          <a:xfrm>
            <a:off x="2481548" y="2348918"/>
            <a:ext cx="833885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Handy Libraries</a:t>
            </a: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 Close Tag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 Rename Tag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 tag wrapper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Live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Open in Browser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vs code settings:</a:t>
            </a:r>
          </a:p>
          <a:p>
            <a:r>
              <a:rPr lang="en-US" sz="2400" dirty="0"/>
              <a:t>	file --&gt; preference --&gt; settings. </a:t>
            </a: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420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4: Web/UI</a:t>
            </a:r>
          </a:p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Setup VS Code, Django/react/channels,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redis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F7D465-4994-4A27-BF3D-4CE181BBB05F}"/>
              </a:ext>
            </a:extLst>
          </p:cNvPr>
          <p:cNvSpPr/>
          <p:nvPr/>
        </p:nvSpPr>
        <p:spPr>
          <a:xfrm>
            <a:off x="991909" y="1926714"/>
            <a:ext cx="2791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hlinkClick r:id="rId2"/>
              </a:rPr>
              <a:t>django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2F68FD-8CB6-4B02-A8D8-A5E960E02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09" y="2296046"/>
            <a:ext cx="1314450" cy="533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D56358-69B6-43A4-9871-6E1556CD1179}"/>
              </a:ext>
            </a:extLst>
          </p:cNvPr>
          <p:cNvSpPr/>
          <p:nvPr/>
        </p:nvSpPr>
        <p:spPr>
          <a:xfrm>
            <a:off x="2306359" y="2035771"/>
            <a:ext cx="9392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Django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4" tooltip="Help:IPA/English"/>
              </a:rPr>
              <a:t>/ˈ</a:t>
            </a:r>
            <a:r>
              <a:rPr lang="en-US" dirty="0" err="1">
                <a:solidFill>
                  <a:srgbClr val="0B0080"/>
                </a:solidFill>
                <a:latin typeface="Arial" panose="020B0604020202020204" pitchFamily="34" charset="0"/>
                <a:hlinkClick r:id="rId4" tooltip="Help:IPA/English"/>
              </a:rPr>
              <a:t>dʒæŋɡoʊ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4" tooltip="Help:IPA/English"/>
              </a:rPr>
              <a:t>/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i="1" dirty="0">
                <a:solidFill>
                  <a:srgbClr val="0B0080"/>
                </a:solidFill>
                <a:latin typeface="Arial" panose="020B0604020202020204" pitchFamily="34" charset="0"/>
                <a:hlinkClick r:id="rId5" tooltip="Help:Pronunciation respelling key"/>
              </a:rPr>
              <a:t>JANG-</a:t>
            </a:r>
            <a:r>
              <a:rPr lang="en-US" i="1" dirty="0" err="1">
                <a:solidFill>
                  <a:srgbClr val="0B0080"/>
                </a:solidFill>
                <a:latin typeface="Arial" panose="020B0604020202020204" pitchFamily="34" charset="0"/>
                <a:hlinkClick r:id="rId5" tooltip="Help:Pronunciation respelling key"/>
              </a:rPr>
              <a:t>goh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stylised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as 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django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r>
              <a:rPr lang="en-US" baseline="30000" dirty="0">
                <a:solidFill>
                  <a:srgbClr val="0B0080"/>
                </a:solidFill>
                <a:latin typeface="Arial" panose="020B0604020202020204" pitchFamily="34" charset="0"/>
                <a:hlinkClick r:id="rId6"/>
              </a:rPr>
              <a:t>[4]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a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7" tooltip="Python (programming language)"/>
              </a:rPr>
              <a:t>Python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-based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8" tooltip="Free and open-source software"/>
              </a:rPr>
              <a:t>free and open-source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9" tooltip="Web framework"/>
              </a:rPr>
              <a:t>web framework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which follows the model-template-view (MTV)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10" tooltip="Architectural pattern (computer science)"/>
              </a:rPr>
              <a:t>architectural pattern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4F9C-70B7-4B8D-B4DF-ACE1EBD803FD}"/>
              </a:ext>
            </a:extLst>
          </p:cNvPr>
          <p:cNvSpPr/>
          <p:nvPr/>
        </p:nvSpPr>
        <p:spPr>
          <a:xfrm>
            <a:off x="1094669" y="2791159"/>
            <a:ext cx="86281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Mini-lab:  There are many ways to install and verify installation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Closest way to our project development I would recommend is </a:t>
            </a:r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hlinkClick r:id="rId11"/>
              </a:rPr>
              <a:t>here</a:t>
            </a:r>
            <a:endParaRPr lang="en-US" altLang="zh-CN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endParaRPr lang="en-US" altLang="zh-CN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$Pip install </a:t>
            </a:r>
            <a:r>
              <a:rPr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pipenv</a:t>
            </a:r>
            <a:endParaRPr lang="en-US" altLang="zh-CN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</a:t>
            </a:r>
            <a:r>
              <a:rPr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Mkdir</a:t>
            </a:r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webnotes</a:t>
            </a:r>
            <a:endParaRPr lang="en-US" altLang="zh-CN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$Cd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webnotes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</a:t>
            </a:r>
            <a:r>
              <a:rPr lang="en-US" dirty="0" err="1"/>
              <a:t>pipenv</a:t>
            </a:r>
            <a:r>
              <a:rPr lang="en-US" dirty="0"/>
              <a:t> install Django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8BACA-31BD-46AC-894C-5A44388E39E4}"/>
              </a:ext>
            </a:extLst>
          </p:cNvPr>
          <p:cNvSpPr/>
          <p:nvPr/>
        </p:nvSpPr>
        <p:spPr>
          <a:xfrm>
            <a:off x="1094669" y="5074502"/>
            <a:ext cx="92756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Verification after installation: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en-US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django</a:t>
            </a:r>
            <a:r>
              <a:rPr lang="en-US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-admin </a:t>
            </a:r>
            <a:r>
              <a:rPr lang="en-US" altLang="en-US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startproject</a:t>
            </a:r>
            <a:r>
              <a:rPr lang="en-US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web_project</a:t>
            </a:r>
            <a:endParaRPr lang="en-US" alt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$</a:t>
            </a:r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startapp</a:t>
            </a:r>
            <a:r>
              <a:rPr lang="en-US" dirty="0"/>
              <a:t> </a:t>
            </a:r>
            <a:r>
              <a:rPr lang="en-US" dirty="0" err="1"/>
              <a:t>webdialogs</a:t>
            </a:r>
            <a:endParaRPr lang="en-US" sz="1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/>
              <a:t>$</a:t>
            </a:r>
            <a:r>
              <a:rPr lang="en-US" dirty="0"/>
              <a:t>python manage.py </a:t>
            </a:r>
            <a:r>
              <a:rPr lang="en-US" dirty="0" err="1"/>
              <a:t>runserver</a:t>
            </a: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(before </a:t>
            </a:r>
            <a:r>
              <a:rPr lang="en-US" dirty="0" err="1"/>
              <a:t>runserver</a:t>
            </a:r>
            <a:r>
              <a:rPr lang="en-US" dirty="0"/>
              <a:t>, need to add “</a:t>
            </a:r>
            <a:r>
              <a:rPr lang="en-US" dirty="0" err="1"/>
              <a:t>webdialogs</a:t>
            </a:r>
            <a:r>
              <a:rPr lang="en-US" dirty="0"/>
              <a:t>” to </a:t>
            </a:r>
            <a:r>
              <a:rPr lang="en-US" dirty="0" err="1"/>
              <a:t>Installed_apps</a:t>
            </a: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18256</TotalTime>
  <Words>1935</Words>
  <Application>Microsoft Office PowerPoint</Application>
  <PresentationFormat>Widescreen</PresentationFormat>
  <Paragraphs>341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Abadi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Hui Ma</dc:creator>
  <cp:lastModifiedBy>Yong Hui Ma</cp:lastModifiedBy>
  <cp:revision>164</cp:revision>
  <dcterms:created xsi:type="dcterms:W3CDTF">2019-11-02T00:52:33Z</dcterms:created>
  <dcterms:modified xsi:type="dcterms:W3CDTF">2019-11-26T04:48:04Z</dcterms:modified>
</cp:coreProperties>
</file>