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3" r:id="rId3"/>
    <p:sldId id="257" r:id="rId4"/>
    <p:sldId id="365" r:id="rId5"/>
    <p:sldId id="269" r:id="rId6"/>
    <p:sldId id="265" r:id="rId7"/>
    <p:sldId id="290" r:id="rId8"/>
    <p:sldId id="271"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6" autoAdjust="0"/>
    <p:restoredTop sz="94660"/>
  </p:normalViewPr>
  <p:slideViewPr>
    <p:cSldViewPr snapToGrid="0">
      <p:cViewPr varScale="1">
        <p:scale>
          <a:sx n="85" d="100"/>
          <a:sy n="85" d="100"/>
        </p:scale>
        <p:origin x="62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F3E5D-93D8-4D71-ABF5-B0372A7143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C52EF6-3C50-4944-B196-EE906C3381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825228-DE57-4946-9635-AB3DEDEF379F}"/>
              </a:ext>
            </a:extLst>
          </p:cNvPr>
          <p:cNvSpPr>
            <a:spLocks noGrp="1"/>
          </p:cNvSpPr>
          <p:nvPr>
            <p:ph type="dt" sz="half" idx="10"/>
          </p:nvPr>
        </p:nvSpPr>
        <p:spPr/>
        <p:txBody>
          <a:bodyPr/>
          <a:lstStyle/>
          <a:p>
            <a:fld id="{D99C12AE-FBE0-4B70-82FF-4C068E3E60B9}" type="datetimeFigureOut">
              <a:rPr lang="en-US" smtClean="0"/>
              <a:t>12/22/2019</a:t>
            </a:fld>
            <a:endParaRPr lang="en-US"/>
          </a:p>
        </p:txBody>
      </p:sp>
      <p:sp>
        <p:nvSpPr>
          <p:cNvPr id="5" name="Footer Placeholder 4">
            <a:extLst>
              <a:ext uri="{FF2B5EF4-FFF2-40B4-BE49-F238E27FC236}">
                <a16:creationId xmlns:a16="http://schemas.microsoft.com/office/drawing/2014/main" id="{17F2EF1A-0538-4187-A687-532CAD837D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3381A-0E88-4256-AABE-9C9A3D29C62F}"/>
              </a:ext>
            </a:extLst>
          </p:cNvPr>
          <p:cNvSpPr>
            <a:spLocks noGrp="1"/>
          </p:cNvSpPr>
          <p:nvPr>
            <p:ph type="sldNum" sz="quarter" idx="12"/>
          </p:nvPr>
        </p:nvSpPr>
        <p:spPr/>
        <p:txBody>
          <a:bodyPr/>
          <a:lstStyle/>
          <a:p>
            <a:fld id="{BAD4DADA-2D40-4B3A-A68F-07077F476118}" type="slidenum">
              <a:rPr lang="en-US" smtClean="0"/>
              <a:t>‹#›</a:t>
            </a:fld>
            <a:endParaRPr lang="en-US"/>
          </a:p>
        </p:txBody>
      </p:sp>
    </p:spTree>
    <p:extLst>
      <p:ext uri="{BB962C8B-B14F-4D97-AF65-F5344CB8AC3E}">
        <p14:creationId xmlns:p14="http://schemas.microsoft.com/office/powerpoint/2010/main" val="1239884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7B45F-CDDE-4819-9916-6F1533CF73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3F2F7-1877-4EDF-91E8-4282B1AA22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0C803B-4934-4D2A-ACB5-B1DC9F726DAC}"/>
              </a:ext>
            </a:extLst>
          </p:cNvPr>
          <p:cNvSpPr>
            <a:spLocks noGrp="1"/>
          </p:cNvSpPr>
          <p:nvPr>
            <p:ph type="dt" sz="half" idx="10"/>
          </p:nvPr>
        </p:nvSpPr>
        <p:spPr/>
        <p:txBody>
          <a:bodyPr/>
          <a:lstStyle/>
          <a:p>
            <a:fld id="{D99C12AE-FBE0-4B70-82FF-4C068E3E60B9}" type="datetimeFigureOut">
              <a:rPr lang="en-US" smtClean="0"/>
              <a:t>12/22/2019</a:t>
            </a:fld>
            <a:endParaRPr lang="en-US"/>
          </a:p>
        </p:txBody>
      </p:sp>
      <p:sp>
        <p:nvSpPr>
          <p:cNvPr id="5" name="Footer Placeholder 4">
            <a:extLst>
              <a:ext uri="{FF2B5EF4-FFF2-40B4-BE49-F238E27FC236}">
                <a16:creationId xmlns:a16="http://schemas.microsoft.com/office/drawing/2014/main" id="{8B29E18F-A94E-40CA-A0A7-C71E841C39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C0A6D-6DC3-4D87-B228-4B81CFB2760F}"/>
              </a:ext>
            </a:extLst>
          </p:cNvPr>
          <p:cNvSpPr>
            <a:spLocks noGrp="1"/>
          </p:cNvSpPr>
          <p:nvPr>
            <p:ph type="sldNum" sz="quarter" idx="12"/>
          </p:nvPr>
        </p:nvSpPr>
        <p:spPr/>
        <p:txBody>
          <a:bodyPr/>
          <a:lstStyle/>
          <a:p>
            <a:fld id="{BAD4DADA-2D40-4B3A-A68F-07077F476118}" type="slidenum">
              <a:rPr lang="en-US" smtClean="0"/>
              <a:t>‹#›</a:t>
            </a:fld>
            <a:endParaRPr lang="en-US"/>
          </a:p>
        </p:txBody>
      </p:sp>
    </p:spTree>
    <p:extLst>
      <p:ext uri="{BB962C8B-B14F-4D97-AF65-F5344CB8AC3E}">
        <p14:creationId xmlns:p14="http://schemas.microsoft.com/office/powerpoint/2010/main" val="4057278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D27054-8AC2-42C5-9EA4-2A6EC70B6E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F1839A-551A-4A35-9C2A-D68458D58F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53EC9A-4ED7-4D13-8852-EE4F99B23023}"/>
              </a:ext>
            </a:extLst>
          </p:cNvPr>
          <p:cNvSpPr>
            <a:spLocks noGrp="1"/>
          </p:cNvSpPr>
          <p:nvPr>
            <p:ph type="dt" sz="half" idx="10"/>
          </p:nvPr>
        </p:nvSpPr>
        <p:spPr/>
        <p:txBody>
          <a:bodyPr/>
          <a:lstStyle/>
          <a:p>
            <a:fld id="{D99C12AE-FBE0-4B70-82FF-4C068E3E60B9}" type="datetimeFigureOut">
              <a:rPr lang="en-US" smtClean="0"/>
              <a:t>12/22/2019</a:t>
            </a:fld>
            <a:endParaRPr lang="en-US"/>
          </a:p>
        </p:txBody>
      </p:sp>
      <p:sp>
        <p:nvSpPr>
          <p:cNvPr id="5" name="Footer Placeholder 4">
            <a:extLst>
              <a:ext uri="{FF2B5EF4-FFF2-40B4-BE49-F238E27FC236}">
                <a16:creationId xmlns:a16="http://schemas.microsoft.com/office/drawing/2014/main" id="{0E583144-A73F-420D-8B8F-701B27275A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3AB7BD-6A84-4BAC-98ED-65D7BE2BBBCB}"/>
              </a:ext>
            </a:extLst>
          </p:cNvPr>
          <p:cNvSpPr>
            <a:spLocks noGrp="1"/>
          </p:cNvSpPr>
          <p:nvPr>
            <p:ph type="sldNum" sz="quarter" idx="12"/>
          </p:nvPr>
        </p:nvSpPr>
        <p:spPr/>
        <p:txBody>
          <a:bodyPr/>
          <a:lstStyle/>
          <a:p>
            <a:fld id="{BAD4DADA-2D40-4B3A-A68F-07077F476118}" type="slidenum">
              <a:rPr lang="en-US" smtClean="0"/>
              <a:t>‹#›</a:t>
            </a:fld>
            <a:endParaRPr lang="en-US"/>
          </a:p>
        </p:txBody>
      </p:sp>
    </p:spTree>
    <p:extLst>
      <p:ext uri="{BB962C8B-B14F-4D97-AF65-F5344CB8AC3E}">
        <p14:creationId xmlns:p14="http://schemas.microsoft.com/office/powerpoint/2010/main" val="3112100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88F24-6946-4C26-8465-71A39722C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A42A75-ED62-49FE-9329-3C6AB1A62C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07FC0B-C01C-49CD-8961-6E98D538E977}"/>
              </a:ext>
            </a:extLst>
          </p:cNvPr>
          <p:cNvSpPr>
            <a:spLocks noGrp="1"/>
          </p:cNvSpPr>
          <p:nvPr>
            <p:ph type="dt" sz="half" idx="10"/>
          </p:nvPr>
        </p:nvSpPr>
        <p:spPr/>
        <p:txBody>
          <a:bodyPr/>
          <a:lstStyle/>
          <a:p>
            <a:fld id="{D99C12AE-FBE0-4B70-82FF-4C068E3E60B9}" type="datetimeFigureOut">
              <a:rPr lang="en-US" smtClean="0"/>
              <a:t>12/22/2019</a:t>
            </a:fld>
            <a:endParaRPr lang="en-US"/>
          </a:p>
        </p:txBody>
      </p:sp>
      <p:sp>
        <p:nvSpPr>
          <p:cNvPr id="5" name="Footer Placeholder 4">
            <a:extLst>
              <a:ext uri="{FF2B5EF4-FFF2-40B4-BE49-F238E27FC236}">
                <a16:creationId xmlns:a16="http://schemas.microsoft.com/office/drawing/2014/main" id="{99AB58D5-5817-4F78-8299-3BDFF0F8BE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758A11-F40A-4B0F-93AD-20740E52CB11}"/>
              </a:ext>
            </a:extLst>
          </p:cNvPr>
          <p:cNvSpPr>
            <a:spLocks noGrp="1"/>
          </p:cNvSpPr>
          <p:nvPr>
            <p:ph type="sldNum" sz="quarter" idx="12"/>
          </p:nvPr>
        </p:nvSpPr>
        <p:spPr/>
        <p:txBody>
          <a:bodyPr/>
          <a:lstStyle/>
          <a:p>
            <a:fld id="{BAD4DADA-2D40-4B3A-A68F-07077F476118}" type="slidenum">
              <a:rPr lang="en-US" smtClean="0"/>
              <a:t>‹#›</a:t>
            </a:fld>
            <a:endParaRPr lang="en-US"/>
          </a:p>
        </p:txBody>
      </p:sp>
    </p:spTree>
    <p:extLst>
      <p:ext uri="{BB962C8B-B14F-4D97-AF65-F5344CB8AC3E}">
        <p14:creationId xmlns:p14="http://schemas.microsoft.com/office/powerpoint/2010/main" val="3972378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F3008-8AAA-4BBD-939C-B6E620C24B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4B1B03-2EE7-4156-8BA7-AFFBD50FA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70BB04-C716-49AF-9DFC-CE69C8ACDA25}"/>
              </a:ext>
            </a:extLst>
          </p:cNvPr>
          <p:cNvSpPr>
            <a:spLocks noGrp="1"/>
          </p:cNvSpPr>
          <p:nvPr>
            <p:ph type="dt" sz="half" idx="10"/>
          </p:nvPr>
        </p:nvSpPr>
        <p:spPr/>
        <p:txBody>
          <a:bodyPr/>
          <a:lstStyle/>
          <a:p>
            <a:fld id="{D99C12AE-FBE0-4B70-82FF-4C068E3E60B9}" type="datetimeFigureOut">
              <a:rPr lang="en-US" smtClean="0"/>
              <a:t>12/22/2019</a:t>
            </a:fld>
            <a:endParaRPr lang="en-US"/>
          </a:p>
        </p:txBody>
      </p:sp>
      <p:sp>
        <p:nvSpPr>
          <p:cNvPr id="5" name="Footer Placeholder 4">
            <a:extLst>
              <a:ext uri="{FF2B5EF4-FFF2-40B4-BE49-F238E27FC236}">
                <a16:creationId xmlns:a16="http://schemas.microsoft.com/office/drawing/2014/main" id="{2FD2E51B-016E-4292-802A-7DC5EC9C70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11AD65-9989-4B30-BC57-BED308332644}"/>
              </a:ext>
            </a:extLst>
          </p:cNvPr>
          <p:cNvSpPr>
            <a:spLocks noGrp="1"/>
          </p:cNvSpPr>
          <p:nvPr>
            <p:ph type="sldNum" sz="quarter" idx="12"/>
          </p:nvPr>
        </p:nvSpPr>
        <p:spPr/>
        <p:txBody>
          <a:bodyPr/>
          <a:lstStyle/>
          <a:p>
            <a:fld id="{BAD4DADA-2D40-4B3A-A68F-07077F476118}" type="slidenum">
              <a:rPr lang="en-US" smtClean="0"/>
              <a:t>‹#›</a:t>
            </a:fld>
            <a:endParaRPr lang="en-US"/>
          </a:p>
        </p:txBody>
      </p:sp>
    </p:spTree>
    <p:extLst>
      <p:ext uri="{BB962C8B-B14F-4D97-AF65-F5344CB8AC3E}">
        <p14:creationId xmlns:p14="http://schemas.microsoft.com/office/powerpoint/2010/main" val="4199485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227FB-D41D-4978-8381-762A631904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4B4A70-0C80-4AAD-A0A1-9164BCAF4B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77A42E-4C95-4D1C-80A4-F281635356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5B6999-9FD0-4B99-9038-139F4303281C}"/>
              </a:ext>
            </a:extLst>
          </p:cNvPr>
          <p:cNvSpPr>
            <a:spLocks noGrp="1"/>
          </p:cNvSpPr>
          <p:nvPr>
            <p:ph type="dt" sz="half" idx="10"/>
          </p:nvPr>
        </p:nvSpPr>
        <p:spPr/>
        <p:txBody>
          <a:bodyPr/>
          <a:lstStyle/>
          <a:p>
            <a:fld id="{D99C12AE-FBE0-4B70-82FF-4C068E3E60B9}" type="datetimeFigureOut">
              <a:rPr lang="en-US" smtClean="0"/>
              <a:t>12/22/2019</a:t>
            </a:fld>
            <a:endParaRPr lang="en-US"/>
          </a:p>
        </p:txBody>
      </p:sp>
      <p:sp>
        <p:nvSpPr>
          <p:cNvPr id="6" name="Footer Placeholder 5">
            <a:extLst>
              <a:ext uri="{FF2B5EF4-FFF2-40B4-BE49-F238E27FC236}">
                <a16:creationId xmlns:a16="http://schemas.microsoft.com/office/drawing/2014/main" id="{39D6484E-7D5A-4822-B222-BD02313EBF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A88DA3-202F-4228-8816-6A6170D6D4C6}"/>
              </a:ext>
            </a:extLst>
          </p:cNvPr>
          <p:cNvSpPr>
            <a:spLocks noGrp="1"/>
          </p:cNvSpPr>
          <p:nvPr>
            <p:ph type="sldNum" sz="quarter" idx="12"/>
          </p:nvPr>
        </p:nvSpPr>
        <p:spPr/>
        <p:txBody>
          <a:bodyPr/>
          <a:lstStyle/>
          <a:p>
            <a:fld id="{BAD4DADA-2D40-4B3A-A68F-07077F476118}" type="slidenum">
              <a:rPr lang="en-US" smtClean="0"/>
              <a:t>‹#›</a:t>
            </a:fld>
            <a:endParaRPr lang="en-US"/>
          </a:p>
        </p:txBody>
      </p:sp>
    </p:spTree>
    <p:extLst>
      <p:ext uri="{BB962C8B-B14F-4D97-AF65-F5344CB8AC3E}">
        <p14:creationId xmlns:p14="http://schemas.microsoft.com/office/powerpoint/2010/main" val="858059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D0ACC-9C8C-49F0-93F1-14ADFC84F1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2C95AE-BB5D-4FF8-A165-950CB34DF9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906B96-C90E-47CA-BB56-6A7FC3B7FA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56ADBB-CD24-44AA-97E0-905A69D0EC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AADC8B-6318-4D7A-B839-88DB2FAF7F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8DDB5A-6921-4D10-A170-16759CEF8CFB}"/>
              </a:ext>
            </a:extLst>
          </p:cNvPr>
          <p:cNvSpPr>
            <a:spLocks noGrp="1"/>
          </p:cNvSpPr>
          <p:nvPr>
            <p:ph type="dt" sz="half" idx="10"/>
          </p:nvPr>
        </p:nvSpPr>
        <p:spPr/>
        <p:txBody>
          <a:bodyPr/>
          <a:lstStyle/>
          <a:p>
            <a:fld id="{D99C12AE-FBE0-4B70-82FF-4C068E3E60B9}" type="datetimeFigureOut">
              <a:rPr lang="en-US" smtClean="0"/>
              <a:t>12/22/2019</a:t>
            </a:fld>
            <a:endParaRPr lang="en-US"/>
          </a:p>
        </p:txBody>
      </p:sp>
      <p:sp>
        <p:nvSpPr>
          <p:cNvPr id="8" name="Footer Placeholder 7">
            <a:extLst>
              <a:ext uri="{FF2B5EF4-FFF2-40B4-BE49-F238E27FC236}">
                <a16:creationId xmlns:a16="http://schemas.microsoft.com/office/drawing/2014/main" id="{8050F28C-45FA-48E6-B09D-CBFB38CC41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EBCA8A-114A-4AF1-AABC-C03D13A5AA25}"/>
              </a:ext>
            </a:extLst>
          </p:cNvPr>
          <p:cNvSpPr>
            <a:spLocks noGrp="1"/>
          </p:cNvSpPr>
          <p:nvPr>
            <p:ph type="sldNum" sz="quarter" idx="12"/>
          </p:nvPr>
        </p:nvSpPr>
        <p:spPr/>
        <p:txBody>
          <a:bodyPr/>
          <a:lstStyle/>
          <a:p>
            <a:fld id="{BAD4DADA-2D40-4B3A-A68F-07077F476118}" type="slidenum">
              <a:rPr lang="en-US" smtClean="0"/>
              <a:t>‹#›</a:t>
            </a:fld>
            <a:endParaRPr lang="en-US"/>
          </a:p>
        </p:txBody>
      </p:sp>
    </p:spTree>
    <p:extLst>
      <p:ext uri="{BB962C8B-B14F-4D97-AF65-F5344CB8AC3E}">
        <p14:creationId xmlns:p14="http://schemas.microsoft.com/office/powerpoint/2010/main" val="90571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1E14F-FBB2-4039-9E91-E15E244510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409257-E171-4B02-A01A-1923BB09B159}"/>
              </a:ext>
            </a:extLst>
          </p:cNvPr>
          <p:cNvSpPr>
            <a:spLocks noGrp="1"/>
          </p:cNvSpPr>
          <p:nvPr>
            <p:ph type="dt" sz="half" idx="10"/>
          </p:nvPr>
        </p:nvSpPr>
        <p:spPr/>
        <p:txBody>
          <a:bodyPr/>
          <a:lstStyle/>
          <a:p>
            <a:fld id="{D99C12AE-FBE0-4B70-82FF-4C068E3E60B9}" type="datetimeFigureOut">
              <a:rPr lang="en-US" smtClean="0"/>
              <a:t>12/22/2019</a:t>
            </a:fld>
            <a:endParaRPr lang="en-US"/>
          </a:p>
        </p:txBody>
      </p:sp>
      <p:sp>
        <p:nvSpPr>
          <p:cNvPr id="4" name="Footer Placeholder 3">
            <a:extLst>
              <a:ext uri="{FF2B5EF4-FFF2-40B4-BE49-F238E27FC236}">
                <a16:creationId xmlns:a16="http://schemas.microsoft.com/office/drawing/2014/main" id="{8B87C697-9A76-4F55-8BB8-F8F716728A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309270-8732-4202-A459-F35AD7035A1C}"/>
              </a:ext>
            </a:extLst>
          </p:cNvPr>
          <p:cNvSpPr>
            <a:spLocks noGrp="1"/>
          </p:cNvSpPr>
          <p:nvPr>
            <p:ph type="sldNum" sz="quarter" idx="12"/>
          </p:nvPr>
        </p:nvSpPr>
        <p:spPr/>
        <p:txBody>
          <a:bodyPr/>
          <a:lstStyle/>
          <a:p>
            <a:fld id="{BAD4DADA-2D40-4B3A-A68F-07077F476118}" type="slidenum">
              <a:rPr lang="en-US" smtClean="0"/>
              <a:t>‹#›</a:t>
            </a:fld>
            <a:endParaRPr lang="en-US"/>
          </a:p>
        </p:txBody>
      </p:sp>
    </p:spTree>
    <p:extLst>
      <p:ext uri="{BB962C8B-B14F-4D97-AF65-F5344CB8AC3E}">
        <p14:creationId xmlns:p14="http://schemas.microsoft.com/office/powerpoint/2010/main" val="1153503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01FA5C-CBAE-4C31-993B-D979A07BF9B3}"/>
              </a:ext>
            </a:extLst>
          </p:cNvPr>
          <p:cNvSpPr>
            <a:spLocks noGrp="1"/>
          </p:cNvSpPr>
          <p:nvPr>
            <p:ph type="dt" sz="half" idx="10"/>
          </p:nvPr>
        </p:nvSpPr>
        <p:spPr/>
        <p:txBody>
          <a:bodyPr/>
          <a:lstStyle/>
          <a:p>
            <a:fld id="{D99C12AE-FBE0-4B70-82FF-4C068E3E60B9}" type="datetimeFigureOut">
              <a:rPr lang="en-US" smtClean="0"/>
              <a:t>12/22/2019</a:t>
            </a:fld>
            <a:endParaRPr lang="en-US"/>
          </a:p>
        </p:txBody>
      </p:sp>
      <p:sp>
        <p:nvSpPr>
          <p:cNvPr id="3" name="Footer Placeholder 2">
            <a:extLst>
              <a:ext uri="{FF2B5EF4-FFF2-40B4-BE49-F238E27FC236}">
                <a16:creationId xmlns:a16="http://schemas.microsoft.com/office/drawing/2014/main" id="{6B619B6E-0FCD-4CD6-B54E-5DCCDBFC44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2A6CBF-F005-478C-B25D-B50AA728D92E}"/>
              </a:ext>
            </a:extLst>
          </p:cNvPr>
          <p:cNvSpPr>
            <a:spLocks noGrp="1"/>
          </p:cNvSpPr>
          <p:nvPr>
            <p:ph type="sldNum" sz="quarter" idx="12"/>
          </p:nvPr>
        </p:nvSpPr>
        <p:spPr/>
        <p:txBody>
          <a:bodyPr/>
          <a:lstStyle/>
          <a:p>
            <a:fld id="{BAD4DADA-2D40-4B3A-A68F-07077F476118}" type="slidenum">
              <a:rPr lang="en-US" smtClean="0"/>
              <a:t>‹#›</a:t>
            </a:fld>
            <a:endParaRPr lang="en-US"/>
          </a:p>
        </p:txBody>
      </p:sp>
    </p:spTree>
    <p:extLst>
      <p:ext uri="{BB962C8B-B14F-4D97-AF65-F5344CB8AC3E}">
        <p14:creationId xmlns:p14="http://schemas.microsoft.com/office/powerpoint/2010/main" val="680739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B8B6A-9440-4A8F-8DF3-DECA58B957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F0C45F-7D56-4B24-9D07-DEED30962E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244707-222D-409B-9057-D6AA2FD184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BB3B7B-6720-42F3-BAB2-A07812E39F96}"/>
              </a:ext>
            </a:extLst>
          </p:cNvPr>
          <p:cNvSpPr>
            <a:spLocks noGrp="1"/>
          </p:cNvSpPr>
          <p:nvPr>
            <p:ph type="dt" sz="half" idx="10"/>
          </p:nvPr>
        </p:nvSpPr>
        <p:spPr/>
        <p:txBody>
          <a:bodyPr/>
          <a:lstStyle/>
          <a:p>
            <a:fld id="{D99C12AE-FBE0-4B70-82FF-4C068E3E60B9}" type="datetimeFigureOut">
              <a:rPr lang="en-US" smtClean="0"/>
              <a:t>12/22/2019</a:t>
            </a:fld>
            <a:endParaRPr lang="en-US"/>
          </a:p>
        </p:txBody>
      </p:sp>
      <p:sp>
        <p:nvSpPr>
          <p:cNvPr id="6" name="Footer Placeholder 5">
            <a:extLst>
              <a:ext uri="{FF2B5EF4-FFF2-40B4-BE49-F238E27FC236}">
                <a16:creationId xmlns:a16="http://schemas.microsoft.com/office/drawing/2014/main" id="{2B5858BB-869C-4C39-BF02-E7A289F670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7C9C4-D662-4AE7-89E2-D0D40F1D5835}"/>
              </a:ext>
            </a:extLst>
          </p:cNvPr>
          <p:cNvSpPr>
            <a:spLocks noGrp="1"/>
          </p:cNvSpPr>
          <p:nvPr>
            <p:ph type="sldNum" sz="quarter" idx="12"/>
          </p:nvPr>
        </p:nvSpPr>
        <p:spPr/>
        <p:txBody>
          <a:bodyPr/>
          <a:lstStyle/>
          <a:p>
            <a:fld id="{BAD4DADA-2D40-4B3A-A68F-07077F476118}" type="slidenum">
              <a:rPr lang="en-US" smtClean="0"/>
              <a:t>‹#›</a:t>
            </a:fld>
            <a:endParaRPr lang="en-US"/>
          </a:p>
        </p:txBody>
      </p:sp>
    </p:spTree>
    <p:extLst>
      <p:ext uri="{BB962C8B-B14F-4D97-AF65-F5344CB8AC3E}">
        <p14:creationId xmlns:p14="http://schemas.microsoft.com/office/powerpoint/2010/main" val="2697212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70309-AFBE-46D4-B84A-EEF9D38384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E5BE51-7016-46DE-BC71-968C836A9B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2C1CC0-9B68-4AC4-AB13-425AAB2850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9006D4-A817-4B0C-812E-D99A191BC03A}"/>
              </a:ext>
            </a:extLst>
          </p:cNvPr>
          <p:cNvSpPr>
            <a:spLocks noGrp="1"/>
          </p:cNvSpPr>
          <p:nvPr>
            <p:ph type="dt" sz="half" idx="10"/>
          </p:nvPr>
        </p:nvSpPr>
        <p:spPr/>
        <p:txBody>
          <a:bodyPr/>
          <a:lstStyle/>
          <a:p>
            <a:fld id="{D99C12AE-FBE0-4B70-82FF-4C068E3E60B9}" type="datetimeFigureOut">
              <a:rPr lang="en-US" smtClean="0"/>
              <a:t>12/22/2019</a:t>
            </a:fld>
            <a:endParaRPr lang="en-US"/>
          </a:p>
        </p:txBody>
      </p:sp>
      <p:sp>
        <p:nvSpPr>
          <p:cNvPr id="6" name="Footer Placeholder 5">
            <a:extLst>
              <a:ext uri="{FF2B5EF4-FFF2-40B4-BE49-F238E27FC236}">
                <a16:creationId xmlns:a16="http://schemas.microsoft.com/office/drawing/2014/main" id="{90C1E4F5-012B-48BF-BF11-53C0FD01E3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B44052-E158-4BCD-B352-6DD1FB5DD3AF}"/>
              </a:ext>
            </a:extLst>
          </p:cNvPr>
          <p:cNvSpPr>
            <a:spLocks noGrp="1"/>
          </p:cNvSpPr>
          <p:nvPr>
            <p:ph type="sldNum" sz="quarter" idx="12"/>
          </p:nvPr>
        </p:nvSpPr>
        <p:spPr/>
        <p:txBody>
          <a:bodyPr/>
          <a:lstStyle/>
          <a:p>
            <a:fld id="{BAD4DADA-2D40-4B3A-A68F-07077F476118}" type="slidenum">
              <a:rPr lang="en-US" smtClean="0"/>
              <a:t>‹#›</a:t>
            </a:fld>
            <a:endParaRPr lang="en-US"/>
          </a:p>
        </p:txBody>
      </p:sp>
    </p:spTree>
    <p:extLst>
      <p:ext uri="{BB962C8B-B14F-4D97-AF65-F5344CB8AC3E}">
        <p14:creationId xmlns:p14="http://schemas.microsoft.com/office/powerpoint/2010/main" val="1579317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DD5D0A-E16F-4E66-B415-56A413CB9B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84139E-CADC-497B-9FDE-99D95607A3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4CD87F-4FA5-4828-90B8-BF3747E0B1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C12AE-FBE0-4B70-82FF-4C068E3E60B9}" type="datetimeFigureOut">
              <a:rPr lang="en-US" smtClean="0"/>
              <a:t>12/22/2019</a:t>
            </a:fld>
            <a:endParaRPr lang="en-US"/>
          </a:p>
        </p:txBody>
      </p:sp>
      <p:sp>
        <p:nvSpPr>
          <p:cNvPr id="5" name="Footer Placeholder 4">
            <a:extLst>
              <a:ext uri="{FF2B5EF4-FFF2-40B4-BE49-F238E27FC236}">
                <a16:creationId xmlns:a16="http://schemas.microsoft.com/office/drawing/2014/main" id="{04064F76-514A-43CD-AB46-F45B4DDB52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512FAF-9E6C-4E34-AD25-A9CE0F18FC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D4DADA-2D40-4B3A-A68F-07077F476118}" type="slidenum">
              <a:rPr lang="en-US" smtClean="0"/>
              <a:t>‹#›</a:t>
            </a:fld>
            <a:endParaRPr lang="en-US"/>
          </a:p>
        </p:txBody>
      </p:sp>
    </p:spTree>
    <p:extLst>
      <p:ext uri="{BB962C8B-B14F-4D97-AF65-F5344CB8AC3E}">
        <p14:creationId xmlns:p14="http://schemas.microsoft.com/office/powerpoint/2010/main" val="2913163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Analog_signal" TargetMode="External"/><Relationship Id="rId3" Type="http://schemas.openxmlformats.org/officeDocument/2006/relationships/hyperlink" Target="https://en.wikipedia.org/wiki/Text_to_speech" TargetMode="External"/><Relationship Id="rId7" Type="http://schemas.openxmlformats.org/officeDocument/2006/relationships/hyperlink" Target="https://en.wikipedia.org/wiki/Coarticulation" TargetMode="External"/><Relationship Id="rId2" Type="http://schemas.openxmlformats.org/officeDocument/2006/relationships/hyperlink" Target="https://en.wikipedia.org/wiki/Speech_recognition" TargetMode="External"/><Relationship Id="rId1" Type="http://schemas.openxmlformats.org/officeDocument/2006/relationships/slideLayout" Target="../slideLayouts/slideLayout2.xml"/><Relationship Id="rId6" Type="http://schemas.openxmlformats.org/officeDocument/2006/relationships/hyperlink" Target="https://en.wikipedia.org/wiki/Speech_segmentation" TargetMode="External"/><Relationship Id="rId5" Type="http://schemas.openxmlformats.org/officeDocument/2006/relationships/hyperlink" Target="https://en.wikipedia.org/wiki/Natural_speech" TargetMode="External"/><Relationship Id="rId10" Type="http://schemas.openxmlformats.org/officeDocument/2006/relationships/hyperlink" Target="https://en.wikipedia.org/wiki/Natural_language_processing#cite_note-18" TargetMode="External"/><Relationship Id="rId4" Type="http://schemas.openxmlformats.org/officeDocument/2006/relationships/hyperlink" Target="https://en.wikipedia.org/wiki/AI-complete" TargetMode="External"/><Relationship Id="rId9" Type="http://schemas.openxmlformats.org/officeDocument/2006/relationships/hyperlink" Target="https://en.wikipedia.org/wiki/Text-to-speech"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3" Type="http://schemas.openxmlformats.org/officeDocument/2006/relationships/hyperlink" Target="https://www.nltk.org/book/" TargetMode="External"/><Relationship Id="rId2" Type="http://schemas.openxmlformats.org/officeDocument/2006/relationships/hyperlink" Target="https://courses.edx.org/asset-v1:ColumbiaX+CSMM.101x+1T2017+type@asset+block@AI_edx_ml_5.1intro.pdf"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Stochastic_grammar" TargetMode="External"/><Relationship Id="rId13" Type="http://schemas.openxmlformats.org/officeDocument/2006/relationships/hyperlink" Target="https://en.wikipedia.org/wiki/Abbreviation" TargetMode="External"/><Relationship Id="rId3" Type="http://schemas.openxmlformats.org/officeDocument/2006/relationships/hyperlink" Target="https://en.wikipedia.org/wiki/Parse_tree" TargetMode="External"/><Relationship Id="rId7" Type="http://schemas.openxmlformats.org/officeDocument/2006/relationships/hyperlink" Target="https://en.wikipedia.org/wiki/Probabilistic_context-free_grammar" TargetMode="External"/><Relationship Id="rId12" Type="http://schemas.openxmlformats.org/officeDocument/2006/relationships/hyperlink" Target="https://en.wikipedia.org/wiki/Punctuation_mark" TargetMode="External"/><Relationship Id="rId2" Type="http://schemas.openxmlformats.org/officeDocument/2006/relationships/hyperlink" Target="https://en.wikipedia.org/wiki/Parsing" TargetMode="External"/><Relationship Id="rId16" Type="http://schemas.openxmlformats.org/officeDocument/2006/relationships/hyperlink" Target="https://en.wikipedia.org/wiki/Terminology_extraction" TargetMode="External"/><Relationship Id="rId1" Type="http://schemas.openxmlformats.org/officeDocument/2006/relationships/slideLayout" Target="../slideLayouts/slideLayout2.xml"/><Relationship Id="rId6" Type="http://schemas.openxmlformats.org/officeDocument/2006/relationships/hyperlink" Target="https://en.wikipedia.org/wiki/Ambiguous" TargetMode="External"/><Relationship Id="rId11" Type="http://schemas.openxmlformats.org/officeDocument/2006/relationships/hyperlink" Target="https://en.wikipedia.org/wiki/Full_stop" TargetMode="External"/><Relationship Id="rId5" Type="http://schemas.openxmlformats.org/officeDocument/2006/relationships/hyperlink" Target="https://en.wikipedia.org/wiki/Natural_language" TargetMode="External"/><Relationship Id="rId15" Type="http://schemas.openxmlformats.org/officeDocument/2006/relationships/hyperlink" Target="https://en.wikipedia.org/wiki/Word_segmentation" TargetMode="External"/><Relationship Id="rId10" Type="http://schemas.openxmlformats.org/officeDocument/2006/relationships/hyperlink" Target="https://en.wikipedia.org/wiki/Sentence_boundary_disambiguation" TargetMode="External"/><Relationship Id="rId4" Type="http://schemas.openxmlformats.org/officeDocument/2006/relationships/hyperlink" Target="https://en.wikipedia.org/wiki/Grammar" TargetMode="External"/><Relationship Id="rId9" Type="http://schemas.openxmlformats.org/officeDocument/2006/relationships/hyperlink" Target="https://en.wikipedia.org/wiki/Sentence_breaking" TargetMode="External"/><Relationship Id="rId14" Type="http://schemas.openxmlformats.org/officeDocument/2006/relationships/hyperlink" Target="https://en.wikipedia.org/wiki/Stemmin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istributional_semantics" TargetMode="External"/><Relationship Id="rId2" Type="http://schemas.openxmlformats.org/officeDocument/2006/relationships/hyperlink" Target="https://en.wikipedia.org/wiki/Lexical_semantics" TargetMode="External"/><Relationship Id="rId1" Type="http://schemas.openxmlformats.org/officeDocument/2006/relationships/slideLayout" Target="../slideLayouts/slideLayout2.xml"/><Relationship Id="rId5" Type="http://schemas.openxmlformats.org/officeDocument/2006/relationships/hyperlink" Target="https://en.wikipedia.org/wiki/AI-complete" TargetMode="External"/><Relationship Id="rId4" Type="http://schemas.openxmlformats.org/officeDocument/2006/relationships/hyperlink" Target="https://en.wikipedia.org/wiki/Machine_translation"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Capitalization" TargetMode="External"/><Relationship Id="rId2" Type="http://schemas.openxmlformats.org/officeDocument/2006/relationships/hyperlink" Target="https://en.wikipedia.org/wiki/Named_entity_recognition" TargetMode="External"/><Relationship Id="rId1" Type="http://schemas.openxmlformats.org/officeDocument/2006/relationships/slideLayout" Target="../slideLayouts/slideLayout2.xml"/><Relationship Id="rId5" Type="http://schemas.openxmlformats.org/officeDocument/2006/relationships/hyperlink" Target="https://en.wikipedia.org/wiki/Natural_language_understanding" TargetMode="External"/><Relationship Id="rId4" Type="http://schemas.openxmlformats.org/officeDocument/2006/relationships/hyperlink" Target="https://en.wikipedia.org/wiki/Natural_language_generation"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Multimodal_sentiment_analysis" TargetMode="External"/><Relationship Id="rId3" Type="http://schemas.openxmlformats.org/officeDocument/2006/relationships/hyperlink" Target="https://en.wikipedia.org/wiki/Question_answering" TargetMode="External"/><Relationship Id="rId7" Type="http://schemas.openxmlformats.org/officeDocument/2006/relationships/hyperlink" Target="https://en.wikipedia.org/wiki/Sentiment_analysis" TargetMode="External"/><Relationship Id="rId2" Type="http://schemas.openxmlformats.org/officeDocument/2006/relationships/hyperlink" Target="https://en.wikipedia.org/wiki/Optical_character_recognition" TargetMode="External"/><Relationship Id="rId1" Type="http://schemas.openxmlformats.org/officeDocument/2006/relationships/slideLayout" Target="../slideLayouts/slideLayout2.xml"/><Relationship Id="rId6" Type="http://schemas.openxmlformats.org/officeDocument/2006/relationships/hyperlink" Target="https://en.wikipedia.org/wiki/Relationship_extraction" TargetMode="External"/><Relationship Id="rId11" Type="http://schemas.openxmlformats.org/officeDocument/2006/relationships/hyperlink" Target="https://en.wikipedia.org/wiki/Meaning_(linguistics)" TargetMode="External"/><Relationship Id="rId5" Type="http://schemas.openxmlformats.org/officeDocument/2006/relationships/hyperlink" Target="https://en.wikipedia.org/wiki/Textual_entailment" TargetMode="External"/><Relationship Id="rId10" Type="http://schemas.openxmlformats.org/officeDocument/2006/relationships/hyperlink" Target="https://en.wikipedia.org/wiki/Word_sense_disambiguation" TargetMode="External"/><Relationship Id="rId4" Type="http://schemas.openxmlformats.org/officeDocument/2006/relationships/hyperlink" Target="https://en.wikipedia.org/wiki/Natural_language_processing#cite_note-16" TargetMode="External"/><Relationship Id="rId9" Type="http://schemas.openxmlformats.org/officeDocument/2006/relationships/hyperlink" Target="https://en.wikipedia.org/wiki/Topic_segmentation"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Discourse" TargetMode="External"/><Relationship Id="rId3" Type="http://schemas.openxmlformats.org/officeDocument/2006/relationships/hyperlink" Target="https://en.wikipedia.org/wiki/Coreference" TargetMode="External"/><Relationship Id="rId7" Type="http://schemas.openxmlformats.org/officeDocument/2006/relationships/hyperlink" Target="https://en.wikipedia.org/wiki/Discourse_analysis" TargetMode="External"/><Relationship Id="rId2" Type="http://schemas.openxmlformats.org/officeDocument/2006/relationships/hyperlink" Target="https://en.wikipedia.org/wiki/Automatic_summarization" TargetMode="External"/><Relationship Id="rId1" Type="http://schemas.openxmlformats.org/officeDocument/2006/relationships/slideLayout" Target="../slideLayouts/slideLayout2.xml"/><Relationship Id="rId6" Type="http://schemas.openxmlformats.org/officeDocument/2006/relationships/hyperlink" Target="https://en.wikipedia.org/wiki/Referring_expression" TargetMode="External"/><Relationship Id="rId5" Type="http://schemas.openxmlformats.org/officeDocument/2006/relationships/hyperlink" Target="https://en.wikipedia.org/wiki/Pronoun" TargetMode="External"/><Relationship Id="rId4" Type="http://schemas.openxmlformats.org/officeDocument/2006/relationships/hyperlink" Target="https://en.wikipedia.org/wiki/Anaphora_resolution" TargetMode="External"/><Relationship Id="rId9" Type="http://schemas.openxmlformats.org/officeDocument/2006/relationships/hyperlink" Target="https://en.wikipedia.org/wiki/Speech_ac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E9E9F8C-6637-45B5-B733-8D8B3BF30501}"/>
              </a:ext>
            </a:extLst>
          </p:cNvPr>
          <p:cNvSpPr/>
          <p:nvPr/>
        </p:nvSpPr>
        <p:spPr>
          <a:xfrm>
            <a:off x="0" y="966042"/>
            <a:ext cx="12192000" cy="707886"/>
          </a:xfrm>
          <a:prstGeom prst="rect">
            <a:avLst/>
          </a:prstGeom>
        </p:spPr>
        <p:txBody>
          <a:bodyPr wrap="square">
            <a:spAutoFit/>
          </a:bodyPr>
          <a:lstStyle/>
          <a:p>
            <a:pPr algn="ctr"/>
            <a:r>
              <a:rPr lang="en-US" sz="4000" dirty="0">
                <a:solidFill>
                  <a:srgbClr val="000000"/>
                </a:solidFill>
                <a:latin typeface="Arial Rounded MT Bold" panose="020F0704030504030204" pitchFamily="34" charset="0"/>
                <a:cs typeface="Aldhabi" panose="020B0604020202020204" pitchFamily="2" charset="-78"/>
              </a:rPr>
              <a:t>Phase III: Coordinated Learning</a:t>
            </a:r>
          </a:p>
        </p:txBody>
      </p:sp>
      <p:sp>
        <p:nvSpPr>
          <p:cNvPr id="7" name="Rectangle 6">
            <a:extLst>
              <a:ext uri="{FF2B5EF4-FFF2-40B4-BE49-F238E27FC236}">
                <a16:creationId xmlns:a16="http://schemas.microsoft.com/office/drawing/2014/main" id="{64EFAE28-A16D-426A-9633-01F03A2E905C}"/>
              </a:ext>
            </a:extLst>
          </p:cNvPr>
          <p:cNvSpPr/>
          <p:nvPr/>
        </p:nvSpPr>
        <p:spPr>
          <a:xfrm>
            <a:off x="982648" y="3753361"/>
            <a:ext cx="10872132" cy="1754326"/>
          </a:xfrm>
          <a:prstGeom prst="rect">
            <a:avLst/>
          </a:prstGeom>
        </p:spPr>
        <p:txBody>
          <a:bodyPr wrap="square">
            <a:spAutoFit/>
          </a:bodyPr>
          <a:lstStyle/>
          <a:p>
            <a:r>
              <a:rPr lang="en-US" dirty="0">
                <a:solidFill>
                  <a:srgbClr val="000000"/>
                </a:solidFill>
                <a:latin typeface="Arial Rounded MT Bold" panose="020F0704030504030204" pitchFamily="34" charset="0"/>
                <a:cs typeface="Aldhabi" panose="020B0604020202020204" pitchFamily="2" charset="-78"/>
              </a:rPr>
              <a:t>Learning Objectives:</a:t>
            </a:r>
          </a:p>
          <a:p>
            <a:pPr marL="285750" indent="-285750">
              <a:buFont typeface="Arial" panose="020B0604020202020204" pitchFamily="34" charset="0"/>
              <a:buChar char="•"/>
            </a:pPr>
            <a:r>
              <a:rPr lang="en-US" dirty="0">
                <a:solidFill>
                  <a:srgbClr val="000000"/>
                </a:solidFill>
                <a:latin typeface="Arial Rounded MT Bold" panose="020F0704030504030204" pitchFamily="34" charset="0"/>
                <a:cs typeface="Aldhabi" panose="020B0604020202020204" pitchFamily="2" charset="-78"/>
              </a:rPr>
              <a:t>Do it</a:t>
            </a:r>
          </a:p>
          <a:p>
            <a:pPr marL="285750" indent="-285750">
              <a:buFont typeface="Arial" panose="020B0604020202020204" pitchFamily="34" charset="0"/>
              <a:buChar char="•"/>
            </a:pPr>
            <a:r>
              <a:rPr lang="en-US" dirty="0">
                <a:solidFill>
                  <a:srgbClr val="000000"/>
                </a:solidFill>
                <a:latin typeface="Arial Rounded MT Bold" panose="020F0704030504030204" pitchFamily="34" charset="0"/>
                <a:cs typeface="Aldhabi" panose="020B0604020202020204" pitchFamily="2" charset="-78"/>
              </a:rPr>
              <a:t>Learn it</a:t>
            </a:r>
          </a:p>
          <a:p>
            <a:pPr marL="285750" indent="-285750">
              <a:buFont typeface="Arial" panose="020B0604020202020204" pitchFamily="34" charset="0"/>
              <a:buChar char="•"/>
            </a:pPr>
            <a:r>
              <a:rPr lang="en-US" dirty="0">
                <a:solidFill>
                  <a:srgbClr val="000000"/>
                </a:solidFill>
                <a:latin typeface="Arial Rounded MT Bold" panose="020F0704030504030204" pitchFamily="34" charset="0"/>
                <a:cs typeface="Aldhabi" panose="020B0604020202020204" pitchFamily="2" charset="-78"/>
              </a:rPr>
              <a:t>Do it better</a:t>
            </a:r>
          </a:p>
          <a:p>
            <a:pPr marL="285750" indent="-285750">
              <a:buFont typeface="Arial" panose="020B0604020202020204" pitchFamily="34" charset="0"/>
              <a:buChar char="•"/>
            </a:pPr>
            <a:r>
              <a:rPr lang="en-US" dirty="0">
                <a:solidFill>
                  <a:srgbClr val="000000"/>
                </a:solidFill>
                <a:latin typeface="Arial Rounded MT Bold" panose="020F0704030504030204" pitchFamily="34" charset="0"/>
                <a:cs typeface="Aldhabi" panose="020B0604020202020204" pitchFamily="2" charset="-78"/>
              </a:rPr>
              <a:t>Learning with purpose</a:t>
            </a:r>
          </a:p>
          <a:p>
            <a:pPr marL="285750" indent="-285750">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FFD6BCF8-CC2D-4AD7-9F7E-4C9731330EF8}"/>
              </a:ext>
            </a:extLst>
          </p:cNvPr>
          <p:cNvSpPr/>
          <p:nvPr/>
        </p:nvSpPr>
        <p:spPr>
          <a:xfrm>
            <a:off x="4291536" y="5786724"/>
            <a:ext cx="3265317" cy="369332"/>
          </a:xfrm>
          <a:prstGeom prst="rect">
            <a:avLst/>
          </a:prstGeom>
        </p:spPr>
        <p:txBody>
          <a:bodyPr wrap="none">
            <a:spAutoFit/>
          </a:bodyPr>
          <a:lstStyle/>
          <a:p>
            <a:r>
              <a:rPr lang="en-US" dirty="0">
                <a:solidFill>
                  <a:srgbClr val="000000"/>
                </a:solidFill>
                <a:latin typeface="Arial Rounded MT Bold" panose="020F0704030504030204" pitchFamily="34" charset="0"/>
                <a:cs typeface="Aldhabi" panose="020B0604020202020204" pitchFamily="2" charset="-78"/>
              </a:rPr>
              <a:t>~ 12 lessons till early March</a:t>
            </a:r>
            <a:endParaRPr lang="en-US" dirty="0"/>
          </a:p>
        </p:txBody>
      </p:sp>
      <p:pic>
        <p:nvPicPr>
          <p:cNvPr id="16386" name="Picture 2">
            <a:extLst>
              <a:ext uri="{FF2B5EF4-FFF2-40B4-BE49-F238E27FC236}">
                <a16:creationId xmlns:a16="http://schemas.microsoft.com/office/drawing/2014/main" id="{72F982AE-CD4E-45F8-9261-34A9F3D6FE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691098" cy="782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810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D3793F-21AE-47CF-B69A-D5747FD912F8}"/>
              </a:ext>
            </a:extLst>
          </p:cNvPr>
          <p:cNvSpPr>
            <a:spLocks noGrp="1"/>
          </p:cNvSpPr>
          <p:nvPr>
            <p:ph idx="1"/>
          </p:nvPr>
        </p:nvSpPr>
        <p:spPr>
          <a:xfrm>
            <a:off x="838200" y="1090570"/>
            <a:ext cx="10515600" cy="4792778"/>
          </a:xfrm>
        </p:spPr>
        <p:txBody>
          <a:bodyPr>
            <a:normAutofit/>
          </a:bodyPr>
          <a:lstStyle/>
          <a:p>
            <a:pPr marL="0" indent="0">
              <a:buNone/>
            </a:pPr>
            <a:r>
              <a:rPr lang="en-US" cap="all" dirty="0"/>
              <a:t> </a:t>
            </a:r>
          </a:p>
          <a:p>
            <a:pPr marL="0" indent="0">
              <a:buNone/>
            </a:pPr>
            <a:endParaRPr lang="en-US" dirty="0">
              <a:solidFill>
                <a:srgbClr val="000000"/>
              </a:solidFill>
              <a:latin typeface="Arial Rounded MT Bold" panose="020F0704030504030204" pitchFamily="34" charset="0"/>
              <a:cs typeface="Aldhabi" panose="020B0604020202020204" pitchFamily="2" charset="-78"/>
            </a:endParaRPr>
          </a:p>
        </p:txBody>
      </p:sp>
      <p:sp>
        <p:nvSpPr>
          <p:cNvPr id="2" name="Rectangle 2">
            <a:extLst>
              <a:ext uri="{FF2B5EF4-FFF2-40B4-BE49-F238E27FC236}">
                <a16:creationId xmlns:a16="http://schemas.microsoft.com/office/drawing/2014/main" id="{60C758A4-831E-4327-A364-6043813C869F}"/>
              </a:ext>
            </a:extLst>
          </p:cNvPr>
          <p:cNvSpPr>
            <a:spLocks noChangeArrowheads="1"/>
          </p:cNvSpPr>
          <p:nvPr/>
        </p:nvSpPr>
        <p:spPr bwMode="auto">
          <a:xfrm>
            <a:off x="0" y="707886"/>
            <a:ext cx="10226879" cy="43261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3174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Speech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2" tooltip="Speech recognition"/>
              </a:rPr>
              <a:t>Speech recognition</a:t>
            </a:r>
            <a:endParaRPr kumimoji="0" lang="en-US" altLang="en-US" sz="1600" b="1"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indent="-457200" eaLnBrk="0" fontAlgn="base" hangingPunct="0">
              <a:spcBef>
                <a:spcPct val="0"/>
              </a:spcBef>
              <a:spcAft>
                <a:spcPct val="0"/>
              </a:spcAft>
            </a:pP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Given a sound clip of a person or people speaking, determine the textual representation of the speech. This is the opposite of </a:t>
            </a:r>
            <a:r>
              <a:rPr kumimoji="0" lang="en-US" altLang="en-US" sz="16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3" tooltip="Text to speech"/>
              </a:rPr>
              <a:t>text to speech</a:t>
            </a: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and is one of the extremely difficult problems colloquially termed "</a:t>
            </a:r>
            <a:r>
              <a:rPr kumimoji="0" lang="en-US" altLang="en-US" sz="16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4" tooltip="AI-complete"/>
              </a:rPr>
              <a:t>AI-complete</a:t>
            </a: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(see above). In </a:t>
            </a:r>
            <a:r>
              <a:rPr kumimoji="0" lang="en-US" altLang="en-US" sz="16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5" tooltip="Natural speech"/>
              </a:rPr>
              <a:t>natural speech</a:t>
            </a: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there are hardly any pauses between successive words, and thus </a:t>
            </a:r>
            <a:r>
              <a:rPr kumimoji="0" lang="en-US" altLang="en-US" sz="16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6" tooltip="Speech segmentation"/>
              </a:rPr>
              <a:t>speech segmentation</a:t>
            </a: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is a necessary subtask of speech recognition (see below). In most spoken languages, the sounds representing successive letters blend into each other in a process termed </a:t>
            </a:r>
            <a:r>
              <a:rPr kumimoji="0" lang="en-US" altLang="en-US" sz="16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7" tooltip="Coarticulation"/>
              </a:rPr>
              <a:t>coarticulation</a:t>
            </a: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so the conversion of the </a:t>
            </a:r>
            <a:r>
              <a:rPr kumimoji="0" lang="en-US" altLang="en-US" sz="16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8" tooltip="Analog signal"/>
              </a:rPr>
              <a:t>analog signal</a:t>
            </a: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to discrete characters can be a very difficult process. Also, given that words in the same language are spoken by people with different accents, the speech recognition software must be able to recognize the wide variety of input as being identical to each other in terms of its textual equivalent.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6" tooltip="Speech segmentation"/>
              </a:rPr>
              <a:t>Speech segmentation</a:t>
            </a:r>
            <a:endParaRPr kumimoji="0" lang="en-US" altLang="en-US" sz="1600" b="1"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indent="-457200" eaLnBrk="0" fontAlgn="base" hangingPunct="0">
              <a:spcBef>
                <a:spcPct val="0"/>
              </a:spcBef>
              <a:spcAft>
                <a:spcPct val="0"/>
              </a:spcAft>
            </a:pP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Given a sound clip of a person or people speaking, separate it into words. A subtask of </a:t>
            </a:r>
            <a:r>
              <a:rPr kumimoji="0" lang="en-US" altLang="en-US" sz="16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2" tooltip="Speech recognition"/>
              </a:rPr>
              <a:t>speech recognition</a:t>
            </a: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and typically grouped with it.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9" tooltip="Text-to-speech"/>
              </a:rPr>
              <a:t>Text-to-speech</a:t>
            </a:r>
            <a:endParaRPr kumimoji="0" lang="en-US" altLang="en-US" sz="1600" b="1"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indent="-457200" eaLnBrk="0" fontAlgn="base" hangingPunct="0">
              <a:spcBef>
                <a:spcPct val="0"/>
              </a:spcBef>
              <a:spcAft>
                <a:spcPct val="0"/>
              </a:spcAft>
            </a:pP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Given a text, transform those units and produce a spoken representation. Text-to-speech can be used to aid the visually impaired.</a:t>
            </a:r>
            <a:r>
              <a:rPr kumimoji="0" lang="en-US" altLang="en-US" sz="1600" b="0" i="0" u="none" strike="noStrike" cap="none" normalizeH="0" baseline="30000" dirty="0">
                <a:ln>
                  <a:noFill/>
                </a:ln>
                <a:solidFill>
                  <a:srgbClr val="0B0080"/>
                </a:solidFill>
                <a:effectLst/>
                <a:latin typeface="Arial" panose="020B0604020202020204" pitchFamily="34" charset="0"/>
                <a:cs typeface="Arial" panose="020B0604020202020204" pitchFamily="34" charset="0"/>
                <a:hlinkClick r:id="rId10"/>
              </a:rPr>
              <a:t>[18]</a:t>
            </a:r>
            <a:endPar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4CA5DCD1-CE02-4B7C-831B-892265566373}"/>
              </a:ext>
            </a:extLst>
          </p:cNvPr>
          <p:cNvSpPr/>
          <p:nvPr/>
        </p:nvSpPr>
        <p:spPr>
          <a:xfrm>
            <a:off x="0" y="0"/>
            <a:ext cx="12192000" cy="707886"/>
          </a:xfrm>
          <a:prstGeom prst="rect">
            <a:avLst/>
          </a:prstGeom>
          <a:solidFill>
            <a:srgbClr val="002060"/>
          </a:solidFill>
        </p:spPr>
        <p:txBody>
          <a:bodyPr wrap="square">
            <a:spAutoFit/>
          </a:bodyPr>
          <a:lstStyle/>
          <a:p>
            <a:pPr algn="ctr"/>
            <a:r>
              <a:rPr lang="en-US" sz="4000" dirty="0">
                <a:solidFill>
                  <a:schemeClr val="bg1">
                    <a:lumMod val="85000"/>
                  </a:schemeClr>
                </a:solidFill>
                <a:latin typeface="Arial Rounded MT Bold" panose="020F0704030504030204" pitchFamily="34" charset="0"/>
                <a:cs typeface="Aldhabi" panose="020B0604020202020204" pitchFamily="2" charset="-78"/>
              </a:rPr>
              <a:t>Read and Review NLTK in Phase II</a:t>
            </a:r>
          </a:p>
        </p:txBody>
      </p:sp>
      <p:sp>
        <p:nvSpPr>
          <p:cNvPr id="7" name="Rectangle 6">
            <a:extLst>
              <a:ext uri="{FF2B5EF4-FFF2-40B4-BE49-F238E27FC236}">
                <a16:creationId xmlns:a16="http://schemas.microsoft.com/office/drawing/2014/main" id="{80BB5D0F-7E7F-498B-869F-6719F9F5AA0A}"/>
              </a:ext>
            </a:extLst>
          </p:cNvPr>
          <p:cNvSpPr/>
          <p:nvPr/>
        </p:nvSpPr>
        <p:spPr>
          <a:xfrm>
            <a:off x="0" y="6150114"/>
            <a:ext cx="12192000" cy="707886"/>
          </a:xfrm>
          <a:prstGeom prst="rect">
            <a:avLst/>
          </a:prstGeom>
          <a:solidFill>
            <a:srgbClr val="002060"/>
          </a:solidFill>
        </p:spPr>
        <p:txBody>
          <a:bodyPr wrap="square">
            <a:spAutoFit/>
          </a:bodyPr>
          <a:lstStyle/>
          <a:p>
            <a:pPr algn="ctr"/>
            <a:r>
              <a:rPr lang="en-US" sz="4000" dirty="0">
                <a:solidFill>
                  <a:schemeClr val="bg1">
                    <a:lumMod val="85000"/>
                  </a:schemeClr>
                </a:solidFill>
                <a:latin typeface="Arial Rounded MT Bold" panose="020F0704030504030204" pitchFamily="34" charset="0"/>
                <a:cs typeface="Aldhabi" panose="020B0604020202020204" pitchFamily="2" charset="-78"/>
              </a:rPr>
              <a:t>Read and Review NLTK in Phase II</a:t>
            </a:r>
          </a:p>
        </p:txBody>
      </p:sp>
    </p:spTree>
    <p:extLst>
      <p:ext uri="{BB962C8B-B14F-4D97-AF65-F5344CB8AC3E}">
        <p14:creationId xmlns:p14="http://schemas.microsoft.com/office/powerpoint/2010/main" val="1983809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D3793F-21AE-47CF-B69A-D5747FD912F8}"/>
              </a:ext>
            </a:extLst>
          </p:cNvPr>
          <p:cNvSpPr>
            <a:spLocks noGrp="1"/>
          </p:cNvSpPr>
          <p:nvPr>
            <p:ph idx="1"/>
          </p:nvPr>
        </p:nvSpPr>
        <p:spPr>
          <a:xfrm>
            <a:off x="838200" y="1721039"/>
            <a:ext cx="10515600" cy="4046159"/>
          </a:xfrm>
        </p:spPr>
        <p:txBody>
          <a:bodyPr>
            <a:normAutofit/>
          </a:bodyPr>
          <a:lstStyle/>
          <a:p>
            <a:pPr marL="0" indent="0">
              <a:buNone/>
            </a:pPr>
            <a:endParaRPr lang="en-US" cap="all" dirty="0"/>
          </a:p>
          <a:p>
            <a:pPr marL="0" indent="0">
              <a:buNone/>
            </a:pPr>
            <a:r>
              <a:rPr lang="en-US" cap="all" dirty="0"/>
              <a:t> </a:t>
            </a:r>
          </a:p>
          <a:p>
            <a:pPr marL="0" indent="0">
              <a:buNone/>
            </a:pPr>
            <a:endParaRPr lang="en-US" dirty="0">
              <a:solidFill>
                <a:srgbClr val="000000"/>
              </a:solidFill>
              <a:latin typeface="Arial Rounded MT Bold" panose="020F0704030504030204" pitchFamily="34" charset="0"/>
              <a:cs typeface="Aldhabi" panose="020B0604020202020204" pitchFamily="2" charset="-78"/>
            </a:endParaRPr>
          </a:p>
        </p:txBody>
      </p:sp>
      <p:sp>
        <p:nvSpPr>
          <p:cNvPr id="2" name="Rectangle 2">
            <a:extLst>
              <a:ext uri="{FF2B5EF4-FFF2-40B4-BE49-F238E27FC236}">
                <a16:creationId xmlns:a16="http://schemas.microsoft.com/office/drawing/2014/main" id="{60C758A4-831E-4327-A364-6043813C869F}"/>
              </a:ext>
            </a:extLst>
          </p:cNvPr>
          <p:cNvSpPr>
            <a:spLocks noChangeArrowheads="1"/>
          </p:cNvSpPr>
          <p:nvPr/>
        </p:nvSpPr>
        <p:spPr bwMode="auto">
          <a:xfrm>
            <a:off x="270463" y="895364"/>
            <a:ext cx="10226879" cy="9098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31740" rIns="0" bIns="15870" numCol="1" anchor="ctr" anchorCtr="0" compatLnSpc="1">
            <a:prstTxWarp prst="textNoShape">
              <a:avLst/>
            </a:prstTxWarp>
            <a:spAutoFit/>
          </a:bodyPr>
          <a:lstStyle/>
          <a:p>
            <a:r>
              <a:rPr lang="en-US" altLang="zh-CN" sz="2000" b="1" dirty="0"/>
              <a:t>Conversation and Q/A</a:t>
            </a:r>
          </a:p>
          <a:p>
            <a:r>
              <a:rPr lang="en-US" dirty="0" err="1"/>
              <a:t>ChatBot</a:t>
            </a:r>
            <a:r>
              <a:rPr lang="en-US" dirty="0"/>
              <a:t> </a:t>
            </a:r>
            <a:r>
              <a:rPr lang="zh-CN" altLang="en-US" dirty="0"/>
              <a:t>（</a:t>
            </a:r>
            <a:r>
              <a:rPr lang="en-US" altLang="zh-CN" dirty="0"/>
              <a:t>Apple’s Siri, Amazon’s Alexa, Microsoft’s Tay/Zo)</a:t>
            </a:r>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2" name="Picture 2">
            <a:extLst>
              <a:ext uri="{FF2B5EF4-FFF2-40B4-BE49-F238E27FC236}">
                <a16:creationId xmlns:a16="http://schemas.microsoft.com/office/drawing/2014/main" id="{AFFEDE9A-7057-45E2-92A1-EABDF3A4EB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4693" y="1789824"/>
            <a:ext cx="6933456" cy="353569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CD619DC-33B8-485E-A5B9-3E84D0576B66}"/>
              </a:ext>
            </a:extLst>
          </p:cNvPr>
          <p:cNvSpPr/>
          <p:nvPr/>
        </p:nvSpPr>
        <p:spPr>
          <a:xfrm>
            <a:off x="0" y="0"/>
            <a:ext cx="12192000" cy="707886"/>
          </a:xfrm>
          <a:prstGeom prst="rect">
            <a:avLst/>
          </a:prstGeom>
          <a:solidFill>
            <a:srgbClr val="002060"/>
          </a:solidFill>
        </p:spPr>
        <p:txBody>
          <a:bodyPr wrap="square">
            <a:spAutoFit/>
          </a:bodyPr>
          <a:lstStyle/>
          <a:p>
            <a:pPr algn="ctr"/>
            <a:r>
              <a:rPr lang="en-US" sz="4000" dirty="0">
                <a:solidFill>
                  <a:schemeClr val="bg1">
                    <a:lumMod val="85000"/>
                  </a:schemeClr>
                </a:solidFill>
                <a:latin typeface="Arial Rounded MT Bold" panose="020F0704030504030204" pitchFamily="34" charset="0"/>
                <a:cs typeface="Aldhabi" panose="020B0604020202020204" pitchFamily="2" charset="-78"/>
              </a:rPr>
              <a:t>Read and Review NLTK in Phase II</a:t>
            </a:r>
          </a:p>
        </p:txBody>
      </p:sp>
      <p:sp>
        <p:nvSpPr>
          <p:cNvPr id="8" name="Rectangle 7">
            <a:extLst>
              <a:ext uri="{FF2B5EF4-FFF2-40B4-BE49-F238E27FC236}">
                <a16:creationId xmlns:a16="http://schemas.microsoft.com/office/drawing/2014/main" id="{167AAB12-94FF-4D46-B1D9-1EFFA90F4CE7}"/>
              </a:ext>
            </a:extLst>
          </p:cNvPr>
          <p:cNvSpPr/>
          <p:nvPr/>
        </p:nvSpPr>
        <p:spPr>
          <a:xfrm>
            <a:off x="0" y="6150114"/>
            <a:ext cx="12192000" cy="707886"/>
          </a:xfrm>
          <a:prstGeom prst="rect">
            <a:avLst/>
          </a:prstGeom>
          <a:solidFill>
            <a:srgbClr val="002060"/>
          </a:solidFill>
        </p:spPr>
        <p:txBody>
          <a:bodyPr wrap="square">
            <a:spAutoFit/>
          </a:bodyPr>
          <a:lstStyle/>
          <a:p>
            <a:pPr algn="ctr"/>
            <a:r>
              <a:rPr lang="en-US" sz="4000" dirty="0">
                <a:solidFill>
                  <a:schemeClr val="bg1">
                    <a:lumMod val="85000"/>
                  </a:schemeClr>
                </a:solidFill>
                <a:latin typeface="Arial Rounded MT Bold" panose="020F0704030504030204" pitchFamily="34" charset="0"/>
                <a:cs typeface="Aldhabi" panose="020B0604020202020204" pitchFamily="2" charset="-78"/>
              </a:rPr>
              <a:t>Read and Review NLTK in Phase II</a:t>
            </a:r>
          </a:p>
        </p:txBody>
      </p:sp>
    </p:spTree>
    <p:extLst>
      <p:ext uri="{BB962C8B-B14F-4D97-AF65-F5344CB8AC3E}">
        <p14:creationId xmlns:p14="http://schemas.microsoft.com/office/powerpoint/2010/main" val="3574670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E9E9F8C-6637-45B5-B733-8D8B3BF30501}"/>
              </a:ext>
            </a:extLst>
          </p:cNvPr>
          <p:cNvSpPr/>
          <p:nvPr/>
        </p:nvSpPr>
        <p:spPr>
          <a:xfrm>
            <a:off x="0" y="185946"/>
            <a:ext cx="12192000" cy="707886"/>
          </a:xfrm>
          <a:prstGeom prst="rect">
            <a:avLst/>
          </a:prstGeom>
        </p:spPr>
        <p:txBody>
          <a:bodyPr wrap="square">
            <a:spAutoFit/>
          </a:bodyPr>
          <a:lstStyle/>
          <a:p>
            <a:pPr algn="ctr"/>
            <a:r>
              <a:rPr lang="en-US" sz="4000" dirty="0">
                <a:solidFill>
                  <a:srgbClr val="000000"/>
                </a:solidFill>
                <a:latin typeface="Arial Rounded MT Bold" panose="020F0704030504030204" pitchFamily="34" charset="0"/>
                <a:cs typeface="Aldhabi" panose="020B0604020202020204" pitchFamily="2" charset="-78"/>
              </a:rPr>
              <a:t>Phase III: Coordinated Learning</a:t>
            </a:r>
            <a:endParaRPr lang="en-US" sz="4000" dirty="0">
              <a:latin typeface="Arial Rounded MT Bold" panose="020F0704030504030204" pitchFamily="34" charset="0"/>
              <a:cs typeface="Aldhabi" panose="020B0604020202020204" pitchFamily="2" charset="-78"/>
            </a:endParaRPr>
          </a:p>
        </p:txBody>
      </p:sp>
      <p:sp>
        <p:nvSpPr>
          <p:cNvPr id="12" name="Plaque 11">
            <a:extLst>
              <a:ext uri="{FF2B5EF4-FFF2-40B4-BE49-F238E27FC236}">
                <a16:creationId xmlns:a16="http://schemas.microsoft.com/office/drawing/2014/main" id="{FCC2C82F-78FB-45E2-8C36-7083AB97FEFF}"/>
              </a:ext>
            </a:extLst>
          </p:cNvPr>
          <p:cNvSpPr/>
          <p:nvPr/>
        </p:nvSpPr>
        <p:spPr>
          <a:xfrm>
            <a:off x="3963831" y="1384601"/>
            <a:ext cx="1760220" cy="1832316"/>
          </a:xfrm>
          <a:prstGeom prst="plaqu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600"/>
              <a:t>Data</a:t>
            </a:r>
            <a:r>
              <a:rPr lang="en-US" sz="1600" baseline="0"/>
              <a:t> Structure</a:t>
            </a:r>
            <a:endParaRPr lang="en-US" sz="1600"/>
          </a:p>
        </p:txBody>
      </p:sp>
      <p:sp>
        <p:nvSpPr>
          <p:cNvPr id="13" name="Plaque 12">
            <a:extLst>
              <a:ext uri="{FF2B5EF4-FFF2-40B4-BE49-F238E27FC236}">
                <a16:creationId xmlns:a16="http://schemas.microsoft.com/office/drawing/2014/main" id="{669E419F-2FCA-49FE-95D8-ED85AEF85E01}"/>
              </a:ext>
            </a:extLst>
          </p:cNvPr>
          <p:cNvSpPr/>
          <p:nvPr/>
        </p:nvSpPr>
        <p:spPr>
          <a:xfrm>
            <a:off x="5731671" y="1376981"/>
            <a:ext cx="1761392" cy="1832316"/>
          </a:xfrm>
          <a:prstGeom prst="plaqu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600">
                <a:solidFill>
                  <a:schemeClr val="tx1"/>
                </a:solidFill>
              </a:rPr>
              <a:t>Feature</a:t>
            </a:r>
            <a:r>
              <a:rPr lang="en-US" sz="1600" baseline="0">
                <a:solidFill>
                  <a:schemeClr val="tx1"/>
                </a:solidFill>
              </a:rPr>
              <a:t> Engineering and Modeling</a:t>
            </a:r>
            <a:endParaRPr lang="en-US" sz="1600">
              <a:solidFill>
                <a:schemeClr val="tx1"/>
              </a:solidFill>
            </a:endParaRPr>
          </a:p>
        </p:txBody>
      </p:sp>
      <p:sp>
        <p:nvSpPr>
          <p:cNvPr id="14" name="Plaque 13">
            <a:extLst>
              <a:ext uri="{FF2B5EF4-FFF2-40B4-BE49-F238E27FC236}">
                <a16:creationId xmlns:a16="http://schemas.microsoft.com/office/drawing/2014/main" id="{B58579A3-AB2A-47CA-B2D7-55AA1C415595}"/>
              </a:ext>
            </a:extLst>
          </p:cNvPr>
          <p:cNvSpPr/>
          <p:nvPr/>
        </p:nvSpPr>
        <p:spPr>
          <a:xfrm>
            <a:off x="3971451" y="3232157"/>
            <a:ext cx="1760220" cy="1832317"/>
          </a:xfrm>
          <a:prstGeom prst="plaqu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600" dirty="0"/>
              <a:t>Content Acquisition: </a:t>
            </a:r>
            <a:r>
              <a:rPr lang="en-US" sz="1600" b="1" dirty="0"/>
              <a:t>Python</a:t>
            </a:r>
          </a:p>
        </p:txBody>
      </p:sp>
      <p:sp>
        <p:nvSpPr>
          <p:cNvPr id="15" name="Plaque 14">
            <a:extLst>
              <a:ext uri="{FF2B5EF4-FFF2-40B4-BE49-F238E27FC236}">
                <a16:creationId xmlns:a16="http://schemas.microsoft.com/office/drawing/2014/main" id="{79006372-EB5A-4D84-BC63-E685205A633F}"/>
              </a:ext>
            </a:extLst>
          </p:cNvPr>
          <p:cNvSpPr/>
          <p:nvPr/>
        </p:nvSpPr>
        <p:spPr>
          <a:xfrm>
            <a:off x="5731671" y="3224537"/>
            <a:ext cx="1761392" cy="1832317"/>
          </a:xfrm>
          <a:prstGeom prst="plaqu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600"/>
              <a:t>UI and Web Dev</a:t>
            </a:r>
          </a:p>
        </p:txBody>
      </p:sp>
      <p:sp>
        <p:nvSpPr>
          <p:cNvPr id="22" name="Callout: Left Arrow 21">
            <a:extLst>
              <a:ext uri="{FF2B5EF4-FFF2-40B4-BE49-F238E27FC236}">
                <a16:creationId xmlns:a16="http://schemas.microsoft.com/office/drawing/2014/main" id="{51629B38-8DF3-42AD-B75F-5004E90BF474}"/>
              </a:ext>
            </a:extLst>
          </p:cNvPr>
          <p:cNvSpPr/>
          <p:nvPr/>
        </p:nvSpPr>
        <p:spPr>
          <a:xfrm>
            <a:off x="7305857" y="2320306"/>
            <a:ext cx="1852246" cy="1822938"/>
          </a:xfrm>
          <a:prstGeom prst="leftArrowCallou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600"/>
              <a:t>Docker and Deployment</a:t>
            </a:r>
          </a:p>
        </p:txBody>
      </p:sp>
      <p:sp>
        <p:nvSpPr>
          <p:cNvPr id="23" name="Callout: Right Arrow 22">
            <a:extLst>
              <a:ext uri="{FF2B5EF4-FFF2-40B4-BE49-F238E27FC236}">
                <a16:creationId xmlns:a16="http://schemas.microsoft.com/office/drawing/2014/main" id="{831F1453-D7D9-4178-AE75-46DE6C9B159E}"/>
              </a:ext>
            </a:extLst>
          </p:cNvPr>
          <p:cNvSpPr/>
          <p:nvPr/>
        </p:nvSpPr>
        <p:spPr>
          <a:xfrm>
            <a:off x="2470129" y="2378130"/>
            <a:ext cx="1647093" cy="1770185"/>
          </a:xfrm>
          <a:prstGeom prst="rightArrowCallout">
            <a:avLst/>
          </a:prstGeom>
          <a:solidFill>
            <a:schemeClr val="bg1">
              <a:lumMod val="50000"/>
            </a:schemeClr>
          </a:solidFill>
          <a:ln>
            <a:solidFill>
              <a:schemeClr val="accent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600"/>
              <a:t>College</a:t>
            </a:r>
            <a:r>
              <a:rPr lang="en-US" sz="1600" baseline="0"/>
              <a:t> Admission Insights</a:t>
            </a:r>
            <a:endParaRPr lang="en-US" sz="1600"/>
          </a:p>
        </p:txBody>
      </p:sp>
      <p:sp>
        <p:nvSpPr>
          <p:cNvPr id="24" name="Rectangle 23">
            <a:extLst>
              <a:ext uri="{FF2B5EF4-FFF2-40B4-BE49-F238E27FC236}">
                <a16:creationId xmlns:a16="http://schemas.microsoft.com/office/drawing/2014/main" id="{8952AD83-0A8F-4954-BB0D-F71125F4FF4D}"/>
              </a:ext>
            </a:extLst>
          </p:cNvPr>
          <p:cNvSpPr/>
          <p:nvPr/>
        </p:nvSpPr>
        <p:spPr>
          <a:xfrm>
            <a:off x="2077294" y="5634213"/>
            <a:ext cx="9128587" cy="498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dirty="0">
                <a:solidFill>
                  <a:schemeClr val="lt1"/>
                </a:solidFill>
                <a:effectLst/>
                <a:latin typeface="+mn-lt"/>
                <a:ea typeface="+mn-ea"/>
                <a:cs typeface="+mn-cs"/>
              </a:rPr>
              <a:t>AI</a:t>
            </a:r>
            <a:r>
              <a:rPr lang="en-US" sz="2000" baseline="0" dirty="0">
                <a:solidFill>
                  <a:schemeClr val="lt1"/>
                </a:solidFill>
                <a:effectLst/>
                <a:latin typeface="+mn-lt"/>
                <a:ea typeface="+mn-ea"/>
                <a:cs typeface="+mn-cs"/>
              </a:rPr>
              <a:t> Project: College Admission and Gap Analysis</a:t>
            </a:r>
            <a:endParaRPr lang="en-US" sz="2000" dirty="0">
              <a:effectLst/>
            </a:endParaRPr>
          </a:p>
          <a:p>
            <a:pPr algn="ctr"/>
            <a:endParaRPr lang="en-US" sz="2000" dirty="0"/>
          </a:p>
        </p:txBody>
      </p:sp>
    </p:spTree>
    <p:extLst>
      <p:ext uri="{BB962C8B-B14F-4D97-AF65-F5344CB8AC3E}">
        <p14:creationId xmlns:p14="http://schemas.microsoft.com/office/powerpoint/2010/main" val="1654139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AE5EBF-A8B2-4D97-AF09-FEC01EB7A69C}"/>
              </a:ext>
            </a:extLst>
          </p:cNvPr>
          <p:cNvSpPr/>
          <p:nvPr/>
        </p:nvSpPr>
        <p:spPr>
          <a:xfrm>
            <a:off x="152400" y="338346"/>
            <a:ext cx="12192000" cy="707886"/>
          </a:xfrm>
          <a:prstGeom prst="rect">
            <a:avLst/>
          </a:prstGeom>
        </p:spPr>
        <p:txBody>
          <a:bodyPr wrap="square">
            <a:spAutoFit/>
          </a:bodyPr>
          <a:lstStyle/>
          <a:p>
            <a:pPr algn="ctr"/>
            <a:r>
              <a:rPr lang="en-US" sz="4000" dirty="0">
                <a:solidFill>
                  <a:srgbClr val="000000"/>
                </a:solidFill>
                <a:latin typeface="Arial Rounded MT Bold" panose="020F0704030504030204" pitchFamily="34" charset="0"/>
                <a:cs typeface="Aldhabi" panose="020B0604020202020204" pitchFamily="2" charset="-78"/>
              </a:rPr>
              <a:t>Phase III: Coordinated Learning</a:t>
            </a:r>
            <a:endParaRPr lang="en-US" sz="4000" dirty="0">
              <a:latin typeface="Arial Rounded MT Bold" panose="020F0704030504030204" pitchFamily="34" charset="0"/>
              <a:cs typeface="Aldhabi" panose="020B0604020202020204" pitchFamily="2" charset="-78"/>
            </a:endParaRPr>
          </a:p>
        </p:txBody>
      </p:sp>
      <p:sp>
        <p:nvSpPr>
          <p:cNvPr id="10" name="Rectangle 9">
            <a:extLst>
              <a:ext uri="{FF2B5EF4-FFF2-40B4-BE49-F238E27FC236}">
                <a16:creationId xmlns:a16="http://schemas.microsoft.com/office/drawing/2014/main" id="{90AE5E03-B49E-4F62-8011-2F6E069D154E}"/>
              </a:ext>
            </a:extLst>
          </p:cNvPr>
          <p:cNvSpPr/>
          <p:nvPr/>
        </p:nvSpPr>
        <p:spPr>
          <a:xfrm>
            <a:off x="565806" y="5042326"/>
            <a:ext cx="10872132" cy="1477328"/>
          </a:xfrm>
          <a:prstGeom prst="rect">
            <a:avLst/>
          </a:prstGeom>
        </p:spPr>
        <p:txBody>
          <a:bodyPr wrap="square">
            <a:spAutoFit/>
          </a:bodyPr>
          <a:lstStyle/>
          <a:p>
            <a:r>
              <a:rPr lang="en-US" dirty="0">
                <a:solidFill>
                  <a:srgbClr val="000000"/>
                </a:solidFill>
                <a:latin typeface="Arial Rounded MT Bold" panose="020F0704030504030204" pitchFamily="34" charset="0"/>
                <a:cs typeface="Aldhabi" panose="020B0604020202020204" pitchFamily="2" charset="-78"/>
              </a:rPr>
              <a:t>Expectations:</a:t>
            </a:r>
          </a:p>
          <a:p>
            <a:pPr marL="285750" indent="-285750">
              <a:buFont typeface="Arial" panose="020B0604020202020204" pitchFamily="34" charset="0"/>
              <a:buChar char="•"/>
            </a:pPr>
            <a:r>
              <a:rPr lang="en-US" dirty="0">
                <a:solidFill>
                  <a:srgbClr val="000000"/>
                </a:solidFill>
                <a:latin typeface="Arial Rounded MT Bold" panose="020F0704030504030204" pitchFamily="34" charset="0"/>
                <a:cs typeface="Aldhabi" panose="020B0604020202020204" pitchFamily="2" charset="-78"/>
              </a:rPr>
              <a:t>Basic: be able to explain convention ai models</a:t>
            </a:r>
          </a:p>
          <a:p>
            <a:pPr marL="285750" indent="-285750">
              <a:buFont typeface="Arial" panose="020B0604020202020204" pitchFamily="34" charset="0"/>
              <a:buChar char="•"/>
            </a:pPr>
            <a:r>
              <a:rPr lang="en-US" dirty="0">
                <a:solidFill>
                  <a:srgbClr val="000000"/>
                </a:solidFill>
                <a:latin typeface="Arial Rounded MT Bold" panose="020F0704030504030204" pitchFamily="34" charset="0"/>
                <a:cs typeface="Aldhabi" panose="020B0604020202020204" pitchFamily="2" charset="-78"/>
              </a:rPr>
              <a:t>Enhanced: Clear statement on project problems</a:t>
            </a:r>
          </a:p>
          <a:p>
            <a:pPr marL="285750" indent="-285750">
              <a:buFont typeface="Arial" panose="020B0604020202020204" pitchFamily="34" charset="0"/>
              <a:buChar char="•"/>
            </a:pPr>
            <a:r>
              <a:rPr lang="en-US" dirty="0">
                <a:solidFill>
                  <a:srgbClr val="000000"/>
                </a:solidFill>
                <a:latin typeface="Arial Rounded MT Bold" panose="020F0704030504030204" pitchFamily="34" charset="0"/>
                <a:cs typeface="Aldhabi" panose="020B0604020202020204" pitchFamily="2" charset="-78"/>
              </a:rPr>
              <a:t>Practical: Be able to implement basic models and understand most of conventional models  </a:t>
            </a:r>
          </a:p>
          <a:p>
            <a:pPr marL="285750" indent="-285750">
              <a:buFont typeface="Arial" panose="020B0604020202020204" pitchFamily="34" charset="0"/>
              <a:buChar char="•"/>
            </a:pPr>
            <a:endParaRPr lang="en-US" dirty="0"/>
          </a:p>
        </p:txBody>
      </p:sp>
      <p:graphicFrame>
        <p:nvGraphicFramePr>
          <p:cNvPr id="3" name="Object 2">
            <a:extLst>
              <a:ext uri="{FF2B5EF4-FFF2-40B4-BE49-F238E27FC236}">
                <a16:creationId xmlns:a16="http://schemas.microsoft.com/office/drawing/2014/main" id="{2D2502ED-5D9E-45F0-B604-4A763A9D1934}"/>
              </a:ext>
            </a:extLst>
          </p:cNvPr>
          <p:cNvGraphicFramePr>
            <a:graphicFrameLocks noChangeAspect="1"/>
          </p:cNvGraphicFramePr>
          <p:nvPr>
            <p:extLst>
              <p:ext uri="{D42A27DB-BD31-4B8C-83A1-F6EECF244321}">
                <p14:modId xmlns:p14="http://schemas.microsoft.com/office/powerpoint/2010/main" val="1961268430"/>
              </p:ext>
            </p:extLst>
          </p:nvPr>
        </p:nvGraphicFramePr>
        <p:xfrm>
          <a:off x="565806" y="1159156"/>
          <a:ext cx="11466176" cy="3592138"/>
        </p:xfrm>
        <a:graphic>
          <a:graphicData uri="http://schemas.openxmlformats.org/presentationml/2006/ole">
            <mc:AlternateContent xmlns:mc="http://schemas.openxmlformats.org/markup-compatibility/2006">
              <mc:Choice xmlns:v="urn:schemas-microsoft-com:vml" Requires="v">
                <p:oleObj spid="_x0000_s1025" name="Worksheet" r:id="rId3" imgW="15605618" imgH="4884459" progId="Excel.Sheet.12">
                  <p:embed/>
                </p:oleObj>
              </mc:Choice>
              <mc:Fallback>
                <p:oleObj name="Worksheet" r:id="rId3" imgW="15605618" imgH="4884459" progId="Excel.Sheet.12">
                  <p:embed/>
                  <p:pic>
                    <p:nvPicPr>
                      <p:cNvPr id="0" name=""/>
                      <p:cNvPicPr/>
                      <p:nvPr/>
                    </p:nvPicPr>
                    <p:blipFill>
                      <a:blip r:embed="rId4"/>
                      <a:stretch>
                        <a:fillRect/>
                      </a:stretch>
                    </p:blipFill>
                    <p:spPr>
                      <a:xfrm>
                        <a:off x="565806" y="1159156"/>
                        <a:ext cx="11466176" cy="3592138"/>
                      </a:xfrm>
                      <a:prstGeom prst="rect">
                        <a:avLst/>
                      </a:prstGeom>
                    </p:spPr>
                  </p:pic>
                </p:oleObj>
              </mc:Fallback>
            </mc:AlternateContent>
          </a:graphicData>
        </a:graphic>
      </p:graphicFrame>
    </p:spTree>
    <p:extLst>
      <p:ext uri="{BB962C8B-B14F-4D97-AF65-F5344CB8AC3E}">
        <p14:creationId xmlns:p14="http://schemas.microsoft.com/office/powerpoint/2010/main" val="1049387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E9E9F8C-6637-45B5-B733-8D8B3BF30501}"/>
              </a:ext>
            </a:extLst>
          </p:cNvPr>
          <p:cNvSpPr/>
          <p:nvPr/>
        </p:nvSpPr>
        <p:spPr>
          <a:xfrm>
            <a:off x="0" y="185946"/>
            <a:ext cx="12192000" cy="707886"/>
          </a:xfrm>
          <a:prstGeom prst="rect">
            <a:avLst/>
          </a:prstGeom>
        </p:spPr>
        <p:txBody>
          <a:bodyPr wrap="square">
            <a:spAutoFit/>
          </a:bodyPr>
          <a:lstStyle/>
          <a:p>
            <a:pPr algn="ctr"/>
            <a:r>
              <a:rPr lang="en-US" sz="4000" dirty="0">
                <a:solidFill>
                  <a:srgbClr val="000000"/>
                </a:solidFill>
                <a:latin typeface="Arial Rounded MT Bold" panose="020F0704030504030204" pitchFamily="34" charset="0"/>
                <a:cs typeface="Aldhabi" panose="020B0604020202020204" pitchFamily="2" charset="-78"/>
              </a:rPr>
              <a:t>Phase III: Coordinated Learning</a:t>
            </a:r>
            <a:endParaRPr lang="en-US" sz="4000" dirty="0">
              <a:latin typeface="Arial Rounded MT Bold" panose="020F0704030504030204" pitchFamily="34" charset="0"/>
              <a:cs typeface="Aldhabi" panose="020B0604020202020204" pitchFamily="2" charset="-78"/>
            </a:endParaRPr>
          </a:p>
        </p:txBody>
      </p:sp>
      <p:sp>
        <p:nvSpPr>
          <p:cNvPr id="14" name="Plaque 13">
            <a:extLst>
              <a:ext uri="{FF2B5EF4-FFF2-40B4-BE49-F238E27FC236}">
                <a16:creationId xmlns:a16="http://schemas.microsoft.com/office/drawing/2014/main" id="{B58579A3-AB2A-47CA-B2D7-55AA1C415595}"/>
              </a:ext>
            </a:extLst>
          </p:cNvPr>
          <p:cNvSpPr/>
          <p:nvPr/>
        </p:nvSpPr>
        <p:spPr>
          <a:xfrm>
            <a:off x="147556" y="743106"/>
            <a:ext cx="1760220" cy="1832317"/>
          </a:xfrm>
          <a:prstGeom prst="plaqu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600" dirty="0">
                <a:solidFill>
                  <a:schemeClr val="tx1">
                    <a:lumMod val="95000"/>
                    <a:lumOff val="5000"/>
                  </a:schemeClr>
                </a:solidFill>
              </a:rPr>
              <a:t>AI: Feature Engineering and Modeling</a:t>
            </a:r>
          </a:p>
        </p:txBody>
      </p:sp>
      <p:sp>
        <p:nvSpPr>
          <p:cNvPr id="10" name="Rectangle 9">
            <a:extLst>
              <a:ext uri="{FF2B5EF4-FFF2-40B4-BE49-F238E27FC236}">
                <a16:creationId xmlns:a16="http://schemas.microsoft.com/office/drawing/2014/main" id="{C2F934F4-ADC2-4D93-9731-C50C973869D8}"/>
              </a:ext>
            </a:extLst>
          </p:cNvPr>
          <p:cNvSpPr/>
          <p:nvPr/>
        </p:nvSpPr>
        <p:spPr>
          <a:xfrm>
            <a:off x="572397" y="2824405"/>
            <a:ext cx="11736144" cy="2585323"/>
          </a:xfrm>
          <a:prstGeom prst="rect">
            <a:avLst/>
          </a:prstGeom>
        </p:spPr>
        <p:txBody>
          <a:bodyPr wrap="square">
            <a:spAutoFit/>
          </a:bodyPr>
          <a:lstStyle/>
          <a:p>
            <a:r>
              <a:rPr lang="en-US" dirty="0">
                <a:solidFill>
                  <a:srgbClr val="000000"/>
                </a:solidFill>
                <a:latin typeface="Arial Rounded MT Bold" panose="020F0704030504030204" pitchFamily="34" charset="0"/>
                <a:cs typeface="Aldhabi" panose="020B0604020202020204" pitchFamily="2" charset="-78"/>
              </a:rPr>
              <a:t>Homework:</a:t>
            </a:r>
          </a:p>
          <a:p>
            <a:r>
              <a:rPr lang="en-US" dirty="0">
                <a:solidFill>
                  <a:srgbClr val="000000"/>
                </a:solidFill>
                <a:latin typeface="Arial Rounded MT Bold" panose="020F0704030504030204" pitchFamily="34" charset="0"/>
                <a:cs typeface="Aldhabi" panose="020B0604020202020204" pitchFamily="2" charset="-78"/>
              </a:rPr>
              <a:t>a). Re-Run </a:t>
            </a:r>
            <a:r>
              <a:rPr lang="en-US" dirty="0" err="1">
                <a:solidFill>
                  <a:srgbClr val="000000"/>
                </a:solidFill>
                <a:latin typeface="Arial Rounded MT Bold" panose="020F0704030504030204" pitchFamily="34" charset="0"/>
                <a:cs typeface="Aldhabi" panose="020B0604020202020204" pitchFamily="2" charset="-78"/>
              </a:rPr>
              <a:t>jupyter</a:t>
            </a:r>
            <a:r>
              <a:rPr lang="en-US" dirty="0">
                <a:solidFill>
                  <a:srgbClr val="000000"/>
                </a:solidFill>
                <a:latin typeface="Arial Rounded MT Bold" panose="020F0704030504030204" pitchFamily="34" charset="0"/>
                <a:cs typeface="Aldhabi" panose="020B0604020202020204" pitchFamily="2" charset="-78"/>
              </a:rPr>
              <a:t> Notebook</a:t>
            </a:r>
          </a:p>
          <a:p>
            <a:r>
              <a:rPr lang="en-US" dirty="0">
                <a:solidFill>
                  <a:srgbClr val="000000"/>
                </a:solidFill>
                <a:latin typeface="Arial Rounded MT Bold" panose="020F0704030504030204" pitchFamily="34" charset="0"/>
                <a:cs typeface="Aldhabi" panose="020B0604020202020204" pitchFamily="2" charset="-78"/>
              </a:rPr>
              <a:t>b). Review, yes, again, the next 7 slides</a:t>
            </a:r>
          </a:p>
          <a:p>
            <a:r>
              <a:rPr lang="en-US" dirty="0">
                <a:solidFill>
                  <a:srgbClr val="000000"/>
                </a:solidFill>
                <a:latin typeface="Arial Rounded MT Bold" panose="020F0704030504030204" pitchFamily="34" charset="0"/>
                <a:cs typeface="Aldhabi" panose="020B0604020202020204" pitchFamily="2" charset="-78"/>
              </a:rPr>
              <a:t>c). Read up to page 33 of Book </a:t>
            </a:r>
          </a:p>
          <a:p>
            <a:r>
              <a:rPr lang="en-US" dirty="0">
                <a:solidFill>
                  <a:srgbClr val="000000"/>
                </a:solidFill>
                <a:latin typeface="Arial Rounded MT Bold" panose="020F0704030504030204" pitchFamily="34" charset="0"/>
                <a:cs typeface="Aldhabi" panose="020B0604020202020204" pitchFamily="2" charset="-78"/>
              </a:rPr>
              <a:t>	</a:t>
            </a:r>
            <a:r>
              <a:rPr lang="en-US" dirty="0">
                <a:hlinkClick r:id="rId2"/>
              </a:rPr>
              <a:t> https://courses.edx.org/asset-v1:ColumbiaX+CSMM.101x+1T2017+type@asset+block@AI_edx_ml_5.1intro.pdf</a:t>
            </a:r>
            <a:endParaRPr lang="en-US" dirty="0">
              <a:solidFill>
                <a:srgbClr val="000000"/>
              </a:solidFill>
              <a:latin typeface="Arial Rounded MT Bold" panose="020F0704030504030204" pitchFamily="34" charset="0"/>
              <a:cs typeface="Aldhabi" panose="020B0604020202020204" pitchFamily="2" charset="-78"/>
            </a:endParaRPr>
          </a:p>
          <a:p>
            <a:r>
              <a:rPr lang="en-US" dirty="0">
                <a:solidFill>
                  <a:srgbClr val="000000"/>
                </a:solidFill>
                <a:latin typeface="Arial Rounded MT Bold" panose="020F0704030504030204" pitchFamily="34" charset="0"/>
                <a:cs typeface="Aldhabi" panose="020B0604020202020204" pitchFamily="2" charset="-78"/>
              </a:rPr>
              <a:t> </a:t>
            </a:r>
          </a:p>
          <a:p>
            <a:endParaRPr lang="en-US" dirty="0">
              <a:solidFill>
                <a:srgbClr val="000000"/>
              </a:solidFill>
              <a:latin typeface="Arial Rounded MT Bold" panose="020F0704030504030204" pitchFamily="34" charset="0"/>
              <a:cs typeface="Aldhabi" panose="020B0604020202020204" pitchFamily="2" charset="-78"/>
            </a:endParaRPr>
          </a:p>
          <a:p>
            <a:r>
              <a:rPr lang="en-US" dirty="0">
                <a:solidFill>
                  <a:srgbClr val="000000"/>
                </a:solidFill>
                <a:latin typeface="Arial Rounded MT Bold" panose="020F0704030504030204" pitchFamily="34" charset="0"/>
                <a:cs typeface="Aldhabi" panose="020B0604020202020204" pitchFamily="2" charset="-78"/>
              </a:rPr>
              <a:t>Book A: Book on NLTK: </a:t>
            </a:r>
            <a:r>
              <a:rPr lang="en-US" dirty="0">
                <a:hlinkClick r:id="rId3"/>
              </a:rPr>
              <a:t>https://www.nltk.org/book/</a:t>
            </a:r>
            <a:endParaRPr lang="en-US" dirty="0"/>
          </a:p>
          <a:p>
            <a:r>
              <a:rPr lang="en-US" dirty="0">
                <a:solidFill>
                  <a:srgbClr val="000000"/>
                </a:solidFill>
                <a:latin typeface="Arial Rounded MT Bold" panose="020F0704030504030204" pitchFamily="34" charset="0"/>
                <a:cs typeface="Aldhabi" panose="020B0604020202020204" pitchFamily="2" charset="-78"/>
              </a:rPr>
              <a:t>Book B: Book on AI (tentative): BeginnersML.pdf (in the folder)    </a:t>
            </a:r>
          </a:p>
        </p:txBody>
      </p:sp>
    </p:spTree>
    <p:extLst>
      <p:ext uri="{BB962C8B-B14F-4D97-AF65-F5344CB8AC3E}">
        <p14:creationId xmlns:p14="http://schemas.microsoft.com/office/powerpoint/2010/main" val="3035860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6CC74E7-1B4F-4FB4-8481-F3A6C67DB0DA}"/>
              </a:ext>
            </a:extLst>
          </p:cNvPr>
          <p:cNvSpPr/>
          <p:nvPr/>
        </p:nvSpPr>
        <p:spPr>
          <a:xfrm>
            <a:off x="0" y="0"/>
            <a:ext cx="12192000" cy="707886"/>
          </a:xfrm>
          <a:prstGeom prst="rect">
            <a:avLst/>
          </a:prstGeom>
          <a:solidFill>
            <a:srgbClr val="002060"/>
          </a:solidFill>
        </p:spPr>
        <p:txBody>
          <a:bodyPr wrap="square">
            <a:spAutoFit/>
          </a:bodyPr>
          <a:lstStyle/>
          <a:p>
            <a:pPr algn="ctr"/>
            <a:r>
              <a:rPr lang="en-US" sz="4000" dirty="0">
                <a:solidFill>
                  <a:schemeClr val="bg1">
                    <a:lumMod val="85000"/>
                  </a:schemeClr>
                </a:solidFill>
                <a:latin typeface="Arial Rounded MT Bold" panose="020F0704030504030204" pitchFamily="34" charset="0"/>
                <a:cs typeface="Aldhabi" panose="020B0604020202020204" pitchFamily="2" charset="-78"/>
              </a:rPr>
              <a:t>Read and Review NLTK in Phase II</a:t>
            </a:r>
          </a:p>
        </p:txBody>
      </p:sp>
      <p:sp>
        <p:nvSpPr>
          <p:cNvPr id="6" name="Rectangle 2">
            <a:extLst>
              <a:ext uri="{FF2B5EF4-FFF2-40B4-BE49-F238E27FC236}">
                <a16:creationId xmlns:a16="http://schemas.microsoft.com/office/drawing/2014/main" id="{AACE299C-2C7A-4EF6-9FAE-91A490DD516B}"/>
              </a:ext>
            </a:extLst>
          </p:cNvPr>
          <p:cNvSpPr>
            <a:spLocks noChangeArrowheads="1"/>
          </p:cNvSpPr>
          <p:nvPr/>
        </p:nvSpPr>
        <p:spPr bwMode="auto">
          <a:xfrm>
            <a:off x="0" y="820829"/>
            <a:ext cx="11264455" cy="444928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3174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B0080"/>
                </a:solidFill>
                <a:effectLst/>
                <a:latin typeface="Arial" panose="020B0604020202020204" pitchFamily="34" charset="0"/>
                <a:cs typeface="Arial" panose="020B0604020202020204" pitchFamily="34" charset="0"/>
              </a:rPr>
              <a:t> </a:t>
            </a:r>
            <a:endPar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2" tooltip="Parsing"/>
              </a:rPr>
              <a:t>Parsing</a:t>
            </a:r>
            <a:endParaRPr kumimoji="0" lang="en-US" altLang="en-US" sz="1600" b="1"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indent="-457200" eaLnBrk="0" fontAlgn="base" hangingPunct="0">
              <a:spcBef>
                <a:spcPct val="0"/>
              </a:spcBef>
              <a:spcAft>
                <a:spcPct val="0"/>
              </a:spcAft>
            </a:pP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Determine the </a:t>
            </a:r>
            <a:r>
              <a:rPr kumimoji="0" lang="en-US" altLang="en-US" sz="16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3" tooltip="Parse tree"/>
              </a:rPr>
              <a:t>parse tree</a:t>
            </a: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(grammatical analysis) of a given sentence. The </a:t>
            </a:r>
            <a:r>
              <a:rPr kumimoji="0" lang="en-US" altLang="en-US" sz="16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4" tooltip="Grammar"/>
              </a:rPr>
              <a:t>grammar</a:t>
            </a: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for </a:t>
            </a:r>
            <a:r>
              <a:rPr kumimoji="0" lang="en-US" altLang="en-US" sz="16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5" tooltip="Natural language"/>
              </a:rPr>
              <a:t>natural languages</a:t>
            </a: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is </a:t>
            </a:r>
            <a:r>
              <a:rPr kumimoji="0" lang="en-US" altLang="en-US" sz="16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6" tooltip="Ambiguous"/>
              </a:rPr>
              <a:t>ambiguous</a:t>
            </a: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and typical sentences have multiple possible </a:t>
            </a:r>
            <a:r>
              <a:rPr kumimoji="0" lang="en-US" altLang="en-US" sz="16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analysesThere</a:t>
            </a: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are two primary types of parsing, Dependency Parsing and Constituency Parsing. Dependency Parsing focuses on the relationships between words in a sentence (marking things like Primary Objects and predicates), whereas Constituency Parsing focuses on building out the Parse Tree using a </a:t>
            </a:r>
            <a:r>
              <a:rPr kumimoji="0" lang="en-US" altLang="en-US" sz="16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7" tooltip="Probabilistic context-free grammar"/>
              </a:rPr>
              <a:t>Probabilistic Context-Free Grammar</a:t>
            </a: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(PCFG). See also: </a:t>
            </a:r>
            <a:r>
              <a:rPr kumimoji="0" lang="en-US" altLang="en-US" sz="16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8" tooltip="Stochastic grammar"/>
              </a:rPr>
              <a:t>Stochastic grammar</a:t>
            </a: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9" tooltip="Sentence breaking"/>
              </a:rPr>
              <a:t>Sentence breaking</a:t>
            </a:r>
            <a:r>
              <a:rPr kumimoji="0" lang="en-US" altLang="en-US" sz="1600" b="1" i="0" u="none" strike="noStrike" cap="none" normalizeH="0" baseline="0" dirty="0">
                <a:ln>
                  <a:noFill/>
                </a:ln>
                <a:solidFill>
                  <a:srgbClr val="222222"/>
                </a:solidFill>
                <a:effectLst/>
                <a:latin typeface="Arial" panose="020B0604020202020204" pitchFamily="34" charset="0"/>
                <a:cs typeface="Arial" panose="020B0604020202020204" pitchFamily="34" charset="0"/>
              </a:rPr>
              <a:t> (also known as </a:t>
            </a:r>
            <a:r>
              <a:rPr kumimoji="0" lang="en-US" altLang="en-US" sz="1600" b="1"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10" tooltip="Sentence boundary disambiguation"/>
              </a:rPr>
              <a:t>sentence boundary disambiguation</a:t>
            </a:r>
            <a:r>
              <a:rPr kumimoji="0" lang="en-US" altLang="en-US" sz="1600" b="1"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p>
          <a:p>
            <a:pPr indent="-457200" eaLnBrk="0" fontAlgn="base" hangingPunct="0">
              <a:spcBef>
                <a:spcPct val="0"/>
              </a:spcBef>
              <a:spcAft>
                <a:spcPct val="0"/>
              </a:spcAft>
            </a:pP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Given a chunk of text, find the sentence boundaries. Sentence boundaries are often marked by </a:t>
            </a:r>
            <a:r>
              <a:rPr kumimoji="0" lang="en-US" altLang="en-US" sz="16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11" tooltip="Full stop"/>
              </a:rPr>
              <a:t>periods</a:t>
            </a: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or other </a:t>
            </a:r>
            <a:r>
              <a:rPr kumimoji="0" lang="en-US" altLang="en-US" sz="16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12" tooltip="Punctuation mark"/>
              </a:rPr>
              <a:t>punctuation marks</a:t>
            </a: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but these same characters can serve other purposes (e.g. marking </a:t>
            </a:r>
            <a:r>
              <a:rPr kumimoji="0" lang="en-US" altLang="en-US" sz="16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13" tooltip="Abbreviation"/>
              </a:rPr>
              <a:t>abbreviations</a:t>
            </a: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0000"/>
                </a:solidFill>
                <a:effectLst/>
                <a:latin typeface="Arial" panose="020B0604020202020204" pitchFamily="34" charset="0"/>
                <a:cs typeface="Arial" panose="020B0604020202020204" pitchFamily="34" charset="0"/>
                <a:hlinkClick r:id="rId14" tooltip="Stemming">
                  <a:extLst>
                    <a:ext uri="{A12FA001-AC4F-418D-AE19-62706E023703}">
                      <ahyp:hlinkClr xmlns:ahyp="http://schemas.microsoft.com/office/drawing/2018/hyperlinkcolor" val="tx"/>
                    </a:ext>
                  </a:extLst>
                </a:hlinkClick>
              </a:rPr>
              <a:t>Stemming</a:t>
            </a:r>
            <a:endParaRPr kumimoji="0" lang="en-US" altLang="en-US" sz="1600" b="1" i="0" u="none" strike="noStrike" cap="none" normalizeH="0" baseline="0" dirty="0">
              <a:ln>
                <a:noFill/>
              </a:ln>
              <a:solidFill>
                <a:srgbClr val="FF0000"/>
              </a:solidFill>
              <a:effectLst/>
              <a:latin typeface="Arial" panose="020B0604020202020204" pitchFamily="34" charset="0"/>
              <a:cs typeface="Arial" panose="020B0604020202020204" pitchFamily="34" charset="0"/>
            </a:endParaRPr>
          </a:p>
          <a:p>
            <a:pPr indent="-457200" eaLnBrk="0" fontAlgn="base" hangingPunct="0">
              <a:spcBef>
                <a:spcPct val="0"/>
              </a:spcBef>
              <a:spcAft>
                <a:spcPct val="0"/>
              </a:spcAft>
            </a:pP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The process of reducing inflected (or sometimes derived) words to their root form. (e.g. "close" will be the root for "closed", "closing", "close", "closer" etc.).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15" tooltip="Word segmentation"/>
              </a:rPr>
              <a:t>Word segmentation</a:t>
            </a:r>
            <a:endParaRPr kumimoji="0" lang="en-US" altLang="en-US" sz="1600" b="1"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Separate a chunk of continuous text into separate words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16" tooltip="Terminology extraction"/>
              </a:rPr>
              <a:t>Terminology extraction</a:t>
            </a:r>
            <a:endParaRPr kumimoji="0" lang="en-US" altLang="en-US" sz="1600" b="1"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The goal of terminology extraction is to automatically extract relevant terms from a given corpus.</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AA3AA7D3-341A-41AC-9301-87C0CE233FD0}"/>
              </a:ext>
            </a:extLst>
          </p:cNvPr>
          <p:cNvSpPr/>
          <p:nvPr/>
        </p:nvSpPr>
        <p:spPr>
          <a:xfrm>
            <a:off x="0" y="6150114"/>
            <a:ext cx="12192000" cy="707886"/>
          </a:xfrm>
          <a:prstGeom prst="rect">
            <a:avLst/>
          </a:prstGeom>
          <a:solidFill>
            <a:srgbClr val="002060"/>
          </a:solidFill>
        </p:spPr>
        <p:txBody>
          <a:bodyPr wrap="square">
            <a:spAutoFit/>
          </a:bodyPr>
          <a:lstStyle/>
          <a:p>
            <a:pPr algn="ctr"/>
            <a:r>
              <a:rPr lang="en-US" sz="4000" dirty="0">
                <a:solidFill>
                  <a:schemeClr val="bg1">
                    <a:lumMod val="85000"/>
                  </a:schemeClr>
                </a:solidFill>
                <a:latin typeface="Arial Rounded MT Bold" panose="020F0704030504030204" pitchFamily="34" charset="0"/>
                <a:cs typeface="Aldhabi" panose="020B0604020202020204" pitchFamily="2" charset="-78"/>
              </a:rPr>
              <a:t>Read and Review NLTK in Phase II</a:t>
            </a:r>
          </a:p>
        </p:txBody>
      </p:sp>
    </p:spTree>
    <p:extLst>
      <p:ext uri="{BB962C8B-B14F-4D97-AF65-F5344CB8AC3E}">
        <p14:creationId xmlns:p14="http://schemas.microsoft.com/office/powerpoint/2010/main" val="2823658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12FE284-6D57-4DCC-8702-CB853D894C25}"/>
              </a:ext>
            </a:extLst>
          </p:cNvPr>
          <p:cNvSpPr>
            <a:spLocks noChangeArrowheads="1"/>
          </p:cNvSpPr>
          <p:nvPr/>
        </p:nvSpPr>
        <p:spPr bwMode="auto">
          <a:xfrm>
            <a:off x="0" y="707886"/>
            <a:ext cx="9109816" cy="28488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3174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Semantics</a:t>
            </a:r>
            <a:r>
              <a:rPr kumimoji="0" lang="en-US" altLang="en-US" sz="14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2" tooltip="Lexical semantics"/>
              </a:rPr>
              <a:t>Lexical semantics</a:t>
            </a:r>
            <a:endParaRPr kumimoji="0" lang="en-US" altLang="en-US" sz="1600" b="1"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What is the computational meaning of individual words in context?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3" tooltip="Distributional semantics"/>
              </a:rPr>
              <a:t>Distributional semantics</a:t>
            </a:r>
            <a:endParaRPr kumimoji="0" lang="en-US" altLang="en-US" sz="1600" b="1"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How can we learn semantic representations from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4" tooltip="Machine translation"/>
              </a:rPr>
              <a:t>Machine translation</a:t>
            </a:r>
            <a:endParaRPr kumimoji="0" lang="en-US" altLang="en-US" sz="1600" b="1"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indent="-457200" eaLnBrk="0" fontAlgn="base" hangingPunct="0">
              <a:spcBef>
                <a:spcPct val="0"/>
              </a:spcBef>
              <a:spcAft>
                <a:spcPct val="0"/>
              </a:spcAft>
            </a:pP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Automatically translate text from one human language to another. This is one of the most difficult problems, and is a member of a class of problems colloquially termed "</a:t>
            </a:r>
            <a:r>
              <a:rPr kumimoji="0" lang="en-US" altLang="en-US" sz="16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5" tooltip="AI-complete"/>
              </a:rPr>
              <a:t>AI-complete</a:t>
            </a: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i.e. requiring all of the different types of knowledge that humans possess (grammar, semantics, facts about the real world, etc.) in order to solve properly.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54C7EFC5-0198-4208-9CA4-F2E33DDEA85F}"/>
              </a:ext>
            </a:extLst>
          </p:cNvPr>
          <p:cNvSpPr/>
          <p:nvPr/>
        </p:nvSpPr>
        <p:spPr>
          <a:xfrm>
            <a:off x="0" y="0"/>
            <a:ext cx="12192000" cy="707886"/>
          </a:xfrm>
          <a:prstGeom prst="rect">
            <a:avLst/>
          </a:prstGeom>
          <a:solidFill>
            <a:srgbClr val="002060"/>
          </a:solidFill>
        </p:spPr>
        <p:txBody>
          <a:bodyPr wrap="square">
            <a:spAutoFit/>
          </a:bodyPr>
          <a:lstStyle/>
          <a:p>
            <a:pPr algn="ctr"/>
            <a:r>
              <a:rPr lang="en-US" sz="4000" dirty="0">
                <a:solidFill>
                  <a:schemeClr val="bg1">
                    <a:lumMod val="85000"/>
                  </a:schemeClr>
                </a:solidFill>
                <a:latin typeface="Arial Rounded MT Bold" panose="020F0704030504030204" pitchFamily="34" charset="0"/>
                <a:cs typeface="Aldhabi" panose="020B0604020202020204" pitchFamily="2" charset="-78"/>
              </a:rPr>
              <a:t>Read and Review NLTK in Phase II</a:t>
            </a:r>
          </a:p>
        </p:txBody>
      </p:sp>
      <p:sp>
        <p:nvSpPr>
          <p:cNvPr id="7" name="Rectangle 6">
            <a:extLst>
              <a:ext uri="{FF2B5EF4-FFF2-40B4-BE49-F238E27FC236}">
                <a16:creationId xmlns:a16="http://schemas.microsoft.com/office/drawing/2014/main" id="{D430CB12-7AF4-4CB5-B027-5A8E7A5993EE}"/>
              </a:ext>
            </a:extLst>
          </p:cNvPr>
          <p:cNvSpPr/>
          <p:nvPr/>
        </p:nvSpPr>
        <p:spPr>
          <a:xfrm>
            <a:off x="0" y="6150114"/>
            <a:ext cx="12192000" cy="707886"/>
          </a:xfrm>
          <a:prstGeom prst="rect">
            <a:avLst/>
          </a:prstGeom>
          <a:solidFill>
            <a:srgbClr val="002060"/>
          </a:solidFill>
        </p:spPr>
        <p:txBody>
          <a:bodyPr wrap="square">
            <a:spAutoFit/>
          </a:bodyPr>
          <a:lstStyle/>
          <a:p>
            <a:pPr algn="ctr"/>
            <a:r>
              <a:rPr lang="en-US" sz="4000" dirty="0">
                <a:solidFill>
                  <a:schemeClr val="bg1">
                    <a:lumMod val="85000"/>
                  </a:schemeClr>
                </a:solidFill>
                <a:latin typeface="Arial Rounded MT Bold" panose="020F0704030504030204" pitchFamily="34" charset="0"/>
                <a:cs typeface="Aldhabi" panose="020B0604020202020204" pitchFamily="2" charset="-78"/>
              </a:rPr>
              <a:t>Read and Review NLTK in Phase II</a:t>
            </a:r>
          </a:p>
        </p:txBody>
      </p:sp>
    </p:spTree>
    <p:extLst>
      <p:ext uri="{BB962C8B-B14F-4D97-AF65-F5344CB8AC3E}">
        <p14:creationId xmlns:p14="http://schemas.microsoft.com/office/powerpoint/2010/main" val="503694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12FE284-6D57-4DCC-8702-CB853D894C25}"/>
              </a:ext>
            </a:extLst>
          </p:cNvPr>
          <p:cNvSpPr>
            <a:spLocks noChangeArrowheads="1"/>
          </p:cNvSpPr>
          <p:nvPr/>
        </p:nvSpPr>
        <p:spPr bwMode="auto">
          <a:xfrm>
            <a:off x="0" y="707886"/>
            <a:ext cx="9109816" cy="32489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3174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Semantics</a:t>
            </a:r>
            <a:r>
              <a:rPr kumimoji="0" lang="en-US" altLang="en-US" sz="14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B0080"/>
                </a:solidFill>
                <a:effectLst/>
                <a:latin typeface="Arial" panose="020B0604020202020204" pitchFamily="34" charset="0"/>
                <a:cs typeface="Arial" panose="020B0604020202020204" pitchFamily="34" charset="0"/>
              </a:rPr>
              <a:t> </a:t>
            </a:r>
            <a:endPar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0000"/>
                </a:solidFill>
                <a:effectLst/>
                <a:latin typeface="Arial" panose="020B0604020202020204" pitchFamily="34" charset="0"/>
                <a:cs typeface="Arial" panose="020B0604020202020204" pitchFamily="34" charset="0"/>
                <a:hlinkClick r:id="rId2" tooltip="Named entity recognition">
                  <a:extLst>
                    <a:ext uri="{A12FA001-AC4F-418D-AE19-62706E023703}">
                      <ahyp:hlinkClr xmlns:ahyp="http://schemas.microsoft.com/office/drawing/2018/hyperlinkcolor" val="tx"/>
                    </a:ext>
                  </a:extLst>
                </a:hlinkClick>
              </a:rPr>
              <a:t>Named entity recognition</a:t>
            </a:r>
            <a:r>
              <a:rPr kumimoji="0" lang="en-US" altLang="en-US" sz="1600" b="1" i="0" u="none" strike="noStrike" cap="none" normalizeH="0" baseline="0" dirty="0">
                <a:ln>
                  <a:noFill/>
                </a:ln>
                <a:solidFill>
                  <a:srgbClr val="222222"/>
                </a:solidFill>
                <a:effectLst/>
                <a:latin typeface="Arial" panose="020B0604020202020204" pitchFamily="34" charset="0"/>
                <a:cs typeface="Arial" panose="020B0604020202020204" pitchFamily="34" charset="0"/>
              </a:rPr>
              <a:t> (NER)</a:t>
            </a:r>
          </a:p>
          <a:p>
            <a:pPr indent="-457200" eaLnBrk="0" fontAlgn="base" hangingPunct="0">
              <a:spcBef>
                <a:spcPct val="0"/>
              </a:spcBef>
              <a:spcAft>
                <a:spcPct val="0"/>
              </a:spcAft>
            </a:pP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Given a stream of text, determine which items in the text map to proper names, such as people or places, and what the type of each such name is (e.g. person, location, organization). Although </a:t>
            </a:r>
            <a:r>
              <a:rPr kumimoji="0" lang="en-US" altLang="en-US" sz="16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3" tooltip="Capitalization"/>
              </a:rPr>
              <a:t>capitalization</a:t>
            </a: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can aid in recognizing named entities in languages such as English, this information cannot aid in determining the type of named entity, and in any case is often inaccurate or insufficient. For example, the first letter of a sentence is also capitalized, and named entities often span several words, only some of which are capitalized.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4" tooltip="Natural language generation"/>
              </a:rPr>
              <a:t>Natural language generation</a:t>
            </a:r>
            <a:endParaRPr kumimoji="0" lang="en-US" altLang="en-US" sz="1600" b="1"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Convert information from computer databases or semantic intents into readable human language.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5" tooltip="Natural language understanding"/>
              </a:rPr>
              <a:t>Natural language understanding</a:t>
            </a:r>
            <a:r>
              <a:rPr kumimoji="0" lang="en-US" altLang="en-US" sz="1600" b="1"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endPar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7D3D78D1-898A-42B5-A41F-55551BD1691A}"/>
              </a:ext>
            </a:extLst>
          </p:cNvPr>
          <p:cNvSpPr/>
          <p:nvPr/>
        </p:nvSpPr>
        <p:spPr>
          <a:xfrm>
            <a:off x="0" y="0"/>
            <a:ext cx="12192000" cy="707886"/>
          </a:xfrm>
          <a:prstGeom prst="rect">
            <a:avLst/>
          </a:prstGeom>
          <a:solidFill>
            <a:srgbClr val="002060"/>
          </a:solidFill>
        </p:spPr>
        <p:txBody>
          <a:bodyPr wrap="square">
            <a:spAutoFit/>
          </a:bodyPr>
          <a:lstStyle/>
          <a:p>
            <a:pPr algn="ctr"/>
            <a:r>
              <a:rPr lang="en-US" sz="4000" dirty="0">
                <a:solidFill>
                  <a:schemeClr val="bg1">
                    <a:lumMod val="85000"/>
                  </a:schemeClr>
                </a:solidFill>
                <a:latin typeface="Arial Rounded MT Bold" panose="020F0704030504030204" pitchFamily="34" charset="0"/>
                <a:cs typeface="Aldhabi" panose="020B0604020202020204" pitchFamily="2" charset="-78"/>
              </a:rPr>
              <a:t>Read and Review NLTK in Phase II</a:t>
            </a:r>
          </a:p>
        </p:txBody>
      </p:sp>
      <p:sp>
        <p:nvSpPr>
          <p:cNvPr id="7" name="Rectangle 6">
            <a:extLst>
              <a:ext uri="{FF2B5EF4-FFF2-40B4-BE49-F238E27FC236}">
                <a16:creationId xmlns:a16="http://schemas.microsoft.com/office/drawing/2014/main" id="{C1ED512C-4383-46E5-A283-6DD60102C564}"/>
              </a:ext>
            </a:extLst>
          </p:cNvPr>
          <p:cNvSpPr/>
          <p:nvPr/>
        </p:nvSpPr>
        <p:spPr>
          <a:xfrm>
            <a:off x="0" y="6150114"/>
            <a:ext cx="12192000" cy="707886"/>
          </a:xfrm>
          <a:prstGeom prst="rect">
            <a:avLst/>
          </a:prstGeom>
          <a:solidFill>
            <a:srgbClr val="002060"/>
          </a:solidFill>
        </p:spPr>
        <p:txBody>
          <a:bodyPr wrap="square">
            <a:spAutoFit/>
          </a:bodyPr>
          <a:lstStyle/>
          <a:p>
            <a:pPr algn="ctr"/>
            <a:r>
              <a:rPr lang="en-US" sz="4000" dirty="0">
                <a:solidFill>
                  <a:schemeClr val="bg1">
                    <a:lumMod val="85000"/>
                  </a:schemeClr>
                </a:solidFill>
                <a:latin typeface="Arial Rounded MT Bold" panose="020F0704030504030204" pitchFamily="34" charset="0"/>
                <a:cs typeface="Aldhabi" panose="020B0604020202020204" pitchFamily="2" charset="-78"/>
              </a:rPr>
              <a:t>Read and Review NLTK in Phase II</a:t>
            </a:r>
          </a:p>
        </p:txBody>
      </p:sp>
    </p:spTree>
    <p:extLst>
      <p:ext uri="{BB962C8B-B14F-4D97-AF65-F5344CB8AC3E}">
        <p14:creationId xmlns:p14="http://schemas.microsoft.com/office/powerpoint/2010/main" val="1705756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12FE284-6D57-4DCC-8702-CB853D894C25}"/>
              </a:ext>
            </a:extLst>
          </p:cNvPr>
          <p:cNvSpPr>
            <a:spLocks noChangeArrowheads="1"/>
          </p:cNvSpPr>
          <p:nvPr/>
        </p:nvSpPr>
        <p:spPr bwMode="auto">
          <a:xfrm>
            <a:off x="0" y="707886"/>
            <a:ext cx="11420562" cy="50340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3174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Semantics</a:t>
            </a:r>
            <a:r>
              <a:rPr kumimoji="0" lang="en-US" altLang="en-US" sz="14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000" b="1" i="0" u="none" strike="noStrike" cap="none" normalizeH="0" baseline="0" dirty="0">
                <a:ln>
                  <a:noFill/>
                </a:ln>
                <a:solidFill>
                  <a:srgbClr val="0B0080"/>
                </a:solidFill>
                <a:effectLst/>
                <a:latin typeface="Arial" panose="020B0604020202020204" pitchFamily="34" charset="0"/>
                <a:cs typeface="Arial" panose="020B0604020202020204" pitchFamily="34" charset="0"/>
              </a:rPr>
              <a:t> </a:t>
            </a:r>
            <a:endPar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2" tooltip="Optical character recognition"/>
              </a:rPr>
              <a:t>Optical character recognition</a:t>
            </a:r>
            <a:r>
              <a:rPr kumimoji="0" lang="en-US" altLang="en-US" sz="1600" b="1" i="0" u="none" strike="noStrike" cap="none" normalizeH="0" baseline="0" dirty="0">
                <a:ln>
                  <a:noFill/>
                </a:ln>
                <a:solidFill>
                  <a:srgbClr val="222222"/>
                </a:solidFill>
                <a:effectLst/>
                <a:latin typeface="Arial" panose="020B0604020202020204" pitchFamily="34" charset="0"/>
                <a:cs typeface="Arial" panose="020B0604020202020204" pitchFamily="34" charset="0"/>
              </a:rPr>
              <a:t> (OCR)</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Given an image representing printed text, determine the corresponding text.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3" tooltip="Question answering"/>
              </a:rPr>
              <a:t>Question answering</a:t>
            </a:r>
            <a:endParaRPr kumimoji="0" lang="en-US" altLang="en-US" sz="1600" b="1"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indent="-457200" eaLnBrk="0" fontAlgn="base" hangingPunct="0">
              <a:spcBef>
                <a:spcPct val="0"/>
              </a:spcBef>
              <a:spcAft>
                <a:spcPct val="0"/>
              </a:spcAft>
            </a:pP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Given a human-language question, determine its answer. Typical questions have a specific right answer (such as "What is the capital of Canada?"), but sometimes open-ended questions are also considered (such as "What is the meaning of life?"). Recent works have looked at even more complex questions.</a:t>
            </a:r>
            <a:r>
              <a:rPr kumimoji="0" lang="en-US" altLang="en-US" sz="1600" b="0" i="0" u="none" strike="noStrike" cap="none" normalizeH="0" baseline="30000" dirty="0">
                <a:ln>
                  <a:noFill/>
                </a:ln>
                <a:solidFill>
                  <a:srgbClr val="0B0080"/>
                </a:solidFill>
                <a:effectLst/>
                <a:latin typeface="Arial" panose="020B0604020202020204" pitchFamily="34" charset="0"/>
                <a:cs typeface="Arial" panose="020B0604020202020204" pitchFamily="34" charset="0"/>
                <a:hlinkClick r:id="rId4"/>
              </a:rPr>
              <a:t>[16]</a:t>
            </a:r>
            <a:endPar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5" tooltip="Textual entailment"/>
              </a:rPr>
              <a:t>Recognizing Textual entailment</a:t>
            </a:r>
            <a:endParaRPr kumimoji="0" lang="en-US" altLang="en-US" sz="1600" b="1"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indent="-457200" eaLnBrk="0" fontAlgn="base" hangingPunct="0">
              <a:spcBef>
                <a:spcPct val="0"/>
              </a:spcBef>
              <a:spcAft>
                <a:spcPct val="0"/>
              </a:spcAft>
            </a:pP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Given two text fragments, determine if one being true entails the other, entails the other's negation, or allows the other to be either true or false.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6" tooltip="Relationship extraction"/>
              </a:rPr>
              <a:t>Relationship extraction</a:t>
            </a:r>
            <a:endParaRPr kumimoji="0" lang="en-US" altLang="en-US" sz="1600" b="1"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Given a chunk of text, identify the relationships among named entities (e.g. who is married to whom).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7" tooltip="Sentiment analysis"/>
              </a:rPr>
              <a:t>Sentiment analysis</a:t>
            </a:r>
            <a:r>
              <a:rPr kumimoji="0" lang="en-US" altLang="en-US" sz="1600" b="1" i="0" u="none" strike="noStrike" cap="none" normalizeH="0" baseline="0" dirty="0">
                <a:ln>
                  <a:noFill/>
                </a:ln>
                <a:solidFill>
                  <a:srgbClr val="222222"/>
                </a:solidFill>
                <a:effectLst/>
                <a:latin typeface="Arial" panose="020B0604020202020204" pitchFamily="34" charset="0"/>
                <a:cs typeface="Arial" panose="020B0604020202020204" pitchFamily="34" charset="0"/>
              </a:rPr>
              <a:t> (see also </a:t>
            </a:r>
            <a:r>
              <a:rPr kumimoji="0" lang="en-US" altLang="en-US" sz="1600" b="1"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8" tooltip="Multimodal sentiment analysis"/>
              </a:rPr>
              <a:t>multimodal sentiment analysis</a:t>
            </a:r>
            <a:r>
              <a:rPr kumimoji="0" lang="en-US" altLang="en-US" sz="1600" b="1"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p>
          <a:p>
            <a:pPr indent="-457200" eaLnBrk="0" fontAlgn="base" hangingPunct="0">
              <a:spcBef>
                <a:spcPct val="0"/>
              </a:spcBef>
              <a:spcAft>
                <a:spcPct val="0"/>
              </a:spcAft>
            </a:pP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Extract subjective information usually from a set of documents, often using online reviews to determine "polarity" about specific objects. It is especially useful for identifying trends of public opinion in the social media, for the purpose of marketing.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9" tooltip="Topic segmentation"/>
              </a:rPr>
              <a:t>Topic segmentation</a:t>
            </a:r>
            <a:r>
              <a:rPr kumimoji="0" lang="en-US" altLang="en-US" sz="1600" b="1" i="0" u="none" strike="noStrike" cap="none" normalizeH="0" baseline="0" dirty="0">
                <a:ln>
                  <a:noFill/>
                </a:ln>
                <a:solidFill>
                  <a:srgbClr val="222222"/>
                </a:solidFill>
                <a:effectLst/>
                <a:latin typeface="Arial" panose="020B0604020202020204" pitchFamily="34" charset="0"/>
                <a:cs typeface="Arial" panose="020B0604020202020204" pitchFamily="34" charset="0"/>
              </a:rPr>
              <a:t> and recognition</a:t>
            </a:r>
          </a:p>
          <a:p>
            <a:pPr indent="-457200" eaLnBrk="0" fontAlgn="base" hangingPunct="0">
              <a:spcBef>
                <a:spcPct val="0"/>
              </a:spcBef>
              <a:spcAft>
                <a:spcPct val="0"/>
              </a:spcAft>
            </a:pP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Given a chunk of text, separate it into segments each of which is devoted to a topic, and identify the topic of the segment.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10" tooltip="Word sense disambiguation"/>
              </a:rPr>
              <a:t>Word sense disambiguation</a:t>
            </a:r>
            <a:endParaRPr kumimoji="0" lang="en-US" altLang="en-US" sz="1600" b="1"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Many words have more than one </a:t>
            </a:r>
            <a:r>
              <a:rPr kumimoji="0" lang="en-US" altLang="en-US" sz="16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11" tooltip="Meaning (linguistics)"/>
              </a:rPr>
              <a:t>meaning</a:t>
            </a: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B387DE9F-DFBD-473B-A710-7861F18D949E}"/>
              </a:ext>
            </a:extLst>
          </p:cNvPr>
          <p:cNvSpPr/>
          <p:nvPr/>
        </p:nvSpPr>
        <p:spPr>
          <a:xfrm>
            <a:off x="0" y="0"/>
            <a:ext cx="12192000" cy="707886"/>
          </a:xfrm>
          <a:prstGeom prst="rect">
            <a:avLst/>
          </a:prstGeom>
          <a:solidFill>
            <a:srgbClr val="002060"/>
          </a:solidFill>
        </p:spPr>
        <p:txBody>
          <a:bodyPr wrap="square">
            <a:spAutoFit/>
          </a:bodyPr>
          <a:lstStyle/>
          <a:p>
            <a:pPr algn="ctr"/>
            <a:r>
              <a:rPr lang="en-US" sz="4000" dirty="0">
                <a:solidFill>
                  <a:schemeClr val="bg1">
                    <a:lumMod val="85000"/>
                  </a:schemeClr>
                </a:solidFill>
                <a:latin typeface="Arial Rounded MT Bold" panose="020F0704030504030204" pitchFamily="34" charset="0"/>
                <a:cs typeface="Aldhabi" panose="020B0604020202020204" pitchFamily="2" charset="-78"/>
              </a:rPr>
              <a:t>Read and Review NLTK in Phase II</a:t>
            </a:r>
          </a:p>
        </p:txBody>
      </p:sp>
      <p:sp>
        <p:nvSpPr>
          <p:cNvPr id="7" name="Rectangle 6">
            <a:extLst>
              <a:ext uri="{FF2B5EF4-FFF2-40B4-BE49-F238E27FC236}">
                <a16:creationId xmlns:a16="http://schemas.microsoft.com/office/drawing/2014/main" id="{547D95D1-69F1-4390-800B-8B08A44B0C87}"/>
              </a:ext>
            </a:extLst>
          </p:cNvPr>
          <p:cNvSpPr/>
          <p:nvPr/>
        </p:nvSpPr>
        <p:spPr>
          <a:xfrm>
            <a:off x="0" y="6150114"/>
            <a:ext cx="12192000" cy="707886"/>
          </a:xfrm>
          <a:prstGeom prst="rect">
            <a:avLst/>
          </a:prstGeom>
          <a:solidFill>
            <a:srgbClr val="002060"/>
          </a:solidFill>
        </p:spPr>
        <p:txBody>
          <a:bodyPr wrap="square">
            <a:spAutoFit/>
          </a:bodyPr>
          <a:lstStyle/>
          <a:p>
            <a:pPr algn="ctr"/>
            <a:r>
              <a:rPr lang="en-US" sz="4000" dirty="0">
                <a:solidFill>
                  <a:schemeClr val="bg1">
                    <a:lumMod val="85000"/>
                  </a:schemeClr>
                </a:solidFill>
                <a:latin typeface="Arial Rounded MT Bold" panose="020F0704030504030204" pitchFamily="34" charset="0"/>
                <a:cs typeface="Aldhabi" panose="020B0604020202020204" pitchFamily="2" charset="-78"/>
              </a:rPr>
              <a:t>Read and Review NLTK in Phase II</a:t>
            </a:r>
          </a:p>
        </p:txBody>
      </p:sp>
    </p:spTree>
    <p:extLst>
      <p:ext uri="{BB962C8B-B14F-4D97-AF65-F5344CB8AC3E}">
        <p14:creationId xmlns:p14="http://schemas.microsoft.com/office/powerpoint/2010/main" val="3767644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D3793F-21AE-47CF-B69A-D5747FD912F8}"/>
              </a:ext>
            </a:extLst>
          </p:cNvPr>
          <p:cNvSpPr>
            <a:spLocks noGrp="1"/>
          </p:cNvSpPr>
          <p:nvPr>
            <p:ph idx="1"/>
          </p:nvPr>
        </p:nvSpPr>
        <p:spPr>
          <a:xfrm>
            <a:off x="838200" y="1837188"/>
            <a:ext cx="10515600" cy="4046159"/>
          </a:xfrm>
        </p:spPr>
        <p:txBody>
          <a:bodyPr>
            <a:normAutofit/>
          </a:bodyPr>
          <a:lstStyle/>
          <a:p>
            <a:pPr marL="0" indent="0">
              <a:buNone/>
            </a:pPr>
            <a:endParaRPr lang="en-US" cap="all" dirty="0"/>
          </a:p>
          <a:p>
            <a:pPr marL="0" indent="0">
              <a:buNone/>
            </a:pPr>
            <a:r>
              <a:rPr lang="en-US" cap="all" dirty="0"/>
              <a:t> </a:t>
            </a:r>
          </a:p>
          <a:p>
            <a:pPr marL="0" indent="0">
              <a:buNone/>
            </a:pPr>
            <a:endParaRPr lang="en-US" dirty="0">
              <a:solidFill>
                <a:srgbClr val="000000"/>
              </a:solidFill>
              <a:latin typeface="Arial Rounded MT Bold" panose="020F0704030504030204" pitchFamily="34" charset="0"/>
              <a:cs typeface="Aldhabi" panose="020B0604020202020204" pitchFamily="2" charset="-78"/>
            </a:endParaRPr>
          </a:p>
        </p:txBody>
      </p:sp>
      <p:sp>
        <p:nvSpPr>
          <p:cNvPr id="6" name="Rectangle 2">
            <a:extLst>
              <a:ext uri="{FF2B5EF4-FFF2-40B4-BE49-F238E27FC236}">
                <a16:creationId xmlns:a16="http://schemas.microsoft.com/office/drawing/2014/main" id="{7FA4DF48-2B14-4F70-89F9-A96680545351}"/>
              </a:ext>
            </a:extLst>
          </p:cNvPr>
          <p:cNvSpPr>
            <a:spLocks noChangeArrowheads="1"/>
          </p:cNvSpPr>
          <p:nvPr/>
        </p:nvSpPr>
        <p:spPr bwMode="auto">
          <a:xfrm>
            <a:off x="0" y="707886"/>
            <a:ext cx="11105957" cy="45723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3174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Discourse</a:t>
            </a:r>
            <a:r>
              <a:rPr kumimoji="0" lang="en-US" altLang="en-US" sz="1400" b="0" i="0" u="none" strike="noStrike" cap="none" normalizeH="0" baseline="0" dirty="0">
                <a:ln>
                  <a:noFill/>
                </a:ln>
                <a:solidFill>
                  <a:srgbClr val="54595D"/>
                </a:solidFill>
                <a:effectLst/>
                <a:latin typeface="Arial" panose="020B0604020202020204" pitchFamily="34" charset="0"/>
                <a:cs typeface="Arial" panose="020B0604020202020204" pitchFamily="34" charset="0"/>
              </a:rPr>
              <a:t> </a:t>
            </a:r>
            <a:endParaRPr kumimoji="0" lang="en-US" altLang="en-US" sz="14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2" tooltip="Automatic summarization"/>
              </a:rPr>
              <a:t>Automatic summarization</a:t>
            </a:r>
            <a:endParaRPr kumimoji="0" lang="en-US" altLang="en-US" sz="1600" b="1"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indent="-457200" eaLnBrk="0" fontAlgn="base" hangingPunct="0">
              <a:spcBef>
                <a:spcPct val="0"/>
              </a:spcBef>
              <a:spcAft>
                <a:spcPct val="0"/>
              </a:spcAft>
            </a:pP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Produce a readable summary of a chunk of text. Often used to provide summaries of text of a known type, such as research papers, articles in the financial section of a newspaper.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3" tooltip="Coreference"/>
              </a:rPr>
              <a:t>Coreference resolution</a:t>
            </a:r>
            <a:endParaRPr kumimoji="0" lang="en-US" altLang="en-US" sz="1600" b="1"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indent="-457200" eaLnBrk="0" fontAlgn="base" hangingPunct="0">
              <a:spcBef>
                <a:spcPct val="0"/>
              </a:spcBef>
              <a:spcAft>
                <a:spcPct val="0"/>
              </a:spcAft>
            </a:pP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Given a sentence or larger chunk of text, determine which words ("mentions") refer to the same objects ("entities"). </a:t>
            </a:r>
            <a:r>
              <a:rPr kumimoji="0" lang="en-US" altLang="en-US" sz="16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4" tooltip="Anaphora resolution"/>
              </a:rPr>
              <a:t>Anaphora resolution</a:t>
            </a: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is a specific example of this task, and is specifically concerned with matching up </a:t>
            </a:r>
            <a:r>
              <a:rPr kumimoji="0" lang="en-US" altLang="en-US" sz="16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5" tooltip="Pronoun"/>
              </a:rPr>
              <a:t>pronouns</a:t>
            </a: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with the nouns or names to which they refer. The more general task of coreference resolution also includes identifying so-called "bridging relationships" involving </a:t>
            </a:r>
            <a:r>
              <a:rPr kumimoji="0" lang="en-US" altLang="en-US" sz="16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6" tooltip="Referring expression"/>
              </a:rPr>
              <a:t>referring expressions</a:t>
            </a: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For example, in a sentence such as "He entered John's house through the front door", "the front door" is a referring expression and the bridging relationship to be identified is the fact that the door being referred to is the front door of John's house (rather than of some other structure that might also be referred to).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7" tooltip="Discourse analysis"/>
              </a:rPr>
              <a:t>Discourse analysis</a:t>
            </a:r>
            <a:endParaRPr kumimoji="0" lang="en-US" altLang="en-US" sz="1600" b="1"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indent="-457200" eaLnBrk="0" fontAlgn="base" hangingPunct="0">
              <a:spcBef>
                <a:spcPct val="0"/>
              </a:spcBef>
              <a:spcAft>
                <a:spcPct val="0"/>
              </a:spcAft>
            </a:pP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This rubric includes a number of related tasks. One task is identifying the </a:t>
            </a:r>
            <a:r>
              <a:rPr kumimoji="0" lang="en-US" altLang="en-US" sz="16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8" tooltip="Discourse"/>
              </a:rPr>
              <a:t>discourse</a:t>
            </a: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structure of connected text, i.e. the nature of the discourse relationships between sentences (e.g. elaboration, explanation, contrast). Another possible task is recognizing and classifying the </a:t>
            </a:r>
            <a:r>
              <a:rPr kumimoji="0" lang="en-US" altLang="en-US" sz="16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9" tooltip="Speech act"/>
              </a:rPr>
              <a:t>speech acts</a:t>
            </a: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in a chunk of text (e.g. yes-no question, content question, statement, assertion,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3C1884EF-5199-43CB-AB3E-D37B280B83B4}"/>
              </a:ext>
            </a:extLst>
          </p:cNvPr>
          <p:cNvSpPr/>
          <p:nvPr/>
        </p:nvSpPr>
        <p:spPr>
          <a:xfrm>
            <a:off x="0" y="0"/>
            <a:ext cx="12192000" cy="707886"/>
          </a:xfrm>
          <a:prstGeom prst="rect">
            <a:avLst/>
          </a:prstGeom>
          <a:solidFill>
            <a:srgbClr val="002060"/>
          </a:solidFill>
        </p:spPr>
        <p:txBody>
          <a:bodyPr wrap="square">
            <a:spAutoFit/>
          </a:bodyPr>
          <a:lstStyle/>
          <a:p>
            <a:pPr algn="ctr"/>
            <a:r>
              <a:rPr lang="en-US" sz="4000" dirty="0">
                <a:solidFill>
                  <a:schemeClr val="bg1">
                    <a:lumMod val="85000"/>
                  </a:schemeClr>
                </a:solidFill>
                <a:latin typeface="Arial Rounded MT Bold" panose="020F0704030504030204" pitchFamily="34" charset="0"/>
                <a:cs typeface="Aldhabi" panose="020B0604020202020204" pitchFamily="2" charset="-78"/>
              </a:rPr>
              <a:t>Read and Review NLTK in Phase II</a:t>
            </a:r>
          </a:p>
        </p:txBody>
      </p:sp>
      <p:sp>
        <p:nvSpPr>
          <p:cNvPr id="8" name="Rectangle 7">
            <a:extLst>
              <a:ext uri="{FF2B5EF4-FFF2-40B4-BE49-F238E27FC236}">
                <a16:creationId xmlns:a16="http://schemas.microsoft.com/office/drawing/2014/main" id="{AD585443-4EFE-442A-8DA1-C970F1DAADBC}"/>
              </a:ext>
            </a:extLst>
          </p:cNvPr>
          <p:cNvSpPr/>
          <p:nvPr/>
        </p:nvSpPr>
        <p:spPr>
          <a:xfrm>
            <a:off x="0" y="6150114"/>
            <a:ext cx="12192000" cy="707886"/>
          </a:xfrm>
          <a:prstGeom prst="rect">
            <a:avLst/>
          </a:prstGeom>
          <a:solidFill>
            <a:srgbClr val="002060"/>
          </a:solidFill>
        </p:spPr>
        <p:txBody>
          <a:bodyPr wrap="square">
            <a:spAutoFit/>
          </a:bodyPr>
          <a:lstStyle/>
          <a:p>
            <a:pPr algn="ctr"/>
            <a:r>
              <a:rPr lang="en-US" sz="4000" dirty="0">
                <a:solidFill>
                  <a:schemeClr val="bg1">
                    <a:lumMod val="85000"/>
                  </a:schemeClr>
                </a:solidFill>
                <a:latin typeface="Arial Rounded MT Bold" panose="020F0704030504030204" pitchFamily="34" charset="0"/>
                <a:cs typeface="Aldhabi" panose="020B0604020202020204" pitchFamily="2" charset="-78"/>
              </a:rPr>
              <a:t>Read and Review NLTK in Phase II</a:t>
            </a:r>
          </a:p>
        </p:txBody>
      </p:sp>
    </p:spTree>
    <p:extLst>
      <p:ext uri="{BB962C8B-B14F-4D97-AF65-F5344CB8AC3E}">
        <p14:creationId xmlns:p14="http://schemas.microsoft.com/office/powerpoint/2010/main" val="2947535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2739</TotalTime>
  <Words>1451</Words>
  <Application>Microsoft Office PowerPoint</Application>
  <PresentationFormat>Widescreen</PresentationFormat>
  <Paragraphs>107</Paragraphs>
  <Slides>11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7" baseType="lpstr">
      <vt:lpstr>Arial</vt:lpstr>
      <vt:lpstr>Arial Rounded MT Bold</vt:lpstr>
      <vt:lpstr>Calibri</vt:lpstr>
      <vt:lpstr>Calibri Light</vt:lpstr>
      <vt:lpstr>Office Theme</vt:lpstr>
      <vt:lpstr>Microsoft Excel 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Yong Hui Ma</dc:creator>
  <cp:lastModifiedBy>Yong Hui Ma</cp:lastModifiedBy>
  <cp:revision>48</cp:revision>
  <dcterms:created xsi:type="dcterms:W3CDTF">2019-11-02T00:52:33Z</dcterms:created>
  <dcterms:modified xsi:type="dcterms:W3CDTF">2019-12-22T16:55:31Z</dcterms:modified>
</cp:coreProperties>
</file>