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360" r:id="rId4"/>
    <p:sldId id="358" r:id="rId5"/>
    <p:sldId id="363" r:id="rId6"/>
    <p:sldId id="365" r:id="rId7"/>
    <p:sldId id="3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3E5D-93D8-4D71-ABF5-B0372A714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52EF6-3C50-4944-B196-EE906C338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5228-DE57-4946-9635-AB3DEDEF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EF1A-0538-4187-A687-532CAD8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381A-0E88-4256-AABE-9C9A3D29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B45F-CDDE-4819-9916-6F1533CF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3F2F7-1877-4EDF-91E8-4282B1AA2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803B-4934-4D2A-ACB5-B1DC9F72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E18F-A94E-40CA-A0A7-C71E841C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0A6D-6DC3-4D87-B228-4B81CFB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7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27054-8AC2-42C5-9EA4-2A6EC70B6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1839A-551A-4A35-9C2A-D68458D58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3EC9A-4ED7-4D13-8852-EE4F99B2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3144-A73F-420D-8B8F-701B2727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B7BD-6A84-4BAC-98ED-65D7BE2B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0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8F24-6946-4C26-8465-71A39722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2A75-ED62-49FE-9329-3C6AB1A6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FC0B-C01C-49CD-8961-6E98D53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58D5-5817-4F78-8299-3BDFF0F8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8A11-F40A-4B0F-93AD-20740E52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3008-8AAA-4BBD-939C-B6E620C2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B1B03-2EE7-4156-8BA7-AFFBD50F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BB04-C716-49AF-9DFC-CE69C8AC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E51B-016E-4292-802A-7DC5EC9C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AD65-9989-4B30-BC57-BED30833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8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27FB-D41D-4978-8381-762A6319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4A70-0C80-4AAD-A0A1-9164BCAF4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7A42E-4C95-4D1C-80A4-F28163535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6999-9FD0-4B99-9038-139F4303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6484E-7D5A-4822-B222-BD02313E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88DA3-202F-4228-8816-6A6170D6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0ACC-9C8C-49F0-93F1-14ADFC84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95AE-BB5D-4FF8-A165-950CB34D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06B96-C90E-47CA-BB56-6A7FC3B7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6ADBB-CD24-44AA-97E0-905A69D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DC8B-6318-4D7A-B839-88DB2FAF7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DDB5A-6921-4D10-A170-16759CEF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0F28C-45FA-48E6-B09D-CBFB38CC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BCA8A-114A-4AF1-AABC-C03D13A5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E14F-FBB2-4039-9E91-E15E2445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09257-E171-4B02-A01A-1923BB09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7C697-9A76-4F55-8BB8-F8F71672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09270-8732-4202-A459-F35AD703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1FA5C-CBAE-4C31-993B-D979A07B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19B6E-0FCD-4CD6-B54E-5DCCDBFC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A6CBF-F005-478C-B25D-B50AA728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8B6A-9440-4A8F-8DF3-DECA58B9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C45F-7D56-4B24-9D07-DEED3096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4707-222D-409B-9057-D6AA2FD18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3B7B-6720-42F3-BAB2-A07812E3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858BB-869C-4C39-BF02-E7A289F6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C9C4-D662-4AE7-89E2-D0D40F1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0309-AFBE-46D4-B84A-EEF9D383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5BE51-7016-46DE-BC71-968C836A9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C1CC0-9B68-4AC4-AB13-425AAB28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006D4-A817-4B0C-812E-D99A191B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1E4F5-012B-48BF-BF11-53C0FD01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44052-E158-4BCD-B352-6DD1FB5D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D5D0A-E16F-4E66-B415-56A413CB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4139E-CADC-497B-9FDE-99D95607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D87F-4FA5-4828-90B8-BF3747E0B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C12AE-FBE0-4B70-82FF-4C068E3E60B9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4F76-514A-43CD-AB46-F45B4DDB5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12FAF-9E6C-4E34-AD25-A9CE0F18F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nestone.academy/runestone/books/published/pythonds/index.html" TargetMode="External"/><Relationship Id="rId2" Type="http://schemas.openxmlformats.org/officeDocument/2006/relationships/hyperlink" Target="http://do1.dr-chuck.com/pythonlearn/EN_us/pythonlearn.pd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mturing.acm.org/award_winners/stonebraker_1172121.cf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mturing.acm.org/award_winners/pearl_2658896.cfm" TargetMode="External"/><Relationship Id="rId4" Type="http://schemas.openxmlformats.org/officeDocument/2006/relationships/hyperlink" Target="https://amturing.acm.org/award_winners/lamport_1205376.cf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96604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FAE28-A16D-426A-9633-01F03A2E905C}"/>
              </a:ext>
            </a:extLst>
          </p:cNvPr>
          <p:cNvSpPr/>
          <p:nvPr/>
        </p:nvSpPr>
        <p:spPr>
          <a:xfrm>
            <a:off x="982648" y="3753361"/>
            <a:ext cx="108721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Learning 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Do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Learn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Do it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Learning with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6BCF8-CC2D-4AD7-9F7E-4C9731330EF8}"/>
              </a:ext>
            </a:extLst>
          </p:cNvPr>
          <p:cNvSpPr/>
          <p:nvPr/>
        </p:nvSpPr>
        <p:spPr>
          <a:xfrm>
            <a:off x="4291536" y="5786724"/>
            <a:ext cx="3265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~ 12 lessons till early March</a:t>
            </a: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2F982AE-CD4E-45F8-9261-34A9F3D6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91098" cy="7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81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2" name="Plaque 11">
            <a:extLst>
              <a:ext uri="{FF2B5EF4-FFF2-40B4-BE49-F238E27FC236}">
                <a16:creationId xmlns:a16="http://schemas.microsoft.com/office/drawing/2014/main" id="{FCC2C82F-78FB-45E2-8C36-7083AB97FEFF}"/>
              </a:ext>
            </a:extLst>
          </p:cNvPr>
          <p:cNvSpPr/>
          <p:nvPr/>
        </p:nvSpPr>
        <p:spPr>
          <a:xfrm>
            <a:off x="3963831" y="1384601"/>
            <a:ext cx="1760220" cy="1832316"/>
          </a:xfrm>
          <a:prstGeom prst="plaqu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lang="en-US" sz="1600" baseline="0">
                <a:solidFill>
                  <a:schemeClr val="tx1">
                    <a:lumMod val="95000"/>
                    <a:lumOff val="5000"/>
                  </a:schemeClr>
                </a:solidFill>
              </a:rPr>
              <a:t> Structure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Plaque 12">
            <a:extLst>
              <a:ext uri="{FF2B5EF4-FFF2-40B4-BE49-F238E27FC236}">
                <a16:creationId xmlns:a16="http://schemas.microsoft.com/office/drawing/2014/main" id="{669E419F-2FCA-49FE-95D8-ED85AEF85E01}"/>
              </a:ext>
            </a:extLst>
          </p:cNvPr>
          <p:cNvSpPr/>
          <p:nvPr/>
        </p:nvSpPr>
        <p:spPr>
          <a:xfrm>
            <a:off x="5731671" y="1376981"/>
            <a:ext cx="1761392" cy="1832316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Feature</a:t>
            </a:r>
            <a:r>
              <a:rPr lang="en-US" sz="1600" baseline="0"/>
              <a:t> Engineering and Modeling</a:t>
            </a:r>
            <a:endParaRPr lang="en-US" sz="1600"/>
          </a:p>
        </p:txBody>
      </p:sp>
      <p:sp>
        <p:nvSpPr>
          <p:cNvPr id="14" name="Plaque 13">
            <a:extLst>
              <a:ext uri="{FF2B5EF4-FFF2-40B4-BE49-F238E27FC236}">
                <a16:creationId xmlns:a16="http://schemas.microsoft.com/office/drawing/2014/main" id="{B58579A3-AB2A-47CA-B2D7-55AA1C415595}"/>
              </a:ext>
            </a:extLst>
          </p:cNvPr>
          <p:cNvSpPr/>
          <p:nvPr/>
        </p:nvSpPr>
        <p:spPr>
          <a:xfrm>
            <a:off x="3971451" y="3232157"/>
            <a:ext cx="1760220" cy="1832317"/>
          </a:xfrm>
          <a:prstGeom prst="plaqu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 Acquisition: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</a:p>
        </p:txBody>
      </p:sp>
      <p:sp>
        <p:nvSpPr>
          <p:cNvPr id="15" name="Plaque 14">
            <a:extLst>
              <a:ext uri="{FF2B5EF4-FFF2-40B4-BE49-F238E27FC236}">
                <a16:creationId xmlns:a16="http://schemas.microsoft.com/office/drawing/2014/main" id="{79006372-EB5A-4D84-BC63-E685205A633F}"/>
              </a:ext>
            </a:extLst>
          </p:cNvPr>
          <p:cNvSpPr/>
          <p:nvPr/>
        </p:nvSpPr>
        <p:spPr>
          <a:xfrm>
            <a:off x="5731671" y="3224537"/>
            <a:ext cx="1761392" cy="1832317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UI and Web Dev</a:t>
            </a:r>
          </a:p>
        </p:txBody>
      </p:sp>
      <p:sp>
        <p:nvSpPr>
          <p:cNvPr id="22" name="Callout: Left Arrow 21">
            <a:extLst>
              <a:ext uri="{FF2B5EF4-FFF2-40B4-BE49-F238E27FC236}">
                <a16:creationId xmlns:a16="http://schemas.microsoft.com/office/drawing/2014/main" id="{51629B38-8DF3-42AD-B75F-5004E90BF474}"/>
              </a:ext>
            </a:extLst>
          </p:cNvPr>
          <p:cNvSpPr/>
          <p:nvPr/>
        </p:nvSpPr>
        <p:spPr>
          <a:xfrm>
            <a:off x="7305857" y="2320306"/>
            <a:ext cx="1852246" cy="1822938"/>
          </a:xfrm>
          <a:prstGeom prst="lef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Docker and Deployment</a:t>
            </a:r>
          </a:p>
        </p:txBody>
      </p:sp>
      <p:sp>
        <p:nvSpPr>
          <p:cNvPr id="23" name="Callout: Right Arrow 22">
            <a:extLst>
              <a:ext uri="{FF2B5EF4-FFF2-40B4-BE49-F238E27FC236}">
                <a16:creationId xmlns:a16="http://schemas.microsoft.com/office/drawing/2014/main" id="{831F1453-D7D9-4178-AE75-46DE6C9B159E}"/>
              </a:ext>
            </a:extLst>
          </p:cNvPr>
          <p:cNvSpPr/>
          <p:nvPr/>
        </p:nvSpPr>
        <p:spPr>
          <a:xfrm>
            <a:off x="2470129" y="2378130"/>
            <a:ext cx="1647093" cy="1770185"/>
          </a:xfrm>
          <a:prstGeom prst="rightArrowCallou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College</a:t>
            </a:r>
            <a:r>
              <a:rPr lang="en-US" sz="1600" baseline="0"/>
              <a:t> Admission Insights</a:t>
            </a:r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AD83-0A8F-4954-BB0D-F71125F4FF4D}"/>
              </a:ext>
            </a:extLst>
          </p:cNvPr>
          <p:cNvSpPr/>
          <p:nvPr/>
        </p:nvSpPr>
        <p:spPr>
          <a:xfrm>
            <a:off x="2077294" y="5634213"/>
            <a:ext cx="9128587" cy="49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20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Project: College Admission and Gap Analysis</a:t>
            </a:r>
            <a:endParaRPr lang="en-US" sz="2000" dirty="0">
              <a:effectLst/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13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AE5EBF-A8B2-4D97-AF09-FEC01EB7A69C}"/>
              </a:ext>
            </a:extLst>
          </p:cNvPr>
          <p:cNvSpPr/>
          <p:nvPr/>
        </p:nvSpPr>
        <p:spPr>
          <a:xfrm>
            <a:off x="152400" y="3383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E5E03-B49E-4F62-8011-2F6E069D154E}"/>
              </a:ext>
            </a:extLst>
          </p:cNvPr>
          <p:cNvSpPr/>
          <p:nvPr/>
        </p:nvSpPr>
        <p:spPr>
          <a:xfrm>
            <a:off x="574771" y="5534769"/>
            <a:ext cx="10872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Expectations: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Basic: be able to write textbook practice problems on control flow,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Enhanced: be able parse and store static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Practical: be able to acquire and store dynamic web pages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91BC74-C30A-44C2-9508-05CD58A74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55792"/>
              </p:ext>
            </p:extLst>
          </p:nvPr>
        </p:nvGraphicFramePr>
        <p:xfrm>
          <a:off x="574771" y="1046232"/>
          <a:ext cx="10515600" cy="4321097"/>
        </p:xfrm>
        <a:graphic>
          <a:graphicData uri="http://schemas.openxmlformats.org/drawingml/2006/table">
            <a:tbl>
              <a:tblPr/>
              <a:tblGrid>
                <a:gridCol w="2312288">
                  <a:extLst>
                    <a:ext uri="{9D8B030D-6E8A-4147-A177-3AD203B41FA5}">
                      <a16:colId xmlns:a16="http://schemas.microsoft.com/office/drawing/2014/main" val="2669051355"/>
                    </a:ext>
                  </a:extLst>
                </a:gridCol>
                <a:gridCol w="988646">
                  <a:extLst>
                    <a:ext uri="{9D8B030D-6E8A-4147-A177-3AD203B41FA5}">
                      <a16:colId xmlns:a16="http://schemas.microsoft.com/office/drawing/2014/main" val="4038493634"/>
                    </a:ext>
                  </a:extLst>
                </a:gridCol>
                <a:gridCol w="988646">
                  <a:extLst>
                    <a:ext uri="{9D8B030D-6E8A-4147-A177-3AD203B41FA5}">
                      <a16:colId xmlns:a16="http://schemas.microsoft.com/office/drawing/2014/main" val="3948023553"/>
                    </a:ext>
                  </a:extLst>
                </a:gridCol>
                <a:gridCol w="1086694">
                  <a:extLst>
                    <a:ext uri="{9D8B030D-6E8A-4147-A177-3AD203B41FA5}">
                      <a16:colId xmlns:a16="http://schemas.microsoft.com/office/drawing/2014/main" val="31752080"/>
                    </a:ext>
                  </a:extLst>
                </a:gridCol>
                <a:gridCol w="1086694">
                  <a:extLst>
                    <a:ext uri="{9D8B030D-6E8A-4147-A177-3AD203B41FA5}">
                      <a16:colId xmlns:a16="http://schemas.microsoft.com/office/drawing/2014/main" val="727579224"/>
                    </a:ext>
                  </a:extLst>
                </a:gridCol>
                <a:gridCol w="1037670">
                  <a:extLst>
                    <a:ext uri="{9D8B030D-6E8A-4147-A177-3AD203B41FA5}">
                      <a16:colId xmlns:a16="http://schemas.microsoft.com/office/drawing/2014/main" val="1925523846"/>
                    </a:ext>
                  </a:extLst>
                </a:gridCol>
                <a:gridCol w="1037670">
                  <a:extLst>
                    <a:ext uri="{9D8B030D-6E8A-4147-A177-3AD203B41FA5}">
                      <a16:colId xmlns:a16="http://schemas.microsoft.com/office/drawing/2014/main" val="373974792"/>
                    </a:ext>
                  </a:extLst>
                </a:gridCol>
                <a:gridCol w="988646">
                  <a:extLst>
                    <a:ext uri="{9D8B030D-6E8A-4147-A177-3AD203B41FA5}">
                      <a16:colId xmlns:a16="http://schemas.microsoft.com/office/drawing/2014/main" val="178077040"/>
                    </a:ext>
                  </a:extLst>
                </a:gridCol>
                <a:gridCol w="988646">
                  <a:extLst>
                    <a:ext uri="{9D8B030D-6E8A-4147-A177-3AD203B41FA5}">
                      <a16:colId xmlns:a16="http://schemas.microsoft.com/office/drawing/2014/main" val="640652971"/>
                    </a:ext>
                  </a:extLst>
                </a:gridCol>
              </a:tblGrid>
              <a:tr h="119138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 Acquisition: PY</a:t>
                      </a:r>
                    </a:p>
                  </a:txBody>
                  <a:tcPr marL="4964" marR="4964" marT="49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Week1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Week2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Week3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Week4, 5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6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Week7,8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Week9, 10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Week11,12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50338"/>
                  </a:ext>
                </a:extLst>
              </a:tr>
              <a:tr h="327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Read from Web Pages: Static, Nonparameterized</a:t>
                      </a:r>
                    </a:p>
                  </a:txBody>
                  <a:tcPr marL="4964" marR="4964" marT="49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Read from Social Media: Dynamic, Subsets</a:t>
                      </a:r>
                    </a:p>
                  </a:txBody>
                  <a:tcPr marL="4964" marR="4964" marT="49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Store and Retrieve Data: Files, directories and DB</a:t>
                      </a:r>
                    </a:p>
                  </a:txBody>
                  <a:tcPr marL="4964" marR="4964" marT="49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Processing, Analyzing and Visualization on Stored Data </a:t>
                      </a:r>
                    </a:p>
                  </a:txBody>
                  <a:tcPr marL="4964" marR="4964" marT="49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Numpy ai friendly libraries</a:t>
                      </a:r>
                    </a:p>
                  </a:txBody>
                  <a:tcPr marL="4964" marR="4964" marT="49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Build Data Pipelines: Build Spiders, Read, Store and Process  </a:t>
                      </a:r>
                    </a:p>
                  </a:txBody>
                  <a:tcPr marL="4964" marR="4964" marT="49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Some UI: (mainly covered in UI and Design Class)</a:t>
                      </a:r>
                    </a:p>
                  </a:txBody>
                  <a:tcPr marL="4964" marR="4964" marT="49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System Design: review and fundamentals</a:t>
                      </a:r>
                    </a:p>
                  </a:txBody>
                  <a:tcPr marL="4964" marR="4964" marT="496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02530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Basics of Python Programming - Expressions, Variables, and Printing Output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100971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Python Operators - Python Assignment Operator, Relational and Logical Operators, Short Circuit Operators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253223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Python Conditionals and If Statement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915733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Methods - Parameters, Arguments, and Return Values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922077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Complete Object Oriented Programming - Class, Objects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725001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OOPS - Encapsulation, Inheritance and Abstract Class.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90833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Python Data Structures In-depth - List, Set, Dictionary and Tuples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490657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Conditionals - If Else Statement, Nested If Else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54728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Loops - For Loop, While Loop in Python, Break and Continue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033878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Mutability - Immutability of Python Basic Types.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534507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Built-in And User-Defined Modules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668769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Errors And Exception Handling - try, except, else and finally.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08759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Custom Exception - Raising Exception, Creating and Raising a Custom Exception.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413528"/>
                  </a:ext>
                </a:extLst>
              </a:tr>
              <a:tr h="273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Advanced Use of Packages: NLTK, BS4, Tweepy, Scrapy, Tkinter, Pandas, Numpy etc. 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4964" marR="4964" marT="49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964" marR="4964" marT="49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888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92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4EE724-ECAD-4EF4-9684-8472B7072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19814"/>
              </p:ext>
            </p:extLst>
          </p:nvPr>
        </p:nvGraphicFramePr>
        <p:xfrm>
          <a:off x="1474695" y="1691820"/>
          <a:ext cx="10968315" cy="1679125"/>
        </p:xfrm>
        <a:graphic>
          <a:graphicData uri="http://schemas.openxmlformats.org/drawingml/2006/table">
            <a:tbl>
              <a:tblPr/>
              <a:tblGrid>
                <a:gridCol w="3230003">
                  <a:extLst>
                    <a:ext uri="{9D8B030D-6E8A-4147-A177-3AD203B41FA5}">
                      <a16:colId xmlns:a16="http://schemas.microsoft.com/office/drawing/2014/main" val="1830099479"/>
                    </a:ext>
                  </a:extLst>
                </a:gridCol>
                <a:gridCol w="935902">
                  <a:extLst>
                    <a:ext uri="{9D8B030D-6E8A-4147-A177-3AD203B41FA5}">
                      <a16:colId xmlns:a16="http://schemas.microsoft.com/office/drawing/2014/main" val="2432308039"/>
                    </a:ext>
                  </a:extLst>
                </a:gridCol>
                <a:gridCol w="935902">
                  <a:extLst>
                    <a:ext uri="{9D8B030D-6E8A-4147-A177-3AD203B41FA5}">
                      <a16:colId xmlns:a16="http://schemas.microsoft.com/office/drawing/2014/main" val="361909763"/>
                    </a:ext>
                  </a:extLst>
                </a:gridCol>
                <a:gridCol w="935902">
                  <a:extLst>
                    <a:ext uri="{9D8B030D-6E8A-4147-A177-3AD203B41FA5}">
                      <a16:colId xmlns:a16="http://schemas.microsoft.com/office/drawing/2014/main" val="1018566067"/>
                    </a:ext>
                  </a:extLst>
                </a:gridCol>
                <a:gridCol w="935902">
                  <a:extLst>
                    <a:ext uri="{9D8B030D-6E8A-4147-A177-3AD203B41FA5}">
                      <a16:colId xmlns:a16="http://schemas.microsoft.com/office/drawing/2014/main" val="756605755"/>
                    </a:ext>
                  </a:extLst>
                </a:gridCol>
                <a:gridCol w="935902">
                  <a:extLst>
                    <a:ext uri="{9D8B030D-6E8A-4147-A177-3AD203B41FA5}">
                      <a16:colId xmlns:a16="http://schemas.microsoft.com/office/drawing/2014/main" val="1227825461"/>
                    </a:ext>
                  </a:extLst>
                </a:gridCol>
                <a:gridCol w="935902">
                  <a:extLst>
                    <a:ext uri="{9D8B030D-6E8A-4147-A177-3AD203B41FA5}">
                      <a16:colId xmlns:a16="http://schemas.microsoft.com/office/drawing/2014/main" val="3438296603"/>
                    </a:ext>
                  </a:extLst>
                </a:gridCol>
                <a:gridCol w="1061450">
                  <a:extLst>
                    <a:ext uri="{9D8B030D-6E8A-4147-A177-3AD203B41FA5}">
                      <a16:colId xmlns:a16="http://schemas.microsoft.com/office/drawing/2014/main" val="239516063"/>
                    </a:ext>
                  </a:extLst>
                </a:gridCol>
                <a:gridCol w="1061450">
                  <a:extLst>
                    <a:ext uri="{9D8B030D-6E8A-4147-A177-3AD203B41FA5}">
                      <a16:colId xmlns:a16="http://schemas.microsoft.com/office/drawing/2014/main" val="3915692394"/>
                    </a:ext>
                  </a:extLst>
                </a:gridCol>
              </a:tblGrid>
              <a:tr h="29886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4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(review lesson code to identify structures/algorithms)</a:t>
                      </a:r>
                    </a:p>
                  </a:txBody>
                  <a:tcPr marL="6641" marR="6641" marT="66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Week1, 2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Week3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Week4, 5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6, 7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8, 9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10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Week10, 11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12 (simplified)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8684"/>
                  </a:ext>
                </a:extLst>
              </a:tr>
              <a:tr h="4383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Data Structures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Asymptotic Analysis 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Sorting  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Searching 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Dynamic Programming 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Introduction to Graphs 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Binary Trees 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Traversals and Problems on Graphs and Trees  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27859"/>
                  </a:ext>
                </a:extLst>
              </a:tr>
              <a:tr h="159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Review Python Weekly Lessons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On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5587"/>
                  </a:ext>
                </a:extLst>
              </a:tr>
              <a:tr h="159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Review AI Weekly Lessons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On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170795"/>
                  </a:ext>
                </a:extLst>
              </a:tr>
              <a:tr h="159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Review UI Weekly Lessons</a:t>
                      </a:r>
                    </a:p>
                  </a:txBody>
                  <a:tcPr marL="6641" marR="6641" marT="66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1" marR="6641" marT="66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1642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7AE5EBF-A8B2-4D97-AF09-FEC01EB7A69C}"/>
              </a:ext>
            </a:extLst>
          </p:cNvPr>
          <p:cNvSpPr/>
          <p:nvPr/>
        </p:nvSpPr>
        <p:spPr>
          <a:xfrm>
            <a:off x="152400" y="3383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E5E03-B49E-4F62-8011-2F6E069D154E}"/>
              </a:ext>
            </a:extLst>
          </p:cNvPr>
          <p:cNvSpPr/>
          <p:nvPr/>
        </p:nvSpPr>
        <p:spPr>
          <a:xfrm>
            <a:off x="468220" y="3717503"/>
            <a:ext cx="108721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Expectations: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Basic: Learn Concepts. Be able to pseudo-code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Enhanced: Implement textbook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Practical: Analyze and identify DS application in other three classrooms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5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2" name="Plaque 11">
            <a:extLst>
              <a:ext uri="{FF2B5EF4-FFF2-40B4-BE49-F238E27FC236}">
                <a16:creationId xmlns:a16="http://schemas.microsoft.com/office/drawing/2014/main" id="{FCC2C82F-78FB-45E2-8C36-7083AB97FEFF}"/>
              </a:ext>
            </a:extLst>
          </p:cNvPr>
          <p:cNvSpPr/>
          <p:nvPr/>
        </p:nvSpPr>
        <p:spPr>
          <a:xfrm>
            <a:off x="3963831" y="1384601"/>
            <a:ext cx="1760220" cy="1832316"/>
          </a:xfrm>
          <a:prstGeom prst="plaqu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lang="en-US" sz="1600" baseline="0">
                <a:solidFill>
                  <a:schemeClr val="tx1">
                    <a:lumMod val="95000"/>
                    <a:lumOff val="5000"/>
                  </a:schemeClr>
                </a:solidFill>
              </a:rPr>
              <a:t> Structure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Plaque 12">
            <a:extLst>
              <a:ext uri="{FF2B5EF4-FFF2-40B4-BE49-F238E27FC236}">
                <a16:creationId xmlns:a16="http://schemas.microsoft.com/office/drawing/2014/main" id="{669E419F-2FCA-49FE-95D8-ED85AEF85E01}"/>
              </a:ext>
            </a:extLst>
          </p:cNvPr>
          <p:cNvSpPr/>
          <p:nvPr/>
        </p:nvSpPr>
        <p:spPr>
          <a:xfrm>
            <a:off x="5731671" y="1376981"/>
            <a:ext cx="1761392" cy="1832316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Feature</a:t>
            </a:r>
            <a:r>
              <a:rPr lang="en-US" sz="1600" baseline="0"/>
              <a:t> Engineering and Modeling</a:t>
            </a:r>
            <a:endParaRPr lang="en-US" sz="1600"/>
          </a:p>
        </p:txBody>
      </p:sp>
      <p:sp>
        <p:nvSpPr>
          <p:cNvPr id="14" name="Plaque 13">
            <a:extLst>
              <a:ext uri="{FF2B5EF4-FFF2-40B4-BE49-F238E27FC236}">
                <a16:creationId xmlns:a16="http://schemas.microsoft.com/office/drawing/2014/main" id="{B58579A3-AB2A-47CA-B2D7-55AA1C415595}"/>
              </a:ext>
            </a:extLst>
          </p:cNvPr>
          <p:cNvSpPr/>
          <p:nvPr/>
        </p:nvSpPr>
        <p:spPr>
          <a:xfrm>
            <a:off x="3971451" y="3232157"/>
            <a:ext cx="1760220" cy="1832317"/>
          </a:xfrm>
          <a:prstGeom prst="plaqu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 Acquisition: Python</a:t>
            </a:r>
          </a:p>
        </p:txBody>
      </p:sp>
      <p:sp>
        <p:nvSpPr>
          <p:cNvPr id="15" name="Plaque 14">
            <a:extLst>
              <a:ext uri="{FF2B5EF4-FFF2-40B4-BE49-F238E27FC236}">
                <a16:creationId xmlns:a16="http://schemas.microsoft.com/office/drawing/2014/main" id="{79006372-EB5A-4D84-BC63-E685205A633F}"/>
              </a:ext>
            </a:extLst>
          </p:cNvPr>
          <p:cNvSpPr/>
          <p:nvPr/>
        </p:nvSpPr>
        <p:spPr>
          <a:xfrm>
            <a:off x="5731671" y="3224537"/>
            <a:ext cx="1761392" cy="1832317"/>
          </a:xfrm>
          <a:prstGeom prst="plaqu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UI and Web Dev</a:t>
            </a:r>
          </a:p>
        </p:txBody>
      </p:sp>
      <p:sp>
        <p:nvSpPr>
          <p:cNvPr id="22" name="Callout: Left Arrow 21">
            <a:extLst>
              <a:ext uri="{FF2B5EF4-FFF2-40B4-BE49-F238E27FC236}">
                <a16:creationId xmlns:a16="http://schemas.microsoft.com/office/drawing/2014/main" id="{51629B38-8DF3-42AD-B75F-5004E90BF474}"/>
              </a:ext>
            </a:extLst>
          </p:cNvPr>
          <p:cNvSpPr/>
          <p:nvPr/>
        </p:nvSpPr>
        <p:spPr>
          <a:xfrm>
            <a:off x="7305857" y="2320306"/>
            <a:ext cx="1852246" cy="1822938"/>
          </a:xfrm>
          <a:prstGeom prst="lef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Docker and Deployment</a:t>
            </a:r>
          </a:p>
        </p:txBody>
      </p:sp>
      <p:sp>
        <p:nvSpPr>
          <p:cNvPr id="23" name="Callout: Right Arrow 22">
            <a:extLst>
              <a:ext uri="{FF2B5EF4-FFF2-40B4-BE49-F238E27FC236}">
                <a16:creationId xmlns:a16="http://schemas.microsoft.com/office/drawing/2014/main" id="{831F1453-D7D9-4178-AE75-46DE6C9B159E}"/>
              </a:ext>
            </a:extLst>
          </p:cNvPr>
          <p:cNvSpPr/>
          <p:nvPr/>
        </p:nvSpPr>
        <p:spPr>
          <a:xfrm>
            <a:off x="2470129" y="2378130"/>
            <a:ext cx="1647093" cy="1770185"/>
          </a:xfrm>
          <a:prstGeom prst="rightArrowCallou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College</a:t>
            </a:r>
            <a:r>
              <a:rPr lang="en-US" sz="1600" baseline="0"/>
              <a:t> Admission Insights</a:t>
            </a:r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AD83-0A8F-4954-BB0D-F71125F4FF4D}"/>
              </a:ext>
            </a:extLst>
          </p:cNvPr>
          <p:cNvSpPr/>
          <p:nvPr/>
        </p:nvSpPr>
        <p:spPr>
          <a:xfrm>
            <a:off x="2077294" y="5634213"/>
            <a:ext cx="9128587" cy="49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20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Project: College Admission and Gap Analysis</a:t>
            </a:r>
            <a:endParaRPr lang="en-US" sz="2000" dirty="0">
              <a:effectLst/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577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4" name="Plaque 13">
            <a:extLst>
              <a:ext uri="{FF2B5EF4-FFF2-40B4-BE49-F238E27FC236}">
                <a16:creationId xmlns:a16="http://schemas.microsoft.com/office/drawing/2014/main" id="{B58579A3-AB2A-47CA-B2D7-55AA1C415595}"/>
              </a:ext>
            </a:extLst>
          </p:cNvPr>
          <p:cNvSpPr/>
          <p:nvPr/>
        </p:nvSpPr>
        <p:spPr>
          <a:xfrm>
            <a:off x="748191" y="1944377"/>
            <a:ext cx="1760220" cy="1832317"/>
          </a:xfrm>
          <a:prstGeom prst="plaqu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 Acquisition: 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934F4-ADC2-4D93-9731-C50C973869D8}"/>
              </a:ext>
            </a:extLst>
          </p:cNvPr>
          <p:cNvSpPr/>
          <p:nvPr/>
        </p:nvSpPr>
        <p:spPr>
          <a:xfrm>
            <a:off x="2903219" y="1443841"/>
            <a:ext cx="89929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Today: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III_PY_DS_Week3_PartA_R3.ipynb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III_PY_DS_Week3_PartB.ipynb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III_PY_DS_Week3_PartC.ipynb</a:t>
            </a: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Book Python: 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2"/>
              </a:rPr>
              <a:t>http://do1.dr-chuck.com/pythonlearn/EN_us/pythonlearn.pdf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Book DS: </a:t>
            </a:r>
            <a:r>
              <a:rPr lang="en-US" dirty="0">
                <a:hlinkClick r:id="rId3"/>
              </a:rPr>
              <a:t>https://runestone.academy/runestone/books/published/pythonds/index.html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Homework: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	1. Re-write III_PY_DS_Week3_PartB.ipynb and generate 4 to 10 csv files related to Admission. 4 schools. </a:t>
            </a: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No rush to crawl all.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	2.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ALL: 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OOP. Read 1.13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586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III: Coordinated Learning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14" name="Plaque 13">
            <a:extLst>
              <a:ext uri="{FF2B5EF4-FFF2-40B4-BE49-F238E27FC236}">
                <a16:creationId xmlns:a16="http://schemas.microsoft.com/office/drawing/2014/main" id="{B58579A3-AB2A-47CA-B2D7-55AA1C415595}"/>
              </a:ext>
            </a:extLst>
          </p:cNvPr>
          <p:cNvSpPr/>
          <p:nvPr/>
        </p:nvSpPr>
        <p:spPr>
          <a:xfrm>
            <a:off x="121444" y="80789"/>
            <a:ext cx="1737836" cy="916159"/>
          </a:xfrm>
          <a:prstGeom prst="plaqu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 Acquisition: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6DE29-C263-48ED-ACE4-39A9EFD9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1960242"/>
            <a:ext cx="7105650" cy="341947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EA8DCB-B88D-44C6-B432-CD7C11998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56113"/>
              </p:ext>
            </p:extLst>
          </p:nvPr>
        </p:nvGraphicFramePr>
        <p:xfrm>
          <a:off x="7826188" y="1328018"/>
          <a:ext cx="3654239" cy="3952194"/>
        </p:xfrm>
        <a:graphic>
          <a:graphicData uri="http://schemas.openxmlformats.org/drawingml/2006/table">
            <a:tbl>
              <a:tblPr/>
              <a:tblGrid>
                <a:gridCol w="3654239">
                  <a:extLst>
                    <a:ext uri="{9D8B030D-6E8A-4147-A177-3AD203B41FA5}">
                      <a16:colId xmlns:a16="http://schemas.microsoft.com/office/drawing/2014/main" val="1933060168"/>
                    </a:ext>
                  </a:extLst>
                </a:gridCol>
              </a:tblGrid>
              <a:tr h="823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58595B"/>
                          </a:solidFill>
                          <a:effectLst/>
                          <a:highlight>
                            <a:srgbClr val="FFFF00"/>
                          </a:highlight>
                          <a:latin typeface="Abadi" panose="020B0604020104020204" pitchFamily="34" charset="0"/>
                        </a:rPr>
                        <a:t>(2015)Diffie, WhitfieldHellman, Martin</a:t>
                      </a:r>
                    </a:p>
                  </a:txBody>
                  <a:tcPr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804744"/>
                  </a:ext>
                </a:extLst>
              </a:tr>
              <a:tr h="988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highlight>
                            <a:srgbClr val="FFFF00"/>
                          </a:highlight>
                          <a:latin typeface="Abadi" panose="020B0604020104020204" pitchFamily="34" charset="0"/>
                          <a:hlinkClick r:id="rId3"/>
                        </a:rPr>
                        <a:t>(2014)Stonebraker, Michael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highlight>
                          <a:srgbClr val="FFFF00"/>
                        </a:highlight>
                        <a:latin typeface="Abadi" panose="020B0604020104020204" pitchFamily="34" charset="0"/>
                      </a:endParaRPr>
                    </a:p>
                  </a:txBody>
                  <a:tcPr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120343"/>
                  </a:ext>
                </a:extLst>
              </a:tr>
              <a:tr h="7410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highlight>
                            <a:srgbClr val="FFFF00"/>
                          </a:highlight>
                          <a:latin typeface="Abadi" panose="020B0604020104020204" pitchFamily="34" charset="0"/>
                          <a:hlinkClick r:id="rId4"/>
                        </a:rPr>
                        <a:t>(2013)Lamport, Leslie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highlight>
                          <a:srgbClr val="FFFF00"/>
                        </a:highlight>
                        <a:latin typeface="Abadi" panose="020B0604020104020204" pitchFamily="34" charset="0"/>
                      </a:endParaRPr>
                    </a:p>
                  </a:txBody>
                  <a:tcPr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228964"/>
                  </a:ext>
                </a:extLst>
              </a:tr>
              <a:tr h="658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58595B"/>
                          </a:solidFill>
                          <a:effectLst/>
                          <a:highlight>
                            <a:srgbClr val="FFFF00"/>
                          </a:highlight>
                          <a:latin typeface="Abadi" panose="020B0604020104020204" pitchFamily="34" charset="0"/>
                        </a:rPr>
                        <a:t>(2012)Goldwasser, ShafiMicali, Silvio</a:t>
                      </a:r>
                    </a:p>
                  </a:txBody>
                  <a:tcPr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648386"/>
                  </a:ext>
                </a:extLst>
              </a:tr>
              <a:tr h="7410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 dirty="0">
                          <a:solidFill>
                            <a:srgbClr val="0563C1"/>
                          </a:solidFill>
                          <a:effectLst/>
                          <a:highlight>
                            <a:srgbClr val="FFFF00"/>
                          </a:highlight>
                          <a:latin typeface="Abadi" panose="020B0604020104020204" pitchFamily="34" charset="0"/>
                          <a:hlinkClick r:id="rId5"/>
                        </a:rPr>
                        <a:t>(2011)Pearl, Judea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highlight>
                          <a:srgbClr val="FFFF00"/>
                        </a:highlight>
                        <a:latin typeface="Abadi" panose="020B0604020104020204" pitchFamily="34" charset="0"/>
                      </a:endParaRPr>
                    </a:p>
                  </a:txBody>
                  <a:tcPr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85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7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19313</TotalTime>
  <Words>781</Words>
  <Application>Microsoft Office PowerPoint</Application>
  <PresentationFormat>Widescreen</PresentationFormat>
  <Paragraphs>243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Hui Ma</dc:creator>
  <cp:lastModifiedBy>Yong Hui Ma</cp:lastModifiedBy>
  <cp:revision>186</cp:revision>
  <dcterms:created xsi:type="dcterms:W3CDTF">2019-11-02T00:52:33Z</dcterms:created>
  <dcterms:modified xsi:type="dcterms:W3CDTF">2019-12-22T16:32:34Z</dcterms:modified>
</cp:coreProperties>
</file>