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4" r:id="rId7"/>
    <p:sldId id="322" r:id="rId8"/>
    <p:sldId id="317" r:id="rId9"/>
    <p:sldId id="320" r:id="rId10"/>
    <p:sldId id="321" r:id="rId11"/>
    <p:sldId id="326" r:id="rId12"/>
    <p:sldId id="324" r:id="rId13"/>
    <p:sldId id="323" r:id="rId14"/>
    <p:sldId id="325" r:id="rId15"/>
  </p:sldIdLst>
  <p:sldSz cx="12188825" cy="6858000"/>
  <p:notesSz cx="6858000" cy="9144000"/>
  <p:custDataLst>
    <p:tags r:id="rId18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25.02.2021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25.02.2021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25.02.2021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hyperlink" Target="https://github.com/Stenlav/docker-lectu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umentation.portainer.io/v2.0/deploy/ceinstalldock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  <a:r>
              <a:rPr lang="en-US" sz="72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endParaRPr lang="ru-RU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C36AF-B002-4A3C-BB04-A5DDDC4B2858}"/>
              </a:ext>
            </a:extLst>
          </p:cNvPr>
          <p:cNvSpPr txBox="1"/>
          <p:nvPr/>
        </p:nvSpPr>
        <p:spPr>
          <a:xfrm>
            <a:off x="5282330" y="44624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Portainer</a:t>
            </a:r>
            <a:endParaRPr lang="ru-RU" sz="32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476074-18BE-4742-90F2-0F054246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5" y="1628800"/>
            <a:ext cx="11495012" cy="496855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FAA74E-52A6-4292-B938-0627E7CD9B63}"/>
              </a:ext>
            </a:extLst>
          </p:cNvPr>
          <p:cNvSpPr/>
          <p:nvPr/>
        </p:nvSpPr>
        <p:spPr>
          <a:xfrm>
            <a:off x="346905" y="655929"/>
            <a:ext cx="11495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Portainer</a:t>
            </a:r>
            <a:r>
              <a:rPr lang="ru-RU" sz="2400" dirty="0">
                <a:latin typeface="Bahnschrift Condensed" panose="020B0502040204020203" pitchFamily="34" charset="0"/>
              </a:rPr>
              <a:t> – это проект с открытым исходным кодом, предоставляющий лёгкий образ </a:t>
            </a:r>
            <a:r>
              <a:rPr lang="ru-RU" sz="2400" dirty="0" err="1">
                <a:latin typeface="Bahnschrift Condensed" panose="020B0502040204020203" pitchFamily="34" charset="0"/>
              </a:rPr>
              <a:t>Web</a:t>
            </a:r>
            <a:r>
              <a:rPr lang="ru-RU" sz="2400" dirty="0">
                <a:latin typeface="Bahnschrift Condensed" panose="020B0502040204020203" pitchFamily="34" charset="0"/>
              </a:rPr>
              <a:t>-интерфейса для управления </a:t>
            </a:r>
            <a:r>
              <a:rPr lang="ru-RU" sz="2400" dirty="0" err="1">
                <a:latin typeface="Bahnschrift Condensed" panose="020B0502040204020203" pitchFamily="34" charset="0"/>
              </a:rPr>
              <a:t>Docker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C36AF-B002-4A3C-BB04-A5DDDC4B2858}"/>
              </a:ext>
            </a:extLst>
          </p:cNvPr>
          <p:cNvSpPr txBox="1"/>
          <p:nvPr/>
        </p:nvSpPr>
        <p:spPr>
          <a:xfrm>
            <a:off x="4638725" y="260648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Полезные ссылки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797FDD-6EE3-41B4-93D0-7BD3763EB418}"/>
              </a:ext>
            </a:extLst>
          </p:cNvPr>
          <p:cNvSpPr/>
          <p:nvPr/>
        </p:nvSpPr>
        <p:spPr>
          <a:xfrm>
            <a:off x="765820" y="1859340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Материалы лекции </a:t>
            </a:r>
            <a:r>
              <a:rPr lang="ru-RU" sz="2400" dirty="0">
                <a:latin typeface="Bahnschrift Condensed" panose="020B0502040204020203" pitchFamily="34" charset="0"/>
              </a:rPr>
              <a:t>- </a:t>
            </a:r>
            <a:r>
              <a:rPr lang="en-US" sz="2400" dirty="0">
                <a:latin typeface="Bahnschrift Condensed" panose="020B0502040204020203" pitchFamily="34" charset="0"/>
                <a:hlinkClick r:id="rId2"/>
              </a:rPr>
              <a:t>https://github.com/Stenlav/docker-lecture</a:t>
            </a:r>
            <a:endParaRPr lang="ru-RU" sz="2400" dirty="0">
              <a:latin typeface="Bahnschrift Condensed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install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>
                <a:latin typeface="Bahnschrift Condensed" panose="020B0502040204020203" pitchFamily="34" charset="0"/>
              </a:rPr>
              <a:t>- </a:t>
            </a:r>
            <a:r>
              <a:rPr lang="en-US" sz="2400" dirty="0">
                <a:latin typeface="Bahnschrift Condensed" panose="020B0502040204020203" pitchFamily="34" charset="0"/>
                <a:hlinkClick r:id="rId3"/>
              </a:rPr>
              <a:t>https://docs.docker.com/get-docker/</a:t>
            </a:r>
            <a:endParaRPr lang="ru-RU" sz="2400" dirty="0">
              <a:latin typeface="Bahnschrift Condensed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Portainer</a:t>
            </a:r>
            <a:r>
              <a:rPr lang="ru-RU" sz="2400" dirty="0">
                <a:latin typeface="Bahnschrift Condensed" panose="020B0502040204020203" pitchFamily="34" charset="0"/>
              </a:rPr>
              <a:t> - </a:t>
            </a:r>
            <a:r>
              <a:rPr lang="en-US" sz="2400" dirty="0">
                <a:latin typeface="Bahnschrift Condensed" panose="020B0502040204020203" pitchFamily="34" charset="0"/>
                <a:hlinkClick r:id="rId4"/>
              </a:rPr>
              <a:t>https://documentation.portainer.io/v2.0/deploy/ceinstalldocker/</a:t>
            </a:r>
            <a:endParaRPr lang="ru-RU" sz="2400" dirty="0">
              <a:latin typeface="Bahnschrift Condensed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3" y="380999"/>
            <a:ext cx="9144001" cy="74374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Что такое </a:t>
            </a:r>
            <a:r>
              <a:rPr lang="en-US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Docker?</a:t>
            </a:r>
            <a:endParaRPr lang="ru-RU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405780" y="1484784"/>
            <a:ext cx="6192688" cy="4114801"/>
          </a:xfrm>
        </p:spPr>
        <p:txBody>
          <a:bodyPr rtlCol="0">
            <a:normAutofit/>
          </a:bodyPr>
          <a:lstStyle/>
          <a:p>
            <a:pPr algn="just"/>
            <a:r>
              <a:rPr lang="ru-RU" sz="28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r>
              <a:rPr lang="ru-RU" sz="2800" dirty="0">
                <a:latin typeface="Bahnschrift Condensed" panose="020B0502040204020203" pitchFamily="34" charset="0"/>
              </a:rPr>
              <a:t> — программное обеспечение для автоматизации развёртывания и управления приложениями в средах с поддержкой контейнеризации. Позволяет «упаковать» приложение со всем его окружением и зависимостями в контейнер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  <p:pic>
        <p:nvPicPr>
          <p:cNvPr id="4" name="Google Shape;91;p14" descr="Картинки по запросу docker">
            <a:extLst>
              <a:ext uri="{FF2B5EF4-FFF2-40B4-BE49-F238E27FC236}">
                <a16:creationId xmlns:a16="http://schemas.microsoft.com/office/drawing/2014/main" id="{454E5CB1-DB99-4FA9-93B1-8E2037E35FCC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8468" y="1264737"/>
            <a:ext cx="4828312" cy="4752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916" y="44624"/>
            <a:ext cx="8692399" cy="648072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400" dirty="0">
                <a:latin typeface="Bahnschrift Condensed" panose="020B0502040204020203" pitchFamily="34" charset="0"/>
              </a:rPr>
              <a:t> </a:t>
            </a:r>
            <a:r>
              <a:rPr lang="ru-RU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Основные термины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AABB2-D917-4170-8296-FDA82A2FEC82}"/>
              </a:ext>
            </a:extLst>
          </p:cNvPr>
          <p:cNvSpPr/>
          <p:nvPr/>
        </p:nvSpPr>
        <p:spPr>
          <a:xfrm>
            <a:off x="189756" y="692696"/>
            <a:ext cx="118813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-образ (</a:t>
            </a:r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Docker-image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)</a:t>
            </a:r>
            <a:r>
              <a:rPr lang="ru-RU" sz="2400" dirty="0">
                <a:latin typeface="Bahnschrift Condensed" panose="020B0502040204020203" pitchFamily="34" charset="0"/>
              </a:rPr>
              <a:t> — файл, включающий зависимости, сведения, конфигурацию для дальнейшего развертывания и инициализации контейнера.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algn="just"/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-файл (</a:t>
            </a:r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Docker-file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)</a:t>
            </a:r>
            <a:r>
              <a:rPr lang="ru-RU" sz="2400" dirty="0">
                <a:latin typeface="Bahnschrift Condensed" panose="020B0502040204020203" pitchFamily="34" charset="0"/>
              </a:rPr>
              <a:t> — описание правил по сборке образа, в котором первая строка указывает на базовый образ. Последующие команды выполняют копирование файлов и установку программ для создания определенной среды для разработки.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algn="just"/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-контейнер (</a:t>
            </a:r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Docker-container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) </a:t>
            </a:r>
            <a:r>
              <a:rPr lang="ru-RU" sz="2400" dirty="0">
                <a:latin typeface="Bahnschrift Condensed" panose="020B0502040204020203" pitchFamily="34" charset="0"/>
              </a:rPr>
              <a:t>— это легкий, автономный исполняемый пакет программного обеспечения, который включает в себя все необходимое для запуска приложения: код, среду выполнения, системные инструменты, системные библиотеки и настройки.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algn="just"/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Том (</a:t>
            </a:r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Volume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) </a:t>
            </a:r>
            <a:r>
              <a:rPr lang="ru-RU" sz="2400" dirty="0">
                <a:latin typeface="Bahnschrift Condensed" panose="020B0502040204020203" pitchFamily="34" charset="0"/>
              </a:rPr>
              <a:t>— эмуляция файловой системы для осуществления операций чтения и записи. Она создается автоматически с контейнером, поскольку некоторые приложения осуществляют сохранение данных.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algn="just"/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Реестр (</a:t>
            </a:r>
            <a:r>
              <a:rPr lang="ru-RU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Docker-registry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) </a:t>
            </a:r>
            <a:r>
              <a:rPr lang="ru-RU" sz="2400" dirty="0">
                <a:latin typeface="Bahnschrift Condensed" panose="020B0502040204020203" pitchFamily="34" charset="0"/>
              </a:rPr>
              <a:t>— зарезервированный сервер, используемый для хранения </a:t>
            </a:r>
            <a:r>
              <a:rPr lang="ru-RU" sz="2400" dirty="0" err="1"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latin typeface="Bahnschrift Condensed" panose="020B0502040204020203" pitchFamily="34" charset="0"/>
              </a:rPr>
              <a:t>-образов.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C36AF-B002-4A3C-BB04-A5DDDC4B2858}"/>
              </a:ext>
            </a:extLst>
          </p:cNvPr>
          <p:cNvSpPr txBox="1"/>
          <p:nvPr/>
        </p:nvSpPr>
        <p:spPr>
          <a:xfrm>
            <a:off x="621804" y="1052736"/>
            <a:ext cx="110892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Stateless</a:t>
            </a:r>
            <a:r>
              <a:rPr lang="ru-RU" sz="24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-приложения.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</a:t>
            </a:r>
            <a:r>
              <a:rPr lang="ru-RU" sz="2400" dirty="0">
                <a:latin typeface="Bahnschrift Condensed" panose="020B0502040204020203" pitchFamily="34" charset="0"/>
              </a:rPr>
              <a:t>Для примера возьмем два приложения — «корзину» в интернет-магазине и блог на </a:t>
            </a:r>
            <a:r>
              <a:rPr lang="ru-RU" sz="2400" dirty="0" err="1">
                <a:latin typeface="Bahnschrift Condensed" panose="020B0502040204020203" pitchFamily="34" charset="0"/>
              </a:rPr>
              <a:t>WordPress</a:t>
            </a:r>
            <a:r>
              <a:rPr lang="ru-RU" sz="2400" dirty="0">
                <a:latin typeface="Bahnschrift Condensed" panose="020B0502040204020203" pitchFamily="34" charset="0"/>
              </a:rPr>
              <a:t>. Когда мы добавляем товары в корзину (но не переходим к оплате заказа), она сохраняет все данные в </a:t>
            </a:r>
            <a:r>
              <a:rPr lang="ru-RU" sz="2400" dirty="0" err="1">
                <a:latin typeface="Bahnschrift Condensed" panose="020B0502040204020203" pitchFamily="34" charset="0"/>
              </a:rPr>
              <a:t>cookies</a:t>
            </a:r>
            <a:r>
              <a:rPr lang="ru-RU" sz="2400" dirty="0">
                <a:latin typeface="Bahnschrift Condensed" panose="020B0502040204020203" pitchFamily="34" charset="0"/>
              </a:rPr>
              <a:t> на нашей стороне. По завершении сессии приложение сбрасывает все данные и не хранит ничего на сервере. Когда мы снова заходим в интернет-магазин, информация о товарах считывается из нашей системы и снова отображается в корзине. Чтобы работать с покупателем, корзине не нужно получать никакую информацию с бэкенда — роль хранилища выполняет система покупателя. Такие приложения называются </a:t>
            </a:r>
            <a:r>
              <a:rPr lang="ru-RU" sz="2400" dirty="0" err="1">
                <a:latin typeface="Bahnschrift Condensed" panose="020B0502040204020203" pitchFamily="34" charset="0"/>
              </a:rPr>
              <a:t>stateless</a:t>
            </a:r>
            <a:r>
              <a:rPr lang="ru-RU" sz="2400" dirty="0">
                <a:latin typeface="Bahnschrift Condensed" panose="020B0502040204020203" pitchFamily="34" charset="0"/>
              </a:rPr>
              <a:t>, поскольку они не хранят информацию о своем состоянии.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algn="just"/>
            <a:r>
              <a:rPr lang="ru-RU" sz="2400" b="1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Stateful</a:t>
            </a:r>
            <a:r>
              <a:rPr lang="ru-RU" sz="24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-приложения.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 </a:t>
            </a:r>
            <a:r>
              <a:rPr lang="ru-RU" sz="2400" dirty="0">
                <a:latin typeface="Bahnschrift Condensed" panose="020B0502040204020203" pitchFamily="34" charset="0"/>
              </a:rPr>
              <a:t>Теперь посмотрим на блог. Когда мы создаем новый пост или оставляем комментарий, нужно чтобы любой пользователь в любое время мог получить к ним доступ. Поэтому все данные должны храниться на стороне сервера. Когда мы переходим на ту или иную страницу, движок блога загружает имеющуюся информацию из базы данных, а если мы что-то меняем на странице — записывает изменения на сервер. Такие приложения, которые должны хранить информацию о своем состоянии для корректной работы, называются </a:t>
            </a:r>
            <a:r>
              <a:rPr lang="ru-RU" sz="2400" dirty="0" err="1">
                <a:latin typeface="Bahnschrift Condensed" panose="020B0502040204020203" pitchFamily="34" charset="0"/>
              </a:rPr>
              <a:t>stateful</a:t>
            </a:r>
            <a:r>
              <a:rPr lang="ru-RU" sz="2400" dirty="0"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E91F6-BE80-4B4F-87C5-47B86F3345BC}"/>
              </a:ext>
            </a:extLst>
          </p:cNvPr>
          <p:cNvSpPr txBox="1"/>
          <p:nvPr/>
        </p:nvSpPr>
        <p:spPr>
          <a:xfrm>
            <a:off x="4521738" y="332656"/>
            <a:ext cx="282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Stateless vs Stateful</a:t>
            </a:r>
            <a:endParaRPr lang="ru-RU" sz="28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5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728D4A-BB59-44EA-9AB9-513A2927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19" y="1196752"/>
            <a:ext cx="8856984" cy="529158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308D4D-DDCA-4C56-A98A-27301B48C22B}"/>
              </a:ext>
            </a:extLst>
          </p:cNvPr>
          <p:cNvSpPr/>
          <p:nvPr/>
        </p:nvSpPr>
        <p:spPr>
          <a:xfrm>
            <a:off x="4040002" y="44624"/>
            <a:ext cx="4108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Как работает </a:t>
            </a:r>
            <a:r>
              <a:rPr lang="en-US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</a:t>
            </a:r>
            <a:endParaRPr lang="ru-RU" sz="4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308D4D-DDCA-4C56-A98A-27301B48C22B}"/>
              </a:ext>
            </a:extLst>
          </p:cNvPr>
          <p:cNvSpPr/>
          <p:nvPr/>
        </p:nvSpPr>
        <p:spPr>
          <a:xfrm>
            <a:off x="2177314" y="116632"/>
            <a:ext cx="783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Что происходит при запуске контейнера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930110-2B9B-4001-AD0A-C35C52CC454C}"/>
              </a:ext>
            </a:extLst>
          </p:cNvPr>
          <p:cNvSpPr/>
          <p:nvPr/>
        </p:nvSpPr>
        <p:spPr>
          <a:xfrm>
            <a:off x="441784" y="980728"/>
            <a:ext cx="113052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Происходит запуск образа (</a:t>
            </a:r>
            <a:r>
              <a:rPr lang="ru-RU" sz="2400" dirty="0" err="1">
                <a:latin typeface="Bahnschrift Condensed" panose="020B0502040204020203" pitchFamily="34" charset="0"/>
              </a:rPr>
              <a:t>Docker-image</a:t>
            </a:r>
            <a:r>
              <a:rPr lang="ru-RU" sz="2400" dirty="0">
                <a:latin typeface="Bahnschrift Condensed" panose="020B0502040204020203" pitchFamily="34" charset="0"/>
              </a:rPr>
              <a:t>). </a:t>
            </a:r>
            <a:r>
              <a:rPr lang="ru-RU" sz="2400" dirty="0" err="1"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Engine</a:t>
            </a:r>
            <a:r>
              <a:rPr lang="ru-RU" sz="2400" dirty="0">
                <a:latin typeface="Bahnschrift Condensed" panose="020B0502040204020203" pitchFamily="34" charset="0"/>
              </a:rPr>
              <a:t> проверяет существование образа.  Если образ уже существует локально, </a:t>
            </a:r>
            <a:r>
              <a:rPr lang="ru-RU" sz="2400" dirty="0" err="1"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latin typeface="Bahnschrift Condensed" panose="020B0502040204020203" pitchFamily="34" charset="0"/>
              </a:rPr>
              <a:t> использует его для нового контейнера. При его отсутствии выполняется скачивание с </a:t>
            </a:r>
            <a:r>
              <a:rPr lang="ru-RU" sz="2400" dirty="0" err="1"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Hub</a:t>
            </a:r>
            <a:r>
              <a:rPr lang="ru-RU" sz="2400" dirty="0">
                <a:latin typeface="Bahnschrift Condensed" panose="020B0502040204020203" pitchFamily="34" charset="0"/>
              </a:rPr>
              <a:t>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Создание контейнера из образа.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Разметка файловой системы и добавление слоя для записи.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Создание сетевого интерфейса.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Поиск и присвоение IP-адреса.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Запуск указанного процесса.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Bahnschrift Condensed" panose="020B0502040204020203" pitchFamily="34" charset="0"/>
              </a:rPr>
              <a:t>Захват ввода/вывода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8941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308D4D-DDCA-4C56-A98A-27301B48C22B}"/>
              </a:ext>
            </a:extLst>
          </p:cNvPr>
          <p:cNvSpPr/>
          <p:nvPr/>
        </p:nvSpPr>
        <p:spPr>
          <a:xfrm>
            <a:off x="4169045" y="24353"/>
            <a:ext cx="3850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Основные команды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930110-2B9B-4001-AD0A-C35C52CC454C}"/>
              </a:ext>
            </a:extLst>
          </p:cNvPr>
          <p:cNvSpPr/>
          <p:nvPr/>
        </p:nvSpPr>
        <p:spPr>
          <a:xfrm>
            <a:off x="441784" y="1196752"/>
            <a:ext cx="113052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run 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–</a:t>
            </a:r>
            <a:r>
              <a:rPr lang="ru-RU" sz="2400" dirty="0">
                <a:latin typeface="Bahnschrift Condensed" panose="020B0502040204020203" pitchFamily="34" charset="0"/>
              </a:rPr>
              <a:t> создание и первый запуск контейнера из образа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</a:t>
            </a:r>
            <a:r>
              <a:rPr lang="en-US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ps</a:t>
            </a:r>
            <a:r>
              <a:rPr lang="en-US" sz="2400" dirty="0">
                <a:latin typeface="Bahnschrift Condensed" panose="020B0502040204020203" pitchFamily="34" charset="0"/>
              </a:rPr>
              <a:t> -  </a:t>
            </a:r>
            <a:r>
              <a:rPr lang="ru-RU" sz="2400" dirty="0">
                <a:latin typeface="Bahnschrift Condensed" panose="020B0502040204020203" pitchFamily="34" charset="0"/>
              </a:rPr>
              <a:t>показывает список запущенных контейнеров. Ключ </a:t>
            </a:r>
            <a:r>
              <a:rPr lang="en-US" sz="2400" dirty="0">
                <a:latin typeface="Bahnschrift Condensed" panose="020B0502040204020203" pitchFamily="34" charset="0"/>
              </a:rPr>
              <a:t>–a </a:t>
            </a:r>
            <a:r>
              <a:rPr lang="ru-RU" sz="2400" dirty="0">
                <a:latin typeface="Bahnschrift Condensed" panose="020B0502040204020203" pitchFamily="34" charset="0"/>
              </a:rPr>
              <a:t>показывает список всех контейнеров на хосте.</a:t>
            </a:r>
          </a:p>
          <a:p>
            <a:pPr algn="just"/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logs “</a:t>
            </a:r>
            <a:r>
              <a:rPr lang="en-US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dockername</a:t>
            </a: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/hash” </a:t>
            </a:r>
            <a:r>
              <a:rPr lang="en-US" sz="2400" dirty="0">
                <a:latin typeface="Bahnschrift Condensed" panose="020B0502040204020203" pitchFamily="34" charset="0"/>
              </a:rPr>
              <a:t> - </a:t>
            </a:r>
            <a:r>
              <a:rPr lang="ru-RU" sz="2400" dirty="0">
                <a:latin typeface="Bahnschrift Condensed" panose="020B0502040204020203" pitchFamily="34" charset="0"/>
              </a:rPr>
              <a:t>показывает </a:t>
            </a:r>
            <a:r>
              <a:rPr lang="ru-RU" sz="2400" dirty="0" err="1">
                <a:latin typeface="Bahnschrift Condensed" panose="020B0502040204020203" pitchFamily="34" charset="0"/>
              </a:rPr>
              <a:t>логи</a:t>
            </a:r>
            <a:r>
              <a:rPr lang="ru-RU" sz="2400" dirty="0">
                <a:latin typeface="Bahnschrift Condensed" panose="020B0502040204020203" pitchFamily="34" charset="0"/>
              </a:rPr>
              <a:t> контейнера. Ключ  -</a:t>
            </a:r>
            <a:r>
              <a:rPr lang="en-US" sz="2400" dirty="0">
                <a:latin typeface="Bahnschrift Condensed" panose="020B0502040204020203" pitchFamily="34" charset="0"/>
              </a:rPr>
              <a:t>f </a:t>
            </a:r>
            <a:r>
              <a:rPr lang="ru-RU" sz="2400" dirty="0">
                <a:latin typeface="Bahnschrift Condensed" panose="020B0502040204020203" pitchFamily="34" charset="0"/>
              </a:rPr>
              <a:t>отображает обновления логов в режиме реального времени.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start/stop “</a:t>
            </a:r>
            <a:r>
              <a:rPr lang="en-US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dockername</a:t>
            </a: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/hash” 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– </a:t>
            </a:r>
            <a:r>
              <a:rPr lang="ru-RU" sz="2400" dirty="0">
                <a:latin typeface="Bahnschrift Condensed" panose="020B0502040204020203" pitchFamily="34" charset="0"/>
              </a:rPr>
              <a:t>запуск существующего контейнера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rm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– </a:t>
            </a:r>
            <a:r>
              <a:rPr lang="ru-RU" sz="2400" dirty="0">
                <a:latin typeface="Bahnschrift Condensed" panose="020B0502040204020203" pitchFamily="34" charset="0"/>
              </a:rPr>
              <a:t>удаление контейнера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</a:t>
            </a:r>
            <a:r>
              <a:rPr lang="en-US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rmi</a:t>
            </a: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latin typeface="Bahnschrift Condensed" panose="020B0502040204020203" pitchFamily="34" charset="0"/>
              </a:rPr>
              <a:t>– </a:t>
            </a:r>
            <a:r>
              <a:rPr lang="ru-RU" sz="2400" dirty="0">
                <a:latin typeface="Bahnschrift Condensed" panose="020B0502040204020203" pitchFamily="34" charset="0"/>
              </a:rPr>
              <a:t>удаление образа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308D4D-DDCA-4C56-A98A-27301B48C22B}"/>
              </a:ext>
            </a:extLst>
          </p:cNvPr>
          <p:cNvSpPr/>
          <p:nvPr/>
        </p:nvSpPr>
        <p:spPr>
          <a:xfrm>
            <a:off x="4169045" y="24353"/>
            <a:ext cx="3850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Основные команды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930110-2B9B-4001-AD0A-C35C52CC454C}"/>
              </a:ext>
            </a:extLst>
          </p:cNvPr>
          <p:cNvSpPr/>
          <p:nvPr/>
        </p:nvSpPr>
        <p:spPr>
          <a:xfrm>
            <a:off x="441784" y="1268760"/>
            <a:ext cx="113052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build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>
                <a:latin typeface="Bahnschrift Condensed" panose="020B0502040204020203" pitchFamily="34" charset="0"/>
              </a:rPr>
              <a:t>– собрать образ из </a:t>
            </a:r>
            <a:r>
              <a:rPr lang="en-US" sz="2400" dirty="0" err="1">
                <a:latin typeface="Bahnschrift Condensed" panose="020B0502040204020203" pitchFamily="34" charset="0"/>
              </a:rPr>
              <a:t>Dockerfile</a:t>
            </a: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pull/push </a:t>
            </a:r>
            <a:r>
              <a:rPr lang="sv-SE" sz="2400" dirty="0">
                <a:latin typeface="Bahnschrift Condensed" panose="020B0502040204020203" pitchFamily="34" charset="0"/>
              </a:rPr>
              <a:t>– </a:t>
            </a:r>
            <a:r>
              <a:rPr lang="ru-RU" sz="2400" dirty="0">
                <a:latin typeface="Bahnschrift Condensed" panose="020B0502040204020203" pitchFamily="34" charset="0"/>
              </a:rPr>
              <a:t>аналогично системе </a:t>
            </a:r>
            <a:r>
              <a:rPr lang="en-US" sz="2400" dirty="0">
                <a:latin typeface="Bahnschrift Condensed" panose="020B0502040204020203" pitchFamily="34" charset="0"/>
              </a:rPr>
              <a:t>git, </a:t>
            </a:r>
            <a:r>
              <a:rPr lang="ru-RU" sz="2400" dirty="0">
                <a:latin typeface="Bahnschrift Condensed" panose="020B0502040204020203" pitchFamily="34" charset="0"/>
              </a:rPr>
              <a:t>получить или отправить образ в хранилище</a:t>
            </a:r>
          </a:p>
          <a:p>
            <a:pPr algn="just"/>
            <a:r>
              <a:rPr lang="sv-SE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endParaRPr lang="ru-RU" sz="2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cp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400" dirty="0">
                <a:latin typeface="Bahnschrift Condensed" panose="020B0502040204020203" pitchFamily="34" charset="0"/>
              </a:rPr>
              <a:t>– скопировать файл/директорию в контейнер или наоборот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exec </a:t>
            </a:r>
            <a:r>
              <a:rPr lang="ru-RU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– </a:t>
            </a:r>
            <a:r>
              <a:rPr lang="ru-RU" sz="2400" dirty="0">
                <a:latin typeface="Bahnschrift Condensed" panose="020B0502040204020203" pitchFamily="34" charset="0"/>
              </a:rPr>
              <a:t>запуск команды в запущенном контейнере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 inspect “</a:t>
            </a:r>
            <a:r>
              <a:rPr lang="en-US" sz="2400" dirty="0" err="1">
                <a:solidFill>
                  <a:srgbClr val="FFFF00"/>
                </a:solidFill>
                <a:latin typeface="Bahnschrift Condensed" panose="020B0502040204020203" pitchFamily="34" charset="0"/>
              </a:rPr>
              <a:t>dockername</a:t>
            </a:r>
            <a:r>
              <a:rPr lang="en-US" sz="24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/hash” </a:t>
            </a:r>
            <a:r>
              <a:rPr lang="ru-RU" sz="2400" dirty="0">
                <a:latin typeface="Bahnschrift Condensed" panose="020B0502040204020203" pitchFamily="34" charset="0"/>
              </a:rPr>
              <a:t>– показывает детальную информацию о запущенном контейнере.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400" dirty="0">
              <a:latin typeface="Bahnschrift Condensed" panose="020B0502040204020203" pitchFamily="34" charset="0"/>
            </a:endParaRPr>
          </a:p>
          <a:p>
            <a:pPr algn="just"/>
            <a:endParaRPr lang="ru-RU" sz="24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3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C36AF-B002-4A3C-BB04-A5DDDC4B2858}"/>
              </a:ext>
            </a:extLst>
          </p:cNvPr>
          <p:cNvSpPr txBox="1"/>
          <p:nvPr/>
        </p:nvSpPr>
        <p:spPr>
          <a:xfrm>
            <a:off x="4715669" y="44624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Docker-compose</a:t>
            </a:r>
            <a:endParaRPr lang="ru-RU" sz="36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797FDD-6EE3-41B4-93D0-7BD3763EB418}"/>
              </a:ext>
            </a:extLst>
          </p:cNvPr>
          <p:cNvSpPr/>
          <p:nvPr/>
        </p:nvSpPr>
        <p:spPr>
          <a:xfrm>
            <a:off x="765820" y="685624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Технология </a:t>
            </a:r>
            <a:r>
              <a:rPr lang="ru-RU" sz="2400" dirty="0" err="1">
                <a:latin typeface="Bahnschrift Condensed" panose="020B0502040204020203" pitchFamily="34" charset="0"/>
              </a:rPr>
              <a:t>Docker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Compose</a:t>
            </a:r>
            <a:r>
              <a:rPr lang="ru-RU" sz="2400" dirty="0">
                <a:latin typeface="Bahnschrift Condensed" panose="020B0502040204020203" pitchFamily="34" charset="0"/>
              </a:rPr>
              <a:t> предназначена для конфигурирования </a:t>
            </a:r>
            <a:r>
              <a:rPr lang="ru-RU" sz="2400" dirty="0" err="1">
                <a:latin typeface="Bahnschrift Condensed" panose="020B0502040204020203" pitchFamily="34" charset="0"/>
              </a:rPr>
              <a:t>многоконтейнерных</a:t>
            </a:r>
            <a:r>
              <a:rPr lang="ru-RU" sz="2400" dirty="0">
                <a:latin typeface="Bahnschrift Condensed" panose="020B0502040204020203" pitchFamily="34" charset="0"/>
              </a:rPr>
              <a:t> приложений.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1B3EC1-C232-4885-927E-B3C0988B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330544"/>
            <a:ext cx="7620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652</Words>
  <Application>Microsoft Office PowerPoint</Application>
  <PresentationFormat>Произвольный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Corbel</vt:lpstr>
      <vt:lpstr>Wingdings</vt:lpstr>
      <vt:lpstr>Синий цифровой тоннель (16 x 9)</vt:lpstr>
      <vt:lpstr> Docker</vt:lpstr>
      <vt:lpstr>Что такое Docker?</vt:lpstr>
      <vt:lpstr> Основные термины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2021-02-23T08:37:26Z</dcterms:created>
  <dcterms:modified xsi:type="dcterms:W3CDTF">2021-02-25T19:12:11Z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