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7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558BC1-2317-423B-B15A-351D93233852}"/>
              </a:ext>
            </a:extLst>
          </p:cNvPr>
          <p:cNvSpPr/>
          <p:nvPr userDrawn="1"/>
        </p:nvSpPr>
        <p:spPr>
          <a:xfrm>
            <a:off x="10282" y="6561667"/>
            <a:ext cx="12181718" cy="29633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E6375A-0A36-4BBE-9AF3-4D4A3FCEDEE8}"/>
              </a:ext>
            </a:extLst>
          </p:cNvPr>
          <p:cNvSpPr/>
          <p:nvPr userDrawn="1"/>
        </p:nvSpPr>
        <p:spPr>
          <a:xfrm>
            <a:off x="-1588" y="-2"/>
            <a:ext cx="12193588" cy="1075268"/>
          </a:xfrm>
          <a:custGeom>
            <a:avLst/>
            <a:gdLst>
              <a:gd name="connsiteX0" fmla="*/ 0 w 12181718"/>
              <a:gd name="connsiteY0" fmla="*/ 0 h 1075268"/>
              <a:gd name="connsiteX1" fmla="*/ 12181718 w 12181718"/>
              <a:gd name="connsiteY1" fmla="*/ 0 h 1075268"/>
              <a:gd name="connsiteX2" fmla="*/ 12181718 w 12181718"/>
              <a:gd name="connsiteY2" fmla="*/ 731520 h 1075268"/>
              <a:gd name="connsiteX3" fmla="*/ 1625600 w 12181718"/>
              <a:gd name="connsiteY3" fmla="*/ 731520 h 1075268"/>
              <a:gd name="connsiteX4" fmla="*/ 1625600 w 12181718"/>
              <a:gd name="connsiteY4" fmla="*/ 738825 h 1075268"/>
              <a:gd name="connsiteX5" fmla="*/ 1624014 w 12181718"/>
              <a:gd name="connsiteY5" fmla="*/ 736090 h 1075268"/>
              <a:gd name="connsiteX6" fmla="*/ 1427291 w 12181718"/>
              <a:gd name="connsiteY6" fmla="*/ 1075268 h 1075268"/>
              <a:gd name="connsiteX7" fmla="*/ 0 w 12181718"/>
              <a:gd name="connsiteY7" fmla="*/ 1075268 h 1075268"/>
              <a:gd name="connsiteX8" fmla="*/ 0 w 12181718"/>
              <a:gd name="connsiteY8" fmla="*/ 731520 h 1075268"/>
              <a:gd name="connsiteX9" fmla="*/ 0 w 12181718"/>
              <a:gd name="connsiteY9" fmla="*/ 1 h 1075268"/>
              <a:gd name="connsiteX0" fmla="*/ 0 w 12181718"/>
              <a:gd name="connsiteY0" fmla="*/ 0 h 1075268"/>
              <a:gd name="connsiteX1" fmla="*/ 12181718 w 12181718"/>
              <a:gd name="connsiteY1" fmla="*/ 0 h 1075268"/>
              <a:gd name="connsiteX2" fmla="*/ 12181718 w 12181718"/>
              <a:gd name="connsiteY2" fmla="*/ 731520 h 1075268"/>
              <a:gd name="connsiteX3" fmla="*/ 1625600 w 12181718"/>
              <a:gd name="connsiteY3" fmla="*/ 731520 h 1075268"/>
              <a:gd name="connsiteX4" fmla="*/ 1625600 w 12181718"/>
              <a:gd name="connsiteY4" fmla="*/ 738825 h 1075268"/>
              <a:gd name="connsiteX5" fmla="*/ 1427291 w 12181718"/>
              <a:gd name="connsiteY5" fmla="*/ 1075268 h 1075268"/>
              <a:gd name="connsiteX6" fmla="*/ 0 w 12181718"/>
              <a:gd name="connsiteY6" fmla="*/ 1075268 h 1075268"/>
              <a:gd name="connsiteX7" fmla="*/ 0 w 12181718"/>
              <a:gd name="connsiteY7" fmla="*/ 731520 h 1075268"/>
              <a:gd name="connsiteX8" fmla="*/ 0 w 12181718"/>
              <a:gd name="connsiteY8" fmla="*/ 1 h 1075268"/>
              <a:gd name="connsiteX9" fmla="*/ 0 w 12181718"/>
              <a:gd name="connsiteY9" fmla="*/ 0 h 1075268"/>
              <a:gd name="connsiteX0" fmla="*/ 0 w 12181718"/>
              <a:gd name="connsiteY0" fmla="*/ 0 h 1075268"/>
              <a:gd name="connsiteX1" fmla="*/ 12181718 w 12181718"/>
              <a:gd name="connsiteY1" fmla="*/ 0 h 1075268"/>
              <a:gd name="connsiteX2" fmla="*/ 12181718 w 12181718"/>
              <a:gd name="connsiteY2" fmla="*/ 731520 h 1075268"/>
              <a:gd name="connsiteX3" fmla="*/ 1625600 w 12181718"/>
              <a:gd name="connsiteY3" fmla="*/ 731520 h 1075268"/>
              <a:gd name="connsiteX4" fmla="*/ 1427291 w 12181718"/>
              <a:gd name="connsiteY4" fmla="*/ 1075268 h 1075268"/>
              <a:gd name="connsiteX5" fmla="*/ 0 w 12181718"/>
              <a:gd name="connsiteY5" fmla="*/ 1075268 h 1075268"/>
              <a:gd name="connsiteX6" fmla="*/ 0 w 12181718"/>
              <a:gd name="connsiteY6" fmla="*/ 731520 h 1075268"/>
              <a:gd name="connsiteX7" fmla="*/ 0 w 12181718"/>
              <a:gd name="connsiteY7" fmla="*/ 1 h 1075268"/>
              <a:gd name="connsiteX8" fmla="*/ 0 w 12181718"/>
              <a:gd name="connsiteY8" fmla="*/ 0 h 1075268"/>
              <a:gd name="connsiteX0" fmla="*/ 0 w 12181718"/>
              <a:gd name="connsiteY0" fmla="*/ 0 h 1075268"/>
              <a:gd name="connsiteX1" fmla="*/ 12181718 w 12181718"/>
              <a:gd name="connsiteY1" fmla="*/ 0 h 1075268"/>
              <a:gd name="connsiteX2" fmla="*/ 12181718 w 12181718"/>
              <a:gd name="connsiteY2" fmla="*/ 731520 h 1075268"/>
              <a:gd name="connsiteX3" fmla="*/ 1203325 w 12181718"/>
              <a:gd name="connsiteY3" fmla="*/ 734695 h 1075268"/>
              <a:gd name="connsiteX4" fmla="*/ 1427291 w 12181718"/>
              <a:gd name="connsiteY4" fmla="*/ 1075268 h 1075268"/>
              <a:gd name="connsiteX5" fmla="*/ 0 w 12181718"/>
              <a:gd name="connsiteY5" fmla="*/ 1075268 h 1075268"/>
              <a:gd name="connsiteX6" fmla="*/ 0 w 12181718"/>
              <a:gd name="connsiteY6" fmla="*/ 731520 h 1075268"/>
              <a:gd name="connsiteX7" fmla="*/ 0 w 12181718"/>
              <a:gd name="connsiteY7" fmla="*/ 1 h 1075268"/>
              <a:gd name="connsiteX8" fmla="*/ 0 w 12181718"/>
              <a:gd name="connsiteY8" fmla="*/ 0 h 1075268"/>
              <a:gd name="connsiteX0" fmla="*/ 0 w 12181718"/>
              <a:gd name="connsiteY0" fmla="*/ 0 h 1075268"/>
              <a:gd name="connsiteX1" fmla="*/ 12181718 w 12181718"/>
              <a:gd name="connsiteY1" fmla="*/ 0 h 1075268"/>
              <a:gd name="connsiteX2" fmla="*/ 12181718 w 12181718"/>
              <a:gd name="connsiteY2" fmla="*/ 731520 h 1075268"/>
              <a:gd name="connsiteX3" fmla="*/ 1203325 w 12181718"/>
              <a:gd name="connsiteY3" fmla="*/ 734695 h 1075268"/>
              <a:gd name="connsiteX4" fmla="*/ 1084391 w 12181718"/>
              <a:gd name="connsiteY4" fmla="*/ 1072093 h 1075268"/>
              <a:gd name="connsiteX5" fmla="*/ 0 w 12181718"/>
              <a:gd name="connsiteY5" fmla="*/ 1075268 h 1075268"/>
              <a:gd name="connsiteX6" fmla="*/ 0 w 12181718"/>
              <a:gd name="connsiteY6" fmla="*/ 731520 h 1075268"/>
              <a:gd name="connsiteX7" fmla="*/ 0 w 12181718"/>
              <a:gd name="connsiteY7" fmla="*/ 1 h 1075268"/>
              <a:gd name="connsiteX8" fmla="*/ 0 w 12181718"/>
              <a:gd name="connsiteY8" fmla="*/ 0 h 1075268"/>
              <a:gd name="connsiteX0" fmla="*/ 0 w 12181718"/>
              <a:gd name="connsiteY0" fmla="*/ 0 h 1075268"/>
              <a:gd name="connsiteX1" fmla="*/ 12181718 w 12181718"/>
              <a:gd name="connsiteY1" fmla="*/ 0 h 1075268"/>
              <a:gd name="connsiteX2" fmla="*/ 12181718 w 12181718"/>
              <a:gd name="connsiteY2" fmla="*/ 731520 h 1075268"/>
              <a:gd name="connsiteX3" fmla="*/ 1203325 w 12181718"/>
              <a:gd name="connsiteY3" fmla="*/ 734695 h 1075268"/>
              <a:gd name="connsiteX4" fmla="*/ 1081216 w 12181718"/>
              <a:gd name="connsiteY4" fmla="*/ 1072093 h 1075268"/>
              <a:gd name="connsiteX5" fmla="*/ 0 w 12181718"/>
              <a:gd name="connsiteY5" fmla="*/ 1075268 h 1075268"/>
              <a:gd name="connsiteX6" fmla="*/ 0 w 12181718"/>
              <a:gd name="connsiteY6" fmla="*/ 731520 h 1075268"/>
              <a:gd name="connsiteX7" fmla="*/ 0 w 12181718"/>
              <a:gd name="connsiteY7" fmla="*/ 1 h 1075268"/>
              <a:gd name="connsiteX8" fmla="*/ 0 w 12181718"/>
              <a:gd name="connsiteY8" fmla="*/ 0 h 107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1718" h="1075268">
                <a:moveTo>
                  <a:pt x="0" y="0"/>
                </a:moveTo>
                <a:lnTo>
                  <a:pt x="12181718" y="0"/>
                </a:lnTo>
                <a:lnTo>
                  <a:pt x="12181718" y="731520"/>
                </a:lnTo>
                <a:lnTo>
                  <a:pt x="1203325" y="734695"/>
                </a:lnTo>
                <a:lnTo>
                  <a:pt x="1081216" y="1072093"/>
                </a:lnTo>
                <a:lnTo>
                  <a:pt x="0" y="1075268"/>
                </a:lnTo>
                <a:lnTo>
                  <a:pt x="0" y="73152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Text"/>
          <p:cNvSpPr txBox="1"/>
          <p:nvPr/>
        </p:nvSpPr>
        <p:spPr>
          <a:xfrm>
            <a:off x="5826882" y="3249929"/>
            <a:ext cx="538236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51082" y="6557788"/>
            <a:ext cx="27507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F4FC5-3DC2-4D44-ADE0-485915749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93" y="97990"/>
            <a:ext cx="936807" cy="848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8441C-76F3-4B45-BB5D-1606EB38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91" y="154125"/>
            <a:ext cx="10515600" cy="519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klim.github.io/r00tz201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defRPr sz="6000">
                <a:solidFill>
                  <a:schemeClr val="accent4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 Intro to Cyber Security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&amp; Army Cyber</a:t>
            </a:r>
          </a:p>
        </p:txBody>
      </p:sp>
      <p:sp>
        <p:nvSpPr>
          <p:cNvPr id="117" name="Subtitle 4"/>
          <p:cNvSpPr txBox="1">
            <a:spLocks noGrp="1"/>
          </p:cNvSpPr>
          <p:nvPr>
            <p:ph type="body" sz="quarter" idx="1"/>
          </p:nvPr>
        </p:nvSpPr>
        <p:spPr>
          <a:xfrm>
            <a:off x="1524000" y="3906834"/>
            <a:ext cx="4210050" cy="1655763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SzTx/>
              <a:buNone/>
              <a:defRPr sz="3600">
                <a:solidFill>
                  <a:schemeClr val="accent4"/>
                </a:solidFill>
              </a:defRPr>
            </a:pPr>
            <a:r>
              <a:rPr dirty="0"/>
              <a:t>1LT Daniel Lim</a:t>
            </a:r>
          </a:p>
          <a:p>
            <a:pPr marL="0" indent="0" algn="ctr">
              <a:lnSpc>
                <a:spcPct val="100000"/>
              </a:lnSpc>
              <a:buSzTx/>
              <a:buNone/>
              <a:defRPr sz="3600">
                <a:solidFill>
                  <a:schemeClr val="accent4"/>
                </a:solidFill>
              </a:defRPr>
            </a:pPr>
            <a:r>
              <a:rPr dirty="0"/>
              <a:t>ARCYBER HQ</a:t>
            </a:r>
          </a:p>
        </p:txBody>
      </p:sp>
      <p:sp>
        <p:nvSpPr>
          <p:cNvPr id="118" name="Subtitle 4"/>
          <p:cNvSpPr txBox="1"/>
          <p:nvPr/>
        </p:nvSpPr>
        <p:spPr>
          <a:xfrm>
            <a:off x="6457950" y="3908666"/>
            <a:ext cx="3854571" cy="132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  <a:defRPr sz="3600">
                <a:solidFill>
                  <a:schemeClr val="accent4"/>
                </a:solidFill>
              </a:defRPr>
            </a:pPr>
            <a:r>
              <a:rPr dirty="0"/>
              <a:t>2LT Ken </a:t>
            </a:r>
            <a:r>
              <a:rPr dirty="0" err="1"/>
              <a:t>McGaffey</a:t>
            </a:r>
            <a:endParaRPr dirty="0"/>
          </a:p>
          <a:p>
            <a:pPr algn="ctr">
              <a:spcBef>
                <a:spcPts val="1000"/>
              </a:spcBef>
              <a:defRPr sz="3600">
                <a:solidFill>
                  <a:schemeClr val="accent4"/>
                </a:solidFill>
              </a:defRPr>
            </a:pPr>
            <a:r>
              <a:rPr dirty="0"/>
              <a:t>CTB</a:t>
            </a:r>
          </a:p>
        </p:txBody>
      </p:sp>
      <p:sp>
        <p:nvSpPr>
          <p:cNvPr id="119" name="Text"/>
          <p:cNvSpPr txBox="1"/>
          <p:nvPr/>
        </p:nvSpPr>
        <p:spPr>
          <a:xfrm>
            <a:off x="5826882" y="3249929"/>
            <a:ext cx="538236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20" name="R00tz 2018 - DEFCON 26"/>
          <p:cNvSpPr txBox="1"/>
          <p:nvPr/>
        </p:nvSpPr>
        <p:spPr>
          <a:xfrm>
            <a:off x="3538041" y="6129385"/>
            <a:ext cx="496706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R00tz 2018 </a:t>
            </a:r>
            <a:r>
              <a:rPr lang="en-US" dirty="0"/>
              <a:t>//</a:t>
            </a:r>
            <a:r>
              <a:rPr dirty="0"/>
              <a:t> DEFCON 26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999" tIns="44999" rIns="44999" bIns="44999" anchor="t">
            <a:normAutofit fontScale="90000"/>
          </a:bodyPr>
          <a:lstStyle>
            <a:lvl1pPr defTabSz="841247">
              <a:lnSpc>
                <a:spcPct val="100000"/>
              </a:lnSpc>
              <a:defRPr sz="2944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to Defend?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14894-A8C7-4F1A-8A27-A9B9A3693293}"/>
              </a:ext>
            </a:extLst>
          </p:cNvPr>
          <p:cNvGrpSpPr/>
          <p:nvPr/>
        </p:nvGrpSpPr>
        <p:grpSpPr>
          <a:xfrm>
            <a:off x="7597350" y="2852799"/>
            <a:ext cx="3100685" cy="1533920"/>
            <a:chOff x="7597350" y="2852799"/>
            <a:chExt cx="3100685" cy="1533920"/>
          </a:xfrm>
        </p:grpSpPr>
        <p:sp>
          <p:nvSpPr>
            <p:cNvPr id="255" name="Rectangle"/>
            <p:cNvSpPr/>
            <p:nvPr/>
          </p:nvSpPr>
          <p:spPr>
            <a:xfrm>
              <a:off x="8946977" y="2852799"/>
              <a:ext cx="1751058" cy="1151462"/>
            </a:xfrm>
            <a:prstGeom prst="rect">
              <a:avLst/>
            </a:prstGeom>
            <a:solidFill>
              <a:schemeClr val="accent3">
                <a:lumOff val="-1294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Shape"/>
            <p:cNvSpPr/>
            <p:nvPr/>
          </p:nvSpPr>
          <p:spPr>
            <a:xfrm>
              <a:off x="7597350" y="2852799"/>
              <a:ext cx="1256495" cy="1533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6214"/>
                  </a:lnTo>
                  <a:moveTo>
                    <a:pt x="21600" y="7397"/>
                  </a:moveTo>
                  <a:lnTo>
                    <a:pt x="0" y="21600"/>
                  </a:lnTo>
                </a:path>
              </a:pathLst>
            </a:custGeom>
            <a:ln w="38100">
              <a:solidFill>
                <a:srgbClr val="FF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7" name="IPS to surveil &amp; automate response"/>
          <p:cNvSpPr txBox="1"/>
          <p:nvPr/>
        </p:nvSpPr>
        <p:spPr>
          <a:xfrm>
            <a:off x="8946977" y="2910879"/>
            <a:ext cx="1751058" cy="1035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IPS to surveil &amp; automate response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7B4BD2-969B-4D34-A5CE-378D9A610771}"/>
              </a:ext>
            </a:extLst>
          </p:cNvPr>
          <p:cNvGrpSpPr/>
          <p:nvPr/>
        </p:nvGrpSpPr>
        <p:grpSpPr>
          <a:xfrm>
            <a:off x="8479432" y="5290000"/>
            <a:ext cx="2574872" cy="1067652"/>
            <a:chOff x="8680212" y="5616263"/>
            <a:chExt cx="2574872" cy="1067652"/>
          </a:xfrm>
        </p:grpSpPr>
        <p:sp>
          <p:nvSpPr>
            <p:cNvPr id="261" name="Rectangle"/>
            <p:cNvSpPr/>
            <p:nvPr/>
          </p:nvSpPr>
          <p:spPr>
            <a:xfrm>
              <a:off x="9747177" y="5692345"/>
              <a:ext cx="1507907" cy="991570"/>
            </a:xfrm>
            <a:prstGeom prst="rect">
              <a:avLst/>
            </a:prstGeom>
            <a:solidFill>
              <a:schemeClr val="accent3">
                <a:lumOff val="-1294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/>
              <a:endParaRPr/>
            </a:p>
          </p:txBody>
        </p:sp>
        <p:sp>
          <p:nvSpPr>
            <p:cNvPr id="262" name="Shape"/>
            <p:cNvSpPr/>
            <p:nvPr/>
          </p:nvSpPr>
          <p:spPr>
            <a:xfrm>
              <a:off x="8680212" y="5616263"/>
              <a:ext cx="1003235" cy="106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39"/>
                  </a:moveTo>
                  <a:lnTo>
                    <a:pt x="21600" y="21600"/>
                  </a:lnTo>
                  <a:moveTo>
                    <a:pt x="21600" y="106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  <a:miter/>
            </a:ln>
          </p:spPr>
          <p:txBody>
            <a:bodyPr lIns="45719" rIns="45719" anchor="ctr"/>
            <a:lstStyle/>
            <a:p>
              <a:pPr algn="ctr"/>
              <a:endParaRPr/>
            </a:p>
          </p:txBody>
        </p:sp>
        <p:sp>
          <p:nvSpPr>
            <p:cNvPr id="263" name="Encryption on WiFi"/>
            <p:cNvSpPr txBox="1"/>
            <p:nvPr/>
          </p:nvSpPr>
          <p:spPr>
            <a:xfrm>
              <a:off x="9747177" y="5879449"/>
              <a:ext cx="1507907" cy="6173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>
              <a:spAutoFit/>
            </a:bodyPr>
            <a:lstStyle>
              <a:lvl1pPr algn="ctr">
                <a:defRPr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Encryption on WiFi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33AA86-C9B7-4286-8362-705DB23623CE}"/>
              </a:ext>
            </a:extLst>
          </p:cNvPr>
          <p:cNvGrpSpPr/>
          <p:nvPr/>
        </p:nvGrpSpPr>
        <p:grpSpPr>
          <a:xfrm>
            <a:off x="1075599" y="1168399"/>
            <a:ext cx="4258401" cy="3910905"/>
            <a:chOff x="1075599" y="1168399"/>
            <a:chExt cx="4258401" cy="39109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A162C7-329E-4345-94B9-00E9C95F5EC2}"/>
                </a:ext>
              </a:extLst>
            </p:cNvPr>
            <p:cNvGrpSpPr/>
            <p:nvPr/>
          </p:nvGrpSpPr>
          <p:grpSpPr>
            <a:xfrm>
              <a:off x="1075599" y="2913824"/>
              <a:ext cx="4190834" cy="2165480"/>
              <a:chOff x="1582846" y="3566005"/>
              <a:chExt cx="4190834" cy="2165480"/>
            </a:xfrm>
          </p:grpSpPr>
          <p:sp>
            <p:nvSpPr>
              <p:cNvPr id="264" name="Rectangle"/>
              <p:cNvSpPr/>
              <p:nvPr/>
            </p:nvSpPr>
            <p:spPr>
              <a:xfrm>
                <a:off x="1582846" y="3566005"/>
                <a:ext cx="1507908" cy="991571"/>
              </a:xfrm>
              <a:prstGeom prst="rect">
                <a:avLst/>
              </a:prstGeom>
              <a:solidFill>
                <a:schemeClr val="accent3">
                  <a:lumOff val="-12941"/>
                </a:schemeClr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Shape"/>
              <p:cNvSpPr/>
              <p:nvPr/>
            </p:nvSpPr>
            <p:spPr>
              <a:xfrm>
                <a:off x="3184394" y="3566005"/>
                <a:ext cx="2589286" cy="21654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9891"/>
                    </a:lnTo>
                    <a:moveTo>
                      <a:pt x="0" y="4512"/>
                    </a:moveTo>
                    <a:lnTo>
                      <a:pt x="21600" y="21600"/>
                    </a:lnTo>
                  </a:path>
                </a:pathLst>
              </a:custGeom>
              <a:ln w="38100">
                <a:solidFill>
                  <a:srgbClr val="FF0000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OOB Timers to shut off Internet"/>
              <p:cNvSpPr txBox="1"/>
              <p:nvPr/>
            </p:nvSpPr>
            <p:spPr>
              <a:xfrm>
                <a:off x="1582846" y="3619759"/>
                <a:ext cx="1507908" cy="8840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 anchor="ctr">
                <a:spAutoFit/>
              </a:bodyPr>
              <a:lstStyle>
                <a:lvl1pPr algn="ctr">
                  <a:defRPr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OOB Timers to shut off Internet</a:t>
                </a:r>
              </a:p>
            </p:txBody>
          </p:sp>
        </p:grpSp>
        <p:sp>
          <p:nvSpPr>
            <p:cNvPr id="267" name="Straight Connector 16"/>
            <p:cNvSpPr/>
            <p:nvPr/>
          </p:nvSpPr>
          <p:spPr>
            <a:xfrm flipV="1">
              <a:off x="2675132" y="1168399"/>
              <a:ext cx="2658868" cy="2232272"/>
            </a:xfrm>
            <a:prstGeom prst="line">
              <a:avLst/>
            </a:prstGeom>
            <a:ln w="38100">
              <a:solidFill>
                <a:srgbClr val="FF0000"/>
              </a:solidFill>
              <a:miter/>
            </a:ln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7" name="Callout: Line with Accent Bar 6">
            <a:extLst>
              <a:ext uri="{FF2B5EF4-FFF2-40B4-BE49-F238E27FC236}">
                <a16:creationId xmlns:a16="http://schemas.microsoft.com/office/drawing/2014/main" id="{8FC2B850-BBC6-42C4-9E1D-80E44A959DE6}"/>
              </a:ext>
            </a:extLst>
          </p:cNvPr>
          <p:cNvSpPr/>
          <p:nvPr/>
        </p:nvSpPr>
        <p:spPr>
          <a:xfrm>
            <a:off x="838200" y="1551624"/>
            <a:ext cx="1739806" cy="707884"/>
          </a:xfrm>
          <a:prstGeom prst="accentCallout1">
            <a:avLst>
              <a:gd name="adj1" fmla="val 40990"/>
              <a:gd name="adj2" fmla="val 104105"/>
              <a:gd name="adj3" fmla="val 138140"/>
              <a:gd name="adj4" fmla="val 159483"/>
            </a:avLst>
          </a:prstGeom>
          <a:solidFill>
            <a:schemeClr val="bg1">
              <a:lumMod val="50000"/>
            </a:schemeClr>
          </a:solidFill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OOB station for threat response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389F40-95DF-4F22-B58C-EFE699956EF5}"/>
              </a:ext>
            </a:extLst>
          </p:cNvPr>
          <p:cNvGrpSpPr/>
          <p:nvPr/>
        </p:nvGrpSpPr>
        <p:grpSpPr>
          <a:xfrm>
            <a:off x="659611" y="2313261"/>
            <a:ext cx="5436388" cy="3239925"/>
            <a:chOff x="659611" y="2313261"/>
            <a:chExt cx="5436388" cy="3239925"/>
          </a:xfrm>
        </p:grpSpPr>
        <p:sp>
          <p:nvSpPr>
            <p:cNvPr id="253" name="Straight Connector 3"/>
            <p:cNvSpPr/>
            <p:nvPr/>
          </p:nvSpPr>
          <p:spPr>
            <a:xfrm flipV="1">
              <a:off x="2468730" y="2313261"/>
              <a:ext cx="3534137" cy="2745462"/>
            </a:xfrm>
            <a:prstGeom prst="line">
              <a:avLst/>
            </a:prstGeom>
            <a:ln w="38100">
              <a:solidFill>
                <a:srgbClr val="FF0000"/>
              </a:solidFill>
              <a:miter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254" name="Straight Connector 7"/>
            <p:cNvSpPr/>
            <p:nvPr/>
          </p:nvSpPr>
          <p:spPr>
            <a:xfrm flipV="1">
              <a:off x="2481026" y="3454425"/>
              <a:ext cx="3614973" cy="1621233"/>
            </a:xfrm>
            <a:prstGeom prst="line">
              <a:avLst/>
            </a:prstGeom>
            <a:ln w="38100">
              <a:solidFill>
                <a:srgbClr val="FF0000"/>
              </a:solidFill>
              <a:miter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29" name="Callout: Line with Accent Bar 28">
              <a:extLst>
                <a:ext uri="{FF2B5EF4-FFF2-40B4-BE49-F238E27FC236}">
                  <a16:creationId xmlns:a16="http://schemas.microsoft.com/office/drawing/2014/main" id="{924044A5-674B-4FDE-B70A-0721C2614C33}"/>
                </a:ext>
              </a:extLst>
            </p:cNvPr>
            <p:cNvSpPr/>
            <p:nvPr/>
          </p:nvSpPr>
          <p:spPr>
            <a:xfrm>
              <a:off x="659611" y="4845302"/>
              <a:ext cx="1739806" cy="707884"/>
            </a:xfrm>
            <a:prstGeom prst="accentCallout1">
              <a:avLst>
                <a:gd name="adj1" fmla="val 40990"/>
                <a:gd name="adj2" fmla="val 104105"/>
                <a:gd name="adj3" fmla="val 105847"/>
                <a:gd name="adj4" fmla="val 176516"/>
              </a:avLst>
            </a:prstGeom>
            <a:solidFill>
              <a:schemeClr val="bg1">
                <a:lumMod val="50000"/>
              </a:schemeClr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</a:rPr>
                <a:t>Multiple Firewalls</a:t>
              </a:r>
            </a:p>
          </p:txBody>
        </p:sp>
      </p:grpSp>
      <p:pic>
        <p:nvPicPr>
          <p:cNvPr id="34" name="Picture 14" descr="Picture 14">
            <a:extLst>
              <a:ext uri="{FF2B5EF4-FFF2-40B4-BE49-F238E27FC236}">
                <a16:creationId xmlns:a16="http://schemas.microsoft.com/office/drawing/2014/main" id="{FA159F18-A09E-4DF6-B98A-B5FE88A495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6295" y="690871"/>
            <a:ext cx="6666288" cy="5719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actical Exerci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999" tIns="44999" rIns="44999" bIns="44999" anchor="t">
            <a:normAutofit fontScale="90000"/>
          </a:bodyPr>
          <a:lstStyle>
            <a:lvl1pPr defTabSz="896111">
              <a:lnSpc>
                <a:spcPct val="100000"/>
              </a:lnSpc>
              <a:defRPr sz="3136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Practical Exercises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5491" y="1259330"/>
            <a:ext cx="2578015" cy="257801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4" y="4001722"/>
            <a:ext cx="3655822" cy="23306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1529" y="1259330"/>
            <a:ext cx="7927190" cy="475631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xfrm>
            <a:off x="1524000" y="1042144"/>
            <a:ext cx="9144000" cy="1788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000">
                <a:solidFill>
                  <a:schemeClr val="accent4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r>
              <a:rPr lang="en-US" dirty="0"/>
              <a:t>Lab Time!</a:t>
            </a:r>
            <a:endParaRPr dirty="0"/>
          </a:p>
        </p:txBody>
      </p:sp>
      <p:sp>
        <p:nvSpPr>
          <p:cNvPr id="275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SzTx/>
              <a:buNone/>
              <a:defRPr sz="3600">
                <a:solidFill>
                  <a:schemeClr val="accent4"/>
                </a:solidFill>
              </a:defRPr>
            </a:pPr>
            <a:r>
              <a:t>Let’s put these concepts into practice:</a:t>
            </a:r>
          </a:p>
          <a:p>
            <a:pPr marL="0" indent="0" algn="ctr">
              <a:lnSpc>
                <a:spcPct val="100000"/>
              </a:lnSpc>
              <a:buSzTx/>
              <a:buNone/>
              <a:defRPr sz="3600">
                <a:solidFill>
                  <a:schemeClr val="accent5">
                    <a:lumOff val="20196"/>
                  </a:schemeClr>
                </a:solidFill>
              </a:defRPr>
            </a:pPr>
            <a:r>
              <a:rPr u="sng">
                <a:uFill>
                  <a:solidFill>
                    <a:srgbClr val="0563C1"/>
                  </a:solidFill>
                </a:uFill>
                <a:hlinkClick r:id="rId3"/>
              </a:rPr>
              <a:t>https://danielklim.github.io/r00tz2018/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18799" y="997018"/>
            <a:ext cx="4846321" cy="294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3" descr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6880" y="2112834"/>
            <a:ext cx="6506281" cy="3200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4" descr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18798" y="4164676"/>
            <a:ext cx="4846321" cy="22366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889E0-678F-4FAC-94A0-FDFCC5FC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“Cyber?”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4" grpId="3" animBg="1" advAuto="0"/>
      <p:bldP spid="12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3800" y="1175399"/>
            <a:ext cx="8264521" cy="5083202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B7C5264-D591-4160-89A5-2466255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“Cyber?”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2"/>
          <p:cNvGrpSpPr/>
          <p:nvPr/>
        </p:nvGrpSpPr>
        <p:grpSpPr>
          <a:xfrm>
            <a:off x="1257839" y="2635200"/>
            <a:ext cx="4114801" cy="2395441"/>
            <a:chOff x="0" y="0"/>
            <a:chExt cx="4114800" cy="2395439"/>
          </a:xfrm>
          <a:solidFill>
            <a:schemeClr val="accent6"/>
          </a:solidFill>
        </p:grpSpPr>
        <p:grpSp>
          <p:nvGrpSpPr>
            <p:cNvPr id="132" name="TextBox 3"/>
            <p:cNvGrpSpPr/>
            <p:nvPr/>
          </p:nvGrpSpPr>
          <p:grpSpPr>
            <a:xfrm>
              <a:off x="19440" y="1316159"/>
              <a:ext cx="1737359" cy="1079281"/>
              <a:chOff x="0" y="0"/>
              <a:chExt cx="1737358" cy="1079280"/>
            </a:xfrm>
            <a:grpFill/>
          </p:grpSpPr>
          <p:sp>
            <p:nvSpPr>
              <p:cNvPr id="130" name="Rectangle"/>
              <p:cNvSpPr/>
              <p:nvPr/>
            </p:nvSpPr>
            <p:spPr>
              <a:xfrm>
                <a:off x="0" y="-1"/>
                <a:ext cx="1737359" cy="1079282"/>
              </a:xfrm>
              <a:prstGeom prst="rect">
                <a:avLst/>
              </a:prstGeom>
              <a:grpFill/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Defense"/>
              <p:cNvSpPr txBox="1"/>
              <p:nvPr/>
            </p:nvSpPr>
            <p:spPr>
              <a:xfrm>
                <a:off x="346606" y="309939"/>
                <a:ext cx="1044147" cy="4594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Defense</a:t>
                </a:r>
              </a:p>
            </p:txBody>
          </p:sp>
        </p:grpSp>
        <p:grpSp>
          <p:nvGrpSpPr>
            <p:cNvPr id="135" name="TextBox 4"/>
            <p:cNvGrpSpPr/>
            <p:nvPr/>
          </p:nvGrpSpPr>
          <p:grpSpPr>
            <a:xfrm>
              <a:off x="2357998" y="1298159"/>
              <a:ext cx="1737360" cy="1079282"/>
              <a:chOff x="0" y="0"/>
              <a:chExt cx="1737358" cy="1079280"/>
            </a:xfrm>
            <a:grpFill/>
          </p:grpSpPr>
          <p:sp>
            <p:nvSpPr>
              <p:cNvPr id="133" name="Rectangle"/>
              <p:cNvSpPr/>
              <p:nvPr/>
            </p:nvSpPr>
            <p:spPr>
              <a:xfrm>
                <a:off x="0" y="-1"/>
                <a:ext cx="1737359" cy="1079282"/>
              </a:xfrm>
              <a:prstGeom prst="rect">
                <a:avLst/>
              </a:prstGeom>
              <a:grpFill/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Response"/>
              <p:cNvSpPr txBox="1"/>
              <p:nvPr/>
            </p:nvSpPr>
            <p:spPr>
              <a:xfrm>
                <a:off x="257644" y="309939"/>
                <a:ext cx="1222071" cy="4594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Response</a:t>
                </a:r>
              </a:p>
            </p:txBody>
          </p:sp>
        </p:grpSp>
        <p:grpSp>
          <p:nvGrpSpPr>
            <p:cNvPr id="138" name="TextBox 5"/>
            <p:cNvGrpSpPr/>
            <p:nvPr/>
          </p:nvGrpSpPr>
          <p:grpSpPr>
            <a:xfrm>
              <a:off x="0" y="0"/>
              <a:ext cx="4114800" cy="914401"/>
              <a:chOff x="0" y="0"/>
              <a:chExt cx="4114800" cy="914400"/>
            </a:xfrm>
            <a:grpFill/>
          </p:grpSpPr>
          <p:sp>
            <p:nvSpPr>
              <p:cNvPr id="136" name="Rectangle"/>
              <p:cNvSpPr/>
              <p:nvPr/>
            </p:nvSpPr>
            <p:spPr>
              <a:xfrm>
                <a:off x="0" y="0"/>
                <a:ext cx="4114800" cy="914400"/>
              </a:xfrm>
              <a:prstGeom prst="rect">
                <a:avLst/>
              </a:prstGeom>
              <a:grpFill/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Defensive Cyberspace Operations…"/>
              <p:cNvSpPr txBox="1"/>
              <p:nvPr/>
            </p:nvSpPr>
            <p:spPr>
              <a:xfrm>
                <a:off x="188507" y="87799"/>
                <a:ext cx="3737786" cy="7388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/>
              <a:p>
                <a: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Defensive Cyberspace Operations</a:t>
                </a:r>
              </a:p>
              <a:p>
                <a: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(DCO)</a:t>
                </a:r>
              </a:p>
            </p:txBody>
          </p:sp>
        </p:grpSp>
      </p:grpSp>
      <p:grpSp>
        <p:nvGrpSpPr>
          <p:cNvPr id="149" name="Group 6"/>
          <p:cNvGrpSpPr/>
          <p:nvPr/>
        </p:nvGrpSpPr>
        <p:grpSpPr>
          <a:xfrm>
            <a:off x="6841439" y="2635199"/>
            <a:ext cx="4114801" cy="2377442"/>
            <a:chOff x="0" y="0"/>
            <a:chExt cx="4114800" cy="2377440"/>
          </a:xfrm>
          <a:solidFill>
            <a:srgbClr val="FF9999"/>
          </a:solidFill>
        </p:grpSpPr>
        <p:grpSp>
          <p:nvGrpSpPr>
            <p:cNvPr id="142" name="TextBox 7"/>
            <p:cNvGrpSpPr/>
            <p:nvPr/>
          </p:nvGrpSpPr>
          <p:grpSpPr>
            <a:xfrm>
              <a:off x="49680" y="1298159"/>
              <a:ext cx="1737359" cy="1079282"/>
              <a:chOff x="0" y="0"/>
              <a:chExt cx="1737358" cy="1079280"/>
            </a:xfrm>
            <a:grpFill/>
          </p:grpSpPr>
          <p:sp>
            <p:nvSpPr>
              <p:cNvPr id="140" name="Rectangle"/>
              <p:cNvSpPr/>
              <p:nvPr/>
            </p:nvSpPr>
            <p:spPr>
              <a:xfrm>
                <a:off x="0" y="-1"/>
                <a:ext cx="1737359" cy="1079282"/>
              </a:xfrm>
              <a:prstGeom prst="rect">
                <a:avLst/>
              </a:prstGeom>
              <a:grpFill/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Espionage"/>
              <p:cNvSpPr txBox="1"/>
              <p:nvPr/>
            </p:nvSpPr>
            <p:spPr>
              <a:xfrm>
                <a:off x="232139" y="309939"/>
                <a:ext cx="1273081" cy="4594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Espionage</a:t>
                </a:r>
              </a:p>
            </p:txBody>
          </p:sp>
        </p:grpSp>
        <p:grpSp>
          <p:nvGrpSpPr>
            <p:cNvPr id="145" name="TextBox 8"/>
            <p:cNvGrpSpPr/>
            <p:nvPr/>
          </p:nvGrpSpPr>
          <p:grpSpPr>
            <a:xfrm>
              <a:off x="2316240" y="1298159"/>
              <a:ext cx="1737359" cy="1079282"/>
              <a:chOff x="0" y="0"/>
              <a:chExt cx="1737358" cy="1079280"/>
            </a:xfrm>
            <a:grpFill/>
          </p:grpSpPr>
          <p:sp>
            <p:nvSpPr>
              <p:cNvPr id="143" name="Rectangle"/>
              <p:cNvSpPr/>
              <p:nvPr/>
            </p:nvSpPr>
            <p:spPr>
              <a:xfrm>
                <a:off x="0" y="-1"/>
                <a:ext cx="1737359" cy="1079282"/>
              </a:xfrm>
              <a:prstGeom prst="rect">
                <a:avLst/>
              </a:prstGeom>
              <a:grpFill/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Attack"/>
              <p:cNvSpPr txBox="1"/>
              <p:nvPr/>
            </p:nvSpPr>
            <p:spPr>
              <a:xfrm>
                <a:off x="454711" y="309939"/>
                <a:ext cx="827937" cy="4594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Attack</a:t>
                </a:r>
              </a:p>
            </p:txBody>
          </p:sp>
        </p:grpSp>
        <p:grpSp>
          <p:nvGrpSpPr>
            <p:cNvPr id="148" name="TextBox 9"/>
            <p:cNvGrpSpPr/>
            <p:nvPr/>
          </p:nvGrpSpPr>
          <p:grpSpPr>
            <a:xfrm>
              <a:off x="0" y="-1"/>
              <a:ext cx="4114800" cy="914401"/>
              <a:chOff x="0" y="0"/>
              <a:chExt cx="4114800" cy="914400"/>
            </a:xfrm>
            <a:grpFill/>
          </p:grpSpPr>
          <p:sp>
            <p:nvSpPr>
              <p:cNvPr id="146" name="Rectangle"/>
              <p:cNvSpPr/>
              <p:nvPr/>
            </p:nvSpPr>
            <p:spPr>
              <a:xfrm>
                <a:off x="0" y="0"/>
                <a:ext cx="4114800" cy="914400"/>
              </a:xfrm>
              <a:prstGeom prst="rect">
                <a:avLst/>
              </a:prstGeom>
              <a:grpFill/>
              <a:ln w="3175" cap="flat">
                <a:solidFill>
                  <a:srgbClr val="3465A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Offensive Cyberspace Operations…"/>
              <p:cNvSpPr txBox="1"/>
              <p:nvPr/>
            </p:nvSpPr>
            <p:spPr>
              <a:xfrm>
                <a:off x="215965" y="87799"/>
                <a:ext cx="3682870" cy="73880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/>
              <a:p>
                <a: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Offensive Cyberspace Operations</a:t>
                </a:r>
              </a:p>
              <a:p>
                <a: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(OCO)</a:t>
                </a:r>
              </a:p>
            </p:txBody>
          </p:sp>
        </p:grpSp>
      </p:grpSp>
      <p:grpSp>
        <p:nvGrpSpPr>
          <p:cNvPr id="152" name="TextBox 10"/>
          <p:cNvGrpSpPr/>
          <p:nvPr/>
        </p:nvGrpSpPr>
        <p:grpSpPr>
          <a:xfrm>
            <a:off x="4038479" y="1280158"/>
            <a:ext cx="4114801" cy="914401"/>
            <a:chOff x="0" y="0"/>
            <a:chExt cx="4114800" cy="9144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0" name="Rectangle"/>
            <p:cNvSpPr/>
            <p:nvPr/>
          </p:nvSpPr>
          <p:spPr>
            <a:xfrm>
              <a:off x="0" y="0"/>
              <a:ext cx="4114800" cy="914400"/>
            </a:xfrm>
            <a:prstGeom prst="rect">
              <a:avLst/>
            </a:prstGeom>
            <a:grp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1" name="Cyberspace Operations"/>
            <p:cNvSpPr txBox="1"/>
            <p:nvPr/>
          </p:nvSpPr>
          <p:spPr>
            <a:xfrm>
              <a:off x="760286" y="227500"/>
              <a:ext cx="2594228" cy="459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89999" tIns="89999" rIns="89999" bIns="89999" numCol="1" anchor="ctr">
              <a:spAutoFit/>
            </a:bodyPr>
            <a:lstStyle>
              <a:lvl1pPr algn="ctr">
                <a:defRPr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r>
                <a:t>Cyberspace Operations</a:t>
              </a:r>
            </a:p>
          </p:txBody>
        </p:sp>
      </p:grpSp>
      <p:grpSp>
        <p:nvGrpSpPr>
          <p:cNvPr id="155" name="TextBox 11"/>
          <p:cNvGrpSpPr/>
          <p:nvPr/>
        </p:nvGrpSpPr>
        <p:grpSpPr>
          <a:xfrm>
            <a:off x="1295280" y="5450399"/>
            <a:ext cx="9601201" cy="640081"/>
            <a:chOff x="0" y="0"/>
            <a:chExt cx="9601200" cy="640080"/>
          </a:xfrm>
          <a:solidFill>
            <a:schemeClr val="bg1">
              <a:lumMod val="75000"/>
            </a:schemeClr>
          </a:solidFill>
        </p:grpSpPr>
        <p:sp>
          <p:nvSpPr>
            <p:cNvPr id="153" name="Rectangle"/>
            <p:cNvSpPr/>
            <p:nvPr/>
          </p:nvSpPr>
          <p:spPr>
            <a:xfrm>
              <a:off x="0" y="-1"/>
              <a:ext cx="9601200" cy="640082"/>
            </a:xfrm>
            <a:prstGeom prst="rect">
              <a:avLst/>
            </a:prstGeom>
            <a:grp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4" name="DODIN Ops (Network Maintenance)"/>
            <p:cNvSpPr txBox="1"/>
            <p:nvPr/>
          </p:nvSpPr>
          <p:spPr>
            <a:xfrm>
              <a:off x="2881254" y="90340"/>
              <a:ext cx="3838692" cy="459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89999" tIns="89999" rIns="89999" bIns="89999" numCol="1" anchor="ctr">
              <a:spAutoFit/>
            </a:bodyPr>
            <a:lstStyle>
              <a:lvl1pPr algn="ctr">
                <a:defRPr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r>
                <a:t>DODIN Ops (Network Maintenance)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B80507B-0046-495E-B031-B63D625B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“Cyber?”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2" animBg="1" advAuto="0"/>
      <p:bldP spid="149" grpId="3" animBg="1" advAuto="0"/>
      <p:bldP spid="152" grpId="1" animBg="1" advAuto="0"/>
      <p:bldP spid="155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969" y="1346192"/>
            <a:ext cx="1801440" cy="1598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5" descr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651" y="3281478"/>
            <a:ext cx="4389121" cy="31636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pic>
        <p:nvPicPr>
          <p:cNvPr id="16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8228" y="3400278"/>
            <a:ext cx="4389121" cy="29260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7184" y="1496729"/>
            <a:ext cx="1944056" cy="1380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059" y="1205594"/>
            <a:ext cx="2950092" cy="167171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8E9A31-C78E-4A31-925F-A52C107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Army Cyber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2" animBg="1" advAuto="0"/>
      <p:bldP spid="160" grpId="1" animBg="1" advAuto="0"/>
      <p:bldP spid="161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 b="1">
                <a:solidFill>
                  <a:schemeClr val="accent4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r>
              <a:rPr dirty="0"/>
              <a:t>Examples of Cyber</a:t>
            </a:r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79" y="4259090"/>
            <a:ext cx="5759281" cy="2004480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pic>
        <p:nvPicPr>
          <p:cNvPr id="167" name="Picture 3" descr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37359" y="1286928"/>
            <a:ext cx="3690361" cy="2678041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pic>
        <p:nvPicPr>
          <p:cNvPr id="168" name="Picture 4" descr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1287289"/>
            <a:ext cx="3748681" cy="2651400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67" grpId="1" animBg="1" advAuto="0"/>
      <p:bldP spid="168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999" tIns="44999" rIns="44999" bIns="44999" anchor="t">
            <a:normAutofit fontScale="90000"/>
          </a:bodyPr>
          <a:lstStyle>
            <a:lvl1pPr>
              <a:lnSpc>
                <a:spcPct val="100000"/>
              </a:lnSpc>
              <a:defRPr sz="3200" b="1">
                <a:solidFill>
                  <a:schemeClr val="accent4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r>
              <a:rPr dirty="0"/>
              <a:t>Offensive Cyber</a:t>
            </a:r>
          </a:p>
        </p:txBody>
      </p:sp>
      <p:grpSp>
        <p:nvGrpSpPr>
          <p:cNvPr id="177" name="Group 2"/>
          <p:cNvGrpSpPr/>
          <p:nvPr/>
        </p:nvGrpSpPr>
        <p:grpSpPr>
          <a:xfrm>
            <a:off x="1304279" y="1499039"/>
            <a:ext cx="2179441" cy="4170239"/>
            <a:chOff x="0" y="0"/>
            <a:chExt cx="2179440" cy="4170238"/>
          </a:xfrm>
        </p:grpSpPr>
        <p:grpSp>
          <p:nvGrpSpPr>
            <p:cNvPr id="173" name="TextBox 3"/>
            <p:cNvGrpSpPr/>
            <p:nvPr/>
          </p:nvGrpSpPr>
          <p:grpSpPr>
            <a:xfrm>
              <a:off x="-1" y="878399"/>
              <a:ext cx="2179442" cy="3291840"/>
              <a:chOff x="0" y="0"/>
              <a:chExt cx="2179440" cy="329183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-1" y="-1"/>
                <a:ext cx="2179442" cy="3291840"/>
              </a:xfrm>
              <a:prstGeom prst="rect">
                <a:avLst/>
              </a:prstGeom>
              <a:solidFill>
                <a:srgbClr val="CFF3FF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Identify the target system / network…"/>
              <p:cNvSpPr txBox="1"/>
              <p:nvPr/>
            </p:nvSpPr>
            <p:spPr>
              <a:xfrm>
                <a:off x="-1" y="717718"/>
                <a:ext cx="2179442" cy="185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Identify the target system / network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Find vulnerabilities</a:t>
                </a:r>
              </a:p>
            </p:txBody>
          </p:sp>
        </p:grpSp>
        <p:grpSp>
          <p:nvGrpSpPr>
            <p:cNvPr id="176" name="TextBox 4"/>
            <p:cNvGrpSpPr/>
            <p:nvPr/>
          </p:nvGrpSpPr>
          <p:grpSpPr>
            <a:xfrm>
              <a:off x="-1" y="0"/>
              <a:ext cx="2179442" cy="695520"/>
              <a:chOff x="0" y="0"/>
              <a:chExt cx="2179440" cy="695519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-1" y="-1"/>
                <a:ext cx="2179442" cy="695521"/>
              </a:xfrm>
              <a:prstGeom prst="rect">
                <a:avLst/>
              </a:prstGeom>
              <a:solidFill>
                <a:srgbClr val="7EDFFE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Reconnaissance"/>
              <p:cNvSpPr txBox="1"/>
              <p:nvPr/>
            </p:nvSpPr>
            <p:spPr>
              <a:xfrm>
                <a:off x="148286" y="118059"/>
                <a:ext cx="1882868" cy="45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Reconnaissance</a:t>
                </a:r>
              </a:p>
            </p:txBody>
          </p:sp>
        </p:grpSp>
      </p:grpSp>
      <p:grpSp>
        <p:nvGrpSpPr>
          <p:cNvPr id="184" name="Group 5"/>
          <p:cNvGrpSpPr/>
          <p:nvPr/>
        </p:nvGrpSpPr>
        <p:grpSpPr>
          <a:xfrm>
            <a:off x="3773159" y="1499039"/>
            <a:ext cx="2179442" cy="4170239"/>
            <a:chOff x="0" y="0"/>
            <a:chExt cx="2179440" cy="4170238"/>
          </a:xfrm>
        </p:grpSpPr>
        <p:grpSp>
          <p:nvGrpSpPr>
            <p:cNvPr id="180" name="TextBox 6"/>
            <p:cNvGrpSpPr/>
            <p:nvPr/>
          </p:nvGrpSpPr>
          <p:grpSpPr>
            <a:xfrm>
              <a:off x="-1" y="878399"/>
              <a:ext cx="2179442" cy="3291840"/>
              <a:chOff x="0" y="0"/>
              <a:chExt cx="2179440" cy="3291838"/>
            </a:xfrm>
          </p:grpSpPr>
          <p:sp>
            <p:nvSpPr>
              <p:cNvPr id="178" name="Rectangle"/>
              <p:cNvSpPr/>
              <p:nvPr/>
            </p:nvSpPr>
            <p:spPr>
              <a:xfrm>
                <a:off x="-1" y="-1"/>
                <a:ext cx="2179442" cy="3291840"/>
              </a:xfrm>
              <a:prstGeom prst="rect">
                <a:avLst/>
              </a:prstGeom>
              <a:solidFill>
                <a:srgbClr val="D2FFDF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Exploit vulnerabilities…"/>
              <p:cNvSpPr txBox="1"/>
              <p:nvPr/>
            </p:nvSpPr>
            <p:spPr>
              <a:xfrm>
                <a:off x="-1" y="578018"/>
                <a:ext cx="2179442" cy="2135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Exploit vulnerabilities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Gain access to the target system / network</a:t>
                </a:r>
              </a:p>
            </p:txBody>
          </p:sp>
        </p:grpSp>
        <p:grpSp>
          <p:nvGrpSpPr>
            <p:cNvPr id="183" name="TextBox 7"/>
            <p:cNvGrpSpPr/>
            <p:nvPr/>
          </p:nvGrpSpPr>
          <p:grpSpPr>
            <a:xfrm>
              <a:off x="-1" y="0"/>
              <a:ext cx="2179442" cy="695520"/>
              <a:chOff x="0" y="0"/>
              <a:chExt cx="2179440" cy="695519"/>
            </a:xfrm>
          </p:grpSpPr>
          <p:sp>
            <p:nvSpPr>
              <p:cNvPr id="181" name="Rectangle"/>
              <p:cNvSpPr/>
              <p:nvPr/>
            </p:nvSpPr>
            <p:spPr>
              <a:xfrm>
                <a:off x="-1" y="-1"/>
                <a:ext cx="2179442" cy="695521"/>
              </a:xfrm>
              <a:prstGeom prst="rect">
                <a:avLst/>
              </a:prstGeom>
              <a:solidFill>
                <a:srgbClr val="7AFDA0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Exploitation"/>
              <p:cNvSpPr txBox="1"/>
              <p:nvPr/>
            </p:nvSpPr>
            <p:spPr>
              <a:xfrm>
                <a:off x="-1" y="118059"/>
                <a:ext cx="2179442" cy="45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Exploitation</a:t>
                </a:r>
              </a:p>
            </p:txBody>
          </p:sp>
        </p:grpSp>
      </p:grpSp>
      <p:grpSp>
        <p:nvGrpSpPr>
          <p:cNvPr id="191" name="Group 8"/>
          <p:cNvGrpSpPr/>
          <p:nvPr/>
        </p:nvGrpSpPr>
        <p:grpSpPr>
          <a:xfrm>
            <a:off x="6240600" y="1499039"/>
            <a:ext cx="2179441" cy="4170239"/>
            <a:chOff x="0" y="0"/>
            <a:chExt cx="2179440" cy="4170238"/>
          </a:xfrm>
        </p:grpSpPr>
        <p:grpSp>
          <p:nvGrpSpPr>
            <p:cNvPr id="187" name="TextBox 9"/>
            <p:cNvGrpSpPr/>
            <p:nvPr/>
          </p:nvGrpSpPr>
          <p:grpSpPr>
            <a:xfrm>
              <a:off x="-1" y="878399"/>
              <a:ext cx="2179442" cy="3291840"/>
              <a:chOff x="0" y="0"/>
              <a:chExt cx="2179440" cy="3291838"/>
            </a:xfrm>
          </p:grpSpPr>
          <p:sp>
            <p:nvSpPr>
              <p:cNvPr id="185" name="Rectangle"/>
              <p:cNvSpPr/>
              <p:nvPr/>
            </p:nvSpPr>
            <p:spPr>
              <a:xfrm>
                <a:off x="-1" y="-1"/>
                <a:ext cx="2179442" cy="3291840"/>
              </a:xfrm>
              <a:prstGeom prst="rect">
                <a:avLst/>
              </a:prstGeom>
              <a:solidFill>
                <a:srgbClr val="FDD5D5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Gather intel…"/>
              <p:cNvSpPr txBox="1"/>
              <p:nvPr/>
            </p:nvSpPr>
            <p:spPr>
              <a:xfrm>
                <a:off x="-1" y="578018"/>
                <a:ext cx="2179442" cy="2135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Gather intel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Disrupt / destroy opposition capabilities, infrastructure, etc.</a:t>
                </a:r>
              </a:p>
            </p:txBody>
          </p:sp>
        </p:grpSp>
        <p:grpSp>
          <p:nvGrpSpPr>
            <p:cNvPr id="190" name="TextBox 10"/>
            <p:cNvGrpSpPr/>
            <p:nvPr/>
          </p:nvGrpSpPr>
          <p:grpSpPr>
            <a:xfrm>
              <a:off x="-1" y="0"/>
              <a:ext cx="2179442" cy="695520"/>
              <a:chOff x="0" y="0"/>
              <a:chExt cx="2179440" cy="695519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-1" y="-1"/>
                <a:ext cx="2179442" cy="695521"/>
              </a:xfrm>
              <a:prstGeom prst="rect">
                <a:avLst/>
              </a:prstGeom>
              <a:solidFill>
                <a:srgbClr val="FF9999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Effects"/>
              <p:cNvSpPr txBox="1"/>
              <p:nvPr/>
            </p:nvSpPr>
            <p:spPr>
              <a:xfrm>
                <a:off x="-1" y="118059"/>
                <a:ext cx="2179442" cy="459401"/>
              </a:xfrm>
              <a:prstGeom prst="rect">
                <a:avLst/>
              </a:prstGeom>
              <a:solidFill>
                <a:srgbClr val="FF999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Effects</a:t>
                </a:r>
              </a:p>
            </p:txBody>
          </p:sp>
        </p:grpSp>
      </p:grpSp>
      <p:grpSp>
        <p:nvGrpSpPr>
          <p:cNvPr id="198" name="Group 11"/>
          <p:cNvGrpSpPr/>
          <p:nvPr/>
        </p:nvGrpSpPr>
        <p:grpSpPr>
          <a:xfrm>
            <a:off x="8708039" y="1499039"/>
            <a:ext cx="2179441" cy="4170239"/>
            <a:chOff x="0" y="0"/>
            <a:chExt cx="2179440" cy="4170238"/>
          </a:xfrm>
        </p:grpSpPr>
        <p:grpSp>
          <p:nvGrpSpPr>
            <p:cNvPr id="194" name="TextBox 12"/>
            <p:cNvGrpSpPr/>
            <p:nvPr/>
          </p:nvGrpSpPr>
          <p:grpSpPr>
            <a:xfrm>
              <a:off x="-1" y="878399"/>
              <a:ext cx="2179442" cy="3291840"/>
              <a:chOff x="0" y="0"/>
              <a:chExt cx="2179440" cy="3291838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-1" y="-1"/>
                <a:ext cx="2179442" cy="3291840"/>
              </a:xfrm>
              <a:prstGeom prst="rect">
                <a:avLst/>
              </a:prstGeom>
              <a:solidFill>
                <a:srgbClr val="EEEEEE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Erase evidence…"/>
              <p:cNvSpPr txBox="1"/>
              <p:nvPr/>
            </p:nvSpPr>
            <p:spPr>
              <a:xfrm>
                <a:off x="-1" y="857418"/>
                <a:ext cx="2179442" cy="157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Erase evidence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Undermine opposition’s ability to trace</a:t>
                </a:r>
              </a:p>
            </p:txBody>
          </p:sp>
        </p:grpSp>
        <p:grpSp>
          <p:nvGrpSpPr>
            <p:cNvPr id="197" name="TextBox 13"/>
            <p:cNvGrpSpPr/>
            <p:nvPr/>
          </p:nvGrpSpPr>
          <p:grpSpPr>
            <a:xfrm>
              <a:off x="-1" y="0"/>
              <a:ext cx="2179442" cy="695520"/>
              <a:chOff x="0" y="0"/>
              <a:chExt cx="2179440" cy="695519"/>
            </a:xfrm>
          </p:grpSpPr>
          <p:sp>
            <p:nvSpPr>
              <p:cNvPr id="195" name="Rectangle"/>
              <p:cNvSpPr/>
              <p:nvPr/>
            </p:nvSpPr>
            <p:spPr>
              <a:xfrm>
                <a:off x="-1" y="-1"/>
                <a:ext cx="2179442" cy="695521"/>
              </a:xfrm>
              <a:prstGeom prst="rect">
                <a:avLst/>
              </a:prstGeom>
              <a:solidFill>
                <a:srgbClr val="CCCCCC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Cleanup"/>
              <p:cNvSpPr txBox="1"/>
              <p:nvPr/>
            </p:nvSpPr>
            <p:spPr>
              <a:xfrm>
                <a:off x="-1" y="118059"/>
                <a:ext cx="2179442" cy="45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Cleanup</a:t>
                </a: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C850FD0-BB2C-4184-9D62-97BD00F3F5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lum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41520" y="-13680"/>
            <a:ext cx="9108000" cy="688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  <p:bldP spid="184" grpId="2" animBg="1" advAuto="0"/>
      <p:bldP spid="191" grpId="3" animBg="1" advAuto="0"/>
      <p:bldP spid="198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15" descr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438" y="1188597"/>
            <a:ext cx="8912826" cy="5228859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999" tIns="44999" rIns="44999" bIns="44999" anchor="t">
            <a:normAutofit fontScale="90000"/>
          </a:bodyPr>
          <a:lstStyle>
            <a:lvl1pPr>
              <a:lnSpc>
                <a:spcPct val="100000"/>
              </a:lnSpc>
              <a:defRPr sz="3200" b="1">
                <a:solidFill>
                  <a:schemeClr val="accent4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r>
              <a:t>How to Defend?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9AFFDD-A623-4DF4-8DE5-3CEADF2D6A9C}"/>
              </a:ext>
            </a:extLst>
          </p:cNvPr>
          <p:cNvGrpSpPr/>
          <p:nvPr/>
        </p:nvGrpSpPr>
        <p:grpSpPr>
          <a:xfrm>
            <a:off x="409283" y="4393048"/>
            <a:ext cx="2558872" cy="881682"/>
            <a:chOff x="409283" y="4393048"/>
            <a:chExt cx="2558872" cy="881682"/>
          </a:xfrm>
        </p:grpSpPr>
        <p:sp>
          <p:nvSpPr>
            <p:cNvPr id="203" name="Rectangle"/>
            <p:cNvSpPr/>
            <p:nvPr/>
          </p:nvSpPr>
          <p:spPr>
            <a:xfrm>
              <a:off x="409283" y="4393048"/>
              <a:ext cx="1507907" cy="8816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accent4"/>
                  </a:solidFill>
                </a:rPr>
                <a:t>Gate allows authorized entrants</a:t>
              </a:r>
            </a:p>
          </p:txBody>
        </p:sp>
        <p:sp>
          <p:nvSpPr>
            <p:cNvPr id="204" name="Shape"/>
            <p:cNvSpPr/>
            <p:nvPr/>
          </p:nvSpPr>
          <p:spPr>
            <a:xfrm>
              <a:off x="1991785" y="4393048"/>
              <a:ext cx="976370" cy="88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moveTo>
                    <a:pt x="0" y="9077"/>
                  </a:moveTo>
                  <a:lnTo>
                    <a:pt x="21600" y="4650"/>
                  </a:lnTo>
                </a:path>
              </a:pathLst>
            </a:custGeom>
            <a:ln w="38100">
              <a:solidFill>
                <a:srgbClr val="FF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FF37E5-60AB-47EE-BFC3-3A31B28A4DDB}"/>
              </a:ext>
            </a:extLst>
          </p:cNvPr>
          <p:cNvGrpSpPr/>
          <p:nvPr/>
        </p:nvGrpSpPr>
        <p:grpSpPr>
          <a:xfrm>
            <a:off x="378670" y="2519104"/>
            <a:ext cx="3835225" cy="761978"/>
            <a:chOff x="378670" y="2519104"/>
            <a:chExt cx="3835225" cy="761978"/>
          </a:xfrm>
        </p:grpSpPr>
        <p:sp>
          <p:nvSpPr>
            <p:cNvPr id="206" name="Rectangle"/>
            <p:cNvSpPr/>
            <p:nvPr/>
          </p:nvSpPr>
          <p:spPr>
            <a:xfrm>
              <a:off x="378670" y="2532496"/>
              <a:ext cx="1507907" cy="748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accent4"/>
                  </a:solidFill>
                </a:rPr>
                <a:t>Guards watch from towers</a:t>
              </a:r>
            </a:p>
          </p:txBody>
        </p:sp>
        <p:sp>
          <p:nvSpPr>
            <p:cNvPr id="207" name="Shape"/>
            <p:cNvSpPr/>
            <p:nvPr/>
          </p:nvSpPr>
          <p:spPr>
            <a:xfrm>
              <a:off x="1991785" y="2519104"/>
              <a:ext cx="2222110" cy="76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3"/>
                  </a:moveTo>
                  <a:lnTo>
                    <a:pt x="0" y="21600"/>
                  </a:lnTo>
                  <a:moveTo>
                    <a:pt x="0" y="9264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A32CA8-240C-4FA4-8132-21B9B80AF564}"/>
              </a:ext>
            </a:extLst>
          </p:cNvPr>
          <p:cNvGrpSpPr/>
          <p:nvPr/>
        </p:nvGrpSpPr>
        <p:grpSpPr>
          <a:xfrm>
            <a:off x="1056934" y="5010541"/>
            <a:ext cx="4032080" cy="1498330"/>
            <a:chOff x="1056934" y="5010541"/>
            <a:chExt cx="4032080" cy="1498330"/>
          </a:xfrm>
        </p:grpSpPr>
        <p:sp>
          <p:nvSpPr>
            <p:cNvPr id="210" name="Rectangle"/>
            <p:cNvSpPr/>
            <p:nvPr/>
          </p:nvSpPr>
          <p:spPr>
            <a:xfrm>
              <a:off x="1056934" y="5627189"/>
              <a:ext cx="1507907" cy="8816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accent4"/>
                  </a:solidFill>
                </a:rPr>
                <a:t>Moat &amp; outer wall keep intruders out</a:t>
              </a:r>
            </a:p>
          </p:txBody>
        </p:sp>
        <p:sp>
          <p:nvSpPr>
            <p:cNvPr id="211" name="Shape"/>
            <p:cNvSpPr/>
            <p:nvPr/>
          </p:nvSpPr>
          <p:spPr>
            <a:xfrm>
              <a:off x="2639435" y="5010541"/>
              <a:ext cx="2449579" cy="149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90"/>
                  </a:moveTo>
                  <a:lnTo>
                    <a:pt x="0" y="21600"/>
                  </a:lnTo>
                  <a:moveTo>
                    <a:pt x="0" y="14231"/>
                  </a:moveTo>
                  <a:lnTo>
                    <a:pt x="21600" y="0"/>
                  </a:lnTo>
                </a:path>
              </a:pathLst>
            </a:custGeom>
            <a:ln w="38100">
              <a:solidFill>
                <a:srgbClr val="FF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948398-6CD9-4BDF-B32B-FFB85CC1A86D}"/>
              </a:ext>
            </a:extLst>
          </p:cNvPr>
          <p:cNvGrpSpPr/>
          <p:nvPr/>
        </p:nvGrpSpPr>
        <p:grpSpPr>
          <a:xfrm>
            <a:off x="6473314" y="4067748"/>
            <a:ext cx="3730576" cy="2187124"/>
            <a:chOff x="6473314" y="4067748"/>
            <a:chExt cx="3730576" cy="2187124"/>
          </a:xfrm>
        </p:grpSpPr>
        <p:sp>
          <p:nvSpPr>
            <p:cNvPr id="213" name="Rectangle"/>
            <p:cNvSpPr/>
            <p:nvPr/>
          </p:nvSpPr>
          <p:spPr>
            <a:xfrm>
              <a:off x="8695983" y="5071529"/>
              <a:ext cx="1507907" cy="11833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accent4"/>
                  </a:solidFill>
                </a:rPr>
                <a:t>Inner walls hinder intruders who get in</a:t>
              </a:r>
            </a:p>
          </p:txBody>
        </p:sp>
        <p:sp>
          <p:nvSpPr>
            <p:cNvPr id="214" name="Shape"/>
            <p:cNvSpPr/>
            <p:nvPr/>
          </p:nvSpPr>
          <p:spPr>
            <a:xfrm>
              <a:off x="6473314" y="4067748"/>
              <a:ext cx="2141470" cy="218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913"/>
                  </a:moveTo>
                  <a:lnTo>
                    <a:pt x="21600" y="21600"/>
                  </a:lnTo>
                  <a:moveTo>
                    <a:pt x="21600" y="1524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7846DD-0C21-4367-9184-CF7FD32B123F}"/>
              </a:ext>
            </a:extLst>
          </p:cNvPr>
          <p:cNvGrpSpPr/>
          <p:nvPr/>
        </p:nvGrpSpPr>
        <p:grpSpPr>
          <a:xfrm>
            <a:off x="6553545" y="3475667"/>
            <a:ext cx="5581552" cy="1043188"/>
            <a:chOff x="6553545" y="3475667"/>
            <a:chExt cx="5581552" cy="1043188"/>
          </a:xfrm>
        </p:grpSpPr>
        <p:sp>
          <p:nvSpPr>
            <p:cNvPr id="216" name="Rectangle"/>
            <p:cNvSpPr/>
            <p:nvPr/>
          </p:nvSpPr>
          <p:spPr>
            <a:xfrm>
              <a:off x="10548694" y="3475667"/>
              <a:ext cx="1586403" cy="1043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accent4"/>
                  </a:solidFill>
                </a:rPr>
                <a:t>Guards patrol inside &amp; catch intruders</a:t>
              </a:r>
            </a:p>
          </p:txBody>
        </p:sp>
        <p:sp>
          <p:nvSpPr>
            <p:cNvPr id="217" name="Shape"/>
            <p:cNvSpPr/>
            <p:nvPr/>
          </p:nvSpPr>
          <p:spPr>
            <a:xfrm>
              <a:off x="6553545" y="3475667"/>
              <a:ext cx="3909721" cy="104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moveTo>
                    <a:pt x="21600" y="9855"/>
                  </a:moveTo>
                  <a:lnTo>
                    <a:pt x="0" y="2077"/>
                  </a:lnTo>
                </a:path>
              </a:pathLst>
            </a:custGeom>
            <a:ln w="38100">
              <a:solidFill>
                <a:srgbClr val="FF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6831E6-11A1-41E8-993B-BA002361FBA6}"/>
              </a:ext>
            </a:extLst>
          </p:cNvPr>
          <p:cNvGrpSpPr/>
          <p:nvPr/>
        </p:nvGrpSpPr>
        <p:grpSpPr>
          <a:xfrm>
            <a:off x="6088345" y="1338087"/>
            <a:ext cx="5857825" cy="1397123"/>
            <a:chOff x="6088345" y="1338087"/>
            <a:chExt cx="5857825" cy="1397123"/>
          </a:xfrm>
        </p:grpSpPr>
        <p:sp>
          <p:nvSpPr>
            <p:cNvPr id="219" name="Rectangle"/>
            <p:cNvSpPr/>
            <p:nvPr/>
          </p:nvSpPr>
          <p:spPr>
            <a:xfrm>
              <a:off x="10438263" y="1338087"/>
              <a:ext cx="1507907" cy="99157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accent4"/>
                  </a:solidFill>
                </a:rPr>
                <a:t>Valuables hidden deep inside keep</a:t>
              </a:r>
            </a:p>
          </p:txBody>
        </p:sp>
        <p:sp>
          <p:nvSpPr>
            <p:cNvPr id="220" name="Shape"/>
            <p:cNvSpPr/>
            <p:nvPr/>
          </p:nvSpPr>
          <p:spPr>
            <a:xfrm>
              <a:off x="6088345" y="1338087"/>
              <a:ext cx="4268718" cy="139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5330"/>
                  </a:lnTo>
                  <a:moveTo>
                    <a:pt x="21600" y="6994"/>
                  </a:moveTo>
                  <a:lnTo>
                    <a:pt x="0" y="2160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3" name="Rectangle 2"/>
          <p:cNvSpPr txBox="1"/>
          <p:nvPr/>
        </p:nvSpPr>
        <p:spPr>
          <a:xfrm>
            <a:off x="378670" y="1333195"/>
            <a:ext cx="383534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chemeClr val="accent4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r>
              <a:rPr sz="3200" dirty="0"/>
              <a:t>“Defense in Depth”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999" tIns="44999" rIns="44999" bIns="44999" anchor="t">
            <a:normAutofit fontScale="90000"/>
          </a:bodyPr>
          <a:lstStyle>
            <a:lvl1pPr>
              <a:lnSpc>
                <a:spcPct val="100000"/>
              </a:lnSpc>
              <a:defRPr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Defensive Cyber</a:t>
            </a:r>
          </a:p>
        </p:txBody>
      </p:sp>
      <p:grpSp>
        <p:nvGrpSpPr>
          <p:cNvPr id="232" name="Group 2"/>
          <p:cNvGrpSpPr/>
          <p:nvPr/>
        </p:nvGrpSpPr>
        <p:grpSpPr>
          <a:xfrm>
            <a:off x="1303952" y="1512999"/>
            <a:ext cx="2743201" cy="4170239"/>
            <a:chOff x="0" y="0"/>
            <a:chExt cx="2743200" cy="4170238"/>
          </a:xfrm>
        </p:grpSpPr>
        <p:grpSp>
          <p:nvGrpSpPr>
            <p:cNvPr id="228" name="TextBox 3"/>
            <p:cNvGrpSpPr/>
            <p:nvPr/>
          </p:nvGrpSpPr>
          <p:grpSpPr>
            <a:xfrm>
              <a:off x="0" y="878399"/>
              <a:ext cx="2743200" cy="3291840"/>
              <a:chOff x="0" y="0"/>
              <a:chExt cx="2743200" cy="3291838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0" y="-1"/>
                <a:ext cx="2743200" cy="3291840"/>
              </a:xfrm>
              <a:prstGeom prst="rect">
                <a:avLst/>
              </a:prstGeom>
              <a:solidFill>
                <a:srgbClr val="CFF3FF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Keep threats outside…"/>
              <p:cNvSpPr txBox="1"/>
              <p:nvPr/>
            </p:nvSpPr>
            <p:spPr>
              <a:xfrm>
                <a:off x="0" y="1136818"/>
                <a:ext cx="2743200" cy="101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Keep threats outside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Let friendlies in </a:t>
                </a:r>
              </a:p>
            </p:txBody>
          </p:sp>
        </p:grpSp>
        <p:grpSp>
          <p:nvGrpSpPr>
            <p:cNvPr id="231" name="TextBox 4"/>
            <p:cNvGrpSpPr/>
            <p:nvPr/>
          </p:nvGrpSpPr>
          <p:grpSpPr>
            <a:xfrm>
              <a:off x="0" y="0"/>
              <a:ext cx="2743200" cy="695520"/>
              <a:chOff x="0" y="0"/>
              <a:chExt cx="2743200" cy="695519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0" y="-1"/>
                <a:ext cx="2743200" cy="695521"/>
              </a:xfrm>
              <a:prstGeom prst="rect">
                <a:avLst/>
              </a:prstGeom>
              <a:solidFill>
                <a:srgbClr val="7EDFFE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0" name="Protect"/>
              <p:cNvSpPr txBox="1"/>
              <p:nvPr/>
            </p:nvSpPr>
            <p:spPr>
              <a:xfrm>
                <a:off x="913151" y="118059"/>
                <a:ext cx="916898" cy="45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Protect</a:t>
                </a:r>
              </a:p>
            </p:txBody>
          </p:sp>
        </p:grpSp>
      </p:grpSp>
      <p:grpSp>
        <p:nvGrpSpPr>
          <p:cNvPr id="239" name="Group 5"/>
          <p:cNvGrpSpPr/>
          <p:nvPr/>
        </p:nvGrpSpPr>
        <p:grpSpPr>
          <a:xfrm>
            <a:off x="4724400" y="1512999"/>
            <a:ext cx="2743200" cy="4170239"/>
            <a:chOff x="0" y="0"/>
            <a:chExt cx="2743200" cy="4170238"/>
          </a:xfrm>
        </p:grpSpPr>
        <p:grpSp>
          <p:nvGrpSpPr>
            <p:cNvPr id="235" name="TextBox 6"/>
            <p:cNvGrpSpPr/>
            <p:nvPr/>
          </p:nvGrpSpPr>
          <p:grpSpPr>
            <a:xfrm>
              <a:off x="0" y="878399"/>
              <a:ext cx="2743200" cy="3291840"/>
              <a:chOff x="0" y="0"/>
              <a:chExt cx="2743200" cy="329183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-1"/>
                <a:ext cx="2743200" cy="3291840"/>
              </a:xfrm>
              <a:prstGeom prst="rect">
                <a:avLst/>
              </a:prstGeom>
              <a:solidFill>
                <a:srgbClr val="D2FFDF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Keep an eye on potential threats and weak points…"/>
              <p:cNvSpPr txBox="1"/>
              <p:nvPr/>
            </p:nvSpPr>
            <p:spPr>
              <a:xfrm>
                <a:off x="0" y="578018"/>
                <a:ext cx="2743200" cy="2135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Keep an eye on potential threats and weak points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Know when an actual threat gets in</a:t>
                </a:r>
              </a:p>
            </p:txBody>
          </p:sp>
        </p:grpSp>
        <p:grpSp>
          <p:nvGrpSpPr>
            <p:cNvPr id="238" name="TextBox 7"/>
            <p:cNvGrpSpPr/>
            <p:nvPr/>
          </p:nvGrpSpPr>
          <p:grpSpPr>
            <a:xfrm>
              <a:off x="0" y="0"/>
              <a:ext cx="2743200" cy="695520"/>
              <a:chOff x="0" y="0"/>
              <a:chExt cx="2743200" cy="695519"/>
            </a:xfrm>
          </p:grpSpPr>
          <p:sp>
            <p:nvSpPr>
              <p:cNvPr id="236" name="Rectangle"/>
              <p:cNvSpPr/>
              <p:nvPr/>
            </p:nvSpPr>
            <p:spPr>
              <a:xfrm>
                <a:off x="0" y="-1"/>
                <a:ext cx="2743200" cy="695521"/>
              </a:xfrm>
              <a:prstGeom prst="rect">
                <a:avLst/>
              </a:prstGeom>
              <a:solidFill>
                <a:srgbClr val="7AFDA0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7" name="Detect"/>
              <p:cNvSpPr txBox="1"/>
              <p:nvPr/>
            </p:nvSpPr>
            <p:spPr>
              <a:xfrm>
                <a:off x="0" y="118059"/>
                <a:ext cx="2743200" cy="45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Detect</a:t>
                </a:r>
              </a:p>
            </p:txBody>
          </p:sp>
        </p:grpSp>
      </p:grpSp>
      <p:grpSp>
        <p:nvGrpSpPr>
          <p:cNvPr id="246" name="Group 8"/>
          <p:cNvGrpSpPr/>
          <p:nvPr/>
        </p:nvGrpSpPr>
        <p:grpSpPr>
          <a:xfrm>
            <a:off x="8144847" y="1512999"/>
            <a:ext cx="2743201" cy="4170239"/>
            <a:chOff x="0" y="0"/>
            <a:chExt cx="2743200" cy="4170238"/>
          </a:xfrm>
        </p:grpSpPr>
        <p:grpSp>
          <p:nvGrpSpPr>
            <p:cNvPr id="242" name="TextBox 9"/>
            <p:cNvGrpSpPr/>
            <p:nvPr/>
          </p:nvGrpSpPr>
          <p:grpSpPr>
            <a:xfrm>
              <a:off x="0" y="878399"/>
              <a:ext cx="2743200" cy="3291840"/>
              <a:chOff x="0" y="0"/>
              <a:chExt cx="2743200" cy="3291838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0" y="-1"/>
                <a:ext cx="2743200" cy="3291840"/>
              </a:xfrm>
              <a:prstGeom prst="rect">
                <a:avLst/>
              </a:prstGeom>
              <a:solidFill>
                <a:srgbClr val="FDD5D5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" name="Neutralize a threat when it becomes reality…"/>
              <p:cNvSpPr txBox="1"/>
              <p:nvPr/>
            </p:nvSpPr>
            <p:spPr>
              <a:xfrm>
                <a:off x="0" y="578018"/>
                <a:ext cx="2743200" cy="2135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Neutralize a threat when it becomes reality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endParaRPr/>
              </a:p>
              <a:p>
                <a:pPr marL="285750" indent="-285750">
                  <a:buSzPct val="100000"/>
                  <a:buFont typeface="Arial"/>
                  <a:buChar char="•"/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pPr>
                <a:r>
                  <a:t>Protect friendly forces and critical infrastructure</a:t>
                </a:r>
              </a:p>
            </p:txBody>
          </p:sp>
        </p:grpSp>
        <p:grpSp>
          <p:nvGrpSpPr>
            <p:cNvPr id="245" name="TextBox 10"/>
            <p:cNvGrpSpPr/>
            <p:nvPr/>
          </p:nvGrpSpPr>
          <p:grpSpPr>
            <a:xfrm>
              <a:off x="0" y="0"/>
              <a:ext cx="2743200" cy="695520"/>
              <a:chOff x="0" y="0"/>
              <a:chExt cx="2743200" cy="695519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0" y="-1"/>
                <a:ext cx="2743200" cy="695521"/>
              </a:xfrm>
              <a:prstGeom prst="rect">
                <a:avLst/>
              </a:prstGeom>
              <a:solidFill>
                <a:srgbClr val="FF9999"/>
              </a:solidFill>
              <a:ln w="3175" cap="flat">
                <a:solidFill>
                  <a:srgbClr val="6666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4" name="Respond"/>
              <p:cNvSpPr txBox="1"/>
              <p:nvPr/>
            </p:nvSpPr>
            <p:spPr>
              <a:xfrm>
                <a:off x="0" y="118059"/>
                <a:ext cx="2743200" cy="45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89999" tIns="89999" rIns="89999" bIns="89999" numCol="1" anchor="ctr">
                <a:spAutoFit/>
              </a:bodyPr>
              <a:lstStyle>
                <a:lvl1pPr algn="ctr">
                  <a:defRPr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t>Respond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39" grpId="2" animBg="1" advAuto="0"/>
      <p:bldP spid="246" grpId="3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236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Droid Sans</vt:lpstr>
      <vt:lpstr>Liberation Sans</vt:lpstr>
      <vt:lpstr>Arial</vt:lpstr>
      <vt:lpstr>Calibri</vt:lpstr>
      <vt:lpstr>Calibri Light</vt:lpstr>
      <vt:lpstr>Office Theme</vt:lpstr>
      <vt:lpstr>An Intro to Cyber Security &amp; Army Cyber</vt:lpstr>
      <vt:lpstr>What is “Cyber?”</vt:lpstr>
      <vt:lpstr>What is “Cyber?”</vt:lpstr>
      <vt:lpstr>What is “Cyber?”</vt:lpstr>
      <vt:lpstr>Army Cyber</vt:lpstr>
      <vt:lpstr>Examples of Cyber</vt:lpstr>
      <vt:lpstr>Offensive Cyber</vt:lpstr>
      <vt:lpstr>How to Defend?</vt:lpstr>
      <vt:lpstr>Defensive Cyber</vt:lpstr>
      <vt:lpstr>How to Defend?</vt:lpstr>
      <vt:lpstr>Practical Exercises</vt:lpstr>
      <vt:lpstr>Lab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 to Cyber Security &amp; Army Cyber</dc:title>
  <dc:creator>Daniel</dc:creator>
  <cp:lastModifiedBy>Daniel</cp:lastModifiedBy>
  <cp:revision>14</cp:revision>
  <dcterms:modified xsi:type="dcterms:W3CDTF">2018-08-03T13:53:25Z</dcterms:modified>
</cp:coreProperties>
</file>