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109" y="2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/>
              <a:t>Fare clic per modificare lo stile del sottotitolo dello schema</a:t>
            </a:r>
            <a:endParaRPr kumimoji="0" lang="en-US"/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166AFCE-304B-4B51-B075-0985B4FC0D2C}" type="datetimeFigureOut">
              <a:rPr lang="it-IT" smtClean="0"/>
              <a:t>05/12/2017</a:t>
            </a:fld>
            <a:endParaRPr lang="it-IT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it-IT"/>
          </a:p>
        </p:txBody>
      </p:sp>
      <p:sp>
        <p:nvSpPr>
          <p:cNvPr id="10" name="Rettango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tango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tango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ttore 1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ttore 1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ttore 1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ttore 1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tango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6A4AC3B-F507-49AB-B345-9866C6ED5B0A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AFCE-304B-4B51-B075-0985B4FC0D2C}" type="datetimeFigureOut">
              <a:rPr lang="it-IT" smtClean="0"/>
              <a:t>05/12/2017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AC3B-F507-49AB-B345-9866C6ED5B0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AFCE-304B-4B51-B075-0985B4FC0D2C}" type="datetimeFigureOut">
              <a:rPr lang="it-IT" smtClean="0"/>
              <a:t>05/12/2017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AC3B-F507-49AB-B345-9866C6ED5B0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166AFCE-304B-4B51-B075-0985B4FC0D2C}" type="datetimeFigureOut">
              <a:rPr lang="it-IT" smtClean="0"/>
              <a:t>05/12/2017</a:t>
            </a:fld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6A4AC3B-F507-49AB-B345-9866C6ED5B0A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166AFCE-304B-4B51-B075-0985B4FC0D2C}" type="datetimeFigureOut">
              <a:rPr lang="it-IT" smtClean="0"/>
              <a:t>05/12/2017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it-IT"/>
          </a:p>
        </p:txBody>
      </p:sp>
      <p:sp>
        <p:nvSpPr>
          <p:cNvPr id="9" name="Rettango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tango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tango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ttore 1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ttore 1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ttore 1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ttore 1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tango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ttore 1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6A4AC3B-F507-49AB-B345-9866C6ED5B0A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AFCE-304B-4B51-B075-0985B4FC0D2C}" type="datetimeFigureOut">
              <a:rPr lang="it-IT" smtClean="0"/>
              <a:t>05/12/2017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AC3B-F507-49AB-B345-9866C6ED5B0A}" type="slidenum">
              <a:rPr lang="it-IT" smtClean="0"/>
              <a:t>‹N›</a:t>
            </a:fld>
            <a:endParaRPr lang="it-IT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AFCE-304B-4B51-B075-0985B4FC0D2C}" type="datetimeFigureOut">
              <a:rPr lang="it-IT" smtClean="0"/>
              <a:t>05/12/2017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AC3B-F507-49AB-B345-9866C6ED5B0A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13" name="Segnaposto contenut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166AFCE-304B-4B51-B075-0985B4FC0D2C}" type="datetimeFigureOut">
              <a:rPr lang="it-IT" smtClean="0"/>
              <a:t>05/12/2017</a:t>
            </a:fld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6A4AC3B-F507-49AB-B345-9866C6ED5B0A}" type="slidenum">
              <a:rPr lang="it-IT" smtClean="0"/>
              <a:t>‹N›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AFCE-304B-4B51-B075-0985B4FC0D2C}" type="datetimeFigureOut">
              <a:rPr lang="it-IT" smtClean="0"/>
              <a:t>05/12/2017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AC3B-F507-49AB-B345-9866C6ED5B0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1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8" name="Connettore 1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ttore 1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Segnaposto contenut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21" name="Segnaposto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166AFCE-304B-4B51-B075-0985B4FC0D2C}" type="datetimeFigureOut">
              <a:rPr lang="it-IT" smtClean="0"/>
              <a:t>05/12/2017</a:t>
            </a:fld>
            <a:endParaRPr lang="it-IT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6A4AC3B-F507-49AB-B345-9866C6ED5B0A}" type="slidenum">
              <a:rPr lang="it-IT" smtClean="0"/>
              <a:t>‹N›</a:t>
            </a:fld>
            <a:endParaRPr lang="it-IT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it-IT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10" name="Connettore 1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tango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ttore 1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ttore 1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ttore 1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egnaposto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166AFCE-304B-4B51-B075-0985B4FC0D2C}" type="datetimeFigureOut">
              <a:rPr lang="it-IT" smtClean="0"/>
              <a:t>05/12/2017</a:t>
            </a:fld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6A4AC3B-F507-49AB-B345-9866C6ED5B0A}" type="slidenum">
              <a:rPr lang="it-IT" smtClean="0"/>
              <a:t>‹N›</a:t>
            </a:fld>
            <a:endParaRPr lang="it-IT"/>
          </a:p>
        </p:txBody>
      </p:sp>
      <p:sp>
        <p:nvSpPr>
          <p:cNvPr id="21" name="Segnaposto piè di pagina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  <a:p>
            <a:pPr lvl="1" eaLnBrk="1" latinLnBrk="0" hangingPunct="1"/>
            <a:r>
              <a:rPr kumimoji="0" lang="it-IT"/>
              <a:t>Secondo livello</a:t>
            </a:r>
          </a:p>
          <a:p>
            <a:pPr lvl="2" eaLnBrk="1" latinLnBrk="0" hangingPunct="1"/>
            <a:r>
              <a:rPr kumimoji="0" lang="it-IT"/>
              <a:t>Terzo livello</a:t>
            </a:r>
          </a:p>
          <a:p>
            <a:pPr lvl="3" eaLnBrk="1" latinLnBrk="0" hangingPunct="1"/>
            <a:r>
              <a:rPr kumimoji="0" lang="it-IT"/>
              <a:t>Quarto livello</a:t>
            </a:r>
          </a:p>
          <a:p>
            <a:pPr lvl="4" eaLnBrk="1" latinLnBrk="0" hangingPunct="1"/>
            <a:r>
              <a:rPr kumimoji="0" lang="it-IT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166AFCE-304B-4B51-B075-0985B4FC0D2C}" type="datetimeFigureOut">
              <a:rPr lang="it-IT" smtClean="0"/>
              <a:t>05/12/2017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Connettore 1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tango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6A4AC3B-F507-49AB-B345-9866C6ED5B0A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Ticekt</a:t>
            </a:r>
            <a:r>
              <a:rPr lang="it-IT" dirty="0"/>
              <a:t> </a:t>
            </a:r>
            <a:r>
              <a:rPr lang="it-IT" dirty="0" err="1"/>
              <a:t>Search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Gruppo 3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425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Principali criticità affrontate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sz="3200" dirty="0"/>
              <a:t>Importare e sincronizzare i moduli su GitHub e Android Studio</a:t>
            </a:r>
          </a:p>
          <a:p>
            <a:endParaRPr lang="it-IT" dirty="0"/>
          </a:p>
          <a:p>
            <a:r>
              <a:rPr lang="it-IT" sz="2800" dirty="0">
                <a:solidFill>
                  <a:schemeClr val="tx2">
                    <a:lumMod val="50000"/>
                  </a:schemeClr>
                </a:solidFill>
              </a:rPr>
              <a:t>Capire il codice di altri</a:t>
            </a:r>
          </a:p>
          <a:p>
            <a:endParaRPr lang="it-IT" dirty="0"/>
          </a:p>
          <a:p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Gestire il flusso di informazioni utilizzando classi </a:t>
            </a:r>
            <a:r>
              <a:rPr lang="it-IT" sz="2000" dirty="0" err="1">
                <a:solidFill>
                  <a:schemeClr val="tx2">
                    <a:lumMod val="75000"/>
                  </a:schemeClr>
                </a:solidFill>
              </a:rPr>
              <a:t>wrapper</a:t>
            </a:r>
            <a:endParaRPr lang="it-IT" sz="2000" dirty="0">
              <a:solidFill>
                <a:schemeClr val="tx2">
                  <a:lumMod val="75000"/>
                </a:schemeClr>
              </a:solidFill>
            </a:endParaRP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8244408" y="5805264"/>
            <a:ext cx="504056" cy="422920"/>
          </a:xfrm>
          <a:prstGeom prst="rect">
            <a:avLst/>
          </a:prstGeom>
        </p:spPr>
        <p:txBody>
          <a:bodyPr vert="horz" anchor="b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07885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Ticket </a:t>
            </a:r>
            <a:r>
              <a:rPr lang="it-IT" dirty="0" err="1"/>
              <a:t>Search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899592" y="2162881"/>
            <a:ext cx="4392488" cy="3981056"/>
          </a:xfrm>
        </p:spPr>
        <p:txBody>
          <a:bodyPr/>
          <a:lstStyle/>
          <a:p>
            <a:r>
              <a:rPr lang="it-IT" dirty="0"/>
              <a:t>Cos’è ?</a:t>
            </a:r>
          </a:p>
          <a:p>
            <a:endParaRPr lang="it-IT" dirty="0"/>
          </a:p>
          <a:p>
            <a:r>
              <a:rPr lang="it-IT" dirty="0"/>
              <a:t>Chi la usa ?</a:t>
            </a:r>
          </a:p>
          <a:p>
            <a:endParaRPr lang="it-IT" dirty="0"/>
          </a:p>
          <a:p>
            <a:r>
              <a:rPr lang="it-IT" dirty="0"/>
              <a:t>Obbiettivi ?</a:t>
            </a: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8244408" y="5805264"/>
            <a:ext cx="504056" cy="422920"/>
          </a:xfrm>
          <a:prstGeom prst="rect">
            <a:avLst/>
          </a:prstGeom>
        </p:spPr>
        <p:txBody>
          <a:bodyPr vert="horz" anchor="b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1</a:t>
            </a:r>
          </a:p>
        </p:txBody>
      </p:sp>
      <p:pic>
        <p:nvPicPr>
          <p:cNvPr id="8" name="Picture 2" descr="C:\Users\User\Desktop\cel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8" r="13387"/>
          <a:stretch/>
        </p:blipFill>
        <p:spPr bwMode="auto">
          <a:xfrm>
            <a:off x="5664680" y="332656"/>
            <a:ext cx="2867760" cy="532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D90DE56D-8EF6-45D6-BD2A-859FAAC62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820175"/>
            <a:ext cx="2414545" cy="426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04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Funzionalità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1331640" y="1988840"/>
            <a:ext cx="2602632" cy="1756792"/>
          </a:xfrm>
        </p:spPr>
        <p:txBody>
          <a:bodyPr/>
          <a:lstStyle/>
          <a:p>
            <a:r>
              <a:rPr lang="it-IT" dirty="0"/>
              <a:t>Gestire i rimborsi delle missioni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331640" y="3745632"/>
            <a:ext cx="2602632" cy="175679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Automatizzare i conteggi di rimborso</a:t>
            </a:r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5004048" y="1988840"/>
            <a:ext cx="2602632" cy="175679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Fotografare tutti gli scontrini</a:t>
            </a:r>
          </a:p>
        </p:txBody>
      </p:sp>
      <p:sp>
        <p:nvSpPr>
          <p:cNvPr id="8" name="Titolo 1"/>
          <p:cNvSpPr txBox="1">
            <a:spLocks/>
          </p:cNvSpPr>
          <p:nvPr/>
        </p:nvSpPr>
        <p:spPr>
          <a:xfrm>
            <a:off x="8244408" y="5805264"/>
            <a:ext cx="504056" cy="422920"/>
          </a:xfrm>
          <a:prstGeom prst="rect">
            <a:avLst/>
          </a:prstGeom>
        </p:spPr>
        <p:txBody>
          <a:bodyPr vert="horz" anchor="b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2</a:t>
            </a:r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5004048" y="3745632"/>
            <a:ext cx="2602632" cy="175679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Tenere uno storico consultabile</a:t>
            </a:r>
          </a:p>
        </p:txBody>
      </p:sp>
    </p:spTree>
    <p:extLst>
      <p:ext uri="{BB962C8B-B14F-4D97-AF65-F5344CB8AC3E}">
        <p14:creationId xmlns:p14="http://schemas.microsoft.com/office/powerpoint/2010/main" val="159767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Come Funziona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5207480" cy="4701136"/>
          </a:xfrm>
        </p:spPr>
        <p:txBody>
          <a:bodyPr/>
          <a:lstStyle/>
          <a:p>
            <a:r>
              <a:rPr lang="it-IT" b="1" dirty="0"/>
              <a:t>Inserimento nuova missione</a:t>
            </a:r>
          </a:p>
          <a:p>
            <a:pPr lvl="1"/>
            <a:r>
              <a:rPr lang="it-IT" dirty="0"/>
              <a:t>Relativa ad una persona</a:t>
            </a:r>
          </a:p>
          <a:p>
            <a:endParaRPr lang="it-IT" dirty="0"/>
          </a:p>
          <a:p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Inserimento degli scontrini</a:t>
            </a:r>
          </a:p>
          <a:p>
            <a:pPr lvl="1"/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Fotografare e taggare ogni scontrino</a:t>
            </a:r>
          </a:p>
          <a:p>
            <a:endParaRPr lang="it-IT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Analisi</a:t>
            </a:r>
          </a:p>
          <a:p>
            <a:pPr lvl="1"/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Rimborso della missione e scontrini </a:t>
            </a:r>
          </a:p>
          <a:p>
            <a:endParaRPr lang="it-IT" dirty="0">
              <a:solidFill>
                <a:schemeClr val="bg1">
                  <a:lumMod val="65000"/>
                </a:schemeClr>
              </a:solidFill>
            </a:endParaRPr>
          </a:p>
          <a:p>
            <a:endParaRPr lang="it-IT" dirty="0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8244408" y="5805264"/>
            <a:ext cx="504056" cy="422920"/>
          </a:xfrm>
          <a:prstGeom prst="rect">
            <a:avLst/>
          </a:prstGeom>
        </p:spPr>
        <p:txBody>
          <a:bodyPr vert="horz" anchor="b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3</a:t>
            </a:r>
          </a:p>
        </p:txBody>
      </p:sp>
      <p:pic>
        <p:nvPicPr>
          <p:cNvPr id="5" name="Picture 2" descr="C:\Users\User\Desktop\cel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8" r="13387"/>
          <a:stretch/>
        </p:blipFill>
        <p:spPr bwMode="auto">
          <a:xfrm>
            <a:off x="5664680" y="332656"/>
            <a:ext cx="2867760" cy="532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3FCCCE4-5C09-4429-9E79-89480C60F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820175"/>
            <a:ext cx="2414545" cy="426500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200F02F-1A12-4672-851A-5A9990F36A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255" y="820175"/>
            <a:ext cx="2404161" cy="426500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40F060C-20A6-4EB1-9C2F-7ED5D4E386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855"/>
          <a:stretch/>
        </p:blipFill>
        <p:spPr>
          <a:xfrm>
            <a:off x="5868144" y="827275"/>
            <a:ext cx="2420940" cy="42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7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Come Funziona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5207480" cy="4701136"/>
          </a:xfrm>
        </p:spPr>
        <p:txBody>
          <a:bodyPr/>
          <a:lstStyle/>
          <a:p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Inserimento nuova missione</a:t>
            </a:r>
          </a:p>
          <a:p>
            <a:pPr lvl="1"/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Relativa ad una persona</a:t>
            </a:r>
          </a:p>
          <a:p>
            <a:endParaRPr lang="it-IT" dirty="0"/>
          </a:p>
          <a:p>
            <a:r>
              <a:rPr lang="it-IT" b="1" dirty="0"/>
              <a:t>Inserimento degli scontrini</a:t>
            </a:r>
          </a:p>
          <a:p>
            <a:pPr lvl="1"/>
            <a:r>
              <a:rPr lang="it-IT" dirty="0"/>
              <a:t>Fotografare e taggare ogni scontrino</a:t>
            </a:r>
          </a:p>
          <a:p>
            <a:endParaRPr lang="it-IT" dirty="0"/>
          </a:p>
          <a:p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Analisi</a:t>
            </a:r>
          </a:p>
          <a:p>
            <a:pPr lvl="1"/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Rimborso della missione e scontrini 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8244408" y="5805264"/>
            <a:ext cx="504056" cy="422920"/>
          </a:xfrm>
          <a:prstGeom prst="rect">
            <a:avLst/>
          </a:prstGeom>
        </p:spPr>
        <p:txBody>
          <a:bodyPr vert="horz" anchor="b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4</a:t>
            </a:r>
          </a:p>
        </p:txBody>
      </p:sp>
      <p:pic>
        <p:nvPicPr>
          <p:cNvPr id="5" name="Picture 2" descr="C:\Users\User\Desktop\cel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8" r="13387"/>
          <a:stretch/>
        </p:blipFill>
        <p:spPr bwMode="auto">
          <a:xfrm>
            <a:off x="5664680" y="332656"/>
            <a:ext cx="2867760" cy="532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453BC5A-D738-4C90-A59F-ED366BCE2A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8144" y="858748"/>
            <a:ext cx="2445443" cy="408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1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Come Funziona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5207480" cy="4701136"/>
          </a:xfrm>
        </p:spPr>
        <p:txBody>
          <a:bodyPr/>
          <a:lstStyle/>
          <a:p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Inserimento nuova missione</a:t>
            </a:r>
          </a:p>
          <a:p>
            <a:pPr lvl="1"/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Relativa ad una persona</a:t>
            </a:r>
          </a:p>
          <a:p>
            <a:endParaRPr lang="it-IT" dirty="0"/>
          </a:p>
          <a:p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Inserimento degli scontrini</a:t>
            </a:r>
          </a:p>
          <a:p>
            <a:pPr lvl="1"/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Fotografare e taggare ogni scontrino</a:t>
            </a:r>
          </a:p>
          <a:p>
            <a:endParaRPr lang="it-IT" dirty="0"/>
          </a:p>
          <a:p>
            <a:r>
              <a:rPr lang="it-IT" b="1" dirty="0"/>
              <a:t>Analisi</a:t>
            </a:r>
          </a:p>
          <a:p>
            <a:pPr lvl="1"/>
            <a:r>
              <a:rPr lang="it-IT" dirty="0"/>
              <a:t>Consultazione dei dati e del rimborso 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8244408" y="5805264"/>
            <a:ext cx="504056" cy="422920"/>
          </a:xfrm>
          <a:prstGeom prst="rect">
            <a:avLst/>
          </a:prstGeom>
        </p:spPr>
        <p:txBody>
          <a:bodyPr vert="horz" anchor="b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5</a:t>
            </a:r>
          </a:p>
        </p:txBody>
      </p:sp>
      <p:pic>
        <p:nvPicPr>
          <p:cNvPr id="5" name="Picture 2" descr="C:\Users\User\Desktop\cel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8" r="13387"/>
          <a:stretch/>
        </p:blipFill>
        <p:spPr bwMode="auto">
          <a:xfrm>
            <a:off x="5664680" y="332656"/>
            <a:ext cx="2867760" cy="532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BA457A2-E7C4-4FD2-ACFB-57284E0265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" t="531" r="1"/>
          <a:stretch/>
        </p:blipFill>
        <p:spPr>
          <a:xfrm>
            <a:off x="5868144" y="836712"/>
            <a:ext cx="2448272" cy="414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09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Realizzazione: </a:t>
            </a:r>
            <a:r>
              <a:rPr lang="it-IT" sz="1800" b="1" dirty="0">
                <a:latin typeface="+mn-lt"/>
                <a:ea typeface="+mn-ea"/>
                <a:cs typeface="+mn-cs"/>
              </a:rPr>
              <a:t>Modulo DB info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898776" cy="4873752"/>
          </a:xfrm>
        </p:spPr>
        <p:txBody>
          <a:bodyPr/>
          <a:lstStyle/>
          <a:p>
            <a:r>
              <a:rPr lang="it-IT" b="1" dirty="0"/>
              <a:t>Database</a:t>
            </a:r>
          </a:p>
          <a:p>
            <a:endParaRPr lang="it-IT" dirty="0"/>
          </a:p>
          <a:p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Room </a:t>
            </a:r>
            <a:r>
              <a:rPr lang="it-I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Persistence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Library</a:t>
            </a:r>
          </a:p>
          <a:p>
            <a:endParaRPr lang="it-IT" dirty="0"/>
          </a:p>
          <a:p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Interfacce esposte agli altri gruppi</a:t>
            </a:r>
          </a:p>
          <a:p>
            <a:endParaRPr lang="it-IT" dirty="0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8244408" y="5805264"/>
            <a:ext cx="504056" cy="422920"/>
          </a:xfrm>
          <a:prstGeom prst="rect">
            <a:avLst/>
          </a:prstGeom>
        </p:spPr>
        <p:txBody>
          <a:bodyPr vert="horz" anchor="b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6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5C07645-033D-4B4F-81D5-35DE430A41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916978"/>
            <a:ext cx="4603228" cy="30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Realizzazione: </a:t>
            </a:r>
            <a:r>
              <a:rPr lang="it-IT" sz="1800" b="1" dirty="0">
                <a:latin typeface="+mn-lt"/>
                <a:ea typeface="+mn-ea"/>
                <a:cs typeface="+mn-cs"/>
              </a:rPr>
              <a:t>Modulo DB info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898776" cy="4873752"/>
          </a:xfrm>
        </p:spPr>
        <p:txBody>
          <a:bodyPr/>
          <a:lstStyle/>
          <a:p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Database</a:t>
            </a:r>
          </a:p>
          <a:p>
            <a:endParaRPr lang="it-IT" dirty="0"/>
          </a:p>
          <a:p>
            <a:r>
              <a:rPr lang="it-IT" b="1" dirty="0"/>
              <a:t>Room </a:t>
            </a:r>
            <a:r>
              <a:rPr lang="it-IT" b="1" dirty="0" err="1"/>
              <a:t>Persistence</a:t>
            </a:r>
            <a:r>
              <a:rPr lang="it-IT" b="1" dirty="0"/>
              <a:t> Library</a:t>
            </a:r>
          </a:p>
          <a:p>
            <a:endParaRPr lang="it-IT" dirty="0"/>
          </a:p>
          <a:p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Interfacce esposte agli altri gruppi</a:t>
            </a:r>
          </a:p>
          <a:p>
            <a:endParaRPr lang="it-IT" dirty="0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8244408" y="5805264"/>
            <a:ext cx="504056" cy="422920"/>
          </a:xfrm>
          <a:prstGeom prst="rect">
            <a:avLst/>
          </a:prstGeom>
        </p:spPr>
        <p:txBody>
          <a:bodyPr vert="horz" anchor="b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7</a:t>
            </a:r>
          </a:p>
        </p:txBody>
      </p:sp>
      <p:pic>
        <p:nvPicPr>
          <p:cNvPr id="2050" name="Picture 2" descr="C:\Users\User\Desktop\ro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744973"/>
            <a:ext cx="4119835" cy="372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44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Realizzazione: </a:t>
            </a:r>
            <a:r>
              <a:rPr lang="it-IT" sz="1800" b="1" dirty="0">
                <a:latin typeface="+mn-lt"/>
                <a:ea typeface="+mn-ea"/>
                <a:cs typeface="+mn-cs"/>
              </a:rPr>
              <a:t>Modulo DB info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898776" cy="4873752"/>
          </a:xfrm>
        </p:spPr>
        <p:txBody>
          <a:bodyPr/>
          <a:lstStyle/>
          <a:p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Database</a:t>
            </a:r>
          </a:p>
          <a:p>
            <a:endParaRPr lang="it-IT" dirty="0"/>
          </a:p>
          <a:p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Room </a:t>
            </a:r>
            <a:r>
              <a:rPr lang="it-I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Persistence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Library</a:t>
            </a:r>
          </a:p>
          <a:p>
            <a:endParaRPr lang="it-IT" dirty="0"/>
          </a:p>
          <a:p>
            <a:r>
              <a:rPr lang="it-IT" b="1" dirty="0"/>
              <a:t>Interfacce esposte agli altri gruppi</a:t>
            </a:r>
          </a:p>
          <a:p>
            <a:endParaRPr lang="it-IT" dirty="0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8244408" y="5805264"/>
            <a:ext cx="504056" cy="422920"/>
          </a:xfrm>
          <a:prstGeom prst="rect">
            <a:avLst/>
          </a:prstGeom>
        </p:spPr>
        <p:txBody>
          <a:bodyPr vert="horz" anchor="b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8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05875F7-08A7-41F6-8E9E-2CA60BC2AA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317"/>
          <a:stretch/>
        </p:blipFill>
        <p:spPr>
          <a:xfrm>
            <a:off x="497401" y="4725144"/>
            <a:ext cx="7530983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9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oggia">
  <a:themeElements>
    <a:clrScheme name="Loggi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Loggi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Loggi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280</TotalTime>
  <Words>180</Words>
  <Application>Microsoft Office PowerPoint</Application>
  <PresentationFormat>Presentazione su schermo (4:3)</PresentationFormat>
  <Paragraphs>75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Century Schoolbook</vt:lpstr>
      <vt:lpstr>Wingdings</vt:lpstr>
      <vt:lpstr>Wingdings 2</vt:lpstr>
      <vt:lpstr>Loggia</vt:lpstr>
      <vt:lpstr>Ticekt Search</vt:lpstr>
      <vt:lpstr>Ticket Search</vt:lpstr>
      <vt:lpstr>Funzionalità</vt:lpstr>
      <vt:lpstr>Come Funziona</vt:lpstr>
      <vt:lpstr>Come Funziona</vt:lpstr>
      <vt:lpstr>Come Funziona</vt:lpstr>
      <vt:lpstr>Realizzazione: Modulo DB info</vt:lpstr>
      <vt:lpstr>Realizzazione: Modulo DB info</vt:lpstr>
      <vt:lpstr>Realizzazione: Modulo DB info</vt:lpstr>
      <vt:lpstr>Principali criticità affrontate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User</dc:creator>
  <cp:lastModifiedBy>User</cp:lastModifiedBy>
  <cp:revision>28</cp:revision>
  <dcterms:created xsi:type="dcterms:W3CDTF">2017-12-04T16:09:30Z</dcterms:created>
  <dcterms:modified xsi:type="dcterms:W3CDTF">2017-12-05T22:18:07Z</dcterms:modified>
</cp:coreProperties>
</file>