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0" autoAdjust="0"/>
    <p:restoredTop sz="94660"/>
  </p:normalViewPr>
  <p:slideViewPr>
    <p:cSldViewPr snapToGrid="0">
      <p:cViewPr varScale="1">
        <p:scale>
          <a:sx n="114" d="100"/>
          <a:sy n="114" d="100"/>
        </p:scale>
        <p:origin x="138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ru-RU"/>
              <a:t>Образец заголовка</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B61BEF0D-F0BB-DE4B-95CE-6DB70DBA9567}" type="datetimeFigureOut">
              <a:rPr lang="en-US" smtClean="0"/>
              <a:pPr/>
              <a:t>3/23/2021</a:t>
            </a:fld>
            <a:endParaRPr lang="en-US" dirty="0"/>
          </a:p>
        </p:txBody>
      </p:sp>
      <p:sp>
        <p:nvSpPr>
          <p:cNvPr id="5" name="Footer Placeholder 4"/>
          <p:cNvSpPr>
            <a:spLocks noGrp="1"/>
          </p:cNvSpPr>
          <p:nvPr>
            <p:ph type="ftr" sz="quarter" idx="11"/>
          </p:nvPr>
        </p:nvSpPr>
        <p:spPr>
          <a:xfrm>
            <a:off x="2743973" y="5870576"/>
            <a:ext cx="3932137" cy="377825"/>
          </a:xfrm>
        </p:spPr>
        <p:txBody>
          <a:bodyPr/>
          <a:lstStyle/>
          <a:p>
            <a:endParaRPr lang="en-US" dirty="0"/>
          </a:p>
        </p:txBody>
      </p:sp>
      <p:sp>
        <p:nvSpPr>
          <p:cNvPr id="6" name="Slide Number Placeholder 5"/>
          <p:cNvSpPr>
            <a:spLocks noGrp="1"/>
          </p:cNvSpPr>
          <p:nvPr>
            <p:ph type="sldNum" sz="quarter" idx="12"/>
          </p:nvPr>
        </p:nvSpPr>
        <p:spPr>
          <a:xfrm>
            <a:off x="8040685" y="5870576"/>
            <a:ext cx="417516"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4740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ru-RU"/>
              <a:t>Вставка рисунка</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3/23/2021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1990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ru-RU"/>
              <a:t>Образец заголовка</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2559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ru-RU"/>
              <a:t>Образец заголовка</a:t>
            </a:r>
            <a:endParaRPr lang="en-US" dirty="0"/>
          </a:p>
        </p:txBody>
      </p:sp>
      <p:sp>
        <p:nvSpPr>
          <p:cNvPr id="13"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132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ru-RU"/>
              <a:t>Образец заголовка</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7490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1520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ru-RU"/>
              <a:t>Образец заголовка</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74839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01179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127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ru-RU"/>
              <a:t>Образец заголовка</a:t>
            </a:r>
            <a:endParaRPr lang="en-US" dirty="0"/>
          </a:p>
        </p:txBody>
      </p:sp>
      <p:sp>
        <p:nvSpPr>
          <p:cNvPr id="3" name="Content Placeholder 2"/>
          <p:cNvSpPr>
            <a:spLocks noGrp="1"/>
          </p:cNvSpPr>
          <p:nvPr>
            <p:ph idx="1"/>
          </p:nvPr>
        </p:nvSpPr>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1628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ru-RU"/>
              <a:t>Образец заголовка</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4560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5122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ru-RU"/>
              <a:t>Образец заголовка</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419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662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3/23/2021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9467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3/23/2021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1275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ru-RU"/>
              <a:t>Образец заголовка</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ru-RU"/>
              <a:t>Вставка рисунка</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3/23/2021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0832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3/23/2021</a:t>
            </a:fld>
            <a:endParaRPr lang="en-US" dirty="0"/>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5763595"/>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4818C6-DDB0-4A7E-9320-DAB740C09F61}"/>
              </a:ext>
            </a:extLst>
          </p:cNvPr>
          <p:cNvSpPr>
            <a:spLocks noGrp="1"/>
          </p:cNvSpPr>
          <p:nvPr>
            <p:ph type="ctrTitle"/>
          </p:nvPr>
        </p:nvSpPr>
        <p:spPr>
          <a:xfrm>
            <a:off x="2456635" y="1637096"/>
            <a:ext cx="5714228" cy="2421464"/>
          </a:xfrm>
        </p:spPr>
        <p:txBody>
          <a:bodyPr>
            <a:normAutofit fontScale="90000"/>
          </a:bodyPr>
          <a:lstStyle/>
          <a:p>
            <a:r>
              <a:rPr lang="ru-RU" dirty="0"/>
              <a:t>Машинное обучение </a:t>
            </a:r>
            <a:br>
              <a:rPr lang="ru-RU" dirty="0"/>
            </a:br>
            <a:r>
              <a:rPr lang="ru-RU" b="1" u="sng" dirty="0"/>
              <a:t>Метод опорных векторов</a:t>
            </a:r>
          </a:p>
        </p:txBody>
      </p:sp>
      <p:sp>
        <p:nvSpPr>
          <p:cNvPr id="3" name="Подзаголовок 2">
            <a:extLst>
              <a:ext uri="{FF2B5EF4-FFF2-40B4-BE49-F238E27FC236}">
                <a16:creationId xmlns:a16="http://schemas.microsoft.com/office/drawing/2014/main" id="{BBD2CF5B-BD10-4969-B9D7-396E07073350}"/>
              </a:ext>
            </a:extLst>
          </p:cNvPr>
          <p:cNvSpPr>
            <a:spLocks noGrp="1"/>
          </p:cNvSpPr>
          <p:nvPr>
            <p:ph type="subTitle" idx="1"/>
          </p:nvPr>
        </p:nvSpPr>
        <p:spPr>
          <a:xfrm>
            <a:off x="973136" y="4162881"/>
            <a:ext cx="7197727" cy="419099"/>
          </a:xfrm>
        </p:spPr>
        <p:txBody>
          <a:bodyPr>
            <a:normAutofit fontScale="85000" lnSpcReduction="10000"/>
          </a:bodyPr>
          <a:lstStyle/>
          <a:p>
            <a:r>
              <a:rPr lang="ru-RU" dirty="0">
                <a:solidFill>
                  <a:schemeClr val="tx1">
                    <a:lumMod val="50000"/>
                  </a:schemeClr>
                </a:solidFill>
              </a:rPr>
              <a:t>СУЩНОСТЬ, ПРЕДНАЗНАЧЕНИЕ, ПРИНЦИП РАБОТЫ, ПОРЯДОК ПРИМЕНЕНИЯ</a:t>
            </a:r>
          </a:p>
        </p:txBody>
      </p:sp>
      <p:sp>
        <p:nvSpPr>
          <p:cNvPr id="4" name="Подзаголовок 2">
            <a:extLst>
              <a:ext uri="{FF2B5EF4-FFF2-40B4-BE49-F238E27FC236}">
                <a16:creationId xmlns:a16="http://schemas.microsoft.com/office/drawing/2014/main" id="{459A779E-DD2C-4BDA-A20A-F2A709048544}"/>
              </a:ext>
            </a:extLst>
          </p:cNvPr>
          <p:cNvSpPr txBox="1">
            <a:spLocks/>
          </p:cNvSpPr>
          <p:nvPr/>
        </p:nvSpPr>
        <p:spPr>
          <a:xfrm>
            <a:off x="973136" y="5105401"/>
            <a:ext cx="7197727" cy="419099"/>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r>
              <a:rPr lang="ru-RU"/>
              <a:t>ПИ18-2 Степанов и. е.</a:t>
            </a:r>
            <a:endParaRPr lang="ru-RU" dirty="0"/>
          </a:p>
        </p:txBody>
      </p:sp>
    </p:spTree>
    <p:extLst>
      <p:ext uri="{BB962C8B-B14F-4D97-AF65-F5344CB8AC3E}">
        <p14:creationId xmlns:p14="http://schemas.microsoft.com/office/powerpoint/2010/main" val="466269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08DDE4-C23C-403D-A98E-1096745D08FD}"/>
              </a:ext>
            </a:extLst>
          </p:cNvPr>
          <p:cNvSpPr>
            <a:spLocks noGrp="1"/>
          </p:cNvSpPr>
          <p:nvPr>
            <p:ph type="title"/>
          </p:nvPr>
        </p:nvSpPr>
        <p:spPr>
          <a:xfrm>
            <a:off x="457200" y="324377"/>
            <a:ext cx="7772400" cy="892028"/>
          </a:xfrm>
        </p:spPr>
        <p:txBody>
          <a:bodyPr/>
          <a:lstStyle/>
          <a:p>
            <a:r>
              <a:rPr lang="ru-RU" dirty="0"/>
              <a:t>Но зачем повышать размерность</a:t>
            </a:r>
            <a:r>
              <a:rPr lang="en-US" dirty="0"/>
              <a:t>?</a:t>
            </a:r>
            <a:endParaRPr lang="ru-RU" dirty="0"/>
          </a:p>
        </p:txBody>
      </p:sp>
      <p:sp>
        <p:nvSpPr>
          <p:cNvPr id="3" name="Объект 2">
            <a:extLst>
              <a:ext uri="{FF2B5EF4-FFF2-40B4-BE49-F238E27FC236}">
                <a16:creationId xmlns:a16="http://schemas.microsoft.com/office/drawing/2014/main" id="{5C0526F0-CAB8-4319-8CA4-BA5DA274CBAC}"/>
              </a:ext>
            </a:extLst>
          </p:cNvPr>
          <p:cNvSpPr>
            <a:spLocks noGrp="1"/>
          </p:cNvSpPr>
          <p:nvPr>
            <p:ph idx="1"/>
          </p:nvPr>
        </p:nvSpPr>
        <p:spPr>
          <a:xfrm>
            <a:off x="457200" y="3833768"/>
            <a:ext cx="7772400" cy="2311167"/>
          </a:xfrm>
        </p:spPr>
        <p:txBody>
          <a:bodyPr anchor="t">
            <a:normAutofit/>
          </a:bodyPr>
          <a:lstStyle/>
          <a:p>
            <a:pPr algn="just"/>
            <a:r>
              <a:rPr lang="ru-RU" sz="2000" dirty="0"/>
              <a:t>Очевидно, что этот набор данных нельзя разделить линейно. Мы не можем начертить прямую линию, которая бы классифицировала эти данные. Но эти точки можно разделить линейно, добавив дополнительное измерение, которое мы назовем осью Z. Представим, что координаты на оси Z регулируются следующим ограничением:</a:t>
            </a:r>
          </a:p>
        </p:txBody>
      </p:sp>
      <p:pic>
        <p:nvPicPr>
          <p:cNvPr id="5" name="Рисунок 4">
            <a:extLst>
              <a:ext uri="{FF2B5EF4-FFF2-40B4-BE49-F238E27FC236}">
                <a16:creationId xmlns:a16="http://schemas.microsoft.com/office/drawing/2014/main" id="{42AB398E-A50D-48B3-8F53-0BE11DE6D4B0}"/>
              </a:ext>
            </a:extLst>
          </p:cNvPr>
          <p:cNvPicPr>
            <a:picLocks noChangeAspect="1"/>
          </p:cNvPicPr>
          <p:nvPr/>
        </p:nvPicPr>
        <p:blipFill>
          <a:blip r:embed="rId2"/>
          <a:stretch>
            <a:fillRect/>
          </a:stretch>
        </p:blipFill>
        <p:spPr>
          <a:xfrm>
            <a:off x="3033040" y="1216405"/>
            <a:ext cx="2620719" cy="2382472"/>
          </a:xfrm>
          <a:prstGeom prst="rect">
            <a:avLst/>
          </a:prstGeom>
        </p:spPr>
      </p:pic>
      <p:pic>
        <p:nvPicPr>
          <p:cNvPr id="9" name="Рисунок 8">
            <a:extLst>
              <a:ext uri="{FF2B5EF4-FFF2-40B4-BE49-F238E27FC236}">
                <a16:creationId xmlns:a16="http://schemas.microsoft.com/office/drawing/2014/main" id="{090B43A2-204A-4070-BDA6-41ABBA4252FE}"/>
              </a:ext>
            </a:extLst>
          </p:cNvPr>
          <p:cNvPicPr>
            <a:picLocks noChangeAspect="1"/>
          </p:cNvPicPr>
          <p:nvPr/>
        </p:nvPicPr>
        <p:blipFill>
          <a:blip r:embed="rId3"/>
          <a:stretch>
            <a:fillRect/>
          </a:stretch>
        </p:blipFill>
        <p:spPr>
          <a:xfrm>
            <a:off x="3990894" y="5949645"/>
            <a:ext cx="1162212" cy="390580"/>
          </a:xfrm>
          <a:prstGeom prst="rect">
            <a:avLst/>
          </a:prstGeom>
        </p:spPr>
      </p:pic>
    </p:spTree>
    <p:extLst>
      <p:ext uri="{BB962C8B-B14F-4D97-AF65-F5344CB8AC3E}">
        <p14:creationId xmlns:p14="http://schemas.microsoft.com/office/powerpoint/2010/main" val="4144829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08DDE4-C23C-403D-A98E-1096745D08FD}"/>
              </a:ext>
            </a:extLst>
          </p:cNvPr>
          <p:cNvSpPr>
            <a:spLocks noGrp="1"/>
          </p:cNvSpPr>
          <p:nvPr>
            <p:ph type="title"/>
          </p:nvPr>
        </p:nvSpPr>
        <p:spPr>
          <a:xfrm>
            <a:off x="457200" y="324377"/>
            <a:ext cx="7772400" cy="892028"/>
          </a:xfrm>
        </p:spPr>
        <p:txBody>
          <a:bodyPr/>
          <a:lstStyle/>
          <a:p>
            <a:r>
              <a:rPr lang="ru-RU" dirty="0"/>
              <a:t>Но зачем повышать размерность</a:t>
            </a:r>
            <a:r>
              <a:rPr lang="en-US" dirty="0"/>
              <a:t>?</a:t>
            </a:r>
            <a:endParaRPr lang="ru-RU" dirty="0"/>
          </a:p>
        </p:txBody>
      </p:sp>
      <p:sp>
        <p:nvSpPr>
          <p:cNvPr id="3" name="Объект 2">
            <a:extLst>
              <a:ext uri="{FF2B5EF4-FFF2-40B4-BE49-F238E27FC236}">
                <a16:creationId xmlns:a16="http://schemas.microsoft.com/office/drawing/2014/main" id="{5C0526F0-CAB8-4319-8CA4-BA5DA274CBAC}"/>
              </a:ext>
            </a:extLst>
          </p:cNvPr>
          <p:cNvSpPr>
            <a:spLocks noGrp="1"/>
          </p:cNvSpPr>
          <p:nvPr>
            <p:ph idx="1"/>
          </p:nvPr>
        </p:nvSpPr>
        <p:spPr>
          <a:xfrm>
            <a:off x="457200" y="1216405"/>
            <a:ext cx="7772400" cy="444615"/>
          </a:xfrm>
        </p:spPr>
        <p:txBody>
          <a:bodyPr anchor="t">
            <a:normAutofit/>
          </a:bodyPr>
          <a:lstStyle/>
          <a:p>
            <a:pPr algn="just"/>
            <a:r>
              <a:rPr lang="ru-RU" sz="2000" dirty="0"/>
              <a:t>Получаем:</a:t>
            </a:r>
          </a:p>
        </p:txBody>
      </p:sp>
      <p:pic>
        <p:nvPicPr>
          <p:cNvPr id="6" name="Рисунок 5">
            <a:extLst>
              <a:ext uri="{FF2B5EF4-FFF2-40B4-BE49-F238E27FC236}">
                <a16:creationId xmlns:a16="http://schemas.microsoft.com/office/drawing/2014/main" id="{BBD1A080-9674-4D02-A542-0A5195B48BE1}"/>
              </a:ext>
            </a:extLst>
          </p:cNvPr>
          <p:cNvPicPr>
            <a:picLocks noChangeAspect="1"/>
          </p:cNvPicPr>
          <p:nvPr/>
        </p:nvPicPr>
        <p:blipFill>
          <a:blip r:embed="rId2"/>
          <a:stretch>
            <a:fillRect/>
          </a:stretch>
        </p:blipFill>
        <p:spPr>
          <a:xfrm>
            <a:off x="1771291" y="2108433"/>
            <a:ext cx="5144218" cy="3810532"/>
          </a:xfrm>
          <a:prstGeom prst="rect">
            <a:avLst/>
          </a:prstGeom>
        </p:spPr>
      </p:pic>
    </p:spTree>
    <p:extLst>
      <p:ext uri="{BB962C8B-B14F-4D97-AF65-F5344CB8AC3E}">
        <p14:creationId xmlns:p14="http://schemas.microsoft.com/office/powerpoint/2010/main" val="3839004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08DDE4-C23C-403D-A98E-1096745D08FD}"/>
              </a:ext>
            </a:extLst>
          </p:cNvPr>
          <p:cNvSpPr>
            <a:spLocks noGrp="1"/>
          </p:cNvSpPr>
          <p:nvPr>
            <p:ph type="title"/>
          </p:nvPr>
        </p:nvSpPr>
        <p:spPr>
          <a:xfrm>
            <a:off x="457200" y="324377"/>
            <a:ext cx="7772400" cy="892028"/>
          </a:xfrm>
        </p:spPr>
        <p:txBody>
          <a:bodyPr/>
          <a:lstStyle/>
          <a:p>
            <a:r>
              <a:rPr lang="ru-RU" dirty="0"/>
              <a:t>так вот зачем повышать размерность!</a:t>
            </a:r>
          </a:p>
        </p:txBody>
      </p:sp>
      <p:sp>
        <p:nvSpPr>
          <p:cNvPr id="3" name="Объект 2">
            <a:extLst>
              <a:ext uri="{FF2B5EF4-FFF2-40B4-BE49-F238E27FC236}">
                <a16:creationId xmlns:a16="http://schemas.microsoft.com/office/drawing/2014/main" id="{5C0526F0-CAB8-4319-8CA4-BA5DA274CBAC}"/>
              </a:ext>
            </a:extLst>
          </p:cNvPr>
          <p:cNvSpPr>
            <a:spLocks noGrp="1"/>
          </p:cNvSpPr>
          <p:nvPr>
            <p:ph idx="1"/>
          </p:nvPr>
        </p:nvSpPr>
        <p:spPr>
          <a:xfrm>
            <a:off x="457200" y="4029511"/>
            <a:ext cx="7772400" cy="2589403"/>
          </a:xfrm>
        </p:spPr>
        <p:txBody>
          <a:bodyPr anchor="t">
            <a:normAutofit lnSpcReduction="10000"/>
          </a:bodyPr>
          <a:lstStyle/>
          <a:p>
            <a:pPr algn="just"/>
            <a:r>
              <a:rPr lang="ru-RU" sz="2000" dirty="0"/>
              <a:t>Теперь данные можно разделить линейно. </a:t>
            </a:r>
          </a:p>
          <a:p>
            <a:pPr algn="just"/>
            <a:r>
              <a:rPr lang="ru-RU" sz="2000" dirty="0"/>
              <a:t>В результате мы можем классифицировать нелинейный набор данных, добавив к нему дополнительное измерение, а затем привести обратно к исходному виду используя математическую трансформацию. Однако не со всеми наборами данных можно с такой же легкостью провернуть такую трансформацию. К счастью, реализация этого алгоритма в библиотеке </a:t>
            </a:r>
            <a:r>
              <a:rPr lang="ru-RU" sz="2000" dirty="0" err="1"/>
              <a:t>sklearn</a:t>
            </a:r>
            <a:r>
              <a:rPr lang="ru-RU" sz="2000" dirty="0"/>
              <a:t> решает эту задачу за нас.</a:t>
            </a:r>
          </a:p>
        </p:txBody>
      </p:sp>
      <p:pic>
        <p:nvPicPr>
          <p:cNvPr id="6" name="Рисунок 5">
            <a:extLst>
              <a:ext uri="{FF2B5EF4-FFF2-40B4-BE49-F238E27FC236}">
                <a16:creationId xmlns:a16="http://schemas.microsoft.com/office/drawing/2014/main" id="{0DD9058A-933E-4952-8548-F979A008F0B9}"/>
              </a:ext>
            </a:extLst>
          </p:cNvPr>
          <p:cNvPicPr>
            <a:picLocks noChangeAspect="1"/>
          </p:cNvPicPr>
          <p:nvPr/>
        </p:nvPicPr>
        <p:blipFill>
          <a:blip r:embed="rId2"/>
          <a:stretch>
            <a:fillRect/>
          </a:stretch>
        </p:blipFill>
        <p:spPr>
          <a:xfrm>
            <a:off x="2800707" y="1216405"/>
            <a:ext cx="3542586" cy="2710250"/>
          </a:xfrm>
          <a:prstGeom prst="rect">
            <a:avLst/>
          </a:prstGeom>
        </p:spPr>
      </p:pic>
    </p:spTree>
    <p:extLst>
      <p:ext uri="{BB962C8B-B14F-4D97-AF65-F5344CB8AC3E}">
        <p14:creationId xmlns:p14="http://schemas.microsoft.com/office/powerpoint/2010/main" val="3155614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A7F485-2525-4829-8EA4-285CB716893F}"/>
              </a:ext>
            </a:extLst>
          </p:cNvPr>
          <p:cNvSpPr>
            <a:spLocks noGrp="1"/>
          </p:cNvSpPr>
          <p:nvPr>
            <p:ph type="title"/>
          </p:nvPr>
        </p:nvSpPr>
        <p:spPr>
          <a:xfrm>
            <a:off x="685800" y="2700866"/>
            <a:ext cx="7772400" cy="1456267"/>
          </a:xfrm>
        </p:spPr>
        <p:txBody>
          <a:bodyPr/>
          <a:lstStyle/>
          <a:p>
            <a:pPr algn="ctr"/>
            <a:r>
              <a:rPr lang="ru-RU" dirty="0"/>
              <a:t>СОБСТВЕННО, </a:t>
            </a:r>
            <a:r>
              <a:rPr lang="en-US" dirty="0"/>
              <a:t>SKLEARN!</a:t>
            </a:r>
            <a:endParaRPr lang="ru-RU" dirty="0"/>
          </a:p>
        </p:txBody>
      </p:sp>
      <p:sp>
        <p:nvSpPr>
          <p:cNvPr id="3" name="TextBox 2">
            <a:extLst>
              <a:ext uri="{FF2B5EF4-FFF2-40B4-BE49-F238E27FC236}">
                <a16:creationId xmlns:a16="http://schemas.microsoft.com/office/drawing/2014/main" id="{A45EDF50-9C46-465C-B9AC-5557C0BE7674}"/>
              </a:ext>
            </a:extLst>
          </p:cNvPr>
          <p:cNvSpPr txBox="1"/>
          <p:nvPr/>
        </p:nvSpPr>
        <p:spPr>
          <a:xfrm>
            <a:off x="3081624" y="3880134"/>
            <a:ext cx="2980752" cy="276999"/>
          </a:xfrm>
          <a:prstGeom prst="rect">
            <a:avLst/>
          </a:prstGeom>
          <a:noFill/>
        </p:spPr>
        <p:txBody>
          <a:bodyPr wrap="none" rtlCol="0">
            <a:spAutoFit/>
          </a:bodyPr>
          <a:lstStyle/>
          <a:p>
            <a:r>
              <a:rPr lang="ru-RU" sz="1200" dirty="0">
                <a:solidFill>
                  <a:schemeClr val="tx1">
                    <a:lumMod val="50000"/>
                  </a:schemeClr>
                </a:solidFill>
              </a:rPr>
              <a:t>Ну, или как использовать </a:t>
            </a:r>
            <a:r>
              <a:rPr lang="en-US" sz="1200" dirty="0">
                <a:solidFill>
                  <a:schemeClr val="tx1">
                    <a:lumMod val="50000"/>
                  </a:schemeClr>
                </a:solidFill>
              </a:rPr>
              <a:t>SVM </a:t>
            </a:r>
            <a:r>
              <a:rPr lang="ru-RU" sz="1200" dirty="0">
                <a:solidFill>
                  <a:schemeClr val="tx1">
                    <a:lumMod val="50000"/>
                  </a:schemeClr>
                </a:solidFill>
              </a:rPr>
              <a:t>на практике</a:t>
            </a:r>
          </a:p>
        </p:txBody>
      </p:sp>
    </p:spTree>
    <p:extLst>
      <p:ext uri="{BB962C8B-B14F-4D97-AF65-F5344CB8AC3E}">
        <p14:creationId xmlns:p14="http://schemas.microsoft.com/office/powerpoint/2010/main" val="3121006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D84972BD-79B1-417A-ADD4-602F15CA5005}"/>
              </a:ext>
            </a:extLst>
          </p:cNvPr>
          <p:cNvPicPr>
            <a:picLocks noChangeAspect="1"/>
          </p:cNvPicPr>
          <p:nvPr/>
        </p:nvPicPr>
        <p:blipFill>
          <a:blip r:embed="rId2"/>
          <a:stretch>
            <a:fillRect/>
          </a:stretch>
        </p:blipFill>
        <p:spPr>
          <a:xfrm>
            <a:off x="457200" y="1412308"/>
            <a:ext cx="5020376" cy="828791"/>
          </a:xfrm>
          <a:prstGeom prst="rect">
            <a:avLst/>
          </a:prstGeom>
        </p:spPr>
      </p:pic>
      <p:pic>
        <p:nvPicPr>
          <p:cNvPr id="8" name="Рисунок 7">
            <a:extLst>
              <a:ext uri="{FF2B5EF4-FFF2-40B4-BE49-F238E27FC236}">
                <a16:creationId xmlns:a16="http://schemas.microsoft.com/office/drawing/2014/main" id="{C3C75670-450D-4C76-85B8-069AEFD29008}"/>
              </a:ext>
            </a:extLst>
          </p:cNvPr>
          <p:cNvPicPr>
            <a:picLocks noChangeAspect="1"/>
          </p:cNvPicPr>
          <p:nvPr/>
        </p:nvPicPr>
        <p:blipFill>
          <a:blip r:embed="rId3"/>
          <a:stretch>
            <a:fillRect/>
          </a:stretch>
        </p:blipFill>
        <p:spPr>
          <a:xfrm>
            <a:off x="457200" y="2486312"/>
            <a:ext cx="2886478" cy="895475"/>
          </a:xfrm>
          <a:prstGeom prst="rect">
            <a:avLst/>
          </a:prstGeom>
        </p:spPr>
      </p:pic>
      <p:pic>
        <p:nvPicPr>
          <p:cNvPr id="10" name="Рисунок 9">
            <a:extLst>
              <a:ext uri="{FF2B5EF4-FFF2-40B4-BE49-F238E27FC236}">
                <a16:creationId xmlns:a16="http://schemas.microsoft.com/office/drawing/2014/main" id="{2EE1789A-A9DF-4D51-8D80-74B237BC30DA}"/>
              </a:ext>
            </a:extLst>
          </p:cNvPr>
          <p:cNvPicPr>
            <a:picLocks noChangeAspect="1"/>
          </p:cNvPicPr>
          <p:nvPr/>
        </p:nvPicPr>
        <p:blipFill>
          <a:blip r:embed="rId4"/>
          <a:stretch>
            <a:fillRect/>
          </a:stretch>
        </p:blipFill>
        <p:spPr>
          <a:xfrm>
            <a:off x="457200" y="3666848"/>
            <a:ext cx="3248478" cy="400106"/>
          </a:xfrm>
          <a:prstGeom prst="rect">
            <a:avLst/>
          </a:prstGeom>
        </p:spPr>
      </p:pic>
      <p:sp>
        <p:nvSpPr>
          <p:cNvPr id="11" name="Заголовок 1">
            <a:extLst>
              <a:ext uri="{FF2B5EF4-FFF2-40B4-BE49-F238E27FC236}">
                <a16:creationId xmlns:a16="http://schemas.microsoft.com/office/drawing/2014/main" id="{387C1D12-4D7B-4E6D-AB9E-FDC85AB86CB7}"/>
              </a:ext>
            </a:extLst>
          </p:cNvPr>
          <p:cNvSpPr>
            <a:spLocks noGrp="1"/>
          </p:cNvSpPr>
          <p:nvPr>
            <p:ph type="title"/>
          </p:nvPr>
        </p:nvSpPr>
        <p:spPr>
          <a:xfrm>
            <a:off x="457200" y="324377"/>
            <a:ext cx="7772400" cy="892028"/>
          </a:xfrm>
        </p:spPr>
        <p:txBody>
          <a:bodyPr/>
          <a:lstStyle/>
          <a:p>
            <a:r>
              <a:rPr lang="en-US" dirty="0"/>
              <a:t>Quick start</a:t>
            </a:r>
            <a:endParaRPr lang="ru-RU" dirty="0"/>
          </a:p>
        </p:txBody>
      </p:sp>
      <p:sp>
        <p:nvSpPr>
          <p:cNvPr id="13" name="TextBox 12">
            <a:extLst>
              <a:ext uri="{FF2B5EF4-FFF2-40B4-BE49-F238E27FC236}">
                <a16:creationId xmlns:a16="http://schemas.microsoft.com/office/drawing/2014/main" id="{8328CC72-6090-43B2-881C-321709770B9C}"/>
              </a:ext>
            </a:extLst>
          </p:cNvPr>
          <p:cNvSpPr txBox="1"/>
          <p:nvPr/>
        </p:nvSpPr>
        <p:spPr>
          <a:xfrm>
            <a:off x="457199" y="4807536"/>
            <a:ext cx="8342851" cy="646331"/>
          </a:xfrm>
          <a:prstGeom prst="rect">
            <a:avLst/>
          </a:prstGeom>
          <a:noFill/>
        </p:spPr>
        <p:txBody>
          <a:bodyPr wrap="square">
            <a:spAutoFit/>
          </a:bodyPr>
          <a:lstStyle/>
          <a:p>
            <a:r>
              <a:rPr lang="ru-RU" dirty="0"/>
              <a:t>Ядер существует несколько (</a:t>
            </a:r>
            <a:r>
              <a:rPr lang="ru-RU" dirty="0" err="1"/>
              <a:t>linear</a:t>
            </a:r>
            <a:r>
              <a:rPr lang="ru-RU" dirty="0"/>
              <a:t>, </a:t>
            </a:r>
            <a:r>
              <a:rPr lang="ru-RU" dirty="0" err="1"/>
              <a:t>rbf</a:t>
            </a:r>
            <a:r>
              <a:rPr lang="ru-RU" dirty="0"/>
              <a:t>, </a:t>
            </a:r>
            <a:r>
              <a:rPr lang="ru-RU" dirty="0" err="1"/>
              <a:t>sigmoid</a:t>
            </a:r>
            <a:r>
              <a:rPr lang="ru-RU" dirty="0"/>
              <a:t>, </a:t>
            </a:r>
            <a:r>
              <a:rPr lang="ru-RU" dirty="0" err="1"/>
              <a:t>poly</a:t>
            </a:r>
            <a:r>
              <a:rPr lang="ru-RU" dirty="0"/>
              <a:t>). Именно ядро занимается преобразованием набора данных в пространство более высокой размерности.</a:t>
            </a:r>
          </a:p>
        </p:txBody>
      </p:sp>
    </p:spTree>
    <p:extLst>
      <p:ext uri="{BB962C8B-B14F-4D97-AF65-F5344CB8AC3E}">
        <p14:creationId xmlns:p14="http://schemas.microsoft.com/office/powerpoint/2010/main" val="713963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A7F485-2525-4829-8EA4-285CB716893F}"/>
              </a:ext>
            </a:extLst>
          </p:cNvPr>
          <p:cNvSpPr>
            <a:spLocks noGrp="1"/>
          </p:cNvSpPr>
          <p:nvPr>
            <p:ph type="title"/>
          </p:nvPr>
        </p:nvSpPr>
        <p:spPr>
          <a:xfrm>
            <a:off x="685800" y="2700866"/>
            <a:ext cx="7772400" cy="1456267"/>
          </a:xfrm>
        </p:spPr>
        <p:txBody>
          <a:bodyPr/>
          <a:lstStyle/>
          <a:p>
            <a:pPr algn="ctr"/>
            <a:r>
              <a:rPr lang="ru-RU" dirty="0"/>
              <a:t>При настройке модели руководствоваться лишь выбором ядра?</a:t>
            </a:r>
          </a:p>
        </p:txBody>
      </p:sp>
      <p:sp>
        <p:nvSpPr>
          <p:cNvPr id="3" name="TextBox 2">
            <a:extLst>
              <a:ext uri="{FF2B5EF4-FFF2-40B4-BE49-F238E27FC236}">
                <a16:creationId xmlns:a16="http://schemas.microsoft.com/office/drawing/2014/main" id="{A45EDF50-9C46-465C-B9AC-5557C0BE7674}"/>
              </a:ext>
            </a:extLst>
          </p:cNvPr>
          <p:cNvSpPr txBox="1"/>
          <p:nvPr/>
        </p:nvSpPr>
        <p:spPr>
          <a:xfrm>
            <a:off x="4032204" y="4018633"/>
            <a:ext cx="1079591" cy="276999"/>
          </a:xfrm>
          <a:prstGeom prst="rect">
            <a:avLst/>
          </a:prstGeom>
          <a:noFill/>
        </p:spPr>
        <p:txBody>
          <a:bodyPr wrap="none" rtlCol="0">
            <a:spAutoFit/>
          </a:bodyPr>
          <a:lstStyle/>
          <a:p>
            <a:r>
              <a:rPr lang="ru-RU" sz="1200" dirty="0">
                <a:solidFill>
                  <a:schemeClr val="tx1">
                    <a:lumMod val="50000"/>
                  </a:schemeClr>
                </a:solidFill>
              </a:rPr>
              <a:t>Нет, конечно!</a:t>
            </a:r>
          </a:p>
        </p:txBody>
      </p:sp>
    </p:spTree>
    <p:extLst>
      <p:ext uri="{BB962C8B-B14F-4D97-AF65-F5344CB8AC3E}">
        <p14:creationId xmlns:p14="http://schemas.microsoft.com/office/powerpoint/2010/main" val="2157498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Заголовок 1">
            <a:extLst>
              <a:ext uri="{FF2B5EF4-FFF2-40B4-BE49-F238E27FC236}">
                <a16:creationId xmlns:a16="http://schemas.microsoft.com/office/drawing/2014/main" id="{387C1D12-4D7B-4E6D-AB9E-FDC85AB86CB7}"/>
              </a:ext>
            </a:extLst>
          </p:cNvPr>
          <p:cNvSpPr>
            <a:spLocks noGrp="1"/>
          </p:cNvSpPr>
          <p:nvPr>
            <p:ph type="title"/>
          </p:nvPr>
        </p:nvSpPr>
        <p:spPr>
          <a:xfrm>
            <a:off x="457200" y="324377"/>
            <a:ext cx="7772400" cy="892028"/>
          </a:xfrm>
        </p:spPr>
        <p:txBody>
          <a:bodyPr/>
          <a:lstStyle/>
          <a:p>
            <a:r>
              <a:rPr lang="ru-RU" dirty="0"/>
              <a:t>Регуляризация поможет</a:t>
            </a:r>
          </a:p>
        </p:txBody>
      </p:sp>
      <p:sp>
        <p:nvSpPr>
          <p:cNvPr id="13" name="TextBox 12">
            <a:extLst>
              <a:ext uri="{FF2B5EF4-FFF2-40B4-BE49-F238E27FC236}">
                <a16:creationId xmlns:a16="http://schemas.microsoft.com/office/drawing/2014/main" id="{8328CC72-6090-43B2-881C-321709770B9C}"/>
              </a:ext>
            </a:extLst>
          </p:cNvPr>
          <p:cNvSpPr txBox="1"/>
          <p:nvPr/>
        </p:nvSpPr>
        <p:spPr>
          <a:xfrm>
            <a:off x="400574" y="1216405"/>
            <a:ext cx="8342851" cy="1754326"/>
          </a:xfrm>
          <a:prstGeom prst="rect">
            <a:avLst/>
          </a:prstGeom>
          <a:noFill/>
        </p:spPr>
        <p:txBody>
          <a:bodyPr wrap="square">
            <a:spAutoFit/>
          </a:bodyPr>
          <a:lstStyle/>
          <a:p>
            <a:pPr algn="just"/>
            <a:r>
              <a:rPr lang="ru-RU" b="1" dirty="0"/>
              <a:t>“C”</a:t>
            </a:r>
          </a:p>
          <a:p>
            <a:pPr algn="just"/>
            <a:endParaRPr lang="ru-RU" dirty="0"/>
          </a:p>
          <a:p>
            <a:pPr algn="just"/>
            <a:r>
              <a:rPr lang="ru-RU" dirty="0"/>
              <a:t>Данный параметр помогает отрегулировать ту тонкую грань между “гладкостью” и точностью классификации объектов обучающей выборки. Чем меньше значение “С”, тем больше объектов обучающей выборки будут правильно классифицированы.</a:t>
            </a:r>
          </a:p>
        </p:txBody>
      </p:sp>
      <p:pic>
        <p:nvPicPr>
          <p:cNvPr id="2050" name="Picture 2">
            <a:extLst>
              <a:ext uri="{FF2B5EF4-FFF2-40B4-BE49-F238E27FC236}">
                <a16:creationId xmlns:a16="http://schemas.microsoft.com/office/drawing/2014/main" id="{106DFE8C-A1F0-4C2A-B13B-44F2A77864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1742" y="3164747"/>
            <a:ext cx="4180514" cy="3135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2090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A7F485-2525-4829-8EA4-285CB716893F}"/>
              </a:ext>
            </a:extLst>
          </p:cNvPr>
          <p:cNvSpPr>
            <a:spLocks noGrp="1"/>
          </p:cNvSpPr>
          <p:nvPr>
            <p:ph type="title"/>
          </p:nvPr>
        </p:nvSpPr>
        <p:spPr>
          <a:xfrm>
            <a:off x="685800" y="2700866"/>
            <a:ext cx="7772400" cy="1456267"/>
          </a:xfrm>
        </p:spPr>
        <p:txBody>
          <a:bodyPr/>
          <a:lstStyle/>
          <a:p>
            <a:pPr algn="ctr"/>
            <a:r>
              <a:rPr lang="ru-RU" dirty="0"/>
              <a:t>Спасибо за внимание!</a:t>
            </a:r>
          </a:p>
        </p:txBody>
      </p:sp>
      <p:sp>
        <p:nvSpPr>
          <p:cNvPr id="3" name="TextBox 2">
            <a:extLst>
              <a:ext uri="{FF2B5EF4-FFF2-40B4-BE49-F238E27FC236}">
                <a16:creationId xmlns:a16="http://schemas.microsoft.com/office/drawing/2014/main" id="{A45EDF50-9C46-465C-B9AC-5557C0BE7674}"/>
              </a:ext>
            </a:extLst>
          </p:cNvPr>
          <p:cNvSpPr txBox="1"/>
          <p:nvPr/>
        </p:nvSpPr>
        <p:spPr>
          <a:xfrm>
            <a:off x="3519564" y="3987856"/>
            <a:ext cx="2104872" cy="338554"/>
          </a:xfrm>
          <a:prstGeom prst="rect">
            <a:avLst/>
          </a:prstGeom>
          <a:noFill/>
        </p:spPr>
        <p:txBody>
          <a:bodyPr wrap="none" rtlCol="0">
            <a:spAutoFit/>
          </a:bodyPr>
          <a:lstStyle/>
          <a:p>
            <a:r>
              <a:rPr lang="ru-RU" sz="1600" dirty="0"/>
              <a:t>ПИ18-2 Степанов И. Е.</a:t>
            </a:r>
          </a:p>
        </p:txBody>
      </p:sp>
    </p:spTree>
    <p:extLst>
      <p:ext uri="{BB962C8B-B14F-4D97-AF65-F5344CB8AC3E}">
        <p14:creationId xmlns:p14="http://schemas.microsoft.com/office/powerpoint/2010/main" val="2676398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8E8423-8995-4138-AB0E-6D420E7AD7AD}"/>
              </a:ext>
            </a:extLst>
          </p:cNvPr>
          <p:cNvSpPr>
            <a:spLocks noGrp="1"/>
          </p:cNvSpPr>
          <p:nvPr>
            <p:ph type="title"/>
          </p:nvPr>
        </p:nvSpPr>
        <p:spPr>
          <a:xfrm>
            <a:off x="302706" y="180361"/>
            <a:ext cx="6643380" cy="715861"/>
          </a:xfrm>
        </p:spPr>
        <p:txBody>
          <a:bodyPr/>
          <a:lstStyle/>
          <a:p>
            <a:r>
              <a:rPr lang="ru-RU" dirty="0"/>
              <a:t>Сущность метода опорных векторов</a:t>
            </a:r>
          </a:p>
        </p:txBody>
      </p:sp>
      <p:sp>
        <p:nvSpPr>
          <p:cNvPr id="3" name="Объект 2">
            <a:extLst>
              <a:ext uri="{FF2B5EF4-FFF2-40B4-BE49-F238E27FC236}">
                <a16:creationId xmlns:a16="http://schemas.microsoft.com/office/drawing/2014/main" id="{3765A440-C547-4C0B-AC95-D66398B4469A}"/>
              </a:ext>
            </a:extLst>
          </p:cNvPr>
          <p:cNvSpPr>
            <a:spLocks noGrp="1"/>
          </p:cNvSpPr>
          <p:nvPr>
            <p:ph idx="1"/>
          </p:nvPr>
        </p:nvSpPr>
        <p:spPr>
          <a:xfrm>
            <a:off x="302706" y="896222"/>
            <a:ext cx="7943673" cy="5612235"/>
          </a:xfrm>
        </p:spPr>
        <p:txBody>
          <a:bodyPr anchor="t"/>
          <a:lstStyle/>
          <a:p>
            <a:pPr algn="just"/>
            <a:r>
              <a:rPr lang="ru-RU" b="1" u="sng" dirty="0"/>
              <a:t>МОВ (</a:t>
            </a:r>
            <a:r>
              <a:rPr lang="en-US" b="1" u="sng" dirty="0"/>
              <a:t>SVM) </a:t>
            </a:r>
            <a:r>
              <a:rPr lang="ru-RU" b="1" u="sng" dirty="0"/>
              <a:t>представляет собой </a:t>
            </a:r>
            <a:r>
              <a:rPr lang="ru-RU" dirty="0"/>
              <a:t>набор алгоритмов обучения с учителем, использующихся для задач классификации и регрессионного анализа. Принадлежит семейству линейных классификаторов. Особым свойством метода опорных векторов является непрерывное уменьшение эмпирической ошибки классификации и увеличение зазора, поэтому метод также известен как метод классификатора с максимальным зазором.</a:t>
            </a:r>
          </a:p>
          <a:p>
            <a:pPr marL="0" indent="0" algn="just">
              <a:buNone/>
            </a:pPr>
            <a:endParaRPr lang="ru-RU" dirty="0"/>
          </a:p>
          <a:p>
            <a:pPr algn="just"/>
            <a:endParaRPr lang="ru-RU" dirty="0"/>
          </a:p>
          <a:p>
            <a:pPr algn="just"/>
            <a:r>
              <a:rPr lang="ru-RU" b="1" dirty="0"/>
              <a:t>Основная идея метода </a:t>
            </a:r>
            <a:r>
              <a:rPr lang="ru-RU" dirty="0"/>
              <a:t>— перевод исходных векторов в пространство более высокой размерности и поиск разделяющей гиперплоскости с максимальным зазором в этом пространстве. Две параллельных гиперплоскости строятся по обеим сторонам гиперплоскости, разделяющей классы. Разделяющей гиперплоскостью будет гиперплоскость, максимизирующая расстояние до двух параллельных гиперплоскостей. Алгоритм работает в предположении, что чем больше разница или расстояние между этими параллельными гиперплоскостями, тем меньше будет средняя ошибка классификатора.</a:t>
            </a:r>
          </a:p>
        </p:txBody>
      </p:sp>
    </p:spTree>
    <p:extLst>
      <p:ext uri="{BB962C8B-B14F-4D97-AF65-F5344CB8AC3E}">
        <p14:creationId xmlns:p14="http://schemas.microsoft.com/office/powerpoint/2010/main" val="909631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08DDE4-C23C-403D-A98E-1096745D08FD}"/>
              </a:ext>
            </a:extLst>
          </p:cNvPr>
          <p:cNvSpPr>
            <a:spLocks noGrp="1"/>
          </p:cNvSpPr>
          <p:nvPr>
            <p:ph type="title"/>
          </p:nvPr>
        </p:nvSpPr>
        <p:spPr>
          <a:xfrm>
            <a:off x="457200" y="324377"/>
            <a:ext cx="7772400" cy="892028"/>
          </a:xfrm>
        </p:spPr>
        <p:txBody>
          <a:bodyPr/>
          <a:lstStyle/>
          <a:p>
            <a:r>
              <a:rPr lang="ru-RU" dirty="0"/>
              <a:t>Как работает </a:t>
            </a:r>
            <a:r>
              <a:rPr lang="en-US" dirty="0" err="1"/>
              <a:t>svm</a:t>
            </a:r>
            <a:r>
              <a:rPr lang="en-US" dirty="0"/>
              <a:t>?</a:t>
            </a:r>
            <a:endParaRPr lang="ru-RU" dirty="0"/>
          </a:p>
        </p:txBody>
      </p:sp>
      <p:sp>
        <p:nvSpPr>
          <p:cNvPr id="3" name="Объект 2">
            <a:extLst>
              <a:ext uri="{FF2B5EF4-FFF2-40B4-BE49-F238E27FC236}">
                <a16:creationId xmlns:a16="http://schemas.microsoft.com/office/drawing/2014/main" id="{5C0526F0-CAB8-4319-8CA4-BA5DA274CBAC}"/>
              </a:ext>
            </a:extLst>
          </p:cNvPr>
          <p:cNvSpPr>
            <a:spLocks noGrp="1"/>
          </p:cNvSpPr>
          <p:nvPr>
            <p:ph idx="1"/>
          </p:nvPr>
        </p:nvSpPr>
        <p:spPr>
          <a:xfrm>
            <a:off x="457200" y="1216405"/>
            <a:ext cx="7772400" cy="2212595"/>
          </a:xfrm>
        </p:spPr>
        <p:txBody>
          <a:bodyPr anchor="t">
            <a:normAutofit lnSpcReduction="10000"/>
          </a:bodyPr>
          <a:lstStyle/>
          <a:p>
            <a:pPr algn="just"/>
            <a:r>
              <a:rPr lang="ru-RU" dirty="0"/>
              <a:t>Основной задачей алгоритма является найти наиболее правильную линию, или гиперплоскость разделяющую данные на два класса. SVM</a:t>
            </a:r>
            <a:r>
              <a:rPr lang="en-US" dirty="0"/>
              <a:t> -</a:t>
            </a:r>
            <a:r>
              <a:rPr lang="ru-RU" dirty="0"/>
              <a:t> это алгоритм, который получает на входе данные и возвращает такую разделяющую линию.</a:t>
            </a:r>
          </a:p>
          <a:p>
            <a:pPr algn="just"/>
            <a:r>
              <a:rPr lang="ru-RU" dirty="0"/>
              <a:t>Рассмотрим следующий </a:t>
            </a:r>
            <a:r>
              <a:rPr lang="ru-RU" b="1" dirty="0"/>
              <a:t>пример</a:t>
            </a:r>
            <a:r>
              <a:rPr lang="ru-RU" dirty="0"/>
              <a:t>. Допустим, у нас есть набор данных, и мы хотим классифицировать и разделить красные квадраты от синих кругов. Основной целью в данной задаче будет найти “идеальную” линию, которая разделит эти два класса.</a:t>
            </a:r>
          </a:p>
        </p:txBody>
      </p:sp>
      <p:pic>
        <p:nvPicPr>
          <p:cNvPr id="5" name="Рисунок 4">
            <a:extLst>
              <a:ext uri="{FF2B5EF4-FFF2-40B4-BE49-F238E27FC236}">
                <a16:creationId xmlns:a16="http://schemas.microsoft.com/office/drawing/2014/main" id="{FD601D8E-CD1B-412C-8A30-7190B247043F}"/>
              </a:ext>
            </a:extLst>
          </p:cNvPr>
          <p:cNvPicPr>
            <a:picLocks noChangeAspect="1"/>
          </p:cNvPicPr>
          <p:nvPr/>
        </p:nvPicPr>
        <p:blipFill>
          <a:blip r:embed="rId2"/>
          <a:stretch>
            <a:fillRect/>
          </a:stretch>
        </p:blipFill>
        <p:spPr>
          <a:xfrm>
            <a:off x="2532790" y="3611443"/>
            <a:ext cx="4078419" cy="2949445"/>
          </a:xfrm>
          <a:prstGeom prst="rect">
            <a:avLst/>
          </a:prstGeom>
        </p:spPr>
      </p:pic>
    </p:spTree>
    <p:extLst>
      <p:ext uri="{BB962C8B-B14F-4D97-AF65-F5344CB8AC3E}">
        <p14:creationId xmlns:p14="http://schemas.microsoft.com/office/powerpoint/2010/main" val="4274790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08DDE4-C23C-403D-A98E-1096745D08FD}"/>
              </a:ext>
            </a:extLst>
          </p:cNvPr>
          <p:cNvSpPr>
            <a:spLocks noGrp="1"/>
          </p:cNvSpPr>
          <p:nvPr>
            <p:ph type="title"/>
          </p:nvPr>
        </p:nvSpPr>
        <p:spPr>
          <a:xfrm>
            <a:off x="457200" y="324377"/>
            <a:ext cx="7772400" cy="892028"/>
          </a:xfrm>
        </p:spPr>
        <p:txBody>
          <a:bodyPr/>
          <a:lstStyle/>
          <a:p>
            <a:r>
              <a:rPr lang="ru-RU" dirty="0"/>
              <a:t>Как работает </a:t>
            </a:r>
            <a:r>
              <a:rPr lang="en-US" dirty="0" err="1"/>
              <a:t>svm</a:t>
            </a:r>
            <a:r>
              <a:rPr lang="en-US" dirty="0"/>
              <a:t>?</a:t>
            </a:r>
            <a:r>
              <a:rPr lang="ru-RU" dirty="0"/>
              <a:t> (разбор примера)</a:t>
            </a:r>
          </a:p>
        </p:txBody>
      </p:sp>
      <p:sp>
        <p:nvSpPr>
          <p:cNvPr id="3" name="Объект 2">
            <a:extLst>
              <a:ext uri="{FF2B5EF4-FFF2-40B4-BE49-F238E27FC236}">
                <a16:creationId xmlns:a16="http://schemas.microsoft.com/office/drawing/2014/main" id="{5C0526F0-CAB8-4319-8CA4-BA5DA274CBAC}"/>
              </a:ext>
            </a:extLst>
          </p:cNvPr>
          <p:cNvSpPr>
            <a:spLocks noGrp="1"/>
          </p:cNvSpPr>
          <p:nvPr>
            <p:ph idx="1"/>
          </p:nvPr>
        </p:nvSpPr>
        <p:spPr>
          <a:xfrm>
            <a:off x="457200" y="1216405"/>
            <a:ext cx="7772400" cy="360725"/>
          </a:xfrm>
        </p:spPr>
        <p:txBody>
          <a:bodyPr anchor="t">
            <a:normAutofit lnSpcReduction="10000"/>
          </a:bodyPr>
          <a:lstStyle/>
          <a:p>
            <a:pPr algn="just"/>
            <a:r>
              <a:rPr lang="ru-RU" dirty="0"/>
              <a:t>Идеальная линия разделения?</a:t>
            </a:r>
          </a:p>
        </p:txBody>
      </p:sp>
      <p:pic>
        <p:nvPicPr>
          <p:cNvPr id="8" name="Рисунок 7">
            <a:extLst>
              <a:ext uri="{FF2B5EF4-FFF2-40B4-BE49-F238E27FC236}">
                <a16:creationId xmlns:a16="http://schemas.microsoft.com/office/drawing/2014/main" id="{3B2BA75D-1718-42C3-A642-C295B5AD68A7}"/>
              </a:ext>
            </a:extLst>
          </p:cNvPr>
          <p:cNvPicPr>
            <a:picLocks noChangeAspect="1"/>
          </p:cNvPicPr>
          <p:nvPr/>
        </p:nvPicPr>
        <p:blipFill>
          <a:blip r:embed="rId2"/>
          <a:stretch>
            <a:fillRect/>
          </a:stretch>
        </p:blipFill>
        <p:spPr>
          <a:xfrm>
            <a:off x="2004654" y="2108433"/>
            <a:ext cx="5134692" cy="3943900"/>
          </a:xfrm>
          <a:prstGeom prst="rect">
            <a:avLst/>
          </a:prstGeom>
        </p:spPr>
      </p:pic>
    </p:spTree>
    <p:extLst>
      <p:ext uri="{BB962C8B-B14F-4D97-AF65-F5344CB8AC3E}">
        <p14:creationId xmlns:p14="http://schemas.microsoft.com/office/powerpoint/2010/main" val="313246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08DDE4-C23C-403D-A98E-1096745D08FD}"/>
              </a:ext>
            </a:extLst>
          </p:cNvPr>
          <p:cNvSpPr>
            <a:spLocks noGrp="1"/>
          </p:cNvSpPr>
          <p:nvPr>
            <p:ph type="title"/>
          </p:nvPr>
        </p:nvSpPr>
        <p:spPr>
          <a:xfrm>
            <a:off x="457200" y="324377"/>
            <a:ext cx="7772400" cy="892028"/>
          </a:xfrm>
        </p:spPr>
        <p:txBody>
          <a:bodyPr/>
          <a:lstStyle/>
          <a:p>
            <a:r>
              <a:rPr lang="ru-RU" dirty="0"/>
              <a:t>Как работает </a:t>
            </a:r>
            <a:r>
              <a:rPr lang="en-US" dirty="0" err="1"/>
              <a:t>svm</a:t>
            </a:r>
            <a:r>
              <a:rPr lang="en-US" dirty="0"/>
              <a:t>?</a:t>
            </a:r>
            <a:r>
              <a:rPr lang="ru-RU" dirty="0"/>
              <a:t> (разбор примера)</a:t>
            </a:r>
          </a:p>
        </p:txBody>
      </p:sp>
      <p:sp>
        <p:nvSpPr>
          <p:cNvPr id="3" name="Объект 2">
            <a:extLst>
              <a:ext uri="{FF2B5EF4-FFF2-40B4-BE49-F238E27FC236}">
                <a16:creationId xmlns:a16="http://schemas.microsoft.com/office/drawing/2014/main" id="{5C0526F0-CAB8-4319-8CA4-BA5DA274CBAC}"/>
              </a:ext>
            </a:extLst>
          </p:cNvPr>
          <p:cNvSpPr>
            <a:spLocks noGrp="1"/>
          </p:cNvSpPr>
          <p:nvPr>
            <p:ph idx="1"/>
          </p:nvPr>
        </p:nvSpPr>
        <p:spPr>
          <a:xfrm>
            <a:off x="599813" y="5691608"/>
            <a:ext cx="7772400" cy="360725"/>
          </a:xfrm>
        </p:spPr>
        <p:txBody>
          <a:bodyPr anchor="t">
            <a:normAutofit fontScale="85000" lnSpcReduction="10000"/>
          </a:bodyPr>
          <a:lstStyle/>
          <a:p>
            <a:pPr algn="just"/>
            <a:r>
              <a:rPr lang="ru-RU" dirty="0"/>
              <a:t>Ответ: желтая, поскольку она будет лучше вести себя с незнакомым набором данных</a:t>
            </a:r>
          </a:p>
        </p:txBody>
      </p:sp>
      <p:pic>
        <p:nvPicPr>
          <p:cNvPr id="8" name="Рисунок 7">
            <a:extLst>
              <a:ext uri="{FF2B5EF4-FFF2-40B4-BE49-F238E27FC236}">
                <a16:creationId xmlns:a16="http://schemas.microsoft.com/office/drawing/2014/main" id="{3B2BA75D-1718-42C3-A642-C295B5AD68A7}"/>
              </a:ext>
            </a:extLst>
          </p:cNvPr>
          <p:cNvPicPr>
            <a:picLocks noChangeAspect="1"/>
          </p:cNvPicPr>
          <p:nvPr/>
        </p:nvPicPr>
        <p:blipFill>
          <a:blip r:embed="rId2"/>
          <a:stretch>
            <a:fillRect/>
          </a:stretch>
        </p:blipFill>
        <p:spPr>
          <a:xfrm>
            <a:off x="1918667" y="1216405"/>
            <a:ext cx="5134692" cy="3943900"/>
          </a:xfrm>
          <a:prstGeom prst="rect">
            <a:avLst/>
          </a:prstGeom>
        </p:spPr>
      </p:pic>
    </p:spTree>
    <p:extLst>
      <p:ext uri="{BB962C8B-B14F-4D97-AF65-F5344CB8AC3E}">
        <p14:creationId xmlns:p14="http://schemas.microsoft.com/office/powerpoint/2010/main" val="941437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08DDE4-C23C-403D-A98E-1096745D08FD}"/>
              </a:ext>
            </a:extLst>
          </p:cNvPr>
          <p:cNvSpPr>
            <a:spLocks noGrp="1"/>
          </p:cNvSpPr>
          <p:nvPr>
            <p:ph type="title"/>
          </p:nvPr>
        </p:nvSpPr>
        <p:spPr>
          <a:xfrm>
            <a:off x="457200" y="324377"/>
            <a:ext cx="7772400" cy="892028"/>
          </a:xfrm>
        </p:spPr>
        <p:txBody>
          <a:bodyPr/>
          <a:lstStyle/>
          <a:p>
            <a:r>
              <a:rPr lang="ru-RU" dirty="0"/>
              <a:t>Как работает </a:t>
            </a:r>
            <a:r>
              <a:rPr lang="en-US" dirty="0" err="1"/>
              <a:t>svm</a:t>
            </a:r>
            <a:r>
              <a:rPr lang="en-US" dirty="0"/>
              <a:t>?</a:t>
            </a:r>
            <a:endParaRPr lang="ru-RU" dirty="0"/>
          </a:p>
        </p:txBody>
      </p:sp>
      <p:pic>
        <p:nvPicPr>
          <p:cNvPr id="7" name="Рисунок 6">
            <a:extLst>
              <a:ext uri="{FF2B5EF4-FFF2-40B4-BE49-F238E27FC236}">
                <a16:creationId xmlns:a16="http://schemas.microsoft.com/office/drawing/2014/main" id="{8C19F3B6-C676-4A69-81D5-3BA0A1FEB31E}"/>
              </a:ext>
            </a:extLst>
          </p:cNvPr>
          <p:cNvPicPr>
            <a:picLocks noChangeAspect="1"/>
          </p:cNvPicPr>
          <p:nvPr/>
        </p:nvPicPr>
        <p:blipFill>
          <a:blip r:embed="rId2"/>
          <a:stretch>
            <a:fillRect/>
          </a:stretch>
        </p:blipFill>
        <p:spPr>
          <a:xfrm>
            <a:off x="1092652" y="1216405"/>
            <a:ext cx="6958696" cy="5145514"/>
          </a:xfrm>
          <a:prstGeom prst="rect">
            <a:avLst/>
          </a:prstGeom>
        </p:spPr>
      </p:pic>
    </p:spTree>
    <p:extLst>
      <p:ext uri="{BB962C8B-B14F-4D97-AF65-F5344CB8AC3E}">
        <p14:creationId xmlns:p14="http://schemas.microsoft.com/office/powerpoint/2010/main" val="4075896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08DDE4-C23C-403D-A98E-1096745D08FD}"/>
              </a:ext>
            </a:extLst>
          </p:cNvPr>
          <p:cNvSpPr>
            <a:spLocks noGrp="1"/>
          </p:cNvSpPr>
          <p:nvPr>
            <p:ph type="title"/>
          </p:nvPr>
        </p:nvSpPr>
        <p:spPr>
          <a:xfrm>
            <a:off x="457200" y="324377"/>
            <a:ext cx="7772400" cy="892028"/>
          </a:xfrm>
        </p:spPr>
        <p:txBody>
          <a:bodyPr/>
          <a:lstStyle/>
          <a:p>
            <a:r>
              <a:rPr lang="ru-RU" dirty="0"/>
              <a:t>Как работает </a:t>
            </a:r>
            <a:r>
              <a:rPr lang="en-US" dirty="0" err="1"/>
              <a:t>svm</a:t>
            </a:r>
            <a:r>
              <a:rPr lang="en-US" dirty="0"/>
              <a:t>?</a:t>
            </a:r>
            <a:endParaRPr lang="ru-RU" dirty="0"/>
          </a:p>
        </p:txBody>
      </p:sp>
      <p:sp>
        <p:nvSpPr>
          <p:cNvPr id="3" name="Объект 2">
            <a:extLst>
              <a:ext uri="{FF2B5EF4-FFF2-40B4-BE49-F238E27FC236}">
                <a16:creationId xmlns:a16="http://schemas.microsoft.com/office/drawing/2014/main" id="{5C0526F0-CAB8-4319-8CA4-BA5DA274CBAC}"/>
              </a:ext>
            </a:extLst>
          </p:cNvPr>
          <p:cNvSpPr>
            <a:spLocks noGrp="1"/>
          </p:cNvSpPr>
          <p:nvPr>
            <p:ph idx="1"/>
          </p:nvPr>
        </p:nvSpPr>
        <p:spPr>
          <a:xfrm>
            <a:off x="457200" y="1216405"/>
            <a:ext cx="7772400" cy="5008226"/>
          </a:xfrm>
        </p:spPr>
        <p:txBody>
          <a:bodyPr anchor="t">
            <a:normAutofit/>
          </a:bodyPr>
          <a:lstStyle/>
          <a:p>
            <a:pPr algn="just"/>
            <a:r>
              <a:rPr lang="ru-RU" sz="2000" dirty="0"/>
              <a:t>Алгоритм SVM устроен таким образом, что он ищет точки на графике, которые расположены непосредственно к линии разделения ближе всего. Эти точки называются опорными векторами. Затем алгоритм вычисляет расстояние между опорными векторами и разделяющей плоскостью. Это расстояние, которое называется зазором. Основная цель алгоритма — максимизировать расстояние зазора. Лучшей гиперплоскостью считается такая гиперплоскость, для которой этот зазор является максимально большим.</a:t>
            </a:r>
          </a:p>
          <a:p>
            <a:pPr algn="just"/>
            <a:endParaRPr lang="ru-RU" sz="2000" dirty="0"/>
          </a:p>
          <a:p>
            <a:pPr algn="just"/>
            <a:r>
              <a:rPr lang="ru-RU" sz="2000" dirty="0"/>
              <a:t>Почему векторы опорные? Потому что на них опирается разделяющая гиперплоскость (в математическом смысле). Если мы удалим один из векторов, то разделяющая гиперплоскость изменится.</a:t>
            </a:r>
          </a:p>
        </p:txBody>
      </p:sp>
    </p:spTree>
    <p:extLst>
      <p:ext uri="{BB962C8B-B14F-4D97-AF65-F5344CB8AC3E}">
        <p14:creationId xmlns:p14="http://schemas.microsoft.com/office/powerpoint/2010/main" val="1239541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A7F485-2525-4829-8EA4-285CB716893F}"/>
              </a:ext>
            </a:extLst>
          </p:cNvPr>
          <p:cNvSpPr>
            <a:spLocks noGrp="1"/>
          </p:cNvSpPr>
          <p:nvPr>
            <p:ph type="title"/>
          </p:nvPr>
        </p:nvSpPr>
        <p:spPr>
          <a:xfrm>
            <a:off x="685800" y="2700866"/>
            <a:ext cx="7772400" cy="1456267"/>
          </a:xfrm>
        </p:spPr>
        <p:txBody>
          <a:bodyPr/>
          <a:lstStyle/>
          <a:p>
            <a:pPr algn="ctr"/>
            <a:r>
              <a:rPr lang="ru-RU" dirty="0"/>
              <a:t>Перевод исходных векторов в пространство более высокой размерности. Зачем?</a:t>
            </a:r>
          </a:p>
        </p:txBody>
      </p:sp>
    </p:spTree>
    <p:extLst>
      <p:ext uri="{BB962C8B-B14F-4D97-AF65-F5344CB8AC3E}">
        <p14:creationId xmlns:p14="http://schemas.microsoft.com/office/powerpoint/2010/main" val="442770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08DDE4-C23C-403D-A98E-1096745D08FD}"/>
              </a:ext>
            </a:extLst>
          </p:cNvPr>
          <p:cNvSpPr>
            <a:spLocks noGrp="1"/>
          </p:cNvSpPr>
          <p:nvPr>
            <p:ph type="title"/>
          </p:nvPr>
        </p:nvSpPr>
        <p:spPr>
          <a:xfrm>
            <a:off x="457200" y="324377"/>
            <a:ext cx="7772400" cy="892028"/>
          </a:xfrm>
        </p:spPr>
        <p:txBody>
          <a:bodyPr/>
          <a:lstStyle/>
          <a:p>
            <a:r>
              <a:rPr lang="ru-RU" dirty="0"/>
              <a:t>Но зачем повышать размерность</a:t>
            </a:r>
            <a:r>
              <a:rPr lang="en-US" dirty="0"/>
              <a:t>?</a:t>
            </a:r>
            <a:endParaRPr lang="ru-RU" dirty="0"/>
          </a:p>
        </p:txBody>
      </p:sp>
      <p:sp>
        <p:nvSpPr>
          <p:cNvPr id="3" name="Объект 2">
            <a:extLst>
              <a:ext uri="{FF2B5EF4-FFF2-40B4-BE49-F238E27FC236}">
                <a16:creationId xmlns:a16="http://schemas.microsoft.com/office/drawing/2014/main" id="{5C0526F0-CAB8-4319-8CA4-BA5DA274CBAC}"/>
              </a:ext>
            </a:extLst>
          </p:cNvPr>
          <p:cNvSpPr>
            <a:spLocks noGrp="1"/>
          </p:cNvSpPr>
          <p:nvPr>
            <p:ph idx="1"/>
          </p:nvPr>
        </p:nvSpPr>
        <p:spPr>
          <a:xfrm>
            <a:off x="457200" y="1216405"/>
            <a:ext cx="7772400" cy="5008226"/>
          </a:xfrm>
        </p:spPr>
        <p:txBody>
          <a:bodyPr anchor="t">
            <a:normAutofit/>
          </a:bodyPr>
          <a:lstStyle/>
          <a:p>
            <a:pPr algn="just"/>
            <a:r>
              <a:rPr lang="ru-RU" sz="2000" dirty="0"/>
              <a:t>В жизни все не так просто. Взгляните на эту задачу:</a:t>
            </a:r>
          </a:p>
        </p:txBody>
      </p:sp>
      <p:pic>
        <p:nvPicPr>
          <p:cNvPr id="5" name="Рисунок 4">
            <a:extLst>
              <a:ext uri="{FF2B5EF4-FFF2-40B4-BE49-F238E27FC236}">
                <a16:creationId xmlns:a16="http://schemas.microsoft.com/office/drawing/2014/main" id="{42AB398E-A50D-48B3-8F53-0BE11DE6D4B0}"/>
              </a:ext>
            </a:extLst>
          </p:cNvPr>
          <p:cNvPicPr>
            <a:picLocks noChangeAspect="1"/>
          </p:cNvPicPr>
          <p:nvPr/>
        </p:nvPicPr>
        <p:blipFill>
          <a:blip r:embed="rId2"/>
          <a:stretch>
            <a:fillRect/>
          </a:stretch>
        </p:blipFill>
        <p:spPr>
          <a:xfrm>
            <a:off x="2033433" y="1815210"/>
            <a:ext cx="5077133" cy="4615575"/>
          </a:xfrm>
          <a:prstGeom prst="rect">
            <a:avLst/>
          </a:prstGeom>
        </p:spPr>
      </p:pic>
    </p:spTree>
    <p:extLst>
      <p:ext uri="{BB962C8B-B14F-4D97-AF65-F5344CB8AC3E}">
        <p14:creationId xmlns:p14="http://schemas.microsoft.com/office/powerpoint/2010/main" val="32079293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Небесная">
  <a:themeElements>
    <a:clrScheme name="Небесная">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Небес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Небесная">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TM03457452[[fn=Небесная]]</Template>
  <TotalTime>80</TotalTime>
  <Words>620</Words>
  <Application>Microsoft Office PowerPoint</Application>
  <PresentationFormat>Экран (4:3)</PresentationFormat>
  <Paragraphs>42</Paragraphs>
  <Slides>17</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17</vt:i4>
      </vt:variant>
    </vt:vector>
  </HeadingPairs>
  <TitlesOfParts>
    <vt:vector size="21" baseType="lpstr">
      <vt:lpstr>Arial</vt:lpstr>
      <vt:lpstr>Calibri</vt:lpstr>
      <vt:lpstr>Calibri Light</vt:lpstr>
      <vt:lpstr>Небесная</vt:lpstr>
      <vt:lpstr>Машинное обучение  Метод опорных векторов</vt:lpstr>
      <vt:lpstr>Сущность метода опорных векторов</vt:lpstr>
      <vt:lpstr>Как работает svm?</vt:lpstr>
      <vt:lpstr>Как работает svm? (разбор примера)</vt:lpstr>
      <vt:lpstr>Как работает svm? (разбор примера)</vt:lpstr>
      <vt:lpstr>Как работает svm?</vt:lpstr>
      <vt:lpstr>Как работает svm?</vt:lpstr>
      <vt:lpstr>Перевод исходных векторов в пространство более высокой размерности. Зачем?</vt:lpstr>
      <vt:lpstr>Но зачем повышать размерность?</vt:lpstr>
      <vt:lpstr>Но зачем повышать размерность?</vt:lpstr>
      <vt:lpstr>Но зачем повышать размерность?</vt:lpstr>
      <vt:lpstr>так вот зачем повышать размерность!</vt:lpstr>
      <vt:lpstr>СОБСТВЕННО, SKLEARN!</vt:lpstr>
      <vt:lpstr>Quick start</vt:lpstr>
      <vt:lpstr>При настройке модели руководствоваться лишь выбором ядра?</vt:lpstr>
      <vt:lpstr>Регуляризация поможет</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Машинное обучение Метод опорных векторов</dc:title>
  <dc:creator>Степанов Игорь Евгеньевич</dc:creator>
  <cp:lastModifiedBy>Степанов Игорь Евгеньевич</cp:lastModifiedBy>
  <cp:revision>36</cp:revision>
  <dcterms:created xsi:type="dcterms:W3CDTF">2021-03-23T17:07:12Z</dcterms:created>
  <dcterms:modified xsi:type="dcterms:W3CDTF">2021-03-23T18:27:43Z</dcterms:modified>
</cp:coreProperties>
</file>