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0" r:id="rId1"/>
  </p:sldMasterIdLst>
  <p:notesMasterIdLst>
    <p:notesMasterId r:id="rId74"/>
  </p:notesMasterIdLst>
  <p:handoutMasterIdLst>
    <p:handoutMasterId r:id="rId75"/>
  </p:handoutMasterIdLst>
  <p:sldIdLst>
    <p:sldId id="258" r:id="rId2"/>
    <p:sldId id="260" r:id="rId3"/>
    <p:sldId id="261" r:id="rId4"/>
    <p:sldId id="262" r:id="rId5"/>
    <p:sldId id="263" r:id="rId6"/>
    <p:sldId id="264" r:id="rId7"/>
    <p:sldId id="308" r:id="rId8"/>
    <p:sldId id="265" r:id="rId9"/>
    <p:sldId id="266" r:id="rId10"/>
    <p:sldId id="267" r:id="rId11"/>
    <p:sldId id="268" r:id="rId12"/>
    <p:sldId id="269" r:id="rId13"/>
    <p:sldId id="270" r:id="rId14"/>
    <p:sldId id="271" r:id="rId15"/>
    <p:sldId id="272" r:id="rId16"/>
    <p:sldId id="273" r:id="rId17"/>
    <p:sldId id="274" r:id="rId18"/>
    <p:sldId id="275" r:id="rId19"/>
    <p:sldId id="309" r:id="rId20"/>
    <p:sldId id="310" r:id="rId21"/>
    <p:sldId id="276" r:id="rId22"/>
    <p:sldId id="277" r:id="rId23"/>
    <p:sldId id="278" r:id="rId24"/>
    <p:sldId id="279" r:id="rId25"/>
    <p:sldId id="313" r:id="rId26"/>
    <p:sldId id="281" r:id="rId27"/>
    <p:sldId id="280" r:id="rId28"/>
    <p:sldId id="282" r:id="rId29"/>
    <p:sldId id="315" r:id="rId30"/>
    <p:sldId id="283" r:id="rId31"/>
    <p:sldId id="316" r:id="rId32"/>
    <p:sldId id="285" r:id="rId33"/>
    <p:sldId id="286" r:id="rId34"/>
    <p:sldId id="317" r:id="rId35"/>
    <p:sldId id="287" r:id="rId36"/>
    <p:sldId id="288" r:id="rId37"/>
    <p:sldId id="289" r:id="rId38"/>
    <p:sldId id="290" r:id="rId39"/>
    <p:sldId id="291" r:id="rId40"/>
    <p:sldId id="292" r:id="rId41"/>
    <p:sldId id="293" r:id="rId42"/>
    <p:sldId id="319" r:id="rId43"/>
    <p:sldId id="294" r:id="rId44"/>
    <p:sldId id="295" r:id="rId45"/>
    <p:sldId id="296" r:id="rId46"/>
    <p:sldId id="332" r:id="rId47"/>
    <p:sldId id="297" r:id="rId48"/>
    <p:sldId id="320" r:id="rId49"/>
    <p:sldId id="307" r:id="rId50"/>
    <p:sldId id="298" r:id="rId51"/>
    <p:sldId id="299" r:id="rId52"/>
    <p:sldId id="322" r:id="rId53"/>
    <p:sldId id="300" r:id="rId54"/>
    <p:sldId id="324" r:id="rId55"/>
    <p:sldId id="323" r:id="rId56"/>
    <p:sldId id="301" r:id="rId57"/>
    <p:sldId id="325" r:id="rId58"/>
    <p:sldId id="302" r:id="rId59"/>
    <p:sldId id="327" r:id="rId60"/>
    <p:sldId id="328" r:id="rId61"/>
    <p:sldId id="326" r:id="rId62"/>
    <p:sldId id="330" r:id="rId63"/>
    <p:sldId id="331" r:id="rId64"/>
    <p:sldId id="329" r:id="rId65"/>
    <p:sldId id="303" r:id="rId66"/>
    <p:sldId id="304" r:id="rId67"/>
    <p:sldId id="305" r:id="rId68"/>
    <p:sldId id="306" r:id="rId69"/>
    <p:sldId id="333" r:id="rId70"/>
    <p:sldId id="334" r:id="rId71"/>
    <p:sldId id="335" r:id="rId72"/>
    <p:sldId id="336" r:id="rId73"/>
  </p:sldIdLst>
  <p:sldSz cx="9144000" cy="6858000" type="screen4x3"/>
  <p:notesSz cx="7077075" cy="936307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11" autoAdjust="0"/>
    <p:restoredTop sz="94552" autoAdjust="0"/>
  </p:normalViewPr>
  <p:slideViewPr>
    <p:cSldViewPr snapToGrid="0">
      <p:cViewPr varScale="1">
        <p:scale>
          <a:sx n="65" d="100"/>
          <a:sy n="65" d="100"/>
        </p:scale>
        <p:origin x="680"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14646"/>
    </p:cViewPr>
  </p:sorterViewPr>
  <p:notesViewPr>
    <p:cSldViewPr snapToGrid="0">
      <p:cViewPr varScale="1">
        <p:scale>
          <a:sx n="54" d="100"/>
          <a:sy n="54"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F828C31B-4A29-4AC7-BA5D-4D38F35C35BF}" type="datetimeFigureOut">
              <a:rPr lang="en-US" smtClean="0"/>
              <a:t>4/22/2021</a:t>
            </a:fld>
            <a:endParaRPr lang="en-US" dirty="0"/>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0737FAA5-A42F-4054-87F6-0DE43D98B245}" type="slidenum">
              <a:rPr lang="en-US" smtClean="0"/>
              <a:t>‹#›</a:t>
            </a:fld>
            <a:endParaRPr lang="en-US" dirty="0"/>
          </a:p>
        </p:txBody>
      </p:sp>
    </p:spTree>
    <p:extLst>
      <p:ext uri="{BB962C8B-B14F-4D97-AF65-F5344CB8AC3E}">
        <p14:creationId xmlns:p14="http://schemas.microsoft.com/office/powerpoint/2010/main" val="210934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dirty="0"/>
          </a:p>
        </p:txBody>
      </p:sp>
    </p:spTree>
    <p:extLst>
      <p:ext uri="{BB962C8B-B14F-4D97-AF65-F5344CB8AC3E}">
        <p14:creationId xmlns:p14="http://schemas.microsoft.com/office/powerpoint/2010/main" val="4092463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dirty="0"/>
          </a:p>
        </p:txBody>
      </p:sp>
    </p:spTree>
    <p:extLst>
      <p:ext uri="{BB962C8B-B14F-4D97-AF65-F5344CB8AC3E}">
        <p14:creationId xmlns:p14="http://schemas.microsoft.com/office/powerpoint/2010/main" val="2328986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dirty="0"/>
          </a:p>
        </p:txBody>
      </p:sp>
    </p:spTree>
    <p:extLst>
      <p:ext uri="{BB962C8B-B14F-4D97-AF65-F5344CB8AC3E}">
        <p14:creationId xmlns:p14="http://schemas.microsoft.com/office/powerpoint/2010/main" val="2178332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dirty="0"/>
          </a:p>
        </p:txBody>
      </p:sp>
    </p:spTree>
    <p:extLst>
      <p:ext uri="{BB962C8B-B14F-4D97-AF65-F5344CB8AC3E}">
        <p14:creationId xmlns:p14="http://schemas.microsoft.com/office/powerpoint/2010/main" val="1193569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dirty="0"/>
          </a:p>
        </p:txBody>
      </p:sp>
    </p:spTree>
    <p:extLst>
      <p:ext uri="{BB962C8B-B14F-4D97-AF65-F5344CB8AC3E}">
        <p14:creationId xmlns:p14="http://schemas.microsoft.com/office/powerpoint/2010/main" val="107148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41</a:t>
            </a:fld>
            <a:endParaRPr lang="en-US" dirty="0"/>
          </a:p>
        </p:txBody>
      </p:sp>
    </p:spTree>
    <p:extLst>
      <p:ext uri="{BB962C8B-B14F-4D97-AF65-F5344CB8AC3E}">
        <p14:creationId xmlns:p14="http://schemas.microsoft.com/office/powerpoint/2010/main" val="2790741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42</a:t>
            </a:fld>
            <a:endParaRPr lang="en-US" dirty="0"/>
          </a:p>
        </p:txBody>
      </p:sp>
    </p:spTree>
    <p:extLst>
      <p:ext uri="{BB962C8B-B14F-4D97-AF65-F5344CB8AC3E}">
        <p14:creationId xmlns:p14="http://schemas.microsoft.com/office/powerpoint/2010/main" val="1759022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43</a:t>
            </a:fld>
            <a:endParaRPr lang="en-US" dirty="0"/>
          </a:p>
        </p:txBody>
      </p:sp>
    </p:spTree>
    <p:extLst>
      <p:ext uri="{BB962C8B-B14F-4D97-AF65-F5344CB8AC3E}">
        <p14:creationId xmlns:p14="http://schemas.microsoft.com/office/powerpoint/2010/main" val="377606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44</a:t>
            </a:fld>
            <a:endParaRPr lang="en-US" dirty="0"/>
          </a:p>
        </p:txBody>
      </p:sp>
    </p:spTree>
    <p:extLst>
      <p:ext uri="{BB962C8B-B14F-4D97-AF65-F5344CB8AC3E}">
        <p14:creationId xmlns:p14="http://schemas.microsoft.com/office/powerpoint/2010/main" val="140465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dirty="0"/>
          </a:p>
        </p:txBody>
      </p:sp>
    </p:spTree>
    <p:extLst>
      <p:ext uri="{BB962C8B-B14F-4D97-AF65-F5344CB8AC3E}">
        <p14:creationId xmlns:p14="http://schemas.microsoft.com/office/powerpoint/2010/main" val="2763693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46</a:t>
            </a:fld>
            <a:endParaRPr lang="en-US" dirty="0"/>
          </a:p>
        </p:txBody>
      </p:sp>
    </p:spTree>
    <p:extLst>
      <p:ext uri="{BB962C8B-B14F-4D97-AF65-F5344CB8AC3E}">
        <p14:creationId xmlns:p14="http://schemas.microsoft.com/office/powerpoint/2010/main" val="346417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a:t>
            </a:fld>
            <a:endParaRPr lang="en-US" dirty="0"/>
          </a:p>
        </p:txBody>
      </p:sp>
    </p:spTree>
    <p:extLst>
      <p:ext uri="{BB962C8B-B14F-4D97-AF65-F5344CB8AC3E}">
        <p14:creationId xmlns:p14="http://schemas.microsoft.com/office/powerpoint/2010/main" val="1481798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dirty="0"/>
          </a:p>
        </p:txBody>
      </p:sp>
    </p:spTree>
    <p:extLst>
      <p:ext uri="{BB962C8B-B14F-4D97-AF65-F5344CB8AC3E}">
        <p14:creationId xmlns:p14="http://schemas.microsoft.com/office/powerpoint/2010/main" val="895244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dirty="0"/>
          </a:p>
        </p:txBody>
      </p:sp>
    </p:spTree>
    <p:extLst>
      <p:ext uri="{BB962C8B-B14F-4D97-AF65-F5344CB8AC3E}">
        <p14:creationId xmlns:p14="http://schemas.microsoft.com/office/powerpoint/2010/main" val="1527904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49</a:t>
            </a:fld>
            <a:endParaRPr lang="en-US" dirty="0"/>
          </a:p>
        </p:txBody>
      </p:sp>
    </p:spTree>
    <p:extLst>
      <p:ext uri="{BB962C8B-B14F-4D97-AF65-F5344CB8AC3E}">
        <p14:creationId xmlns:p14="http://schemas.microsoft.com/office/powerpoint/2010/main" val="1512543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50</a:t>
            </a:fld>
            <a:endParaRPr lang="en-US" dirty="0"/>
          </a:p>
        </p:txBody>
      </p:sp>
    </p:spTree>
    <p:extLst>
      <p:ext uri="{BB962C8B-B14F-4D97-AF65-F5344CB8AC3E}">
        <p14:creationId xmlns:p14="http://schemas.microsoft.com/office/powerpoint/2010/main" val="1966299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65</a:t>
            </a:fld>
            <a:endParaRPr lang="en-US" dirty="0"/>
          </a:p>
        </p:txBody>
      </p:sp>
    </p:spTree>
    <p:extLst>
      <p:ext uri="{BB962C8B-B14F-4D97-AF65-F5344CB8AC3E}">
        <p14:creationId xmlns:p14="http://schemas.microsoft.com/office/powerpoint/2010/main" val="147149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68</a:t>
            </a:fld>
            <a:endParaRPr lang="en-US" dirty="0"/>
          </a:p>
        </p:txBody>
      </p:sp>
    </p:spTree>
    <p:extLst>
      <p:ext uri="{BB962C8B-B14F-4D97-AF65-F5344CB8AC3E}">
        <p14:creationId xmlns:p14="http://schemas.microsoft.com/office/powerpoint/2010/main" val="2600570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69</a:t>
            </a:fld>
            <a:endParaRPr lang="en-US" dirty="0"/>
          </a:p>
        </p:txBody>
      </p:sp>
    </p:spTree>
    <p:extLst>
      <p:ext uri="{BB962C8B-B14F-4D97-AF65-F5344CB8AC3E}">
        <p14:creationId xmlns:p14="http://schemas.microsoft.com/office/powerpoint/2010/main" val="121561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70</a:t>
            </a:fld>
            <a:endParaRPr lang="en-US" dirty="0"/>
          </a:p>
        </p:txBody>
      </p:sp>
    </p:spTree>
    <p:extLst>
      <p:ext uri="{BB962C8B-B14F-4D97-AF65-F5344CB8AC3E}">
        <p14:creationId xmlns:p14="http://schemas.microsoft.com/office/powerpoint/2010/main" val="2813588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71</a:t>
            </a:fld>
            <a:endParaRPr lang="en-US" dirty="0"/>
          </a:p>
        </p:txBody>
      </p:sp>
    </p:spTree>
    <p:extLst>
      <p:ext uri="{BB962C8B-B14F-4D97-AF65-F5344CB8AC3E}">
        <p14:creationId xmlns:p14="http://schemas.microsoft.com/office/powerpoint/2010/main" val="2706143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72</a:t>
            </a:fld>
            <a:endParaRPr lang="en-US" dirty="0"/>
          </a:p>
        </p:txBody>
      </p:sp>
    </p:spTree>
    <p:extLst>
      <p:ext uri="{BB962C8B-B14F-4D97-AF65-F5344CB8AC3E}">
        <p14:creationId xmlns:p14="http://schemas.microsoft.com/office/powerpoint/2010/main" val="329622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dirty="0"/>
          </a:p>
        </p:txBody>
      </p:sp>
    </p:spTree>
    <p:extLst>
      <p:ext uri="{BB962C8B-B14F-4D97-AF65-F5344CB8AC3E}">
        <p14:creationId xmlns:p14="http://schemas.microsoft.com/office/powerpoint/2010/main" val="375171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dirty="0"/>
          </a:p>
        </p:txBody>
      </p:sp>
    </p:spTree>
    <p:extLst>
      <p:ext uri="{BB962C8B-B14F-4D97-AF65-F5344CB8AC3E}">
        <p14:creationId xmlns:p14="http://schemas.microsoft.com/office/powerpoint/2010/main" val="2344520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dirty="0"/>
          </a:p>
        </p:txBody>
      </p:sp>
    </p:spTree>
    <p:extLst>
      <p:ext uri="{BB962C8B-B14F-4D97-AF65-F5344CB8AC3E}">
        <p14:creationId xmlns:p14="http://schemas.microsoft.com/office/powerpoint/2010/main" val="36268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7</a:t>
            </a:fld>
            <a:endParaRPr lang="en-US" dirty="0"/>
          </a:p>
        </p:txBody>
      </p:sp>
    </p:spTree>
    <p:extLst>
      <p:ext uri="{BB962C8B-B14F-4D97-AF65-F5344CB8AC3E}">
        <p14:creationId xmlns:p14="http://schemas.microsoft.com/office/powerpoint/2010/main" val="2312199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16</a:t>
            </a:fld>
            <a:endParaRPr lang="en-US" dirty="0"/>
          </a:p>
        </p:txBody>
      </p:sp>
    </p:spTree>
    <p:extLst>
      <p:ext uri="{BB962C8B-B14F-4D97-AF65-F5344CB8AC3E}">
        <p14:creationId xmlns:p14="http://schemas.microsoft.com/office/powerpoint/2010/main" val="520493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21</a:t>
            </a:fld>
            <a:endParaRPr lang="en-US" dirty="0"/>
          </a:p>
        </p:txBody>
      </p:sp>
    </p:spTree>
    <p:extLst>
      <p:ext uri="{BB962C8B-B14F-4D97-AF65-F5344CB8AC3E}">
        <p14:creationId xmlns:p14="http://schemas.microsoft.com/office/powerpoint/2010/main" val="493688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31</a:t>
            </a:fld>
            <a:endParaRPr lang="en-US" dirty="0"/>
          </a:p>
        </p:txBody>
      </p:sp>
    </p:spTree>
    <p:extLst>
      <p:ext uri="{BB962C8B-B14F-4D97-AF65-F5344CB8AC3E}">
        <p14:creationId xmlns:p14="http://schemas.microsoft.com/office/powerpoint/2010/main" val="3471712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2668"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0115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37360" y="6337389"/>
            <a:ext cx="71441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542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342900" indent="-342900">
              <a:buClr>
                <a:srgbClr val="004A78"/>
              </a:buClr>
              <a:buFont typeface="+mj-lt"/>
              <a:buAutoNum type="arabicPeriod"/>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51988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3200">
                <a:solidFill>
                  <a:srgbClr val="004A78"/>
                </a:solidFill>
              </a:defRPr>
            </a:lvl1pPr>
            <a:lvl2pPr marL="514350" marR="0" indent="-171450" algn="l" defTabSz="685800" rtl="0" eaLnBrk="1" fontAlgn="base" latinLnBrk="0" hangingPunct="1">
              <a:lnSpc>
                <a:spcPct val="90000"/>
              </a:lnSpc>
              <a:spcBef>
                <a:spcPts val="375"/>
              </a:spcBef>
              <a:spcAft>
                <a:spcPct val="0"/>
              </a:spcAft>
              <a:buClr>
                <a:srgbClr val="004A78"/>
              </a:buClr>
              <a:buSzTx/>
              <a:buFont typeface="Arial" charset="0"/>
              <a:buChar char="•"/>
              <a:tabLst/>
              <a:defRPr sz="2800" baseline="0"/>
            </a:lvl2pPr>
            <a:lvl3pPr marL="857250" indent="-171450">
              <a:buClr>
                <a:srgbClr val="004A78"/>
              </a:buClr>
              <a:buFont typeface="Arial" charset="0"/>
              <a:buChar char="•"/>
              <a:defRPr sz="2400"/>
            </a:lvl3pPr>
            <a:lvl4pPr marL="1200150" indent="-171450">
              <a:buClr>
                <a:srgbClr val="004A78"/>
              </a:buClr>
              <a:buSzPct val="50000"/>
              <a:buFont typeface="LucidaGrande" charset="0"/>
              <a:buChar char="▶"/>
              <a:defRPr sz="2400"/>
            </a:lvl4pPr>
            <a:lvl5pPr marL="1543050" indent="-171450">
              <a:buClr>
                <a:srgbClr val="000000"/>
              </a:buClr>
              <a:buFont typeface="Helvetica" charset="0"/>
              <a:buChar char="⁃"/>
              <a:defRPr sz="2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p:nvSpPr>
        <p:spPr>
          <a:xfrm>
            <a:off x="1783081" y="6363725"/>
            <a:ext cx="6808259"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13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able Placeholder 4"/>
          <p:cNvSpPr>
            <a:spLocks noGrp="1"/>
          </p:cNvSpPr>
          <p:nvPr>
            <p:ph type="tbl" sz="quarter" idx="10"/>
          </p:nvPr>
        </p:nvSpPr>
        <p:spPr>
          <a:xfrm>
            <a:off x="1421642" y="2019869"/>
            <a:ext cx="6096000" cy="3380095"/>
          </a:xfrm>
        </p:spPr>
        <p:txBody>
          <a:bodyPr/>
          <a:lstStyle/>
          <a:p>
            <a:r>
              <a:rPr lang="en-US" dirty="0"/>
              <a:t>Click icon to add table</a:t>
            </a:r>
          </a:p>
        </p:txBody>
      </p:sp>
      <p:sp>
        <p:nvSpPr>
          <p:cNvPr id="6" name="Footer"/>
          <p:cNvSpPr txBox="1"/>
          <p:nvPr/>
        </p:nvSpPr>
        <p:spPr>
          <a:xfrm>
            <a:off x="1777800" y="6369539"/>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2407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cNvSpPr txBox="1"/>
          <p:nvPr userDrawn="1"/>
        </p:nvSpPr>
        <p:spPr>
          <a:xfrm>
            <a:off x="1783081" y="6363725"/>
            <a:ext cx="6808259"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05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t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sz="3400">
                <a:solidFill>
                  <a:schemeClr val="bg1"/>
                </a:solidFill>
              </a:defRPr>
            </a:lvl1pPr>
          </a:lstStyle>
          <a:p>
            <a:r>
              <a:rPr lang="en-US" dirty="0"/>
              <a:t>Click to edit Master title style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1231"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924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2997682" y="3112899"/>
            <a:ext cx="2473070" cy="618014"/>
          </a:xfrm>
        </p:spPr>
        <p:txBody>
          <a:bodyPr anchor="b">
            <a:noAutofit/>
          </a:bodyPr>
          <a:lstStyle>
            <a:lvl1pPr marL="0" indent="0" algn="l">
              <a:buNone/>
              <a:defRPr sz="27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2997683" y="4035475"/>
            <a:ext cx="4802013"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184548" y="314482"/>
            <a:ext cx="2507456" cy="4318000"/>
          </a:xfrm>
        </p:spPr>
        <p:txBody>
          <a:bodyPr/>
          <a:lstStyle/>
          <a:p>
            <a:r>
              <a:rPr lang="en-US" dirty="0"/>
              <a:t>Click icon to add picture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1728837" y="6356350"/>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1544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32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85280" y="6365707"/>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1411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557681" y="1290691"/>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557680" y="1737343"/>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557680" y="3389728"/>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557680" y="3856204"/>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231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557682"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3813351" cy="3953578"/>
          </a:xfrm>
        </p:spPr>
        <p:txBody>
          <a:bodyPr>
            <a:normAutofit/>
          </a:bodyPr>
          <a:lstStyle>
            <a:lvl1pPr marL="171450" indent="-171450">
              <a:buClr>
                <a:srgbClr val="004A78"/>
              </a:buClr>
              <a:buFont typeface="Arial" charset="0"/>
              <a:buChar char="•"/>
              <a:defRPr sz="1350">
                <a:solidFill>
                  <a:srgbClr val="000000"/>
                </a:solidFill>
              </a:defRPr>
            </a:lvl1pPr>
            <a:lvl2pPr marL="514350" indent="-171450">
              <a:buClr>
                <a:srgbClr val="004A78"/>
              </a:buClr>
              <a:buFont typeface="Arial" charset="0"/>
              <a:buChar char="•"/>
              <a:defRPr sz="1350">
                <a:solidFill>
                  <a:srgbClr val="000000"/>
                </a:solidFill>
              </a:defRPr>
            </a:lvl2pPr>
            <a:lvl3pPr marL="857250" indent="-171450">
              <a:buClr>
                <a:srgbClr val="004A78"/>
              </a:buClr>
              <a:buFont typeface="Arial" charset="0"/>
              <a:buChar char="•"/>
              <a:defRPr sz="1350">
                <a:solidFill>
                  <a:srgbClr val="000000"/>
                </a:solidFill>
              </a:defRPr>
            </a:lvl3pPr>
            <a:lvl4pPr marL="1200150" indent="-171450">
              <a:buClr>
                <a:srgbClr val="004A78"/>
              </a:buClr>
              <a:buFont typeface="Arial" charset="0"/>
              <a:buChar char="•"/>
              <a:defRPr sz="1350">
                <a:solidFill>
                  <a:srgbClr val="000000"/>
                </a:solidFill>
              </a:defRPr>
            </a:lvl4pPr>
            <a:lvl5pPr marL="1543050" indent="-171450">
              <a:buClr>
                <a:srgbClr val="004A78"/>
              </a:buClr>
              <a:buFont typeface="Arial" charset="0"/>
              <a:buChar cha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4777988"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4777988" y="2202774"/>
            <a:ext cx="3813351" cy="3953578"/>
          </a:xfrm>
        </p:spPr>
        <p:txBody>
          <a:bodyPr>
            <a:normAutofit/>
          </a:bodyPr>
          <a:lstStyle>
            <a:lvl1pPr>
              <a:buClr>
                <a:srgbClr val="004A78"/>
              </a:buClr>
              <a:defRPr sz="1350">
                <a:solidFill>
                  <a:srgbClr val="000000"/>
                </a:solidFill>
              </a:defRPr>
            </a:lvl1pPr>
            <a:lvl2pPr marL="514350" indent="-171450">
              <a:buClr>
                <a:srgbClr val="004A78"/>
              </a:buClr>
              <a:buFontTx/>
              <a:buChar char="‒"/>
              <a:defRPr sz="1350">
                <a:solidFill>
                  <a:srgbClr val="000000"/>
                </a:solidFill>
              </a:defRPr>
            </a:lvl2pPr>
            <a:lvl3pPr>
              <a:buClr>
                <a:srgbClr val="004A78"/>
              </a:buClr>
              <a:defRPr sz="1350">
                <a:solidFill>
                  <a:srgbClr val="000000"/>
                </a:solidFill>
              </a:defRPr>
            </a:lvl3pPr>
            <a:lvl4pPr>
              <a:buClr>
                <a:srgbClr val="004A78"/>
              </a:buClr>
              <a:defRPr sz="1350">
                <a:solidFill>
                  <a:srgbClr val="000000"/>
                </a:solidFill>
              </a:defRPr>
            </a:lvl4pPr>
            <a:lvl5pPr>
              <a:buClr>
                <a:srgbClr val="004A78"/>
              </a:buCl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207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557682"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3334349"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3334349"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6109465"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6116038"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6893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557683" y="1289685"/>
            <a:ext cx="8033657" cy="2750053"/>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555172" y="4846655"/>
            <a:ext cx="8033657" cy="825500"/>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0944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549839" y="1619557"/>
            <a:ext cx="485775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5609229" y="4070658"/>
            <a:ext cx="2982305" cy="1808163"/>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1783079" y="6365706"/>
            <a:ext cx="6965770"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5303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44717" y="6310311"/>
            <a:ext cx="6770633"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59874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32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BB88C5-9CA0-4A23-82E3-0A057E3763D0}"/>
              </a:ext>
            </a:extLst>
          </p:cNvPr>
          <p:cNvSpPr>
            <a:spLocks noGrp="1"/>
          </p:cNvSpPr>
          <p:nvPr>
            <p:ph type="title"/>
          </p:nvPr>
        </p:nvSpPr>
        <p:spPr/>
        <p:txBody>
          <a:bodyPr/>
          <a:lstStyle/>
          <a:p>
            <a:r>
              <a:rPr lang="en-US" sz="5000" dirty="0"/>
              <a:t>Tutorial 01</a:t>
            </a:r>
            <a:r>
              <a:rPr lang="en-US" dirty="0"/>
              <a:t/>
            </a:r>
            <a:br>
              <a:rPr lang="en-US" dirty="0"/>
            </a:br>
            <a:endParaRPr lang="en-US" dirty="0"/>
          </a:p>
        </p:txBody>
      </p:sp>
      <p:sp>
        <p:nvSpPr>
          <p:cNvPr id="5" name="Text Placeholder 4">
            <a:extLst>
              <a:ext uri="{FF2B5EF4-FFF2-40B4-BE49-F238E27FC236}">
                <a16:creationId xmlns:a16="http://schemas.microsoft.com/office/drawing/2014/main" id="{6172A042-96CD-495D-921B-6FFE20D0BA08}"/>
              </a:ext>
            </a:extLst>
          </p:cNvPr>
          <p:cNvSpPr>
            <a:spLocks noGrp="1"/>
          </p:cNvSpPr>
          <p:nvPr>
            <p:ph type="body" sz="quarter" idx="10"/>
          </p:nvPr>
        </p:nvSpPr>
        <p:spPr>
          <a:xfrm>
            <a:off x="1246383" y="3619986"/>
            <a:ext cx="6601252" cy="597477"/>
          </a:xfrm>
        </p:spPr>
        <p:txBody>
          <a:bodyPr>
            <a:normAutofit/>
          </a:bodyPr>
          <a:lstStyle/>
          <a:p>
            <a:r>
              <a:rPr lang="en-US" sz="3400" dirty="0"/>
              <a:t>Getting Started with HTML5</a:t>
            </a:r>
          </a:p>
        </p:txBody>
      </p:sp>
      <p:sp>
        <p:nvSpPr>
          <p:cNvPr id="12" name="Footer Placeholder 11">
            <a:extLst>
              <a:ext uri="{FF2B5EF4-FFF2-40B4-BE49-F238E27FC236}">
                <a16:creationId xmlns:a16="http://schemas.microsoft.com/office/drawing/2014/main" id="{B8B256E9-DF2C-4D8F-A3CE-E53FEDA99FD5}"/>
              </a:ext>
            </a:extLst>
          </p:cNvPr>
          <p:cNvSpPr>
            <a:spLocks noGrp="1"/>
          </p:cNvSpPr>
          <p:nvPr>
            <p:ph type="ftr" sz="quarter" idx="3"/>
          </p:nvPr>
        </p:nvSpPr>
        <p:spPr/>
        <p:txBody>
          <a:body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t>Locating Information on a Network</a:t>
            </a:r>
          </a:p>
        </p:txBody>
      </p:sp>
      <p:sp>
        <p:nvSpPr>
          <p:cNvPr id="34818" name="Content Placeholder 2"/>
          <p:cNvSpPr>
            <a:spLocks noGrp="1"/>
          </p:cNvSpPr>
          <p:nvPr>
            <p:ph type="body" sz="quarter" idx="17"/>
          </p:nvPr>
        </p:nvSpPr>
        <p:spPr>
          <a:prstGeom prst="rect">
            <a:avLst/>
          </a:prstGeom>
        </p:spPr>
        <p:txBody>
          <a:bodyPr>
            <a:normAutofit fontScale="92500" lnSpcReduction="10000"/>
          </a:bodyPr>
          <a:lstStyle/>
          <a:p>
            <a:pPr eaLnBrk="1" hangingPunct="1"/>
            <a:r>
              <a:rPr lang="en-US" sz="3000" dirty="0"/>
              <a:t>Timothy Berners-Lee and other researchers at the CERN nuclear research facility near Geneva, Switzerland laid the foundations for the </a:t>
            </a:r>
            <a:r>
              <a:rPr lang="en-US" sz="3000" b="1" dirty="0"/>
              <a:t>World Wide Web</a:t>
            </a:r>
            <a:r>
              <a:rPr lang="en-US" sz="3000" dirty="0"/>
              <a:t>, or the </a:t>
            </a:r>
            <a:r>
              <a:rPr lang="en-US" sz="3000" b="1" dirty="0"/>
              <a:t>Web</a:t>
            </a:r>
            <a:r>
              <a:rPr lang="en-US" sz="3000" dirty="0"/>
              <a:t>, in 1989</a:t>
            </a:r>
          </a:p>
          <a:p>
            <a:pPr eaLnBrk="1" hangingPunct="1"/>
            <a:r>
              <a:rPr lang="en-US" sz="3000" dirty="0"/>
              <a:t>They developed a system of interconnected </a:t>
            </a:r>
            <a:r>
              <a:rPr lang="en-US" sz="3000" b="1" dirty="0"/>
              <a:t>hypertext</a:t>
            </a:r>
            <a:r>
              <a:rPr lang="en-US" sz="3000" dirty="0"/>
              <a:t> documents that allowed their users to easily navigate from one topic to another</a:t>
            </a:r>
          </a:p>
          <a:p>
            <a:r>
              <a:rPr lang="en-US" sz="3000" b="1" dirty="0"/>
              <a:t>Hypertext </a:t>
            </a:r>
            <a:r>
              <a:rPr lang="en-US" sz="3000" dirty="0"/>
              <a:t>is a method of organization in which data sources are interconnected through a series of </a:t>
            </a:r>
            <a:r>
              <a:rPr lang="en-US" sz="3000" b="1" dirty="0"/>
              <a:t>links </a:t>
            </a:r>
            <a:r>
              <a:rPr lang="en-US" sz="3000" dirty="0"/>
              <a:t>or </a:t>
            </a:r>
            <a:r>
              <a:rPr lang="en-US" sz="3000" b="1" dirty="0"/>
              <a:t>hyperlinks</a:t>
            </a:r>
            <a:r>
              <a:rPr lang="en-US" sz="3000" dirty="0"/>
              <a:t> that users can activate to jump from one piece of information to another</a:t>
            </a:r>
          </a:p>
        </p:txBody>
      </p:sp>
    </p:spTree>
    <p:extLst>
      <p:ext uri="{BB962C8B-B14F-4D97-AF65-F5344CB8AC3E}">
        <p14:creationId xmlns:p14="http://schemas.microsoft.com/office/powerpoint/2010/main" val="224822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Web Pages and Web Servers</a:t>
            </a:r>
          </a:p>
        </p:txBody>
      </p:sp>
      <p:sp>
        <p:nvSpPr>
          <p:cNvPr id="37890" name="Rectangle 3"/>
          <p:cNvSpPr>
            <a:spLocks noGrp="1" noChangeArrowheads="1"/>
          </p:cNvSpPr>
          <p:nvPr>
            <p:ph type="body" sz="quarter" idx="17"/>
          </p:nvPr>
        </p:nvSpPr>
        <p:spPr>
          <a:prstGeom prst="rect">
            <a:avLst/>
          </a:prstGeom>
        </p:spPr>
        <p:txBody>
          <a:bodyPr/>
          <a:lstStyle/>
          <a:p>
            <a:pPr eaLnBrk="1" hangingPunct="1"/>
            <a:r>
              <a:rPr lang="en-US" dirty="0"/>
              <a:t>Each document on the web is referred to as a </a:t>
            </a:r>
            <a:r>
              <a:rPr lang="en-US" b="1" dirty="0"/>
              <a:t>web page</a:t>
            </a:r>
            <a:endParaRPr lang="en-US" dirty="0"/>
          </a:p>
          <a:p>
            <a:pPr eaLnBrk="1" hangingPunct="1"/>
            <a:r>
              <a:rPr lang="en-US" dirty="0"/>
              <a:t>Web pages are stored on </a:t>
            </a:r>
            <a:r>
              <a:rPr lang="en-US" b="1" dirty="0"/>
              <a:t>web servers</a:t>
            </a:r>
            <a:endParaRPr lang="en-US" dirty="0"/>
          </a:p>
          <a:p>
            <a:pPr eaLnBrk="1" hangingPunct="1"/>
            <a:r>
              <a:rPr lang="en-US" dirty="0"/>
              <a:t>Documents on the web are accessed through a software program called a </a:t>
            </a:r>
            <a:r>
              <a:rPr lang="en-US" b="1" dirty="0"/>
              <a:t>web browser</a:t>
            </a:r>
            <a:endParaRPr lang="en-US" dirty="0"/>
          </a:p>
        </p:txBody>
      </p:sp>
    </p:spTree>
    <p:extLst>
      <p:ext uri="{BB962C8B-B14F-4D97-AF65-F5344CB8AC3E}">
        <p14:creationId xmlns:p14="http://schemas.microsoft.com/office/powerpoint/2010/main" val="255982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dirty="0"/>
              <a:t>Introducing HTML</a:t>
            </a:r>
          </a:p>
        </p:txBody>
      </p:sp>
      <p:sp>
        <p:nvSpPr>
          <p:cNvPr id="39938" name="Rectangle 3"/>
          <p:cNvSpPr>
            <a:spLocks noGrp="1" noChangeArrowheads="1"/>
          </p:cNvSpPr>
          <p:nvPr>
            <p:ph type="body" sz="quarter" idx="17"/>
          </p:nvPr>
        </p:nvSpPr>
        <p:spPr>
          <a:prstGeom prst="rect">
            <a:avLst/>
          </a:prstGeom>
        </p:spPr>
        <p:txBody>
          <a:bodyPr/>
          <a:lstStyle/>
          <a:p>
            <a:pPr eaLnBrk="1" hangingPunct="1">
              <a:lnSpc>
                <a:spcPct val="90000"/>
              </a:lnSpc>
            </a:pPr>
            <a:r>
              <a:rPr lang="en-US" dirty="0"/>
              <a:t>A web page is a text file written in </a:t>
            </a:r>
            <a:r>
              <a:rPr lang="en-US" b="1" dirty="0"/>
              <a:t>HTML </a:t>
            </a:r>
            <a:r>
              <a:rPr lang="en-US" dirty="0"/>
              <a:t>(</a:t>
            </a:r>
            <a:r>
              <a:rPr lang="en-US" b="1" dirty="0"/>
              <a:t>Hypertext Markup Language</a:t>
            </a:r>
            <a:r>
              <a:rPr lang="en-US" dirty="0"/>
              <a:t>)</a:t>
            </a:r>
          </a:p>
          <a:p>
            <a:r>
              <a:rPr lang="en-US" dirty="0"/>
              <a:t>A </a:t>
            </a:r>
            <a:r>
              <a:rPr lang="en-US" b="1" dirty="0"/>
              <a:t>markup language </a:t>
            </a:r>
            <a:r>
              <a:rPr lang="en-US" dirty="0"/>
              <a:t>describes the content and structure of a document by identifying, or tagging, different document elements</a:t>
            </a:r>
          </a:p>
        </p:txBody>
      </p:sp>
    </p:spTree>
    <p:extLst>
      <p:ext uri="{BB962C8B-B14F-4D97-AF65-F5344CB8AC3E}">
        <p14:creationId xmlns:p14="http://schemas.microsoft.com/office/powerpoint/2010/main" val="1567559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dirty="0"/>
              <a:t>The History of HTML</a:t>
            </a:r>
          </a:p>
        </p:txBody>
      </p:sp>
      <p:sp>
        <p:nvSpPr>
          <p:cNvPr id="40962" name="Rectangle 3"/>
          <p:cNvSpPr>
            <a:spLocks noGrp="1" noChangeArrowheads="1"/>
          </p:cNvSpPr>
          <p:nvPr>
            <p:ph type="body" sz="quarter" idx="17"/>
          </p:nvPr>
        </p:nvSpPr>
        <p:spPr/>
        <p:txBody>
          <a:bodyPr/>
          <a:lstStyle/>
          <a:p>
            <a:r>
              <a:rPr lang="en-US" dirty="0"/>
              <a:t>In the early years of HTML, browser developers were free to define and modify the language as no rules or </a:t>
            </a:r>
            <a:r>
              <a:rPr lang="en-US" b="1" dirty="0"/>
              <a:t>syntax</a:t>
            </a:r>
            <a:r>
              <a:rPr lang="en-US" dirty="0"/>
              <a:t> of HTML were defined</a:t>
            </a:r>
          </a:p>
          <a:p>
            <a:r>
              <a:rPr lang="en-US" dirty="0"/>
              <a:t>The </a:t>
            </a:r>
            <a:r>
              <a:rPr lang="en-US" b="1" dirty="0"/>
              <a:t>World Wide Web Consortium</a:t>
            </a:r>
            <a:r>
              <a:rPr lang="en-US" dirty="0"/>
              <a:t> (</a:t>
            </a:r>
            <a:r>
              <a:rPr lang="en-US" b="1" dirty="0"/>
              <a:t>W3C</a:t>
            </a:r>
            <a:r>
              <a:rPr lang="en-US" dirty="0"/>
              <a:t>) created a set of standards or specifications for all browser manufacturers to follow</a:t>
            </a:r>
          </a:p>
          <a:p>
            <a:r>
              <a:rPr lang="en-US" dirty="0"/>
              <a:t>The W3C has no enforcement power</a:t>
            </a:r>
          </a:p>
        </p:txBody>
      </p:sp>
    </p:spTree>
    <p:extLst>
      <p:ext uri="{BB962C8B-B14F-4D97-AF65-F5344CB8AC3E}">
        <p14:creationId xmlns:p14="http://schemas.microsoft.com/office/powerpoint/2010/main" val="252507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dirty="0"/>
              <a:t>The History of HTML </a:t>
            </a:r>
            <a:r>
              <a:rPr lang="en-IN" dirty="0"/>
              <a:t>(continued 1)</a:t>
            </a:r>
            <a:endParaRPr lang="en-US" dirty="0"/>
          </a:p>
        </p:txBody>
      </p:sp>
      <p:sp>
        <p:nvSpPr>
          <p:cNvPr id="41986" name="Rectangle 3"/>
          <p:cNvSpPr>
            <a:spLocks noGrp="1" noChangeArrowheads="1"/>
          </p:cNvSpPr>
          <p:nvPr>
            <p:ph type="body" sz="quarter" idx="17"/>
          </p:nvPr>
        </p:nvSpPr>
        <p:spPr>
          <a:prstGeom prst="rect">
            <a:avLst/>
          </a:prstGeom>
        </p:spPr>
        <p:txBody>
          <a:bodyPr>
            <a:normAutofit/>
          </a:bodyPr>
          <a:lstStyle/>
          <a:p>
            <a:pPr eaLnBrk="1" hangingPunct="1"/>
            <a:r>
              <a:rPr lang="en-US" dirty="0"/>
              <a:t>The recommendations of the W3C are usually followed since a uniform approach to Web page creation is beneficial to everyone</a:t>
            </a:r>
          </a:p>
          <a:p>
            <a:r>
              <a:rPr lang="en-US" dirty="0"/>
              <a:t>By 1999, HTML had progressed to the fourth version of the language, </a:t>
            </a:r>
            <a:r>
              <a:rPr lang="en-US" b="1" dirty="0"/>
              <a:t>HTML 4.01</a:t>
            </a:r>
            <a:r>
              <a:rPr lang="en-US" dirty="0"/>
              <a:t>,</a:t>
            </a:r>
            <a:br>
              <a:rPr lang="en-US" dirty="0"/>
            </a:br>
            <a:r>
              <a:rPr lang="en-US" dirty="0"/>
              <a:t>which provided support for multimedia, online commerce, and interactive scripts</a:t>
            </a:r>
            <a:br>
              <a:rPr lang="en-US" dirty="0"/>
            </a:br>
            <a:r>
              <a:rPr lang="en-US" dirty="0"/>
              <a:t>running within the web page</a:t>
            </a:r>
          </a:p>
        </p:txBody>
      </p:sp>
    </p:spTree>
    <p:extLst>
      <p:ext uri="{BB962C8B-B14F-4D97-AF65-F5344CB8AC3E}">
        <p14:creationId xmlns:p14="http://schemas.microsoft.com/office/powerpoint/2010/main" val="66686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dirty="0"/>
              <a:t>The History of HTML </a:t>
            </a:r>
            <a:r>
              <a:rPr lang="en-IN" dirty="0"/>
              <a:t>(continued 2)</a:t>
            </a:r>
            <a:endParaRPr lang="en-US" dirty="0"/>
          </a:p>
        </p:txBody>
      </p:sp>
      <p:sp>
        <p:nvSpPr>
          <p:cNvPr id="45058" name="Rectangle 3"/>
          <p:cNvSpPr>
            <a:spLocks noGrp="1" noChangeArrowheads="1"/>
          </p:cNvSpPr>
          <p:nvPr>
            <p:ph type="body" sz="quarter" idx="17"/>
          </p:nvPr>
        </p:nvSpPr>
        <p:spPr>
          <a:prstGeom prst="rect">
            <a:avLst/>
          </a:prstGeom>
        </p:spPr>
        <p:txBody>
          <a:bodyPr/>
          <a:lstStyle/>
          <a:p>
            <a:pPr eaLnBrk="1" hangingPunct="1"/>
            <a:r>
              <a:rPr lang="en-US" b="1" dirty="0"/>
              <a:t>XHTML (Extensible Hypertext Markup Language)</a:t>
            </a:r>
            <a:r>
              <a:rPr lang="en-US" dirty="0"/>
              <a:t> is a different version of HTML enforced with a stricter set of standards</a:t>
            </a:r>
          </a:p>
          <a:p>
            <a:r>
              <a:rPr lang="en-US" b="1" dirty="0"/>
              <a:t>HTML5 </a:t>
            </a:r>
            <a:r>
              <a:rPr lang="en-US" dirty="0"/>
              <a:t>was developed as the de facto standard for the next generation of HTML</a:t>
            </a:r>
          </a:p>
          <a:p>
            <a:r>
              <a:rPr lang="en-US" dirty="0"/>
              <a:t>Older features of HTML are often </a:t>
            </a:r>
            <a:r>
              <a:rPr lang="en-US" b="1" dirty="0"/>
              <a:t>deprecated</a:t>
            </a:r>
            <a:r>
              <a:rPr lang="en-US" dirty="0"/>
              <a:t>, or phased out; you may need to use them if you are supporting older browsers</a:t>
            </a:r>
          </a:p>
          <a:p>
            <a:pPr eaLnBrk="1" hangingPunct="1"/>
            <a:endParaRPr lang="en-US" dirty="0"/>
          </a:p>
        </p:txBody>
      </p:sp>
    </p:spTree>
    <p:extLst>
      <p:ext uri="{BB962C8B-B14F-4D97-AF65-F5344CB8AC3E}">
        <p14:creationId xmlns:p14="http://schemas.microsoft.com/office/powerpoint/2010/main" val="470705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History of HTML </a:t>
            </a:r>
            <a:r>
              <a:rPr lang="en-IN" dirty="0"/>
              <a:t>(continued 3)</a:t>
            </a:r>
            <a:endParaRPr lang="en-US" dirty="0"/>
          </a:p>
        </p:txBody>
      </p:sp>
      <p:graphicFrame>
        <p:nvGraphicFramePr>
          <p:cNvPr id="9" name="Table Placeholder 8"/>
          <p:cNvGraphicFramePr>
            <a:graphicFrameLocks noGrp="1"/>
          </p:cNvGraphicFramePr>
          <p:nvPr>
            <p:ph type="tbl" sz="quarter" idx="10"/>
            <p:extLst>
              <p:ext uri="{D42A27DB-BD31-4B8C-83A1-F6EECF244321}">
                <p14:modId xmlns:p14="http://schemas.microsoft.com/office/powerpoint/2010/main" val="3892372563"/>
              </p:ext>
            </p:extLst>
          </p:nvPr>
        </p:nvGraphicFramePr>
        <p:xfrm>
          <a:off x="1143000" y="901700"/>
          <a:ext cx="6857999" cy="5274576"/>
        </p:xfrm>
        <a:graphic>
          <a:graphicData uri="http://schemas.openxmlformats.org/drawingml/2006/table">
            <a:tbl>
              <a:tblPr firstRow="1"/>
              <a:tblGrid>
                <a:gridCol w="1223010">
                  <a:extLst>
                    <a:ext uri="{9D8B030D-6E8A-4147-A177-3AD203B41FA5}">
                      <a16:colId xmlns:a16="http://schemas.microsoft.com/office/drawing/2014/main" val="20000"/>
                    </a:ext>
                  </a:extLst>
                </a:gridCol>
                <a:gridCol w="1234440">
                  <a:extLst>
                    <a:ext uri="{9D8B030D-6E8A-4147-A177-3AD203B41FA5}">
                      <a16:colId xmlns:a16="http://schemas.microsoft.com/office/drawing/2014/main" val="20001"/>
                    </a:ext>
                  </a:extLst>
                </a:gridCol>
                <a:gridCol w="4400549">
                  <a:extLst>
                    <a:ext uri="{9D8B030D-6E8A-4147-A177-3AD203B41FA5}">
                      <a16:colId xmlns:a16="http://schemas.microsoft.com/office/drawing/2014/main" val="20002"/>
                    </a:ext>
                  </a:extLst>
                </a:gridCol>
              </a:tblGrid>
              <a:tr h="401320">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Version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64612" marR="64612" marT="161531" marB="32306"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64612" marT="161531" marB="32306"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64612" marT="161531" marB="32306"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269557">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1.0</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1989</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first public version of HTML</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6292">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2.0</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1995</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version that added interactive elements including web forms</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4255">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3.2</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1997</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version that provided additional support for web tables and expanded the options for interactive form elements and a scripting language</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5249">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4.01</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1999</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version that added support for style sheets to give web designers greater control over page layout and appearance, and provided support for multimedia elements such as audio and video</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80485">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XHTML 1.0</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2001</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reformulation of HTML 4.01 using the XML markup language in order to provide enforceable standards for HTML content and to allow HTML to interact with other XML languages</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37234">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XHTML 2.0</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discontinued in 2009</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follow-up version to XHTML 1.1 designed to fix some of the problems inherent in HTML 4.01 syntax</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80485">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5.0</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2012</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version providing support for mobile design, semantic page elements, column layout, form validation, offline storage, and enhanced multimedia</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69557">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HTML 5.2</a:t>
                      </a:r>
                    </a:p>
                  </a:txBody>
                  <a:tcPr marL="64612"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2017</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current version of HTML 5</a:t>
                      </a:r>
                    </a:p>
                  </a:txBody>
                  <a:tcPr marL="0" marR="64612" marT="43075" marB="43075">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761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dirty="0"/>
              <a:t>Tools for Working with HTML</a:t>
            </a:r>
          </a:p>
        </p:txBody>
      </p:sp>
      <p:sp>
        <p:nvSpPr>
          <p:cNvPr id="48130" name="Rectangle 3"/>
          <p:cNvSpPr>
            <a:spLocks noGrp="1" noChangeArrowheads="1"/>
          </p:cNvSpPr>
          <p:nvPr>
            <p:ph type="body" sz="quarter" idx="17"/>
          </p:nvPr>
        </p:nvSpPr>
        <p:spPr>
          <a:prstGeom prst="rect">
            <a:avLst/>
          </a:prstGeom>
        </p:spPr>
        <p:txBody>
          <a:bodyPr/>
          <a:lstStyle/>
          <a:p>
            <a:r>
              <a:rPr lang="en-US" dirty="0"/>
              <a:t>Basic text editor such as Windows Notepad or Macintosh TextEdit</a:t>
            </a:r>
          </a:p>
          <a:p>
            <a:r>
              <a:rPr lang="en-US" dirty="0"/>
              <a:t>Other HTML editors such as Notepad++, Eclipse, CoffeeCup include syntax checking to weed out errors and automatic insertion of HTML code</a:t>
            </a:r>
          </a:p>
        </p:txBody>
      </p:sp>
    </p:spTree>
    <p:extLst>
      <p:ext uri="{BB962C8B-B14F-4D97-AF65-F5344CB8AC3E}">
        <p14:creationId xmlns:p14="http://schemas.microsoft.com/office/powerpoint/2010/main" val="3090173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Working with HTML </a:t>
            </a:r>
            <a:r>
              <a:rPr lang="en-IN" dirty="0"/>
              <a:t>(continued)</a:t>
            </a:r>
          </a:p>
        </p:txBody>
      </p:sp>
      <p:sp>
        <p:nvSpPr>
          <p:cNvPr id="3" name="Content Placeholder 2"/>
          <p:cNvSpPr>
            <a:spLocks noGrp="1"/>
          </p:cNvSpPr>
          <p:nvPr>
            <p:ph type="body" sz="quarter" idx="17"/>
          </p:nvPr>
        </p:nvSpPr>
        <p:spPr/>
        <p:txBody>
          <a:bodyPr>
            <a:normAutofit/>
          </a:bodyPr>
          <a:lstStyle/>
          <a:p>
            <a:r>
              <a:rPr lang="en-US" b="1" dirty="0"/>
              <a:t>IDE (Integrated Development Environment)</a:t>
            </a:r>
          </a:p>
          <a:p>
            <a:pPr lvl="1"/>
            <a:r>
              <a:rPr lang="en-US" dirty="0"/>
              <a:t>Software providing comprehensive coverage of all phases of the development process from writing HTML code to creating scripts for programs running on web servers</a:t>
            </a:r>
            <a:endParaRPr lang="en-IN" dirty="0"/>
          </a:p>
          <a:p>
            <a:r>
              <a:rPr lang="en-IN" dirty="0"/>
              <a:t>Popular IDEs: Adobe Dreamweaver, Aptana Studio, NetBeans IDE, and Komodo IDE</a:t>
            </a:r>
          </a:p>
        </p:txBody>
      </p:sp>
    </p:spTree>
    <p:extLst>
      <p:ext uri="{BB962C8B-B14F-4D97-AF65-F5344CB8AC3E}">
        <p14:creationId xmlns:p14="http://schemas.microsoft.com/office/powerpoint/2010/main" val="9697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Management Systems and Frameworks</a:t>
            </a:r>
          </a:p>
        </p:txBody>
      </p:sp>
      <p:sp>
        <p:nvSpPr>
          <p:cNvPr id="5" name="Text Placeholder 4"/>
          <p:cNvSpPr>
            <a:spLocks noGrp="1"/>
          </p:cNvSpPr>
          <p:nvPr>
            <p:ph type="body" sz="quarter" idx="17"/>
          </p:nvPr>
        </p:nvSpPr>
        <p:spPr/>
        <p:txBody>
          <a:bodyPr>
            <a:normAutofit lnSpcReduction="10000"/>
          </a:bodyPr>
          <a:lstStyle/>
          <a:p>
            <a:r>
              <a:rPr lang="en-US" dirty="0"/>
              <a:t>A </a:t>
            </a:r>
            <a:r>
              <a:rPr lang="en-US" b="1" dirty="0"/>
              <a:t>web content management system (wcms)</a:t>
            </a:r>
            <a:r>
              <a:rPr lang="en-US" dirty="0"/>
              <a:t> provides authoring tools for website content and administration using prepackaged templates</a:t>
            </a:r>
          </a:p>
          <a:p>
            <a:r>
              <a:rPr lang="en-US" dirty="0"/>
              <a:t>Websites usually involve the integration of many technologies and languages</a:t>
            </a:r>
          </a:p>
          <a:p>
            <a:r>
              <a:rPr lang="en-US" dirty="0"/>
              <a:t>Managing all those technologies is the job of a </a:t>
            </a:r>
            <a:r>
              <a:rPr lang="en-US" b="1" dirty="0"/>
              <a:t>web framework</a:t>
            </a:r>
            <a:r>
              <a:rPr lang="en-US" dirty="0"/>
              <a:t> that provides the foundation of the design and deployment of web applications</a:t>
            </a:r>
          </a:p>
        </p:txBody>
      </p:sp>
    </p:spTree>
    <p:extLst>
      <p:ext uri="{BB962C8B-B14F-4D97-AF65-F5344CB8AC3E}">
        <p14:creationId xmlns:p14="http://schemas.microsoft.com/office/powerpoint/2010/main" val="186390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Objectives</a:t>
            </a:r>
          </a:p>
        </p:txBody>
      </p:sp>
      <p:sp>
        <p:nvSpPr>
          <p:cNvPr id="27650" name="Rectangle 3"/>
          <p:cNvSpPr>
            <a:spLocks noGrp="1" noChangeArrowheads="1"/>
          </p:cNvSpPr>
          <p:nvPr>
            <p:ph type="body" sz="quarter" idx="17"/>
          </p:nvPr>
        </p:nvSpPr>
        <p:spPr/>
        <p:txBody>
          <a:bodyPr/>
          <a:lstStyle/>
          <a:p>
            <a:r>
              <a:rPr lang="en-US" dirty="0"/>
              <a:t>Explore the history of the web</a:t>
            </a:r>
          </a:p>
          <a:p>
            <a:r>
              <a:rPr lang="en-US" dirty="0"/>
              <a:t>Create the structure of an HTML document</a:t>
            </a:r>
          </a:p>
          <a:p>
            <a:r>
              <a:rPr lang="en-US" dirty="0"/>
              <a:t>Insert HTML elements and attributes</a:t>
            </a:r>
          </a:p>
          <a:p>
            <a:r>
              <a:rPr lang="en-US" dirty="0"/>
              <a:t>Insert metadata into a document</a:t>
            </a:r>
          </a:p>
          <a:p>
            <a:r>
              <a:rPr lang="en-US" dirty="0"/>
              <a:t>Define a page title</a:t>
            </a:r>
          </a:p>
        </p:txBody>
      </p:sp>
    </p:spTree>
    <p:extLst>
      <p:ext uri="{BB962C8B-B14F-4D97-AF65-F5344CB8AC3E}">
        <p14:creationId xmlns:p14="http://schemas.microsoft.com/office/powerpoint/2010/main" val="165466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your Code</a:t>
            </a:r>
          </a:p>
        </p:txBody>
      </p:sp>
      <p:sp>
        <p:nvSpPr>
          <p:cNvPr id="5" name="Text Placeholder 4"/>
          <p:cNvSpPr>
            <a:spLocks noGrp="1"/>
          </p:cNvSpPr>
          <p:nvPr>
            <p:ph type="body" sz="quarter" idx="17"/>
          </p:nvPr>
        </p:nvSpPr>
        <p:spPr/>
        <p:txBody>
          <a:bodyPr>
            <a:normAutofit/>
          </a:bodyPr>
          <a:lstStyle/>
          <a:p>
            <a:r>
              <a:rPr lang="en-US" dirty="0"/>
              <a:t>Test HTML code for proper syntax and structure</a:t>
            </a:r>
          </a:p>
          <a:p>
            <a:r>
              <a:rPr lang="en-US" b="1" dirty="0"/>
              <a:t>Validators</a:t>
            </a:r>
            <a:r>
              <a:rPr lang="en-US" dirty="0"/>
              <a:t> are programs that test code to ensure that it contains no syntax errors</a:t>
            </a:r>
          </a:p>
          <a:p>
            <a:r>
              <a:rPr lang="en-US" dirty="0"/>
              <a:t>Test code to ensure content renders correctly</a:t>
            </a:r>
          </a:p>
          <a:p>
            <a:r>
              <a:rPr lang="en-US" dirty="0"/>
              <a:t>Online testing services like BrowserStack, CrossBrowserTesting, and Browsera can help</a:t>
            </a:r>
          </a:p>
        </p:txBody>
      </p:sp>
    </p:spTree>
    <p:extLst>
      <p:ext uri="{BB962C8B-B14F-4D97-AF65-F5344CB8AC3E}">
        <p14:creationId xmlns:p14="http://schemas.microsoft.com/office/powerpoint/2010/main" val="400356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an </a:t>
            </a:r>
            <a:r>
              <a:rPr lang="en-US"/>
              <a:t>HTML Document</a:t>
            </a:r>
            <a:endParaRPr lang="en-IN" dirty="0"/>
          </a:p>
        </p:txBody>
      </p:sp>
      <p:pic>
        <p:nvPicPr>
          <p:cNvPr id="5" name="Content Placeholder 5" descr="This figure explains the elements and attributes from an HTML document.&#10;The first line under the &lt;head&gt; reads &lt;title&gt;Curbside Thai&lt;/title&gt;. A rectangular box labeled “two-sided tag enclosing element content” is positioned first from left. An arrow originating from the first box points to the first line under the &lt;head&gt; tag.&#10;A set of four lines under the &lt;title&gt; labeled “empty elements, which do not contain content” is positioned below the first box. An arrow originating from the second box points to the set of four lines under the &lt;title&gt; tag.&#10;The twelfth line reads an image source and an “alt” attribute. This is placed between “&lt;header&gt;” and “&lt;/header&gt;”. A rectangular box labeled “an element attribute” is positioned within the HTML document. An arrow originating from the third box points to the twelfth line.&#10;The fourteenth line reads “&lt;nav&gt;” and the twenty-first line reads “&lt;/nav&gt;”. The contents between the fourteenth and the twenty-first line consists of referral links to image files with a “.png” extension. A rectangular box labeled “several elements nested within another element” is positioned below the second box. An arrow originating from the fourth box points to the set of lines between &lt;nav&gt; and &lt;/nav&gt; tag." title="Exploring an HTML file"/>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bwMode="auto">
          <a:xfrm>
            <a:off x="826124" y="1269706"/>
            <a:ext cx="7491751" cy="4622143"/>
          </a:xfrm>
          <a:prstGeom prst="rect">
            <a:avLst/>
          </a:prstGeom>
          <a:noFill/>
          <a:ln w="9525">
            <a:noFill/>
            <a:miter lim="800000"/>
            <a:headEnd/>
            <a:tailEnd/>
          </a:ln>
        </p:spPr>
      </p:pic>
    </p:spTree>
    <p:extLst>
      <p:ext uri="{BB962C8B-B14F-4D97-AF65-F5344CB8AC3E}">
        <p14:creationId xmlns:p14="http://schemas.microsoft.com/office/powerpoint/2010/main" val="198756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Document Type Declaration</a:t>
            </a:r>
          </a:p>
        </p:txBody>
      </p:sp>
      <p:sp>
        <p:nvSpPr>
          <p:cNvPr id="5" name="Content Placeholder 4"/>
          <p:cNvSpPr>
            <a:spLocks noGrp="1"/>
          </p:cNvSpPr>
          <p:nvPr>
            <p:ph type="body" sz="quarter" idx="17"/>
          </p:nvPr>
        </p:nvSpPr>
        <p:spPr/>
        <p:txBody>
          <a:bodyPr>
            <a:normAutofit/>
          </a:bodyPr>
          <a:lstStyle/>
          <a:p>
            <a:r>
              <a:rPr lang="en-US" dirty="0"/>
              <a:t>The first line in an HTML file is the </a:t>
            </a:r>
            <a:r>
              <a:rPr lang="en-US" b="1" dirty="0"/>
              <a:t>document type declaration</a:t>
            </a:r>
            <a:r>
              <a:rPr lang="en-US" dirty="0"/>
              <a:t>, or </a:t>
            </a:r>
            <a:r>
              <a:rPr lang="en-US" b="1" dirty="0"/>
              <a:t>doctype</a:t>
            </a:r>
            <a:endParaRPr lang="en-US" dirty="0"/>
          </a:p>
          <a:p>
            <a:r>
              <a:rPr lang="en-US" dirty="0"/>
              <a:t>Document type indicates the type of markup language used in the document</a:t>
            </a:r>
          </a:p>
          <a:p>
            <a:r>
              <a:rPr lang="en-US" dirty="0"/>
              <a:t>Always put your HTML5 file in </a:t>
            </a:r>
            <a:r>
              <a:rPr lang="en-US" b="1" dirty="0"/>
              <a:t>standards mode</a:t>
            </a:r>
            <a:r>
              <a:rPr lang="en-US" dirty="0"/>
              <a:t> by including the doctype</a:t>
            </a:r>
          </a:p>
          <a:p>
            <a:pPr marL="0" indent="0">
              <a:buNone/>
            </a:pPr>
            <a:endParaRPr lang="en-US" dirty="0"/>
          </a:p>
          <a:p>
            <a:pPr marL="600075" lvl="2" indent="0">
              <a:buNone/>
            </a:pPr>
            <a:r>
              <a:rPr lang="en-US" sz="2600" dirty="0">
                <a:latin typeface="Courier New" panose="02070309020205020404" pitchFamily="49" charset="0"/>
                <a:cs typeface="Courier New" panose="02070309020205020404" pitchFamily="49" charset="0"/>
              </a:rPr>
              <a:t>&lt;!DOCTYPE html&gt; </a:t>
            </a:r>
            <a:r>
              <a:rPr lang="en-US" sz="3200" dirty="0">
                <a:latin typeface="Arial" panose="020B0604020202020204" pitchFamily="34" charset="0"/>
                <a:cs typeface="Arial" panose="020B0604020202020204" pitchFamily="34" charset="0"/>
              </a:rPr>
              <a:t>or</a:t>
            </a:r>
            <a:r>
              <a:rPr lang="en-US" sz="2600" dirty="0">
                <a:latin typeface="Courier New" panose="02070309020205020404" pitchFamily="49" charset="0"/>
                <a:cs typeface="Courier New" panose="02070309020205020404" pitchFamily="49" charset="0"/>
              </a:rPr>
              <a:t> &lt;!doctype html&gt; </a:t>
            </a:r>
          </a:p>
        </p:txBody>
      </p:sp>
    </p:spTree>
    <p:extLst>
      <p:ext uri="{BB962C8B-B14F-4D97-AF65-F5344CB8AC3E}">
        <p14:creationId xmlns:p14="http://schemas.microsoft.com/office/powerpoint/2010/main" val="352036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dirty="0"/>
              <a:t>Introducing Element Tags</a:t>
            </a:r>
          </a:p>
        </p:txBody>
      </p:sp>
      <p:sp>
        <p:nvSpPr>
          <p:cNvPr id="52226" name="Rectangle 3"/>
          <p:cNvSpPr>
            <a:spLocks noGrp="1" noChangeArrowheads="1"/>
          </p:cNvSpPr>
          <p:nvPr>
            <p:ph type="body" sz="quarter" idx="17"/>
          </p:nvPr>
        </p:nvSpPr>
        <p:spPr>
          <a:prstGeom prst="rect">
            <a:avLst/>
          </a:prstGeom>
        </p:spPr>
        <p:txBody>
          <a:bodyPr>
            <a:normAutofit lnSpcReduction="10000"/>
          </a:bodyPr>
          <a:lstStyle/>
          <a:p>
            <a:r>
              <a:rPr lang="en-US" dirty="0"/>
              <a:t>An </a:t>
            </a:r>
            <a:r>
              <a:rPr lang="en-US" b="1" dirty="0"/>
              <a:t>element tag</a:t>
            </a:r>
            <a:r>
              <a:rPr lang="en-US" dirty="0"/>
              <a:t> is the fundamental building block in every HTML document that marks an element in the document</a:t>
            </a:r>
          </a:p>
          <a:p>
            <a:r>
              <a:rPr lang="en-US" b="1" dirty="0"/>
              <a:t>Starting tag</a:t>
            </a:r>
            <a:r>
              <a:rPr lang="en-US" dirty="0"/>
              <a:t> </a:t>
            </a:r>
            <a:r>
              <a:rPr lang="en-US" dirty="0">
                <a:latin typeface="Arial" panose="020B0604020202020204" pitchFamily="34" charset="0"/>
                <a:cs typeface="Arial" panose="020B0604020202020204" pitchFamily="34" charset="0"/>
              </a:rPr>
              <a:t>(</a:t>
            </a:r>
            <a:r>
              <a:rPr lang="en-US" sz="2600" dirty="0">
                <a:latin typeface="Courier New" panose="02070309020205020404" pitchFamily="49" charset="0"/>
                <a:cs typeface="Courier New" panose="02070309020205020404" pitchFamily="49" charset="0"/>
              </a:rPr>
              <a:t>&lt;element&gt;</a:t>
            </a:r>
            <a:r>
              <a:rPr lang="en-US" dirty="0"/>
              <a:t>)</a:t>
            </a:r>
            <a:r>
              <a:rPr lang="en-US" dirty="0">
                <a:latin typeface="Courier New" panose="02070309020205020404" pitchFamily="49" charset="0"/>
                <a:cs typeface="Courier New" panose="02070309020205020404" pitchFamily="49" charset="0"/>
              </a:rPr>
              <a:t> </a:t>
            </a:r>
            <a:r>
              <a:rPr lang="en-US" dirty="0"/>
              <a:t>indicates the beginning of an element</a:t>
            </a:r>
          </a:p>
          <a:p>
            <a:r>
              <a:rPr lang="en-US" b="1" dirty="0"/>
              <a:t>Ending tag</a:t>
            </a:r>
            <a:r>
              <a:rPr lang="en-US" dirty="0"/>
              <a:t> </a:t>
            </a:r>
            <a:r>
              <a:rPr lang="en-US" dirty="0">
                <a:latin typeface="Arial" panose="020B0604020202020204" pitchFamily="34" charset="0"/>
                <a:cs typeface="Arial" panose="020B0604020202020204" pitchFamily="34" charset="0"/>
              </a:rPr>
              <a:t>(</a:t>
            </a:r>
            <a:r>
              <a:rPr lang="en-US" sz="2600" dirty="0">
                <a:latin typeface="Courier New" panose="02070309020205020404" pitchFamily="49" charset="0"/>
                <a:cs typeface="Courier New" panose="02070309020205020404" pitchFamily="49" charset="0"/>
              </a:rPr>
              <a:t>&lt;/element&gt;</a:t>
            </a:r>
            <a:r>
              <a:rPr lang="en-US" dirty="0"/>
              <a:t>) indicates the ending of an element</a:t>
            </a:r>
          </a:p>
          <a:p>
            <a:pPr eaLnBrk="1" hangingPunct="1"/>
            <a:r>
              <a:rPr lang="en-US" dirty="0"/>
              <a:t>Two-sided element</a:t>
            </a:r>
            <a:r>
              <a:rPr lang="en-US" b="1" dirty="0"/>
              <a:t> </a:t>
            </a:r>
            <a:r>
              <a:rPr lang="en-US" dirty="0"/>
              <a:t>tag general syntax</a:t>
            </a:r>
            <a:endParaRPr lang="en-US" b="1" dirty="0"/>
          </a:p>
          <a:p>
            <a:pPr marL="257175" lvl="1" indent="0">
              <a:buNone/>
            </a:pPr>
            <a:endParaRPr lang="en-US" sz="2600" dirty="0">
              <a:latin typeface="Courier New" panose="02070309020205020404" pitchFamily="49" charset="0"/>
              <a:cs typeface="Courier New" panose="02070309020205020404" pitchFamily="49" charset="0"/>
            </a:endParaRPr>
          </a:p>
          <a:p>
            <a:pPr marL="257175" lvl="1" indent="0" algn="ctr">
              <a:buNone/>
            </a:pPr>
            <a:r>
              <a:rPr lang="en-US" sz="2600" dirty="0">
                <a:latin typeface="Courier New" panose="02070309020205020404" pitchFamily="49" charset="0"/>
                <a:cs typeface="Courier New" panose="02070309020205020404" pitchFamily="49" charset="0"/>
              </a:rPr>
              <a:t>&lt;element&gt;content&lt;/element&gt;</a:t>
            </a:r>
          </a:p>
        </p:txBody>
      </p:sp>
    </p:spTree>
    <p:extLst>
      <p:ext uri="{BB962C8B-B14F-4D97-AF65-F5344CB8AC3E}">
        <p14:creationId xmlns:p14="http://schemas.microsoft.com/office/powerpoint/2010/main" val="21002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t>Introducing Element Tags</a:t>
            </a:r>
            <a:br>
              <a:rPr lang="en-US" dirty="0"/>
            </a:br>
            <a:r>
              <a:rPr lang="en-IN" dirty="0"/>
              <a:t>(continued 1)</a:t>
            </a:r>
            <a:endParaRPr lang="en-US" dirty="0"/>
          </a:p>
        </p:txBody>
      </p:sp>
      <p:sp>
        <p:nvSpPr>
          <p:cNvPr id="54274" name="Rectangle 3"/>
          <p:cNvSpPr>
            <a:spLocks noGrp="1" noChangeArrowheads="1"/>
          </p:cNvSpPr>
          <p:nvPr>
            <p:ph type="body" sz="quarter" idx="17"/>
          </p:nvPr>
        </p:nvSpPr>
        <p:spPr>
          <a:prstGeom prst="rect">
            <a:avLst/>
          </a:prstGeom>
        </p:spPr>
        <p:txBody>
          <a:bodyPr>
            <a:normAutofit/>
          </a:bodyPr>
          <a:lstStyle/>
          <a:p>
            <a:pPr eaLnBrk="1" hangingPunct="1"/>
            <a:r>
              <a:rPr lang="en-US" dirty="0"/>
              <a:t>This code marks a paragraph element</a:t>
            </a:r>
          </a:p>
          <a:p>
            <a:pPr marL="0" lvl="1" indent="0">
              <a:buNone/>
            </a:pPr>
            <a:r>
              <a:rPr lang="en-US" dirty="0"/>
              <a:t>	</a:t>
            </a:r>
            <a:r>
              <a:rPr lang="en-US" sz="2600" dirty="0">
                <a:latin typeface="Courier New" panose="02070309020205020404" pitchFamily="49" charset="0"/>
                <a:cs typeface="Courier New" panose="02070309020205020404" pitchFamily="49" charset="0"/>
              </a:rPr>
              <a:t>&lt;p&gt;Welcome to Curbside Thai.&lt;/p&gt;</a:t>
            </a:r>
          </a:p>
          <a:p>
            <a:pPr eaLnBrk="1" hangingPunct="1"/>
            <a:r>
              <a:rPr lang="en-US" b="1" dirty="0"/>
              <a:t>Empty elements</a:t>
            </a:r>
            <a:r>
              <a:rPr lang="en-US" dirty="0"/>
              <a:t> are elements that are either nontextual (images) or contain directives to the browser about how the page should be treated</a:t>
            </a:r>
          </a:p>
          <a:p>
            <a:r>
              <a:rPr lang="en-US" dirty="0"/>
              <a:t>An empty element is entered using a form of the </a:t>
            </a:r>
            <a:r>
              <a:rPr lang="en-US" b="1" dirty="0"/>
              <a:t>one-sided element tag</a:t>
            </a:r>
            <a:r>
              <a:rPr lang="en-US" dirty="0"/>
              <a:t>:</a:t>
            </a:r>
          </a:p>
          <a:p>
            <a:pPr marL="457200" indent="0">
              <a:buNone/>
            </a:pPr>
            <a:r>
              <a:rPr lang="en-US" dirty="0"/>
              <a:t>	</a:t>
            </a:r>
            <a:r>
              <a:rPr lang="en-US" sz="2600" dirty="0">
                <a:latin typeface="Courier New" panose="02070309020205020404" pitchFamily="49" charset="0"/>
                <a:cs typeface="Courier New" panose="02070309020205020404" pitchFamily="49" charset="0"/>
              </a:rPr>
              <a:t>&lt;element /&gt;</a:t>
            </a:r>
            <a:r>
              <a:rPr lang="en-US" dirty="0"/>
              <a:t> or </a:t>
            </a:r>
            <a:r>
              <a:rPr lang="en-US" sz="2600" dirty="0">
                <a:latin typeface="Courier New" panose="02070309020205020404" pitchFamily="49" charset="0"/>
                <a:cs typeface="Courier New" panose="02070309020205020404" pitchFamily="49" charset="0"/>
              </a:rPr>
              <a:t>&lt;element&gt;</a:t>
            </a:r>
          </a:p>
          <a:p>
            <a:pPr eaLnBrk="1" hangingPunct="1"/>
            <a:endParaRPr lang="en-US" dirty="0"/>
          </a:p>
          <a:p>
            <a:pPr marL="457200" lvl="1" indent="0">
              <a:buNone/>
            </a:pPr>
            <a:endParaRPr lang="en-US" b="1" dirty="0"/>
          </a:p>
          <a:p>
            <a:pPr marL="457200" lvl="1" indent="0">
              <a:buNone/>
            </a:pPr>
            <a:endParaRPr lang="en-US" b="1" dirty="0"/>
          </a:p>
        </p:txBody>
      </p:sp>
    </p:spTree>
    <p:extLst>
      <p:ext uri="{BB962C8B-B14F-4D97-AF65-F5344CB8AC3E}">
        <p14:creationId xmlns:p14="http://schemas.microsoft.com/office/powerpoint/2010/main" val="172933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a:t>Introducing Element Tags</a:t>
            </a:r>
            <a:br>
              <a:rPr lang="en-US" dirty="0"/>
            </a:br>
            <a:r>
              <a:rPr lang="en-IN" dirty="0"/>
              <a:t>(continued 2)</a:t>
            </a:r>
            <a:endParaRPr lang="en-US" dirty="0"/>
          </a:p>
        </p:txBody>
      </p:sp>
      <p:sp>
        <p:nvSpPr>
          <p:cNvPr id="54274" name="Rectangle 3"/>
          <p:cNvSpPr>
            <a:spLocks noGrp="1" noChangeArrowheads="1"/>
          </p:cNvSpPr>
          <p:nvPr>
            <p:ph type="body" sz="quarter" idx="17"/>
          </p:nvPr>
        </p:nvSpPr>
        <p:spPr>
          <a:prstGeom prst="rect">
            <a:avLst/>
          </a:prstGeom>
        </p:spPr>
        <p:txBody>
          <a:bodyPr>
            <a:normAutofit/>
          </a:bodyPr>
          <a:lstStyle/>
          <a:p>
            <a:r>
              <a:rPr lang="en-US" dirty="0"/>
              <a:t>For example, </a:t>
            </a:r>
            <a:r>
              <a:rPr lang="en-US" sz="2600" dirty="0">
                <a:latin typeface="Courier New" panose="02070309020205020404" pitchFamily="49" charset="0"/>
                <a:cs typeface="Courier New" panose="02070309020205020404" pitchFamily="49" charset="0"/>
              </a:rPr>
              <a:t>&lt;br /&gt; </a:t>
            </a:r>
            <a:r>
              <a:rPr lang="en-US" dirty="0"/>
              <a:t>is used to indicate the presence of a line break in the text</a:t>
            </a:r>
          </a:p>
          <a:p>
            <a:r>
              <a:rPr lang="en-US" dirty="0"/>
              <a:t>The ending slash </a:t>
            </a:r>
            <a:r>
              <a:rPr lang="en-US" sz="2600" dirty="0">
                <a:latin typeface="Courier New" panose="02070309020205020404" pitchFamily="49" charset="0"/>
                <a:cs typeface="Courier New" panose="02070309020205020404" pitchFamily="49" charset="0"/>
              </a:rPr>
              <a:t>/&gt;</a:t>
            </a:r>
            <a:r>
              <a:rPr lang="en-US" dirty="0"/>
              <a:t> form is required in XHTML documents as well as other markup languages</a:t>
            </a:r>
          </a:p>
          <a:p>
            <a:r>
              <a:rPr lang="en-US" dirty="0"/>
              <a:t>Elements can contain other elements, which are called </a:t>
            </a:r>
            <a:r>
              <a:rPr lang="en-US" b="1" dirty="0"/>
              <a:t>nested elements</a:t>
            </a:r>
          </a:p>
        </p:txBody>
      </p:sp>
    </p:spTree>
    <p:extLst>
      <p:ext uri="{BB962C8B-B14F-4D97-AF65-F5344CB8AC3E}">
        <p14:creationId xmlns:p14="http://schemas.microsoft.com/office/powerpoint/2010/main" val="702937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dirty="0"/>
              <a:t>The Element Hierarchy</a:t>
            </a:r>
          </a:p>
        </p:txBody>
      </p:sp>
      <p:sp>
        <p:nvSpPr>
          <p:cNvPr id="56322" name="Rectangle 3"/>
          <p:cNvSpPr>
            <a:spLocks noGrp="1" noChangeArrowheads="1"/>
          </p:cNvSpPr>
          <p:nvPr>
            <p:ph type="body" sz="quarter" idx="17"/>
          </p:nvPr>
        </p:nvSpPr>
        <p:spPr>
          <a:prstGeom prst="rect">
            <a:avLst/>
          </a:prstGeom>
        </p:spPr>
        <p:txBody>
          <a:bodyPr/>
          <a:lstStyle/>
          <a:p>
            <a:pPr eaLnBrk="1" hangingPunct="1"/>
            <a:r>
              <a:rPr lang="en-US" dirty="0"/>
              <a:t>An HTML document is divided into two main sections: the head and the body</a:t>
            </a:r>
          </a:p>
          <a:p>
            <a:pPr eaLnBrk="1" hangingPunct="1"/>
            <a:r>
              <a:rPr lang="en-US" dirty="0"/>
              <a:t>The </a:t>
            </a:r>
            <a:r>
              <a:rPr lang="en-US" sz="2600" dirty="0">
                <a:latin typeface="Courier New" panose="02070309020205020404" pitchFamily="49" charset="0"/>
                <a:cs typeface="Courier New" panose="02070309020205020404" pitchFamily="49" charset="0"/>
              </a:rPr>
              <a:t>head</a:t>
            </a:r>
            <a:r>
              <a:rPr lang="en-US" b="1" dirty="0"/>
              <a:t> </a:t>
            </a:r>
            <a:r>
              <a:rPr lang="en-US" dirty="0"/>
              <a:t>element</a:t>
            </a:r>
            <a:r>
              <a:rPr lang="en-US" b="1" dirty="0"/>
              <a:t> </a:t>
            </a:r>
            <a:r>
              <a:rPr lang="en-US" dirty="0"/>
              <a:t>marks information about the document</a:t>
            </a:r>
          </a:p>
          <a:p>
            <a:pPr eaLnBrk="1" hangingPunct="1"/>
            <a:r>
              <a:rPr lang="en-US" dirty="0"/>
              <a:t>The </a:t>
            </a:r>
            <a:r>
              <a:rPr lang="en-US" sz="2600" dirty="0">
                <a:latin typeface="Courier New" panose="02070309020205020404" pitchFamily="49" charset="0"/>
                <a:cs typeface="Courier New" panose="02070309020205020404" pitchFamily="49" charset="0"/>
              </a:rPr>
              <a:t>body</a:t>
            </a:r>
            <a:r>
              <a:rPr lang="en-US" b="1" dirty="0"/>
              <a:t> </a:t>
            </a:r>
            <a:r>
              <a:rPr lang="en-US" dirty="0"/>
              <a:t>element marks the content that will appear in the web page</a:t>
            </a:r>
          </a:p>
          <a:p>
            <a:r>
              <a:rPr lang="en-US" dirty="0"/>
              <a:t>The </a:t>
            </a:r>
            <a:r>
              <a:rPr lang="en-US" sz="2600" dirty="0">
                <a:latin typeface="Courier New" panose="02070309020205020404" pitchFamily="49" charset="0"/>
                <a:cs typeface="Courier New" panose="02070309020205020404" pitchFamily="49" charset="0"/>
              </a:rPr>
              <a:t>body</a:t>
            </a:r>
            <a:r>
              <a:rPr lang="en-US" b="1" dirty="0"/>
              <a:t> </a:t>
            </a:r>
            <a:r>
              <a:rPr lang="en-US" dirty="0"/>
              <a:t>element</a:t>
            </a:r>
            <a:r>
              <a:rPr lang="en-US" b="1" dirty="0"/>
              <a:t> </a:t>
            </a:r>
            <a:r>
              <a:rPr lang="en-US" dirty="0"/>
              <a:t>is always placed after the </a:t>
            </a:r>
            <a:r>
              <a:rPr lang="en-US" sz="2600" dirty="0">
                <a:latin typeface="Courier New" panose="02070309020205020404" pitchFamily="49" charset="0"/>
                <a:cs typeface="Courier New" panose="02070309020205020404" pitchFamily="49" charset="0"/>
              </a:rPr>
              <a:t>head</a:t>
            </a:r>
            <a:r>
              <a:rPr lang="en-US" b="1" dirty="0"/>
              <a:t> </a:t>
            </a:r>
            <a:r>
              <a:rPr lang="en-US" dirty="0"/>
              <a:t>element</a:t>
            </a:r>
          </a:p>
        </p:txBody>
      </p:sp>
    </p:spTree>
    <p:extLst>
      <p:ext uri="{BB962C8B-B14F-4D97-AF65-F5344CB8AC3E}">
        <p14:creationId xmlns:p14="http://schemas.microsoft.com/office/powerpoint/2010/main" val="966064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a:t>The Element Hierarchy </a:t>
            </a:r>
            <a:r>
              <a:rPr lang="en-IN" dirty="0"/>
              <a:t>(continued)</a:t>
            </a:r>
            <a:endParaRPr lang="en-US" dirty="0"/>
          </a:p>
        </p:txBody>
      </p:sp>
      <p:sp>
        <p:nvSpPr>
          <p:cNvPr id="55298" name="Rectangle 3"/>
          <p:cNvSpPr>
            <a:spLocks noGrp="1" noChangeArrowheads="1"/>
          </p:cNvSpPr>
          <p:nvPr>
            <p:ph type="body" sz="quarter" idx="15"/>
          </p:nvPr>
        </p:nvSpPr>
        <p:spPr>
          <a:xfrm>
            <a:off x="557683" y="1289684"/>
            <a:ext cx="8033657" cy="4777008"/>
          </a:xfrm>
          <a:prstGeom prst="rect">
            <a:avLst/>
          </a:prstGeom>
        </p:spPr>
        <p:txBody>
          <a:bodyPr/>
          <a:lstStyle/>
          <a:p>
            <a:pPr marL="0" indent="0" eaLnBrk="1" hangingPunct="1">
              <a:buNone/>
            </a:pPr>
            <a:r>
              <a:rPr lang="en-US" dirty="0"/>
              <a:t>	</a:t>
            </a:r>
            <a:r>
              <a:rPr lang="en-US" sz="2600" dirty="0">
                <a:latin typeface="Courier New" panose="02070309020205020404" pitchFamily="49" charset="0"/>
                <a:cs typeface="Courier New" panose="02070309020205020404" pitchFamily="49" charset="0"/>
              </a:rPr>
              <a:t>&lt;!DOCTYPE html&gt;</a:t>
            </a:r>
          </a:p>
          <a:p>
            <a:pPr marL="0" indent="0" eaLnBrk="1" hangingPunct="1">
              <a:buNone/>
            </a:pPr>
            <a:r>
              <a:rPr lang="en-US" sz="2600" dirty="0">
                <a:latin typeface="Courier New" panose="02070309020205020404" pitchFamily="49" charset="0"/>
                <a:cs typeface="Courier New" panose="02070309020205020404" pitchFamily="49" charset="0"/>
              </a:rPr>
              <a:t>	&lt;html&gt;</a:t>
            </a:r>
          </a:p>
          <a:p>
            <a:pPr marL="0" indent="0" eaLnBrk="1" hangingPunct="1">
              <a:buNone/>
            </a:pPr>
            <a:r>
              <a:rPr lang="en-US" sz="2600" dirty="0">
                <a:latin typeface="Courier New" panose="02070309020205020404" pitchFamily="49" charset="0"/>
                <a:cs typeface="Courier New" panose="02070309020205020404" pitchFamily="49" charset="0"/>
              </a:rPr>
              <a:t>		&lt;head&gt;</a:t>
            </a:r>
          </a:p>
          <a:p>
            <a:pPr marL="0" indent="0" eaLnBrk="1" hangingPunct="1">
              <a:buNone/>
            </a:pP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head content</a:t>
            </a:r>
          </a:p>
          <a:p>
            <a:pPr marL="0" indent="0" eaLnBrk="1" hangingPunct="1">
              <a:buNone/>
            </a:pPr>
            <a:r>
              <a:rPr lang="en-US" sz="2600" dirty="0">
                <a:latin typeface="Courier New" panose="02070309020205020404" pitchFamily="49" charset="0"/>
                <a:cs typeface="Courier New" panose="02070309020205020404" pitchFamily="49" charset="0"/>
              </a:rPr>
              <a:t>		&lt;/head&gt;</a:t>
            </a:r>
          </a:p>
          <a:p>
            <a:pPr marL="0" indent="0" eaLnBrk="1" hangingPunct="1">
              <a:buNone/>
            </a:pPr>
            <a:r>
              <a:rPr lang="en-US" sz="2600" dirty="0">
                <a:latin typeface="Courier New" panose="02070309020205020404" pitchFamily="49" charset="0"/>
                <a:cs typeface="Courier New" panose="02070309020205020404" pitchFamily="49" charset="0"/>
              </a:rPr>
              <a:t>		&lt;body&gt;</a:t>
            </a:r>
          </a:p>
          <a:p>
            <a:pPr marL="0" indent="0" eaLnBrk="1" hangingPunct="1">
              <a:buNone/>
            </a:pPr>
            <a:r>
              <a:rPr lang="en-US" sz="2600" dirty="0">
                <a:latin typeface="Courier New" panose="02070309020205020404" pitchFamily="49" charset="0"/>
                <a:cs typeface="Courier New" panose="02070309020205020404" pitchFamily="49" charset="0"/>
              </a:rPr>
              <a:t>			</a:t>
            </a:r>
            <a:r>
              <a:rPr lang="en-US" sz="2600" i="1" dirty="0">
                <a:latin typeface="Courier New" panose="02070309020205020404" pitchFamily="49" charset="0"/>
                <a:cs typeface="Courier New" panose="02070309020205020404" pitchFamily="49" charset="0"/>
              </a:rPr>
              <a:t>body content</a:t>
            </a:r>
          </a:p>
          <a:p>
            <a:pPr marL="0" indent="0" eaLnBrk="1" hangingPunct="1">
              <a:buNone/>
            </a:pPr>
            <a:r>
              <a:rPr lang="en-US" sz="2600" dirty="0">
                <a:latin typeface="Courier New" panose="02070309020205020404" pitchFamily="49" charset="0"/>
                <a:cs typeface="Courier New" panose="02070309020205020404" pitchFamily="49" charset="0"/>
              </a:rPr>
              <a:t>		&lt;/body&gt;</a:t>
            </a:r>
          </a:p>
          <a:p>
            <a:pPr marL="0" indent="0" eaLnBrk="1" hangingPunct="1">
              <a:buNone/>
            </a:pPr>
            <a:r>
              <a:rPr lang="en-US" sz="2600" dirty="0">
                <a:latin typeface="Courier New" panose="02070309020205020404" pitchFamily="49" charset="0"/>
                <a:cs typeface="Courier New" panose="02070309020205020404" pitchFamily="49" charset="0"/>
              </a:rPr>
              <a:t>	&lt;/html&gt;</a:t>
            </a:r>
          </a:p>
        </p:txBody>
      </p:sp>
    </p:spTree>
    <p:extLst>
      <p:ext uri="{BB962C8B-B14F-4D97-AF65-F5344CB8AC3E}">
        <p14:creationId xmlns:p14="http://schemas.microsoft.com/office/powerpoint/2010/main" val="102954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Element Attributes</a:t>
            </a:r>
          </a:p>
        </p:txBody>
      </p:sp>
      <p:sp>
        <p:nvSpPr>
          <p:cNvPr id="5" name="Content Placeholder 4"/>
          <p:cNvSpPr>
            <a:spLocks noGrp="1"/>
          </p:cNvSpPr>
          <p:nvPr>
            <p:ph type="body" sz="quarter" idx="17"/>
          </p:nvPr>
        </p:nvSpPr>
        <p:spPr>
          <a:prstGeom prst="rect">
            <a:avLst/>
          </a:prstGeom>
        </p:spPr>
        <p:txBody>
          <a:bodyPr>
            <a:normAutofit fontScale="92500"/>
          </a:bodyPr>
          <a:lstStyle/>
          <a:p>
            <a:r>
              <a:rPr lang="en-US" b="1" dirty="0"/>
              <a:t>Element attributes</a:t>
            </a:r>
            <a:r>
              <a:rPr lang="en-US" dirty="0"/>
              <a:t> provide additional information to the browser about the purpose of the element</a:t>
            </a:r>
            <a:endParaRPr lang="en-US" b="1" dirty="0"/>
          </a:p>
          <a:p>
            <a:r>
              <a:rPr lang="en-US" dirty="0"/>
              <a:t>The general syntax of an element attribute is</a:t>
            </a:r>
          </a:p>
          <a:p>
            <a:pPr marL="0" indent="0">
              <a:buNone/>
            </a:pPr>
            <a:r>
              <a:rPr lang="en-US" dirty="0"/>
              <a:t>	</a:t>
            </a:r>
            <a:r>
              <a:rPr lang="en-US" sz="2800" dirty="0">
                <a:latin typeface="Courier New" pitchFamily="49" charset="0"/>
                <a:cs typeface="Courier New" pitchFamily="49" charset="0"/>
              </a:rPr>
              <a:t>&lt;element attr1=”value1” 	attr2=”value2” ...&gt; 	content&lt;/element&gt;</a:t>
            </a:r>
          </a:p>
          <a:p>
            <a:pPr marL="0" indent="0">
              <a:buNone/>
            </a:pPr>
            <a:r>
              <a:rPr lang="en-US" dirty="0"/>
              <a:t>where </a:t>
            </a:r>
            <a:r>
              <a:rPr lang="en-US" sz="2800" i="1" dirty="0">
                <a:latin typeface="Courier New" panose="02070309020205020404" pitchFamily="49" charset="0"/>
                <a:cs typeface="Courier New" panose="02070309020205020404" pitchFamily="49" charset="0"/>
              </a:rPr>
              <a:t>attr1</a:t>
            </a:r>
            <a:r>
              <a:rPr lang="en-US" dirty="0"/>
              <a:t>, </a:t>
            </a:r>
            <a:r>
              <a:rPr lang="en-US" sz="2800" i="1" dirty="0">
                <a:latin typeface="Courier New" panose="02070309020205020404" pitchFamily="49" charset="0"/>
                <a:cs typeface="Courier New" panose="02070309020205020404" pitchFamily="49" charset="0"/>
              </a:rPr>
              <a:t>attr2</a:t>
            </a:r>
            <a:r>
              <a:rPr lang="en-US" dirty="0"/>
              <a:t>, etc. are the names of attributes associated with the </a:t>
            </a:r>
            <a:r>
              <a:rPr lang="en-US" sz="2800" i="1" dirty="0">
                <a:latin typeface="Courier New" panose="02070309020205020404" pitchFamily="49" charset="0"/>
                <a:cs typeface="Courier New" panose="02070309020205020404" pitchFamily="49" charset="0"/>
              </a:rPr>
              <a:t>element</a:t>
            </a:r>
            <a:r>
              <a:rPr lang="en-US" dirty="0"/>
              <a:t> and </a:t>
            </a:r>
            <a:r>
              <a:rPr lang="en-US" sz="2800" i="1" dirty="0">
                <a:latin typeface="Courier New" panose="02070309020205020404" pitchFamily="49" charset="0"/>
                <a:cs typeface="Courier New" panose="02070309020205020404" pitchFamily="49" charset="0"/>
              </a:rPr>
              <a:t>value1</a:t>
            </a:r>
            <a:r>
              <a:rPr lang="en-US" dirty="0"/>
              <a:t>, </a:t>
            </a:r>
            <a:r>
              <a:rPr lang="en-US" sz="2800" i="1" dirty="0">
                <a:latin typeface="Courier New" panose="02070309020205020404" pitchFamily="49" charset="0"/>
                <a:cs typeface="Courier New" panose="02070309020205020404" pitchFamily="49" charset="0"/>
              </a:rPr>
              <a:t>value2</a:t>
            </a:r>
            <a:r>
              <a:rPr lang="en-US" dirty="0"/>
              <a:t>, etc., are the attribute values</a:t>
            </a:r>
          </a:p>
        </p:txBody>
      </p:sp>
    </p:spTree>
    <p:extLst>
      <p:ext uri="{BB962C8B-B14F-4D97-AF65-F5344CB8AC3E}">
        <p14:creationId xmlns:p14="http://schemas.microsoft.com/office/powerpoint/2010/main" val="226902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Element Attributes</a:t>
            </a:r>
            <a:br>
              <a:rPr lang="en-US" dirty="0"/>
            </a:br>
            <a:r>
              <a:rPr lang="en-US" dirty="0"/>
              <a:t>(continued)</a:t>
            </a:r>
          </a:p>
        </p:txBody>
      </p:sp>
      <p:sp>
        <p:nvSpPr>
          <p:cNvPr id="3" name="Text Placeholder 2"/>
          <p:cNvSpPr>
            <a:spLocks noGrp="1"/>
          </p:cNvSpPr>
          <p:nvPr>
            <p:ph type="body" sz="quarter" idx="17"/>
          </p:nvPr>
        </p:nvSpPr>
        <p:spPr>
          <a:xfrm>
            <a:off x="628650" y="1582030"/>
            <a:ext cx="8033657" cy="4394200"/>
          </a:xfrm>
        </p:spPr>
        <p:txBody>
          <a:bodyPr>
            <a:normAutofit lnSpcReduction="10000"/>
          </a:bodyPr>
          <a:lstStyle/>
          <a:p>
            <a:r>
              <a:rPr lang="en-US" dirty="0"/>
              <a:t>For attributes that do not require a value, HTML supports </a:t>
            </a:r>
            <a:r>
              <a:rPr lang="en-US" b="1" dirty="0"/>
              <a:t>attribute minimization </a:t>
            </a:r>
            <a:r>
              <a:rPr lang="en-US" dirty="0"/>
              <a:t>by removing the attribute value completely</a:t>
            </a:r>
          </a:p>
          <a:p>
            <a:pPr marL="0" indent="0">
              <a:buNone/>
            </a:pPr>
            <a:r>
              <a:rPr lang="en-US" dirty="0"/>
              <a:t>	</a:t>
            </a:r>
          </a:p>
          <a:p>
            <a:pPr marL="0" indent="0" algn="ctr">
              <a:buNone/>
            </a:pPr>
            <a:r>
              <a:rPr lang="en-US" sz="2600" dirty="0">
                <a:latin typeface="Courier New" panose="02070309020205020404" pitchFamily="49" charset="0"/>
                <a:cs typeface="Courier New" panose="02070309020205020404" pitchFamily="49" charset="0"/>
              </a:rPr>
              <a:t>&lt;p hidden&gt;Placeholder Text&lt;/p&gt;</a:t>
            </a:r>
          </a:p>
          <a:p>
            <a:pPr marL="0" indent="0">
              <a:buNone/>
            </a:pPr>
            <a:endParaRPr lang="en-US" dirty="0"/>
          </a:p>
          <a:p>
            <a:r>
              <a:rPr lang="en-US" dirty="0"/>
              <a:t>The </a:t>
            </a:r>
            <a:r>
              <a:rPr lang="en-US" sz="2600" dirty="0">
                <a:latin typeface="Courier New" panose="02070309020205020404" pitchFamily="49" charset="0"/>
                <a:cs typeface="Courier New" panose="02070309020205020404" pitchFamily="49" charset="0"/>
              </a:rPr>
              <a:t>hidden</a:t>
            </a:r>
            <a:r>
              <a:rPr lang="en-US" dirty="0"/>
              <a:t> attribute does not require a value; its mere presence indicates that the marked paragraph should be hidden in the rendered page</a:t>
            </a:r>
          </a:p>
        </p:txBody>
      </p:sp>
    </p:spTree>
    <p:extLst>
      <p:ext uri="{BB962C8B-B14F-4D97-AF65-F5344CB8AC3E}">
        <p14:creationId xmlns:p14="http://schemas.microsoft.com/office/powerpoint/2010/main" val="224145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Objectives (continued 1)</a:t>
            </a:r>
          </a:p>
        </p:txBody>
      </p:sp>
      <p:sp>
        <p:nvSpPr>
          <p:cNvPr id="27650" name="Rectangle 3"/>
          <p:cNvSpPr>
            <a:spLocks noGrp="1" noChangeArrowheads="1"/>
          </p:cNvSpPr>
          <p:nvPr>
            <p:ph type="body" sz="quarter" idx="17"/>
          </p:nvPr>
        </p:nvSpPr>
        <p:spPr/>
        <p:txBody>
          <a:bodyPr/>
          <a:lstStyle/>
          <a:p>
            <a:r>
              <a:rPr lang="en-US" dirty="0"/>
              <a:t>Mark page structures with sectioning elements</a:t>
            </a:r>
          </a:p>
          <a:p>
            <a:r>
              <a:rPr lang="en-US" dirty="0"/>
              <a:t>Organize page content with grouping elements</a:t>
            </a:r>
          </a:p>
          <a:p>
            <a:r>
              <a:rPr lang="en-US" dirty="0"/>
              <a:t>Mark content with text-level elements</a:t>
            </a:r>
          </a:p>
          <a:p>
            <a:r>
              <a:rPr lang="en-US" dirty="0"/>
              <a:t>Insert inline images</a:t>
            </a:r>
          </a:p>
          <a:p>
            <a:r>
              <a:rPr lang="en-US" dirty="0"/>
              <a:t>Insert symbols based on character codes</a:t>
            </a:r>
          </a:p>
        </p:txBody>
      </p:sp>
    </p:spTree>
    <p:extLst>
      <p:ext uri="{BB962C8B-B14F-4D97-AF65-F5344CB8AC3E}">
        <p14:creationId xmlns:p14="http://schemas.microsoft.com/office/powerpoint/2010/main" val="366562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Handling White Space</a:t>
            </a:r>
          </a:p>
        </p:txBody>
      </p:sp>
      <p:sp>
        <p:nvSpPr>
          <p:cNvPr id="67586" name="Rectangle 3"/>
          <p:cNvSpPr>
            <a:spLocks noGrp="1" noChangeArrowheads="1"/>
          </p:cNvSpPr>
          <p:nvPr>
            <p:ph type="body" sz="quarter" idx="17"/>
          </p:nvPr>
        </p:nvSpPr>
        <p:spPr/>
        <p:txBody>
          <a:bodyPr/>
          <a:lstStyle/>
          <a:p>
            <a:r>
              <a:rPr lang="en-US" dirty="0"/>
              <a:t>HTML file documents are composed of text characters and white space</a:t>
            </a:r>
          </a:p>
          <a:p>
            <a:r>
              <a:rPr lang="en-US" dirty="0"/>
              <a:t>A </a:t>
            </a:r>
            <a:r>
              <a:rPr lang="en-US" b="1" dirty="0"/>
              <a:t>white-space character </a:t>
            </a:r>
            <a:r>
              <a:rPr lang="en-US" dirty="0"/>
              <a:t>is any empty or blank character such as a space, tabs, or a line break</a:t>
            </a:r>
          </a:p>
          <a:p>
            <a:r>
              <a:rPr lang="en-US" dirty="0"/>
              <a:t>You can use white space to make your file easier to read by separating one code block from another</a:t>
            </a:r>
          </a:p>
        </p:txBody>
      </p:sp>
    </p:spTree>
    <p:extLst>
      <p:ext uri="{BB962C8B-B14F-4D97-AF65-F5344CB8AC3E}">
        <p14:creationId xmlns:p14="http://schemas.microsoft.com/office/powerpoint/2010/main" val="2858494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Viewing an HTML File in a Browser</a:t>
            </a:r>
          </a:p>
        </p:txBody>
      </p:sp>
      <p:pic>
        <p:nvPicPr>
          <p:cNvPr id="4" name="Picture Placeholder 3" descr="Figure 1-4 illustrates the Curbside Thai starting page as rendered by a mobile and tablet device.&#10;The first point below the heading “To open the ct_start.html file in a web browser” states how to open a web browser.&#10;The second point states what to do after the browser loads its home page.&#10;The third point states how to set the resolution of the browser window for a mobile device.&#10;The fourth point states how to set the resolution of the browser window for a tablet device." title="Viewing HTML file in a browse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316326" y="1037231"/>
            <a:ext cx="4511348" cy="5160137"/>
          </a:xfrm>
        </p:spPr>
      </p:pic>
    </p:spTree>
    <p:extLst>
      <p:ext uri="{BB962C8B-B14F-4D97-AF65-F5344CB8AC3E}">
        <p14:creationId xmlns:p14="http://schemas.microsoft.com/office/powerpoint/2010/main" val="295159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en-IN" dirty="0"/>
              <a:t>Viewing an HTML File in a Browser (continued)</a:t>
            </a:r>
            <a:endParaRPr lang="en-US" dirty="0"/>
          </a:p>
        </p:txBody>
      </p:sp>
      <p:sp>
        <p:nvSpPr>
          <p:cNvPr id="47106" name="Rectangle 3"/>
          <p:cNvSpPr>
            <a:spLocks noGrp="1" noChangeArrowheads="1"/>
          </p:cNvSpPr>
          <p:nvPr>
            <p:ph type="body" sz="quarter" idx="17"/>
          </p:nvPr>
        </p:nvSpPr>
        <p:spPr>
          <a:prstGeom prst="rect">
            <a:avLst/>
          </a:prstGeom>
        </p:spPr>
        <p:txBody>
          <a:bodyPr/>
          <a:lstStyle/>
          <a:p>
            <a:r>
              <a:rPr lang="en-US" dirty="0"/>
              <a:t>HTML describes a document’s content and structure, but not its appearance</a:t>
            </a:r>
          </a:p>
          <a:p>
            <a:r>
              <a:rPr lang="en-US" dirty="0"/>
              <a:t>The actual appearance of the document is determined by style sheets</a:t>
            </a:r>
          </a:p>
        </p:txBody>
      </p:sp>
    </p:spTree>
    <p:extLst>
      <p:ext uri="{BB962C8B-B14F-4D97-AF65-F5344CB8AC3E}">
        <p14:creationId xmlns:p14="http://schemas.microsoft.com/office/powerpoint/2010/main" val="1282188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 HTML File</a:t>
            </a:r>
          </a:p>
        </p:txBody>
      </p:sp>
      <p:sp>
        <p:nvSpPr>
          <p:cNvPr id="3" name="Content Placeholder 2"/>
          <p:cNvSpPr>
            <a:spLocks noGrp="1"/>
          </p:cNvSpPr>
          <p:nvPr>
            <p:ph type="body" sz="quarter" idx="17"/>
          </p:nvPr>
        </p:nvSpPr>
        <p:spPr>
          <a:prstGeom prst="rect">
            <a:avLst/>
          </a:prstGeom>
        </p:spPr>
        <p:txBody>
          <a:bodyPr>
            <a:normAutofit lnSpcReduction="10000"/>
          </a:bodyPr>
          <a:lstStyle/>
          <a:p>
            <a:r>
              <a:rPr lang="en-US" dirty="0"/>
              <a:t>Insert the doctype and the markup tags for the </a:t>
            </a:r>
            <a:r>
              <a:rPr lang="en-US" sz="2600" dirty="0">
                <a:latin typeface="Courier New" panose="02070309020205020404" pitchFamily="49" charset="0"/>
                <a:cs typeface="Courier New" panose="02070309020205020404" pitchFamily="49" charset="0"/>
              </a:rPr>
              <a:t>html</a:t>
            </a:r>
            <a:r>
              <a:rPr lang="en-US" dirty="0"/>
              <a:t>, </a:t>
            </a:r>
            <a:r>
              <a:rPr lang="en-US" sz="2600" dirty="0">
                <a:latin typeface="Courier New" panose="02070309020205020404" pitchFamily="49" charset="0"/>
                <a:cs typeface="Courier New" panose="02070309020205020404" pitchFamily="49" charset="0"/>
              </a:rPr>
              <a:t>head</a:t>
            </a:r>
            <a:r>
              <a:rPr lang="en-US" dirty="0"/>
              <a:t>, and </a:t>
            </a:r>
            <a:r>
              <a:rPr lang="en-US" sz="2600" dirty="0">
                <a:latin typeface="Courier New" panose="02070309020205020404" pitchFamily="49" charset="0"/>
                <a:cs typeface="Courier New" panose="02070309020205020404" pitchFamily="49" charset="0"/>
              </a:rPr>
              <a:t>body</a:t>
            </a:r>
            <a:r>
              <a:rPr lang="en-US" dirty="0"/>
              <a:t> elements</a:t>
            </a:r>
          </a:p>
          <a:p>
            <a:r>
              <a:rPr lang="en-US" dirty="0"/>
              <a:t>Specify English (</a:t>
            </a:r>
            <a:r>
              <a:rPr lang="en-US" sz="2600" dirty="0">
                <a:latin typeface="Courier New" panose="02070309020205020404" pitchFamily="49" charset="0"/>
                <a:cs typeface="Courier New" panose="02070309020205020404" pitchFamily="49" charset="0"/>
              </a:rPr>
              <a:t>en</a:t>
            </a:r>
            <a:r>
              <a:rPr lang="en-US" dirty="0"/>
              <a:t>) by adding the </a:t>
            </a:r>
            <a:r>
              <a:rPr lang="en-US" sz="2600" dirty="0">
                <a:latin typeface="Courier New" panose="02070309020205020404" pitchFamily="49" charset="0"/>
                <a:cs typeface="Courier New" panose="02070309020205020404" pitchFamily="49" charset="0"/>
              </a:rPr>
              <a:t>lang</a:t>
            </a:r>
            <a:r>
              <a:rPr lang="en-US" dirty="0"/>
              <a:t> attribute to the </a:t>
            </a:r>
            <a:r>
              <a:rPr lang="en-US" sz="2600" dirty="0">
                <a:latin typeface="Courier New" panose="02070309020205020404" pitchFamily="49" charset="0"/>
                <a:cs typeface="Courier New" panose="02070309020205020404" pitchFamily="49" charset="0"/>
              </a:rPr>
              <a:t>&lt;html&gt; </a:t>
            </a:r>
            <a:r>
              <a:rPr lang="en-US" dirty="0"/>
              <a:t>tag</a:t>
            </a:r>
          </a:p>
          <a:p>
            <a:pPr marL="1547813" lvl="2" indent="0">
              <a:buNone/>
            </a:pPr>
            <a:r>
              <a:rPr lang="en-US" sz="2600" dirty="0">
                <a:latin typeface="Courier New" panose="02070309020205020404" pitchFamily="49" charset="0"/>
                <a:cs typeface="Courier New" panose="02070309020205020404" pitchFamily="49" charset="0"/>
              </a:rPr>
              <a:t>&lt;!DOCTYPE html&gt;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&lt;html lang="en"&gt;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&lt;head&gt;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&lt;/head&gt;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&lt;body&gt;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&lt;/body&gt;</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&lt;/html&gt;</a:t>
            </a:r>
            <a:endParaRPr lang="en-IN"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8996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the Document Head</a:t>
            </a:r>
          </a:p>
        </p:txBody>
      </p:sp>
      <p:sp>
        <p:nvSpPr>
          <p:cNvPr id="3" name="Content Placeholder 2"/>
          <p:cNvSpPr>
            <a:spLocks noGrp="1"/>
          </p:cNvSpPr>
          <p:nvPr>
            <p:ph type="body" sz="quarter" idx="17"/>
          </p:nvPr>
        </p:nvSpPr>
        <p:spPr>
          <a:prstGeom prst="rect">
            <a:avLst/>
          </a:prstGeom>
        </p:spPr>
        <p:txBody>
          <a:bodyPr/>
          <a:lstStyle/>
          <a:p>
            <a:r>
              <a:rPr lang="en-IN" dirty="0"/>
              <a:t>The document head contains metadata</a:t>
            </a:r>
          </a:p>
          <a:p>
            <a:r>
              <a:rPr lang="en-IN" b="1" dirty="0"/>
              <a:t>Metadata</a:t>
            </a:r>
            <a:r>
              <a:rPr lang="en-IN" dirty="0"/>
              <a:t> is the content that describes or provides information about how the document should be processed by the browser</a:t>
            </a:r>
            <a:endParaRPr lang="en-IN" b="1" dirty="0"/>
          </a:p>
        </p:txBody>
      </p:sp>
    </p:spTree>
    <p:extLst>
      <p:ext uri="{BB962C8B-B14F-4D97-AF65-F5344CB8AC3E}">
        <p14:creationId xmlns:p14="http://schemas.microsoft.com/office/powerpoint/2010/main" val="2496278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the Document Head (continued)</a:t>
            </a:r>
          </a:p>
        </p:txBody>
      </p:sp>
      <p:graphicFrame>
        <p:nvGraphicFramePr>
          <p:cNvPr id="12" name="Table Placeholder 11"/>
          <p:cNvGraphicFramePr>
            <a:graphicFrameLocks noGrp="1"/>
          </p:cNvGraphicFramePr>
          <p:nvPr>
            <p:ph type="tbl" sz="quarter" idx="10"/>
            <p:extLst>
              <p:ext uri="{D42A27DB-BD31-4B8C-83A1-F6EECF244321}">
                <p14:modId xmlns:p14="http://schemas.microsoft.com/office/powerpoint/2010/main" val="1664571342"/>
              </p:ext>
            </p:extLst>
          </p:nvPr>
        </p:nvGraphicFramePr>
        <p:xfrm>
          <a:off x="1016000" y="1659985"/>
          <a:ext cx="7110290" cy="3923521"/>
        </p:xfrm>
        <a:graphic>
          <a:graphicData uri="http://schemas.openxmlformats.org/drawingml/2006/table">
            <a:tbl>
              <a:tblPr firstRow="1"/>
              <a:tblGrid>
                <a:gridCol w="1690338">
                  <a:extLst>
                    <a:ext uri="{9D8B030D-6E8A-4147-A177-3AD203B41FA5}">
                      <a16:colId xmlns:a16="http://schemas.microsoft.com/office/drawing/2014/main" val="20000"/>
                    </a:ext>
                  </a:extLst>
                </a:gridCol>
                <a:gridCol w="5419952">
                  <a:extLst>
                    <a:ext uri="{9D8B030D-6E8A-4147-A177-3AD203B41FA5}">
                      <a16:colId xmlns:a16="http://schemas.microsoft.com/office/drawing/2014/main" val="20001"/>
                    </a:ext>
                  </a:extLst>
                </a:gridCol>
              </a:tblGrid>
              <a:tr h="652415">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515206">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head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collection of metadata elements that describe the document or provide instructions to the browser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2031">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base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Specifies the document’s location for use with resolving relative hypertext links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3196">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link</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Specifies an external resource that the document is connected to</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1542">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meta</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Provides a generic list of metadata values such as search keywords, viewport properties, and the file’s character encoding</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13196">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script</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Provides programming code for programs to be run within the document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13196">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style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Defines the display styles used to render the document content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9919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title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Stores the document’s title or name, usually displayed in the browser title bar or on a browser tab</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6942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Page Title</a:t>
            </a:r>
          </a:p>
        </p:txBody>
      </p:sp>
      <p:pic>
        <p:nvPicPr>
          <p:cNvPr id="9" name="Content Placeholder 8" descr="Figure 1-7 highlights the code for entering the document title.&#10;The first point under the label “to insert the document title” states where to insert the title element.&#10;The second point states that you to save the changes made." title="Setting the Page Title"/>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75457" y="1633625"/>
            <a:ext cx="7593085" cy="3880911"/>
          </a:xfrm>
          <a:prstGeom prst="rect">
            <a:avLst/>
          </a:prstGeom>
        </p:spPr>
      </p:pic>
    </p:spTree>
    <p:extLst>
      <p:ext uri="{BB962C8B-B14F-4D97-AF65-F5344CB8AC3E}">
        <p14:creationId xmlns:p14="http://schemas.microsoft.com/office/powerpoint/2010/main" val="420091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Metadata to the Document</a:t>
            </a:r>
          </a:p>
        </p:txBody>
      </p:sp>
      <p:sp>
        <p:nvSpPr>
          <p:cNvPr id="3" name="Content Placeholder 2"/>
          <p:cNvSpPr>
            <a:spLocks noGrp="1"/>
          </p:cNvSpPr>
          <p:nvPr>
            <p:ph type="body" sz="quarter" idx="17"/>
          </p:nvPr>
        </p:nvSpPr>
        <p:spPr/>
        <p:txBody>
          <a:bodyPr>
            <a:normAutofit lnSpcReduction="10000"/>
          </a:bodyPr>
          <a:lstStyle/>
          <a:p>
            <a:r>
              <a:rPr lang="en-IN" dirty="0"/>
              <a:t>The </a:t>
            </a:r>
            <a:r>
              <a:rPr lang="en-IN" sz="2600" dirty="0">
                <a:latin typeface="Courier New" panose="02070309020205020404" pitchFamily="49" charset="0"/>
                <a:cs typeface="Courier New" panose="02070309020205020404" pitchFamily="49" charset="0"/>
              </a:rPr>
              <a:t>meta</a:t>
            </a:r>
            <a:r>
              <a:rPr lang="en-IN" dirty="0"/>
              <a:t> element is used for general lists of metadata values</a:t>
            </a:r>
          </a:p>
          <a:p>
            <a:r>
              <a:rPr lang="en-IN" dirty="0"/>
              <a:t>The </a:t>
            </a:r>
            <a:r>
              <a:rPr lang="en-IN" sz="3000" dirty="0">
                <a:latin typeface="Courier New" panose="02070309020205020404" pitchFamily="49" charset="0"/>
                <a:cs typeface="Courier New" panose="02070309020205020404" pitchFamily="49" charset="0"/>
              </a:rPr>
              <a:t>meta</a:t>
            </a:r>
            <a:r>
              <a:rPr lang="en-IN" dirty="0"/>
              <a:t> element structure is</a:t>
            </a:r>
          </a:p>
          <a:p>
            <a:pPr marL="801688" lvl="1" indent="0">
              <a:buNone/>
            </a:pPr>
            <a:r>
              <a:rPr lang="en-IN" sz="2600" dirty="0">
                <a:latin typeface="Courier New" panose="02070309020205020404" pitchFamily="49" charset="0"/>
                <a:cs typeface="Courier New" panose="02070309020205020404" pitchFamily="49" charset="0"/>
              </a:rPr>
              <a:t>&lt;meta attributes /&gt;</a:t>
            </a:r>
          </a:p>
          <a:p>
            <a:r>
              <a:rPr lang="en-IN" b="1" dirty="0"/>
              <a:t>Character encoding </a:t>
            </a:r>
            <a:r>
              <a:rPr lang="en-IN" dirty="0"/>
              <a:t>is the process by which a computer converts text into a sequence of bytes and vice versa when it stores the text and when the text is read</a:t>
            </a:r>
          </a:p>
          <a:p>
            <a:r>
              <a:rPr lang="en-US" dirty="0"/>
              <a:t>The most common character encoding is </a:t>
            </a:r>
            <a:r>
              <a:rPr lang="en-US" b="1" dirty="0"/>
              <a:t>UTF-8</a:t>
            </a:r>
            <a:endParaRPr lang="en-IN" b="1" dirty="0"/>
          </a:p>
        </p:txBody>
      </p:sp>
    </p:spTree>
    <p:extLst>
      <p:ext uri="{BB962C8B-B14F-4D97-AF65-F5344CB8AC3E}">
        <p14:creationId xmlns:p14="http://schemas.microsoft.com/office/powerpoint/2010/main" val="2035486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Metadata to the Document (continued)</a:t>
            </a:r>
          </a:p>
        </p:txBody>
      </p:sp>
      <p:pic>
        <p:nvPicPr>
          <p:cNvPr id="4" name="Picture Placeholder 3" descr="Figure 1-9 highlights the newly added meta elements used in the document head.&#10;The second line reads “&lt;meta charset=”utf-8” /&gt;”. A rectangular box labeled “character encoding used in the document” is positioned above the second line. An arrow originating from the rectangular box points to “utf-8” in the second line in the document.&#10;The third line reads “&lt;meta name=”keywords” content=”Thai, restaurant, Charlotte, food” /&gt;”. A rectangular box labeled “keywords used for search engines” is positioned to the right of the first box. An arrow originating from the second rectangular box points to the third line in the document." title="Adding metadata to a document"/>
          <p:cNvPicPr>
            <a:picLocks noGrp="1" noChangeAspect="1"/>
          </p:cNvPicPr>
          <p:nvPr>
            <p:ph type="pic" sz="quarter" idx="10"/>
          </p:nvPr>
        </p:nvPicPr>
        <p:blipFill>
          <a:blip r:embed="rId3"/>
          <a:stretch>
            <a:fillRect/>
          </a:stretch>
        </p:blipFill>
        <p:spPr>
          <a:xfrm>
            <a:off x="628650" y="2054986"/>
            <a:ext cx="7886700" cy="2641850"/>
          </a:xfrm>
          <a:prstGeom prst="rect">
            <a:avLst/>
          </a:prstGeom>
        </p:spPr>
      </p:pic>
    </p:spTree>
    <p:extLst>
      <p:ext uri="{BB962C8B-B14F-4D97-AF65-F5344CB8AC3E}">
        <p14:creationId xmlns:p14="http://schemas.microsoft.com/office/powerpoint/2010/main" val="3288096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dirty="0"/>
              <a:t>Adding Comments to Your Document</a:t>
            </a:r>
          </a:p>
        </p:txBody>
      </p:sp>
      <p:sp>
        <p:nvSpPr>
          <p:cNvPr id="59394" name="Rectangle 3"/>
          <p:cNvSpPr>
            <a:spLocks noGrp="1" noChangeArrowheads="1"/>
          </p:cNvSpPr>
          <p:nvPr>
            <p:ph type="body" sz="quarter" idx="17"/>
          </p:nvPr>
        </p:nvSpPr>
        <p:spPr>
          <a:prstGeom prst="rect">
            <a:avLst/>
          </a:prstGeom>
        </p:spPr>
        <p:txBody>
          <a:bodyPr/>
          <a:lstStyle/>
          <a:p>
            <a:r>
              <a:rPr lang="en-US" dirty="0"/>
              <a:t>An HTML comment is descriptive text that is added to the HTML file but that does not appear in the page</a:t>
            </a:r>
          </a:p>
          <a:p>
            <a:pPr marL="0" indent="0" algn="ctr">
              <a:buNone/>
            </a:pPr>
            <a:r>
              <a:rPr lang="en-US" sz="2600" dirty="0">
                <a:latin typeface="Courier New" panose="02070309020205020404" pitchFamily="49" charset="0"/>
                <a:cs typeface="Courier New" panose="02070309020205020404" pitchFamily="49" charset="0"/>
              </a:rPr>
              <a:t>&lt;!-- comment --&gt;</a:t>
            </a:r>
          </a:p>
          <a:p>
            <a:pPr eaLnBrk="1" hangingPunct="1"/>
            <a:r>
              <a:rPr lang="en-US" dirty="0"/>
              <a:t>Comments can be spread across several lines</a:t>
            </a:r>
          </a:p>
          <a:p>
            <a:pPr eaLnBrk="1" hangingPunct="1"/>
            <a:r>
              <a:rPr lang="en-US" dirty="0"/>
              <a:t>It is a good practice to always include a comment in the document head</a:t>
            </a:r>
          </a:p>
        </p:txBody>
      </p:sp>
    </p:spTree>
    <p:extLst>
      <p:ext uri="{BB962C8B-B14F-4D97-AF65-F5344CB8AC3E}">
        <p14:creationId xmlns:p14="http://schemas.microsoft.com/office/powerpoint/2010/main" val="12394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en-US" dirty="0"/>
              <a:t>Objectives (continued 2)</a:t>
            </a:r>
          </a:p>
        </p:txBody>
      </p:sp>
      <p:sp>
        <p:nvSpPr>
          <p:cNvPr id="27650" name="Rectangle 3"/>
          <p:cNvSpPr>
            <a:spLocks noGrp="1" noChangeArrowheads="1"/>
          </p:cNvSpPr>
          <p:nvPr>
            <p:ph type="body" sz="quarter" idx="17"/>
          </p:nvPr>
        </p:nvSpPr>
        <p:spPr/>
        <p:txBody>
          <a:bodyPr/>
          <a:lstStyle/>
          <a:p>
            <a:r>
              <a:rPr lang="en-US" dirty="0"/>
              <a:t>Mark content using lists</a:t>
            </a:r>
          </a:p>
          <a:p>
            <a:r>
              <a:rPr lang="en-US" dirty="0"/>
              <a:t>Create a navigation list</a:t>
            </a:r>
          </a:p>
          <a:p>
            <a:r>
              <a:rPr lang="en-US" dirty="0"/>
              <a:t>Link to files within a website with hypertext links</a:t>
            </a:r>
          </a:p>
          <a:p>
            <a:r>
              <a:rPr lang="en-US" dirty="0"/>
              <a:t>Link to email addresses and telephone numbers</a:t>
            </a:r>
          </a:p>
        </p:txBody>
      </p:sp>
    </p:spTree>
    <p:extLst>
      <p:ext uri="{BB962C8B-B14F-4D97-AF65-F5344CB8AC3E}">
        <p14:creationId xmlns:p14="http://schemas.microsoft.com/office/powerpoint/2010/main" val="4294895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dirty="0"/>
              <a:t>Adding Comments to your Document </a:t>
            </a:r>
            <a:r>
              <a:rPr lang="en-IN" dirty="0"/>
              <a:t>(continued)</a:t>
            </a:r>
            <a:endParaRPr lang="en-US" dirty="0"/>
          </a:p>
        </p:txBody>
      </p:sp>
      <p:pic>
        <p:nvPicPr>
          <p:cNvPr id="4" name="Picture Placeholder 3" descr="This figure explains how to add a comment in the document.&#10;The first line reads “&lt;head&gt;”.&#10;The second line reads “&lt; !- -”. The lines following the second line till the ninth line consist of general information about a site, author, and date. The tenth line reads “- - &gt;”. A rectangular box labeled “comment added to the document” is positioned to the left of the document. An arrow originating from the rectangular box points from the second line to the tenth line in the document." title="Adding Comments to your Document"/>
          <p:cNvPicPr>
            <a:picLocks noGrp="1" noChangeAspect="1"/>
          </p:cNvPicPr>
          <p:nvPr>
            <p:ph type="pic" sz="quarter" idx="10"/>
          </p:nvPr>
        </p:nvPicPr>
        <p:blipFill>
          <a:blip r:embed="rId3"/>
          <a:stretch>
            <a:fillRect/>
          </a:stretch>
        </p:blipFill>
        <p:spPr>
          <a:xfrm>
            <a:off x="741278" y="2076758"/>
            <a:ext cx="7661443" cy="3445078"/>
          </a:xfrm>
          <a:prstGeom prst="rect">
            <a:avLst/>
          </a:prstGeom>
        </p:spPr>
      </p:pic>
    </p:spTree>
    <p:extLst>
      <p:ext uri="{BB962C8B-B14F-4D97-AF65-F5344CB8AC3E}">
        <p14:creationId xmlns:p14="http://schemas.microsoft.com/office/powerpoint/2010/main" val="4060942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Page Body</a:t>
            </a:r>
            <a:endParaRPr lang="en-IN" dirty="0"/>
          </a:p>
        </p:txBody>
      </p:sp>
      <p:sp>
        <p:nvSpPr>
          <p:cNvPr id="3" name="Content Placeholder 2"/>
          <p:cNvSpPr>
            <a:spLocks noGrp="1"/>
          </p:cNvSpPr>
          <p:nvPr>
            <p:ph type="body" sz="quarter" idx="17"/>
          </p:nvPr>
        </p:nvSpPr>
        <p:spPr/>
        <p:txBody>
          <a:bodyPr/>
          <a:lstStyle/>
          <a:p>
            <a:r>
              <a:rPr lang="en-US" dirty="0"/>
              <a:t>The first task in designing the page body is identifying the page’s major topics</a:t>
            </a:r>
            <a:endParaRPr lang="en-IN" dirty="0"/>
          </a:p>
          <a:p>
            <a:r>
              <a:rPr lang="en-IN" dirty="0"/>
              <a:t>HTML marks the major topical areas of a page using </a:t>
            </a:r>
            <a:r>
              <a:rPr lang="en-IN" b="1" dirty="0"/>
              <a:t>sectioning elements</a:t>
            </a:r>
          </a:p>
          <a:p>
            <a:r>
              <a:rPr lang="en-IN" dirty="0"/>
              <a:t>Sectioning elements are also referred to as </a:t>
            </a:r>
            <a:r>
              <a:rPr lang="en-IN" b="1" dirty="0"/>
              <a:t>semantic elements</a:t>
            </a:r>
            <a:r>
              <a:rPr lang="en-IN" dirty="0"/>
              <a:t> </a:t>
            </a:r>
            <a:r>
              <a:rPr lang="en-US" dirty="0"/>
              <a:t>because the tag name describes the purpose of the element and the type of content it contains</a:t>
            </a:r>
            <a:endParaRPr lang="en-IN" b="1" dirty="0"/>
          </a:p>
          <a:p>
            <a:endParaRPr lang="en-IN" dirty="0"/>
          </a:p>
        </p:txBody>
      </p:sp>
    </p:spTree>
    <p:extLst>
      <p:ext uri="{BB962C8B-B14F-4D97-AF65-F5344CB8AC3E}">
        <p14:creationId xmlns:p14="http://schemas.microsoft.com/office/powerpoint/2010/main" val="2487027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Page Body (continued)</a:t>
            </a:r>
            <a:endParaRPr lang="en-IN" dirty="0"/>
          </a:p>
        </p:txBody>
      </p:sp>
      <p:graphicFrame>
        <p:nvGraphicFramePr>
          <p:cNvPr id="5" name="Table Placeholder 4"/>
          <p:cNvGraphicFramePr>
            <a:graphicFrameLocks noGrp="1"/>
          </p:cNvGraphicFramePr>
          <p:nvPr>
            <p:ph type="tbl" sz="quarter" idx="10"/>
            <p:extLst>
              <p:ext uri="{D42A27DB-BD31-4B8C-83A1-F6EECF244321}">
                <p14:modId xmlns:p14="http://schemas.microsoft.com/office/powerpoint/2010/main" val="3149855613"/>
              </p:ext>
            </p:extLst>
          </p:nvPr>
        </p:nvGraphicFramePr>
        <p:xfrm>
          <a:off x="1520202" y="1393877"/>
          <a:ext cx="6103596" cy="4227808"/>
        </p:xfrm>
        <a:graphic>
          <a:graphicData uri="http://schemas.openxmlformats.org/drawingml/2006/table">
            <a:tbl>
              <a:tblPr firstRow="1"/>
              <a:tblGrid>
                <a:gridCol w="1349998">
                  <a:extLst>
                    <a:ext uri="{9D8B030D-6E8A-4147-A177-3AD203B41FA5}">
                      <a16:colId xmlns:a16="http://schemas.microsoft.com/office/drawing/2014/main" val="20000"/>
                    </a:ext>
                  </a:extLst>
                </a:gridCol>
                <a:gridCol w="4753598">
                  <a:extLst>
                    <a:ext uri="{9D8B030D-6E8A-4147-A177-3AD203B41FA5}">
                      <a16:colId xmlns:a16="http://schemas.microsoft.com/office/drawing/2014/main" val="20001"/>
                    </a:ext>
                  </a:extLst>
                </a:gridCol>
              </a:tblGrid>
              <a:tr h="0">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62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address</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contact information for an individual or group</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article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self-contained composition in the document such as a newspaper story</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aside</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is related to a main article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body</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the entire content of the document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footer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closing content that concludes an article or section</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6055">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h1, h2, h3, h4, h5, h6</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major to minor headings with </a:t>
                      </a:r>
                      <a:r>
                        <a:rPr lang="en-US" sz="1600" spc="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h1</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representing the heading with the highest rank, </a:t>
                      </a:r>
                      <a:r>
                        <a:rPr lang="en-US" sz="1600" spc="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h2</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representing next highest-ranked heading, and so forth</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header</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opening content that introduces an article or section</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nav</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list of hypertext or navigation links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750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section</a:t>
                      </a:r>
                    </a:p>
                  </a:txBody>
                  <a:tcPr marL="762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shares a common theme or purpose on the page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12305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Comparing Sections in HTML4 and HTML5</a:t>
            </a:r>
          </a:p>
        </p:txBody>
      </p:sp>
      <p:pic>
        <p:nvPicPr>
          <p:cNvPr id="7" name="Content Placeholder 6" descr="This figure explains how the page layout marked up using sectioning elements in HTML5 would have been defined in HTML 4.01 using div elements.&#10;There are two layouts in the figure.&#10;The first layout explains sections in HTML 5.0. The layout consists of 5 sections.&#10;The first section reads “&lt;header&gt;&lt;/header&gt;”.&#10;The second section reads “&lt;nav&gt;&lt;/nav&gt;” and is positioned below the first section.&#10;The third section reads “&lt;section&gt;&lt;/section&gt;” and is positioned below the first section, next to the second section. It consists of a rectangular box that is labeled “&lt;article&gt;&lt;/article&gt;”. The rectangular box is positioned within the third section.&#10;The fourth section reads “&lt;aside&gt;&lt;/aside&gt;” and is positioned below the first section, next to the third section.&#10;The fifth section reads “&lt;footer&gt;&lt;/footer&gt;” and is positioned below the second, third, and fourth sections.&#10;The second layout explains section in HTML 4.01. The layout consists of 5 sections.&#10;The first section reads “&lt;div id=”header”&gt;&lt;/div&gt;”.&#10;The second section reads “&lt;div id=”nav”&gt;&lt;/div&gt;” and is positioned below the first section.&#10;The third section reads “&lt;div id=”section”&gt;&lt;/div&gt;” and is positioned below the first section, next to the second section. A rectangular box labeled “&lt;div id=”article”&gt;&lt;/div&gt;” is positioned within the third section.&#10;The fourth section reads “&lt;div id=”aside”&gt;&lt;/div&gt;” and is positioned below the first section, next to the third section.&#10;The fifth section reads “&lt;div id=”footer”&gt;&lt;/div&gt;” and is positioned below the second, third, and fourth sections." title="Sections in HTML 5.0 vs divisions in HTML 4.0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67282" y="1544852"/>
            <a:ext cx="7209436" cy="4377646"/>
          </a:xfrm>
        </p:spPr>
      </p:pic>
    </p:spTree>
    <p:extLst>
      <p:ext uri="{BB962C8B-B14F-4D97-AF65-F5344CB8AC3E}">
        <p14:creationId xmlns:p14="http://schemas.microsoft.com/office/powerpoint/2010/main" val="2237612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Grouping Elements</a:t>
            </a:r>
          </a:p>
        </p:txBody>
      </p:sp>
      <p:graphicFrame>
        <p:nvGraphicFramePr>
          <p:cNvPr id="8" name="Table Placeholder 7"/>
          <p:cNvGraphicFramePr>
            <a:graphicFrameLocks noGrp="1"/>
          </p:cNvGraphicFramePr>
          <p:nvPr>
            <p:ph type="tbl" sz="quarter" idx="10"/>
            <p:extLst>
              <p:ext uri="{D42A27DB-BD31-4B8C-83A1-F6EECF244321}">
                <p14:modId xmlns:p14="http://schemas.microsoft.com/office/powerpoint/2010/main" val="818947392"/>
              </p:ext>
            </p:extLst>
          </p:nvPr>
        </p:nvGraphicFramePr>
        <p:xfrm>
          <a:off x="1003300" y="1037231"/>
          <a:ext cx="7137400" cy="5057373"/>
        </p:xfrm>
        <a:graphic>
          <a:graphicData uri="http://schemas.openxmlformats.org/drawingml/2006/table">
            <a:tbl>
              <a:tblPr firstRow="1"/>
              <a:tblGrid>
                <a:gridCol w="1345046">
                  <a:extLst>
                    <a:ext uri="{9D8B030D-6E8A-4147-A177-3AD203B41FA5}">
                      <a16:colId xmlns:a16="http://schemas.microsoft.com/office/drawing/2014/main" val="20000"/>
                    </a:ext>
                  </a:extLst>
                </a:gridCol>
                <a:gridCol w="5792354">
                  <a:extLst>
                    <a:ext uri="{9D8B030D-6E8A-4147-A177-3AD203B41FA5}">
                      <a16:colId xmlns:a16="http://schemas.microsoft.com/office/drawing/2014/main" val="20001"/>
                    </a:ext>
                  </a:extLst>
                </a:gridCol>
              </a:tblGrid>
              <a:tr h="362593">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6045" marR="56045" marT="140112" marB="28022"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56045" marT="140112" marB="28022"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400593">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blockquote</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content that is quoted from another source, often with a citation and often indented on the page</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div</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generic grouping of elements within the document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0593">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dl</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description list containing one or more dt elements with each followed by one or more dd elements</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dt</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single term from a description list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dd</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the description or definition associated with a term from a description list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0593">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figure</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an illustration, photo, diagram, or similar object that is cross-referenced elsewhere in the document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figcaption</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the caption associated with a figure</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0593">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thematic break such as a scene change or a transition to a new topic (often displayed as a horizontal rule)</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00593">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main </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the main content of the document or application; only one main element should be used in the document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ol </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an ordered list of items</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ul </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an unordered list of items</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li </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single item from an ordered or unordered list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42562">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the text of a paragraph</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380696">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pre </a:t>
                      </a:r>
                    </a:p>
                  </a:txBody>
                  <a:tcPr marL="56045"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block of preformatted text in which line breaks and extra spaces in the code are retained (often displayed in a monospace font)</a:t>
                      </a:r>
                    </a:p>
                  </a:txBody>
                  <a:tcPr marL="0" marR="56045" marT="37363" marB="37363">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96826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Text-Level Elements</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674787477"/>
              </p:ext>
            </p:extLst>
          </p:nvPr>
        </p:nvGraphicFramePr>
        <p:xfrm>
          <a:off x="1050925" y="1478020"/>
          <a:ext cx="7042150" cy="4215395"/>
        </p:xfrm>
        <a:graphic>
          <a:graphicData uri="http://schemas.openxmlformats.org/drawingml/2006/table">
            <a:tbl>
              <a:tblPr firstRow="1"/>
              <a:tblGrid>
                <a:gridCol w="1397000">
                  <a:extLst>
                    <a:ext uri="{9D8B030D-6E8A-4147-A177-3AD203B41FA5}">
                      <a16:colId xmlns:a16="http://schemas.microsoft.com/office/drawing/2014/main" val="20000"/>
                    </a:ext>
                  </a:extLst>
                </a:gridCol>
                <a:gridCol w="5645150">
                  <a:extLst>
                    <a:ext uri="{9D8B030D-6E8A-4147-A177-3AD203B41FA5}">
                      <a16:colId xmlns:a16="http://schemas.microsoft.com/office/drawing/2014/main" val="20001"/>
                    </a:ext>
                  </a:extLst>
                </a:gridCol>
              </a:tblGrid>
              <a:tr h="313371">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7501" marR="37501" marT="93753" marB="18751"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37501" marT="93753" marB="18751"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212931">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acts as a hypertext link</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2931">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abbr</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an abbreviation or acronym</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a span of text to which attention should be drawn (text usually appears in bold)</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2931">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br</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Represents a line break within the grouping element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cite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citation to a title or author of a creative work (text usually appears in italics)</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code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represents computer code (text usually appears in a monospace font)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data</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Associates a data value with the marked text with the value attribute providing the value</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dfn</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defined term for which a definition is given elsewhere in the document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em</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content that is emphasized or stressed (text usually appears in italics)</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a span of text that expresses an alternate voice or mood (text usually appears in italics)</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3627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kbd</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text that represents user input, typically from a computer keyboard or a voice command</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2931">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mark </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is highlighted for reference purposes</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06721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Text-Level Elements (continued)</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625810966"/>
              </p:ext>
            </p:extLst>
          </p:nvPr>
        </p:nvGraphicFramePr>
        <p:xfrm>
          <a:off x="1200150" y="1471484"/>
          <a:ext cx="6743700" cy="4148838"/>
        </p:xfrm>
        <a:graphic>
          <a:graphicData uri="http://schemas.openxmlformats.org/drawingml/2006/table">
            <a:tbl>
              <a:tblPr firstRow="1"/>
              <a:tblGrid>
                <a:gridCol w="1314450">
                  <a:extLst>
                    <a:ext uri="{9D8B030D-6E8A-4147-A177-3AD203B41FA5}">
                      <a16:colId xmlns:a16="http://schemas.microsoft.com/office/drawing/2014/main" val="20000"/>
                    </a:ext>
                  </a:extLst>
                </a:gridCol>
                <a:gridCol w="5429250">
                  <a:extLst>
                    <a:ext uri="{9D8B030D-6E8A-4147-A177-3AD203B41FA5}">
                      <a16:colId xmlns:a16="http://schemas.microsoft.com/office/drawing/2014/main" val="20001"/>
                    </a:ext>
                  </a:extLst>
                </a:gridCol>
              </a:tblGrid>
              <a:tr h="444500">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Element</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37501" marR="37501" marT="93753" marB="18751"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37501" marT="93753" marB="18751"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47616">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Q</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is quoted from another source</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content that is no longer accurate or relevant (text is usually struck through)</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83978">
                <a:tc>
                  <a:txBody>
                    <a:bodyPr/>
                    <a:lstStyle/>
                    <a:p>
                      <a:pPr marL="0" marR="0">
                        <a:lnSpc>
                          <a:spcPts val="1300"/>
                        </a:lnSpc>
                        <a:spcBef>
                          <a:spcPts val="300"/>
                        </a:spcBef>
                        <a:spcAft>
                          <a:spcPts val="0"/>
                        </a:spcAft>
                      </a:pPr>
                      <a:r>
                        <a:rPr lang="en-US" sz="1600" spc="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samp</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text that represents the sample output from a computer program or application</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small</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side comments (text usually in small print)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83978">
                <a:tc>
                  <a:txBody>
                    <a:bodyPr/>
                    <a:lstStyle/>
                    <a:p>
                      <a:pPr marL="0" marR="0">
                        <a:lnSpc>
                          <a:spcPts val="1300"/>
                        </a:lnSpc>
                        <a:spcBef>
                          <a:spcPts val="300"/>
                        </a:spcBef>
                        <a:spcAft>
                          <a:spcPts val="0"/>
                        </a:spcAft>
                      </a:pPr>
                      <a:r>
                        <a:rPr lang="en-US" sz="1600" spc="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span</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Contains a generic run of text within the document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strong</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content of strong importance or seriousness (text usually appears in bold)</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sub</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text that should be treated as a text subscript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sup</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text that should be treated as a text superscript</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83978">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time</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a time value or text string</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20290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text that appears stylistically different from normal text (text usually appears underlined)</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202904">
                <a:tc>
                  <a:txBody>
                    <a:bodyPr/>
                    <a:lstStyle/>
                    <a:p>
                      <a:pPr marL="0" marR="0">
                        <a:lnSpc>
                          <a:spcPts val="1300"/>
                        </a:lnSpc>
                        <a:spcBef>
                          <a:spcPts val="300"/>
                        </a:spcBef>
                        <a:spcAft>
                          <a:spcPts val="0"/>
                        </a:spcAft>
                      </a:pPr>
                      <a:r>
                        <a:rPr lang="en-US" sz="1600" spc="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var</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Marks text that is treated as a variable in a mathematical expression or computer program</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183978">
                <a:tc>
                  <a:txBody>
                    <a:bodyPr/>
                    <a:lstStyle/>
                    <a:p>
                      <a:pPr marL="0" marR="0">
                        <a:lnSpc>
                          <a:spcPts val="1300"/>
                        </a:lnSpc>
                        <a:spcBef>
                          <a:spcPts val="300"/>
                        </a:spcBef>
                        <a:spcAft>
                          <a:spcPts val="0"/>
                        </a:spcAft>
                      </a:pPr>
                      <a:r>
                        <a:rPr lang="en-US" sz="1600" spc="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wbr</a:t>
                      </a:r>
                      <a:endPar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37501"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Represents where a line break should occur, if needed, for a long text string</a:t>
                      </a:r>
                    </a:p>
                  </a:txBody>
                  <a:tcPr marL="0" marR="37501" marT="25001" marB="25001">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771049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Linking an HTML Document to a Style Sheet</a:t>
            </a:r>
          </a:p>
        </p:txBody>
      </p:sp>
      <p:sp>
        <p:nvSpPr>
          <p:cNvPr id="5" name="Content Placeholder 4"/>
          <p:cNvSpPr>
            <a:spLocks noGrp="1"/>
          </p:cNvSpPr>
          <p:nvPr>
            <p:ph type="body" sz="quarter" idx="17"/>
          </p:nvPr>
        </p:nvSpPr>
        <p:spPr>
          <a:prstGeom prst="rect">
            <a:avLst/>
          </a:prstGeom>
        </p:spPr>
        <p:txBody>
          <a:bodyPr>
            <a:normAutofit/>
          </a:bodyPr>
          <a:lstStyle/>
          <a:p>
            <a:r>
              <a:rPr lang="en-US" dirty="0"/>
              <a:t>A </a:t>
            </a:r>
            <a:r>
              <a:rPr lang="en-US" b="1" dirty="0"/>
              <a:t>style sheet </a:t>
            </a:r>
            <a:r>
              <a:rPr lang="en-US" dirty="0"/>
              <a:t>is a set of rules specifying how page elements are displayed; it is written in the </a:t>
            </a:r>
            <a:r>
              <a:rPr lang="en-US" b="1" dirty="0"/>
              <a:t>Cascading Style Sheet (CSS) </a:t>
            </a:r>
            <a:r>
              <a:rPr lang="en-US" dirty="0"/>
              <a:t>language</a:t>
            </a:r>
          </a:p>
          <a:p>
            <a:r>
              <a:rPr lang="en-US" dirty="0"/>
              <a:t>To link an HTML document to an external style sheet file, add the following element:</a:t>
            </a:r>
          </a:p>
          <a:p>
            <a:pPr marL="0" indent="0" algn="ctr">
              <a:buNone/>
            </a:pPr>
            <a:r>
              <a:rPr lang="en-US" sz="2600" dirty="0">
                <a:latin typeface="Courier New" panose="02070309020205020404" pitchFamily="49" charset="0"/>
                <a:cs typeface="Courier New" panose="02070309020205020404" pitchFamily="49" charset="0"/>
              </a:rPr>
              <a:t>&lt;link href=”</a:t>
            </a:r>
            <a:r>
              <a:rPr lang="en-US" sz="2600" i="1" dirty="0">
                <a:latin typeface="Courier New" panose="02070309020205020404" pitchFamily="49" charset="0"/>
                <a:cs typeface="Courier New" panose="02070309020205020404" pitchFamily="49" charset="0"/>
              </a:rPr>
              <a:t>file</a:t>
            </a:r>
            <a:r>
              <a:rPr lang="en-US" sz="2600" dirty="0">
                <a:latin typeface="Courier New" panose="02070309020205020404" pitchFamily="49" charset="0"/>
                <a:cs typeface="Courier New" panose="02070309020205020404" pitchFamily="49" charset="0"/>
              </a:rPr>
              <a:t>” rel=”stylesheet” /&gt;</a:t>
            </a:r>
          </a:p>
          <a:p>
            <a:pPr marL="0" indent="0">
              <a:buNone/>
            </a:pPr>
            <a:r>
              <a:rPr lang="en-US" dirty="0"/>
              <a:t>where </a:t>
            </a:r>
            <a:r>
              <a:rPr lang="en-US" sz="2600" dirty="0">
                <a:latin typeface="Courier New" panose="02070309020205020404" pitchFamily="49" charset="0"/>
                <a:cs typeface="Courier New" panose="02070309020205020404" pitchFamily="49" charset="0"/>
              </a:rPr>
              <a:t>file</a:t>
            </a:r>
            <a:r>
              <a:rPr lang="en-US" dirty="0"/>
              <a:t> is a text file containing the CSS style sheet</a:t>
            </a:r>
          </a:p>
        </p:txBody>
      </p:sp>
    </p:spTree>
    <p:extLst>
      <p:ext uri="{BB962C8B-B14F-4D97-AF65-F5344CB8AC3E}">
        <p14:creationId xmlns:p14="http://schemas.microsoft.com/office/powerpoint/2010/main" val="477504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Linking an HTML Document to a Style Sheet (continued 1)</a:t>
            </a:r>
          </a:p>
        </p:txBody>
      </p:sp>
      <p:sp>
        <p:nvSpPr>
          <p:cNvPr id="3" name="Text Placeholder 2"/>
          <p:cNvSpPr>
            <a:spLocks noGrp="1"/>
          </p:cNvSpPr>
          <p:nvPr>
            <p:ph type="body" sz="quarter" idx="17"/>
          </p:nvPr>
        </p:nvSpPr>
        <p:spPr/>
        <p:txBody>
          <a:bodyPr/>
          <a:lstStyle/>
          <a:p>
            <a:r>
              <a:rPr lang="en-US" dirty="0"/>
              <a:t>The </a:t>
            </a:r>
            <a:r>
              <a:rPr lang="en-US" sz="2600" dirty="0">
                <a:latin typeface="Courier New" panose="02070309020205020404" pitchFamily="49" charset="0"/>
                <a:cs typeface="Courier New" panose="02070309020205020404" pitchFamily="49" charset="0"/>
              </a:rPr>
              <a:t>link</a:t>
            </a:r>
            <a:r>
              <a:rPr lang="en-US" dirty="0"/>
              <a:t> element can also be used to link to data other than style sheets</a:t>
            </a:r>
          </a:p>
          <a:p>
            <a:r>
              <a:rPr lang="en-US" dirty="0"/>
              <a:t>The </a:t>
            </a:r>
            <a:r>
              <a:rPr lang="en-US" sz="2600" dirty="0">
                <a:latin typeface="Courier New" panose="02070309020205020404" pitchFamily="49" charset="0"/>
                <a:cs typeface="Courier New" panose="02070309020205020404" pitchFamily="49" charset="0"/>
              </a:rPr>
              <a:t>rel</a:t>
            </a:r>
            <a:r>
              <a:rPr lang="en-US" dirty="0"/>
              <a:t> attribute is required to tell the browser that it is linking to style sheet data</a:t>
            </a:r>
          </a:p>
          <a:p>
            <a:r>
              <a:rPr lang="en-US" dirty="0"/>
              <a:t>Older websites might include </a:t>
            </a:r>
            <a:r>
              <a:rPr lang="en-US" sz="2600" dirty="0">
                <a:latin typeface="Courier New" panose="02070309020205020404" pitchFamily="49" charset="0"/>
                <a:cs typeface="Courier New" panose="02070309020205020404" pitchFamily="49" charset="0"/>
              </a:rPr>
              <a:t>type="text/css"</a:t>
            </a:r>
            <a:r>
              <a:rPr lang="en-US" dirty="0"/>
              <a:t> as part of the </a:t>
            </a:r>
            <a:r>
              <a:rPr lang="en-US" sz="2600" dirty="0">
                <a:latin typeface="Courier New" panose="02070309020205020404" pitchFamily="49" charset="0"/>
                <a:cs typeface="Courier New" panose="02070309020205020404" pitchFamily="49" charset="0"/>
              </a:rPr>
              <a:t>link href </a:t>
            </a:r>
            <a:r>
              <a:rPr lang="en-US" dirty="0"/>
              <a:t>element</a:t>
            </a:r>
          </a:p>
        </p:txBody>
      </p:sp>
    </p:spTree>
    <p:extLst>
      <p:ext uri="{BB962C8B-B14F-4D97-AF65-F5344CB8AC3E}">
        <p14:creationId xmlns:p14="http://schemas.microsoft.com/office/powerpoint/2010/main" val="3370737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Linking an HTML Document to a Style Sheet (continued 2)</a:t>
            </a:r>
          </a:p>
        </p:txBody>
      </p:sp>
      <p:pic>
        <p:nvPicPr>
          <p:cNvPr id="9" name="Picture Placeholder 8" descr="This figure explains how to link stylesheets to a document.&#10;The document highlights a set of lines each beginning with the link element.&#10;The first line highlighted reads “&lt;link href=ct_base.css” rel=”stylesheet” /&gt;” In this case the “href” attribute associates with “ct_base.css”. A rectangular box labeled “filename of the CSS style sheet” is positioned above the highlighted section. An arrow originating from the first rectangular box points to “ct_base.css”.&#10;The href attribute is followed by an “rel” attribute that associates to “stylesheet”. A rectangular box labeled “rel attribute indicates the type of link relationship” is positioned above the “rel” attribute. An arrow originating from the second rectangular box points to “stylesheet”.&#10;The second line highlighted reads “&lt;link href=ct_layout2.css” rel=”stylesheet” /&gt;”&#10;A rectangular box labeled “link elements link the web page to a style sheet file” is positioned to the left of both lines of code. An arrow originating from the box point to both link element lines of code." title="Linking to style sheets"/>
          <p:cNvPicPr>
            <a:picLocks noGrp="1" noChangeAspect="1"/>
          </p:cNvPicPr>
          <p:nvPr>
            <p:ph type="pic" sz="quarter" idx="10"/>
          </p:nvPr>
        </p:nvPicPr>
        <p:blipFill>
          <a:blip r:embed="rId3"/>
          <a:stretch>
            <a:fillRect/>
          </a:stretch>
        </p:blipFill>
        <p:spPr>
          <a:xfrm>
            <a:off x="739476" y="2282211"/>
            <a:ext cx="7665048" cy="2045881"/>
          </a:xfrm>
          <a:prstGeom prst="rect">
            <a:avLst/>
          </a:prstGeom>
        </p:spPr>
      </p:pic>
    </p:spTree>
    <p:extLst>
      <p:ext uri="{BB962C8B-B14F-4D97-AF65-F5344CB8AC3E}">
        <p14:creationId xmlns:p14="http://schemas.microsoft.com/office/powerpoint/2010/main" val="43257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an HTML5 Document</a:t>
            </a:r>
          </a:p>
        </p:txBody>
      </p:sp>
      <p:pic>
        <p:nvPicPr>
          <p:cNvPr id="4" name="Picture Placeholder 3" descr="This figure explains the structure of an HTML5 document. &#10;The first line of the document reads &lt; !DOCTYPE html&gt;. A rectangular box labeled “the document type declaration is a processing instruction indicating the markup language used in the document” is positioned above the first line. An arrow originating from the rectangular box points to the first line in the document.&#10;The second line of the document reads &lt;html&gt;. A rectangular box labeled “the &lt;html&gt; tag marks the beginning of the html document” is positioned on the right side of the first box. An arrow originating from the second rectangular box points to the second line in the document.&#10;The third line of the document reads &lt;head&gt;. A rectangular box labeled “the &lt;head&gt; tag marks the document head containing information about the document” is positioned below the first box toward the left. An arrow originating from the third rectangular box points to the third line in the document.&#10;The fourth line of the document reads &lt;!—Curbside Thai Starting Page --&gt;. A rectangular box labeled “an HTML comment is a descriptive note added to the HTML file” is positioned below the second box toward the right. An arrow originating from the fourth rectangular box points to the fourth line in the document.&#10;The fifth line of the document reads &lt;meta charset=”utf-8” /&gt;. A rectangular box labeled “the &lt;meta&gt; tag marks metadata containing information about the document” is positioned below the third box. An arrow originating from the fifth rectangular box points to the fifth line in the document.&#10;The eighth line of the document reads &lt;title&gt; Curbside Thai&lt;/title&gt;. A rectangular box labeled “the &lt;title&gt; tag marks the page title that appears on the browser title bar or browser tab” is positioned below the fourth box. An arrow originating from the sixth rectangular box points to the eighth line in the document.&#10;The tenth line of the document reads &lt;body&gt;. A rectangular box labeled “the &lt;body&gt; tag marks the document body containing all of the content that will appear in the page” is positioned below the fifth box. An arrow originating from the seventh rectangular box points to the tenth line in the document.&#10;The twenty-second line of the document reads &lt;footer&gt;. A rectangular box labeled “an opening tag marks the start of the element content; this tag marks the start of page footer” is positioned below the seventh box. An arrow originating from the eighth rectangular box points to the twenty-second line in the document.&#10;The twenty-fourth line of the document reads &lt;/footer&gt;. A rectangular box labeled “a closing tag marks the end of the element content; this tag marks the end of the page footer” is positioned at the bottom. An arrow originating from the ninth rectangular box points to the twenty-fourth line in the document." title="The Structure of an HTML5 Document"/>
          <p:cNvPicPr>
            <a:picLocks noGrp="1" noChangeAspect="1"/>
          </p:cNvPicPr>
          <p:nvPr>
            <p:ph type="pic" sz="quarter" idx="10"/>
          </p:nvPr>
        </p:nvPicPr>
        <p:blipFill>
          <a:blip r:embed="rId3"/>
          <a:stretch>
            <a:fillRect/>
          </a:stretch>
        </p:blipFill>
        <p:spPr>
          <a:xfrm>
            <a:off x="1342399" y="1037231"/>
            <a:ext cx="6477000" cy="5181600"/>
          </a:xfrm>
          <a:prstGeom prst="rect">
            <a:avLst/>
          </a:prstGeom>
        </p:spPr>
      </p:pic>
    </p:spTree>
    <p:extLst>
      <p:ext uri="{BB962C8B-B14F-4D97-AF65-F5344CB8AC3E}">
        <p14:creationId xmlns:p14="http://schemas.microsoft.com/office/powerpoint/2010/main" val="676012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dirty="0"/>
              <a:t>Working with Character Sets </a:t>
            </a:r>
            <a:br>
              <a:rPr lang="en-US" dirty="0"/>
            </a:br>
            <a:r>
              <a:rPr lang="en-US" dirty="0"/>
              <a:t>and Special Characters</a:t>
            </a:r>
          </a:p>
        </p:txBody>
      </p:sp>
      <p:sp>
        <p:nvSpPr>
          <p:cNvPr id="87042" name="Content Placeholder 2"/>
          <p:cNvSpPr>
            <a:spLocks noGrp="1"/>
          </p:cNvSpPr>
          <p:nvPr>
            <p:ph type="body" sz="quarter" idx="17"/>
          </p:nvPr>
        </p:nvSpPr>
        <p:spPr>
          <a:prstGeom prst="rect">
            <a:avLst/>
          </a:prstGeom>
        </p:spPr>
        <p:txBody>
          <a:bodyPr>
            <a:normAutofit lnSpcReduction="10000"/>
          </a:bodyPr>
          <a:lstStyle/>
          <a:p>
            <a:r>
              <a:rPr lang="en-US" b="1" dirty="0"/>
              <a:t>Character set </a:t>
            </a:r>
            <a:r>
              <a:rPr lang="en-US" dirty="0"/>
              <a:t>is a collection of characters and symbols rendered by the browser</a:t>
            </a:r>
          </a:p>
          <a:p>
            <a:r>
              <a:rPr lang="en-US" dirty="0"/>
              <a:t>Character encoding associates each character from a character set that can be stored and read by a computer program</a:t>
            </a:r>
            <a:endParaRPr lang="en-US" b="1" dirty="0"/>
          </a:p>
          <a:p>
            <a:r>
              <a:rPr lang="en-US" dirty="0"/>
              <a:t>Character entity reference is also used to insert a special symbol using the syntax</a:t>
            </a:r>
          </a:p>
          <a:p>
            <a:pPr marL="914400" lvl="2" indent="0">
              <a:buNone/>
            </a:pPr>
            <a:r>
              <a:rPr lang="en-US" sz="2600" dirty="0">
                <a:latin typeface="Courier New" panose="02070309020205020404" pitchFamily="49" charset="0"/>
                <a:cs typeface="Courier New" panose="02070309020205020404" pitchFamily="49" charset="0"/>
              </a:rPr>
              <a:t>&amp;</a:t>
            </a:r>
            <a:r>
              <a:rPr lang="en-US" sz="2600" i="1" dirty="0">
                <a:latin typeface="Courier New" panose="02070309020205020404" pitchFamily="49" charset="0"/>
                <a:cs typeface="Courier New" panose="02070309020205020404" pitchFamily="49" charset="0"/>
              </a:rPr>
              <a:t>char</a:t>
            </a:r>
            <a:r>
              <a:rPr lang="en-US" sz="2600" dirty="0">
                <a:latin typeface="Courier New" panose="02070309020205020404" pitchFamily="49" charset="0"/>
                <a:cs typeface="Courier New" panose="02070309020205020404" pitchFamily="49" charset="0"/>
              </a:rPr>
              <a:t>;</a:t>
            </a:r>
          </a:p>
          <a:p>
            <a:pPr marL="314325" indent="0">
              <a:buNone/>
            </a:pPr>
            <a:r>
              <a:rPr lang="en-US" dirty="0"/>
              <a:t>where </a:t>
            </a:r>
            <a:r>
              <a:rPr lang="en-IN" sz="2600" dirty="0">
                <a:latin typeface="Courier New" panose="02070309020205020404" pitchFamily="49" charset="0"/>
                <a:cs typeface="Courier New" panose="02070309020205020404" pitchFamily="49" charset="0"/>
              </a:rPr>
              <a:t>char</a:t>
            </a:r>
            <a:r>
              <a:rPr lang="en-IN" dirty="0"/>
              <a:t> is the character’s entity reference</a:t>
            </a:r>
            <a:endParaRPr lang="en-US" dirty="0"/>
          </a:p>
        </p:txBody>
      </p:sp>
    </p:spTree>
    <p:extLst>
      <p:ext uri="{BB962C8B-B14F-4D97-AF65-F5344CB8AC3E}">
        <p14:creationId xmlns:p14="http://schemas.microsoft.com/office/powerpoint/2010/main" val="1246239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Inline Images</a:t>
            </a:r>
          </a:p>
        </p:txBody>
      </p:sp>
      <p:sp>
        <p:nvSpPr>
          <p:cNvPr id="3" name="Content Placeholder 2"/>
          <p:cNvSpPr>
            <a:spLocks noGrp="1"/>
          </p:cNvSpPr>
          <p:nvPr>
            <p:ph type="body" sz="quarter" idx="17"/>
          </p:nvPr>
        </p:nvSpPr>
        <p:spPr>
          <a:prstGeom prst="rect">
            <a:avLst/>
          </a:prstGeom>
        </p:spPr>
        <p:txBody>
          <a:bodyPr>
            <a:normAutofit/>
          </a:bodyPr>
          <a:lstStyle/>
          <a:p>
            <a:r>
              <a:rPr lang="en-IN" dirty="0"/>
              <a:t>To support </a:t>
            </a:r>
            <a:r>
              <a:rPr lang="en-IN" b="1" dirty="0"/>
              <a:t>embedded content</a:t>
            </a:r>
            <a:r>
              <a:rPr lang="en-IN" dirty="0"/>
              <a:t>, content imported from another resource, HTML provides </a:t>
            </a:r>
            <a:r>
              <a:rPr lang="en-IN" b="1" dirty="0"/>
              <a:t>embedded elements</a:t>
            </a:r>
          </a:p>
          <a:p>
            <a:r>
              <a:rPr lang="en-US" dirty="0"/>
              <a:t>These elements are also known as </a:t>
            </a:r>
            <a:r>
              <a:rPr lang="en-US" b="1" dirty="0"/>
              <a:t>interactive elements</a:t>
            </a:r>
            <a:r>
              <a:rPr lang="en-US" dirty="0"/>
              <a:t> because they allow for interaction between the user and the embedded object</a:t>
            </a:r>
          </a:p>
          <a:p>
            <a:pPr marL="0" indent="0" algn="ctr">
              <a:buNone/>
            </a:pPr>
            <a:r>
              <a:rPr lang="en-US" sz="2800" dirty="0">
                <a:latin typeface="Courier New" panose="02070309020205020404" pitchFamily="49" charset="0"/>
                <a:cs typeface="Courier New" panose="02070309020205020404" pitchFamily="49" charset="0"/>
              </a:rPr>
              <a:t>&lt;img src="file" alt="text" /&gt;</a:t>
            </a:r>
          </a:p>
          <a:p>
            <a:pPr marL="257175" lvl="1" indent="0">
              <a:buNone/>
            </a:pPr>
            <a:r>
              <a:rPr lang="en-US" sz="3200" dirty="0"/>
              <a:t>where </a:t>
            </a:r>
            <a:r>
              <a:rPr lang="en-US" sz="2600" dirty="0">
                <a:latin typeface="Courier New" panose="02070309020205020404" pitchFamily="49" charset="0"/>
                <a:cs typeface="Courier New" panose="02070309020205020404" pitchFamily="49" charset="0"/>
              </a:rPr>
              <a:t>file</a:t>
            </a:r>
            <a:r>
              <a:rPr lang="en-US" sz="3200" dirty="0"/>
              <a:t> is the name of the image file</a:t>
            </a:r>
          </a:p>
        </p:txBody>
      </p:sp>
    </p:spTree>
    <p:extLst>
      <p:ext uri="{BB962C8B-B14F-4D97-AF65-F5344CB8AC3E}">
        <p14:creationId xmlns:p14="http://schemas.microsoft.com/office/powerpoint/2010/main" val="258327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Inline Images (continued)</a:t>
            </a:r>
          </a:p>
        </p:txBody>
      </p:sp>
      <p:sp>
        <p:nvSpPr>
          <p:cNvPr id="3" name="Content Placeholder 2"/>
          <p:cNvSpPr>
            <a:spLocks noGrp="1"/>
          </p:cNvSpPr>
          <p:nvPr>
            <p:ph type="body" sz="quarter" idx="17"/>
          </p:nvPr>
        </p:nvSpPr>
        <p:spPr/>
        <p:txBody>
          <a:bodyPr>
            <a:normAutofit/>
          </a:bodyPr>
          <a:lstStyle/>
          <a:p>
            <a:r>
              <a:rPr lang="en-US" dirty="0"/>
              <a:t>Images marked with the </a:t>
            </a:r>
            <a:r>
              <a:rPr lang="en-US" sz="2800" dirty="0">
                <a:latin typeface="Courier New" panose="02070309020205020404" pitchFamily="49" charset="0"/>
                <a:cs typeface="Courier New" panose="02070309020205020404" pitchFamily="49" charset="0"/>
              </a:rPr>
              <a:t>&lt;img&gt; </a:t>
            </a:r>
            <a:r>
              <a:rPr lang="en-US" dirty="0"/>
              <a:t>tag are also known as </a:t>
            </a:r>
            <a:r>
              <a:rPr lang="en-US" b="1" dirty="0"/>
              <a:t>inline images</a:t>
            </a:r>
            <a:r>
              <a:rPr lang="en-US" dirty="0"/>
              <a:t> that are placed in line with surrounding content</a:t>
            </a:r>
          </a:p>
          <a:p>
            <a:r>
              <a:rPr lang="en-US" dirty="0"/>
              <a:t>Default image size matches the size of the image</a:t>
            </a:r>
          </a:p>
          <a:p>
            <a:r>
              <a:rPr lang="en-US" dirty="0"/>
              <a:t>You can specify width and height attributes using the </a:t>
            </a:r>
            <a:r>
              <a:rPr lang="en-US" sz="2600" dirty="0">
                <a:latin typeface="Courier New" panose="02070309020205020404" pitchFamily="49" charset="0"/>
                <a:cs typeface="Courier New" panose="02070309020205020404" pitchFamily="49" charset="0"/>
              </a:rPr>
              <a:t>img</a:t>
            </a:r>
            <a:r>
              <a:rPr lang="en-US" dirty="0"/>
              <a:t> element with</a:t>
            </a:r>
          </a:p>
          <a:p>
            <a:pPr marL="0" indent="0" algn="ctr">
              <a:buNone/>
            </a:pPr>
            <a:r>
              <a:rPr lang="en-US" sz="2600" dirty="0">
                <a:latin typeface="Courier New" panose="02070309020205020404" pitchFamily="49" charset="0"/>
                <a:cs typeface="Courier New" panose="02070309020205020404" pitchFamily="49" charset="0"/>
              </a:rPr>
              <a:t>width="</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 height="</a:t>
            </a:r>
            <a:r>
              <a:rPr lang="en-US" sz="2600" i="1" dirty="0">
                <a:latin typeface="Courier New" panose="02070309020205020404" pitchFamily="49" charset="0"/>
                <a:cs typeface="Courier New" panose="02070309020205020404" pitchFamily="49" charset="0"/>
              </a:rPr>
              <a:t>value</a:t>
            </a:r>
            <a:r>
              <a:rPr lang="en-US" sz="2600" dirty="0">
                <a:latin typeface="Courier New" panose="02070309020205020404" pitchFamily="49" charset="0"/>
                <a:cs typeface="Courier New" panose="02070309020205020404" pitchFamily="49" charset="0"/>
              </a:rPr>
              <a:t>“</a:t>
            </a:r>
          </a:p>
          <a:p>
            <a:pPr marL="257175" lvl="1" indent="0">
              <a:buNone/>
            </a:pPr>
            <a:r>
              <a:rPr lang="en-US" sz="3200" dirty="0"/>
              <a:t>where </a:t>
            </a:r>
            <a:r>
              <a:rPr lang="en-US" sz="2600" dirty="0">
                <a:latin typeface="Courier New" panose="02070309020205020404" pitchFamily="49" charset="0"/>
                <a:cs typeface="Courier New" panose="02070309020205020404" pitchFamily="49" charset="0"/>
              </a:rPr>
              <a:t>value</a:t>
            </a:r>
            <a:r>
              <a:rPr lang="en-US" sz="3200" dirty="0"/>
              <a:t> is expressed in pixels</a:t>
            </a:r>
            <a:endParaRPr lang="en-IN" sz="3200" dirty="0"/>
          </a:p>
        </p:txBody>
      </p:sp>
    </p:spTree>
    <p:extLst>
      <p:ext uri="{BB962C8B-B14F-4D97-AF65-F5344CB8AC3E}">
        <p14:creationId xmlns:p14="http://schemas.microsoft.com/office/powerpoint/2010/main" val="2262549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Breaks and Other Empty Elements</a:t>
            </a:r>
            <a:endParaRPr lang="en-IN" dirty="0"/>
          </a:p>
        </p:txBody>
      </p:sp>
      <p:sp>
        <p:nvSpPr>
          <p:cNvPr id="3" name="Content Placeholder 2"/>
          <p:cNvSpPr>
            <a:spLocks noGrp="1"/>
          </p:cNvSpPr>
          <p:nvPr>
            <p:ph type="body" sz="quarter" idx="17"/>
          </p:nvPr>
        </p:nvSpPr>
        <p:spPr/>
        <p:txBody>
          <a:bodyPr>
            <a:normAutofit/>
          </a:bodyPr>
          <a:lstStyle/>
          <a:p>
            <a:r>
              <a:rPr lang="en-US" dirty="0"/>
              <a:t>Empty element tags do not enclose text</a:t>
            </a:r>
          </a:p>
          <a:p>
            <a:r>
              <a:rPr lang="en-US" dirty="0"/>
              <a:t>A line break (</a:t>
            </a:r>
            <a:r>
              <a:rPr lang="en-US" sz="2600" dirty="0">
                <a:latin typeface="Courier New" panose="02070309020205020404" pitchFamily="49" charset="0"/>
                <a:cs typeface="Courier New" panose="02070309020205020404" pitchFamily="49" charset="0"/>
              </a:rPr>
              <a:t>&lt;br /&gt;</a:t>
            </a:r>
            <a:r>
              <a:rPr lang="en-US" dirty="0"/>
              <a:t>) forces page content to start on a new line within the group</a:t>
            </a:r>
            <a:endParaRPr lang="en-IN" dirty="0"/>
          </a:p>
          <a:p>
            <a:r>
              <a:rPr lang="en-US" dirty="0"/>
              <a:t>The </a:t>
            </a:r>
            <a:r>
              <a:rPr lang="en-US" sz="2800" dirty="0">
                <a:latin typeface="Courier New" panose="02070309020205020404" pitchFamily="49" charset="0"/>
                <a:cs typeface="Courier New" panose="02070309020205020404" pitchFamily="49" charset="0"/>
              </a:rPr>
              <a:t>br</a:t>
            </a:r>
            <a:r>
              <a:rPr lang="en-US" dirty="0"/>
              <a:t> element should not be used as a formatting tool</a:t>
            </a:r>
          </a:p>
          <a:p>
            <a:r>
              <a:rPr lang="en-US" dirty="0"/>
              <a:t>Word break (</a:t>
            </a:r>
            <a:r>
              <a:rPr lang="en-US" sz="2600" dirty="0">
                <a:latin typeface="Courier New" panose="02070309020205020404" pitchFamily="49" charset="0"/>
                <a:cs typeface="Courier New" panose="02070309020205020404" pitchFamily="49" charset="0"/>
              </a:rPr>
              <a:t>wbr</a:t>
            </a:r>
            <a:r>
              <a:rPr lang="en-US" dirty="0"/>
              <a:t>) element can indicate where a line break should occur</a:t>
            </a:r>
          </a:p>
          <a:p>
            <a:r>
              <a:rPr lang="en-US" dirty="0"/>
              <a:t>Horizontal rule (</a:t>
            </a:r>
            <a:r>
              <a:rPr lang="en-US" sz="2600" dirty="0">
                <a:latin typeface="Courier New" panose="02070309020205020404" pitchFamily="49" charset="0"/>
                <a:cs typeface="Courier New" panose="02070309020205020404" pitchFamily="49" charset="0"/>
              </a:rPr>
              <a:t>&lt;hr /&gt;</a:t>
            </a:r>
            <a:r>
              <a:rPr lang="en-US" dirty="0"/>
              <a:t>) element denotes a major topic change within a section</a:t>
            </a:r>
            <a:endParaRPr lang="en-IN" dirty="0"/>
          </a:p>
        </p:txBody>
      </p:sp>
    </p:spTree>
    <p:extLst>
      <p:ext uri="{BB962C8B-B14F-4D97-AF65-F5344CB8AC3E}">
        <p14:creationId xmlns:p14="http://schemas.microsoft.com/office/powerpoint/2010/main" val="3872854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Block Quotes and Other</a:t>
            </a:r>
            <a:br>
              <a:rPr lang="en-US" dirty="0"/>
            </a:br>
            <a:r>
              <a:rPr lang="en-US" dirty="0"/>
              <a:t>Elements</a:t>
            </a:r>
            <a:endParaRPr lang="en-IN" dirty="0"/>
          </a:p>
        </p:txBody>
      </p:sp>
      <p:sp>
        <p:nvSpPr>
          <p:cNvPr id="3" name="Content Placeholder 2"/>
          <p:cNvSpPr>
            <a:spLocks noGrp="1"/>
          </p:cNvSpPr>
          <p:nvPr>
            <p:ph type="body" sz="quarter" idx="17"/>
          </p:nvPr>
        </p:nvSpPr>
        <p:spPr/>
        <p:txBody>
          <a:bodyPr>
            <a:normAutofit lnSpcReduction="10000"/>
          </a:bodyPr>
          <a:lstStyle/>
          <a:p>
            <a:r>
              <a:rPr lang="en-US" dirty="0"/>
              <a:t>Extended quotes can be placed in a </a:t>
            </a:r>
            <a:r>
              <a:rPr lang="en-US" sz="2600" dirty="0">
                <a:latin typeface="Courier New" panose="02070309020205020404" pitchFamily="49" charset="0"/>
                <a:cs typeface="Courier New" panose="02070309020205020404" pitchFamily="49" charset="0"/>
              </a:rPr>
              <a:t>blockquote</a:t>
            </a:r>
            <a:r>
              <a:rPr lang="en-US" dirty="0"/>
              <a:t> element</a:t>
            </a:r>
          </a:p>
          <a:p>
            <a:r>
              <a:rPr lang="en-US" dirty="0"/>
              <a:t>By default, most browsers render block quotes by indenting the quoted material to separate from it from the website author’s words</a:t>
            </a:r>
          </a:p>
          <a:p>
            <a:pPr marL="600075" lvl="2" indent="0">
              <a:buNone/>
            </a:pPr>
            <a:r>
              <a:rPr lang="en-US" sz="2600" dirty="0">
                <a:latin typeface="Courier New" panose="02070309020205020404" pitchFamily="49" charset="0"/>
                <a:cs typeface="Courier New" panose="02070309020205020404" pitchFamily="49" charset="0"/>
              </a:rPr>
              <a:t>&lt;blockquote&gt;</a:t>
            </a:r>
          </a:p>
          <a:p>
            <a:pPr marL="600075" lvl="2" indent="0">
              <a:buNone/>
            </a:pPr>
            <a:r>
              <a:rPr lang="en-US" sz="2600" dirty="0">
                <a:latin typeface="Courier New" panose="02070309020205020404" pitchFamily="49" charset="0"/>
                <a:cs typeface="Courier New" panose="02070309020205020404" pitchFamily="49" charset="0"/>
              </a:rPr>
              <a:t>content</a:t>
            </a:r>
          </a:p>
          <a:p>
            <a:pPr marL="600075" lvl="2" indent="0">
              <a:buNone/>
            </a:pPr>
            <a:r>
              <a:rPr lang="en-US" sz="2600" dirty="0">
                <a:latin typeface="Courier New" panose="02070309020205020404" pitchFamily="49" charset="0"/>
                <a:cs typeface="Courier New" panose="02070309020205020404" pitchFamily="49" charset="0"/>
              </a:rPr>
              <a:t>&lt;/blockquote&gt;</a:t>
            </a:r>
          </a:p>
          <a:p>
            <a:pPr marL="257175" lvl="1" indent="0">
              <a:buNone/>
            </a:pPr>
            <a:r>
              <a:rPr lang="en-US" sz="3200" dirty="0"/>
              <a:t>where </a:t>
            </a:r>
            <a:r>
              <a:rPr lang="en-US" sz="2600" dirty="0">
                <a:latin typeface="Courier New" panose="02070309020205020404" pitchFamily="49" charset="0"/>
                <a:cs typeface="Courier New" panose="02070309020205020404" pitchFamily="49" charset="0"/>
              </a:rPr>
              <a:t>content</a:t>
            </a:r>
            <a:r>
              <a:rPr lang="en-US" sz="3200" dirty="0"/>
              <a:t> is the text of the quote</a:t>
            </a:r>
          </a:p>
        </p:txBody>
      </p:sp>
    </p:spTree>
    <p:extLst>
      <p:ext uri="{BB962C8B-B14F-4D97-AF65-F5344CB8AC3E}">
        <p14:creationId xmlns:p14="http://schemas.microsoft.com/office/powerpoint/2010/main" val="1751789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Lists</a:t>
            </a:r>
          </a:p>
        </p:txBody>
      </p:sp>
      <p:sp>
        <p:nvSpPr>
          <p:cNvPr id="3" name="Content Placeholder 2"/>
          <p:cNvSpPr>
            <a:spLocks noGrp="1"/>
          </p:cNvSpPr>
          <p:nvPr>
            <p:ph type="body" sz="quarter" idx="17"/>
          </p:nvPr>
        </p:nvSpPr>
        <p:spPr>
          <a:prstGeom prst="rect">
            <a:avLst/>
          </a:prstGeom>
        </p:spPr>
        <p:txBody>
          <a:bodyPr>
            <a:normAutofit lnSpcReduction="10000"/>
          </a:bodyPr>
          <a:lstStyle/>
          <a:p>
            <a:r>
              <a:rPr lang="en-IN" dirty="0"/>
              <a:t>A list is a type of grouping element</a:t>
            </a:r>
          </a:p>
          <a:p>
            <a:r>
              <a:rPr lang="en-IN" b="1" dirty="0"/>
              <a:t>Ordered lists</a:t>
            </a:r>
            <a:r>
              <a:rPr lang="en-IN" dirty="0"/>
              <a:t>:</a:t>
            </a:r>
            <a:r>
              <a:rPr lang="en-IN" b="1" dirty="0"/>
              <a:t> </a:t>
            </a:r>
            <a:r>
              <a:rPr lang="en-IN" dirty="0"/>
              <a:t>used for items that follow some defined sequential order</a:t>
            </a:r>
          </a:p>
          <a:p>
            <a:r>
              <a:rPr lang="en-IN" b="1" dirty="0"/>
              <a:t>Unordered lists</a:t>
            </a:r>
            <a:r>
              <a:rPr lang="en-IN" dirty="0"/>
              <a:t>: used for lists in which the items have no sequential order</a:t>
            </a:r>
          </a:p>
          <a:p>
            <a:r>
              <a:rPr lang="en-IN" b="1" dirty="0"/>
              <a:t>Description lists</a:t>
            </a:r>
            <a:r>
              <a:rPr lang="en-IN" dirty="0"/>
              <a:t>:</a:t>
            </a:r>
            <a:r>
              <a:rPr lang="en-IN" b="1" dirty="0"/>
              <a:t> </a:t>
            </a:r>
            <a:r>
              <a:rPr lang="en-IN" dirty="0"/>
              <a:t>contain a list of terms and matching descriptions</a:t>
            </a:r>
          </a:p>
          <a:p>
            <a:r>
              <a:rPr lang="en-IN" b="1" dirty="0"/>
              <a:t>Navigation lists</a:t>
            </a:r>
            <a:r>
              <a:rPr lang="en-IN" dirty="0"/>
              <a:t>:</a:t>
            </a:r>
            <a:r>
              <a:rPr lang="en-IN" b="1" dirty="0"/>
              <a:t> </a:t>
            </a:r>
            <a:r>
              <a:rPr lang="en-IN" dirty="0"/>
              <a:t>unordered lists of hypertext links placed within the </a:t>
            </a:r>
            <a:r>
              <a:rPr lang="en-IN" sz="2600" dirty="0">
                <a:latin typeface="Courier New" panose="02070309020205020404" pitchFamily="49" charset="0"/>
                <a:cs typeface="Courier New" panose="02070309020205020404" pitchFamily="49" charset="0"/>
              </a:rPr>
              <a:t>nav </a:t>
            </a:r>
            <a:r>
              <a:rPr lang="en-IN" dirty="0"/>
              <a:t>element</a:t>
            </a:r>
            <a:endParaRPr lang="en-IN" b="1" dirty="0"/>
          </a:p>
        </p:txBody>
      </p:sp>
    </p:spTree>
    <p:extLst>
      <p:ext uri="{BB962C8B-B14F-4D97-AF65-F5344CB8AC3E}">
        <p14:creationId xmlns:p14="http://schemas.microsoft.com/office/powerpoint/2010/main" val="460339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Hypertext Links</a:t>
            </a:r>
          </a:p>
        </p:txBody>
      </p:sp>
      <p:sp>
        <p:nvSpPr>
          <p:cNvPr id="3" name="Content Placeholder 2"/>
          <p:cNvSpPr>
            <a:spLocks noGrp="1"/>
          </p:cNvSpPr>
          <p:nvPr>
            <p:ph type="body" sz="quarter" idx="17"/>
          </p:nvPr>
        </p:nvSpPr>
        <p:spPr>
          <a:prstGeom prst="rect">
            <a:avLst/>
          </a:prstGeom>
        </p:spPr>
        <p:txBody>
          <a:bodyPr>
            <a:normAutofit/>
          </a:bodyPr>
          <a:lstStyle/>
          <a:p>
            <a:r>
              <a:rPr lang="en-IN" dirty="0"/>
              <a:t>Hypertext is created by enclosing content within a set of </a:t>
            </a:r>
            <a:r>
              <a:rPr lang="en-IN" sz="2600" dirty="0">
                <a:latin typeface="Courier New" panose="02070309020205020404" pitchFamily="49" charset="0"/>
                <a:cs typeface="Courier New" panose="02070309020205020404" pitchFamily="49" charset="0"/>
              </a:rPr>
              <a:t>&lt;a&gt;</a:t>
            </a:r>
            <a:r>
              <a:rPr lang="en-IN" dirty="0"/>
              <a:t> tags</a:t>
            </a:r>
          </a:p>
          <a:p>
            <a:pPr marL="457200" lvl="1" indent="0">
              <a:buNone/>
            </a:pPr>
            <a:r>
              <a:rPr lang="en-IN" sz="2600" dirty="0">
                <a:latin typeface="Courier New" panose="02070309020205020404" pitchFamily="49" charset="0"/>
                <a:cs typeface="Courier New" panose="02070309020205020404" pitchFamily="49" charset="0"/>
              </a:rPr>
              <a:t>&lt;a href=“url”&gt;content&lt;/a&gt;</a:t>
            </a:r>
          </a:p>
          <a:p>
            <a:pPr lvl="1" indent="-457200">
              <a:buNone/>
            </a:pPr>
            <a:r>
              <a:rPr lang="en-IN" sz="3200" dirty="0"/>
              <a:t>	where </a:t>
            </a:r>
            <a:r>
              <a:rPr lang="en-IN" sz="2600" dirty="0">
                <a:latin typeface="Courier New" panose="02070309020205020404" pitchFamily="49" charset="0"/>
                <a:cs typeface="Courier New" panose="02070309020205020404" pitchFamily="49" charset="0"/>
              </a:rPr>
              <a:t>url</a:t>
            </a:r>
            <a:r>
              <a:rPr lang="en-IN" sz="3200" dirty="0"/>
              <a:t> is </a:t>
            </a:r>
            <a:r>
              <a:rPr lang="en-IN" sz="3200" b="1" dirty="0"/>
              <a:t>Uniform Resource Locator (URL)</a:t>
            </a:r>
            <a:r>
              <a:rPr lang="en-IN" sz="3200" dirty="0"/>
              <a:t> and </a:t>
            </a:r>
            <a:r>
              <a:rPr lang="en-US" dirty="0">
                <a:latin typeface="Courier New" panose="02070309020205020404" pitchFamily="49" charset="0"/>
                <a:cs typeface="Courier New" panose="02070309020205020404" pitchFamily="49" charset="0"/>
              </a:rPr>
              <a:t>content</a:t>
            </a:r>
            <a:r>
              <a:rPr lang="en-US" sz="3200" dirty="0"/>
              <a:t> is the document content marked as a link</a:t>
            </a:r>
          </a:p>
          <a:p>
            <a:pPr marL="280988" lvl="1" indent="-231775"/>
            <a:r>
              <a:rPr lang="en-US" sz="3200" dirty="0"/>
              <a:t>A </a:t>
            </a:r>
            <a:r>
              <a:rPr lang="en-US" sz="3200" b="1" dirty="0"/>
              <a:t>rollover effect</a:t>
            </a:r>
            <a:r>
              <a:rPr lang="en-US" sz="3200" dirty="0"/>
              <a:t> is used to provide visual clues that the text is hypertext rather than normal text</a:t>
            </a:r>
            <a:endParaRPr lang="en-IN" sz="3200" dirty="0"/>
          </a:p>
        </p:txBody>
      </p:sp>
    </p:spTree>
    <p:extLst>
      <p:ext uri="{BB962C8B-B14F-4D97-AF65-F5344CB8AC3E}">
        <p14:creationId xmlns:p14="http://schemas.microsoft.com/office/powerpoint/2010/main" val="66512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Turning an Inline Image into a Link</a:t>
            </a:r>
            <a:endParaRPr lang="en-IN" dirty="0"/>
          </a:p>
        </p:txBody>
      </p:sp>
      <p:sp>
        <p:nvSpPr>
          <p:cNvPr id="3" name="Content Placeholder 2"/>
          <p:cNvSpPr>
            <a:spLocks noGrp="1"/>
          </p:cNvSpPr>
          <p:nvPr>
            <p:ph type="body" sz="quarter" idx="17"/>
          </p:nvPr>
        </p:nvSpPr>
        <p:spPr>
          <a:prstGeom prst="rect">
            <a:avLst/>
          </a:prstGeom>
        </p:spPr>
        <p:txBody>
          <a:bodyPr>
            <a:normAutofit/>
          </a:bodyPr>
          <a:lstStyle/>
          <a:p>
            <a:pPr marL="282575" lvl="1" indent="-282575"/>
            <a:r>
              <a:rPr lang="en-US" sz="3200" dirty="0"/>
              <a:t>Inline images can be turned into links by enclosing the image within opening and closing </a:t>
            </a:r>
            <a:r>
              <a:rPr lang="en-US" sz="2600" dirty="0">
                <a:latin typeface="Courier New" panose="02070309020205020404" pitchFamily="49" charset="0"/>
                <a:cs typeface="Courier New" panose="02070309020205020404" pitchFamily="49" charset="0"/>
              </a:rPr>
              <a:t>&lt;a&gt;</a:t>
            </a:r>
            <a:r>
              <a:rPr lang="en-US" sz="3200" dirty="0"/>
              <a:t> tags</a:t>
            </a:r>
          </a:p>
          <a:p>
            <a:pPr marL="0" lvl="1" indent="0">
              <a:buNone/>
            </a:pPr>
            <a:endParaRPr lang="en-US" dirty="0"/>
          </a:p>
          <a:p>
            <a:pPr marL="0" lvl="1" indent="0">
              <a:buNone/>
            </a:pPr>
            <a:r>
              <a:rPr lang="en-US" sz="2600" dirty="0">
                <a:latin typeface="Courier New" panose="02070309020205020404" pitchFamily="49" charset="0"/>
                <a:cs typeface="Courier New" panose="02070309020205020404" pitchFamily="49" charset="0"/>
              </a:rPr>
              <a:t>&lt;a href="ct_start.html"&gt;&lt;img src="ct_logo2.png“ alt="Curbside Thai" /&gt;&lt;/a&gt;</a:t>
            </a:r>
            <a:endParaRPr lang="en-US" dirty="0"/>
          </a:p>
        </p:txBody>
      </p:sp>
    </p:spTree>
    <p:extLst>
      <p:ext uri="{BB962C8B-B14F-4D97-AF65-F5344CB8AC3E}">
        <p14:creationId xmlns:p14="http://schemas.microsoft.com/office/powerpoint/2010/main" val="432853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Specifying the Folder Path</a:t>
            </a:r>
          </a:p>
        </p:txBody>
      </p:sp>
      <p:sp>
        <p:nvSpPr>
          <p:cNvPr id="3" name="Content Placeholder 2"/>
          <p:cNvSpPr>
            <a:spLocks noGrp="1"/>
          </p:cNvSpPr>
          <p:nvPr>
            <p:ph type="body" sz="quarter" idx="17"/>
          </p:nvPr>
        </p:nvSpPr>
        <p:spPr>
          <a:prstGeom prst="rect">
            <a:avLst/>
          </a:prstGeom>
        </p:spPr>
        <p:txBody>
          <a:bodyPr>
            <a:normAutofit lnSpcReduction="10000"/>
          </a:bodyPr>
          <a:lstStyle/>
          <a:p>
            <a:pPr marL="280988"/>
            <a:r>
              <a:rPr lang="en-US" dirty="0"/>
              <a:t>A </a:t>
            </a:r>
            <a:r>
              <a:rPr lang="en-US" b="1" dirty="0"/>
              <a:t>root folder</a:t>
            </a:r>
            <a:r>
              <a:rPr lang="en-US" dirty="0"/>
              <a:t> contains the site’s home page the index.html file</a:t>
            </a:r>
          </a:p>
          <a:p>
            <a:pPr marL="280988"/>
            <a:r>
              <a:rPr lang="en-US" dirty="0"/>
              <a:t>An </a:t>
            </a:r>
            <a:r>
              <a:rPr lang="en-US" b="1" dirty="0"/>
              <a:t>absolute path </a:t>
            </a:r>
            <a:r>
              <a:rPr lang="en-US" dirty="0"/>
              <a:t>is a path that starts from the root folder and processes down the entire folder structure described with the expression</a:t>
            </a:r>
          </a:p>
          <a:p>
            <a:pPr marL="280988" lvl="1" indent="0" algn="ctr">
              <a:buNone/>
            </a:pPr>
            <a:r>
              <a:rPr lang="en-US" sz="2600" dirty="0">
                <a:latin typeface="Courier New" panose="02070309020205020404" pitchFamily="49" charset="0"/>
                <a:cs typeface="Courier New" panose="02070309020205020404" pitchFamily="49" charset="0"/>
              </a:rPr>
              <a:t>/folder1/folder2/folder3/file</a:t>
            </a:r>
          </a:p>
          <a:p>
            <a:pPr marL="280988" lvl="1" indent="0">
              <a:buNone/>
            </a:pPr>
            <a:r>
              <a:rPr lang="en-US" sz="3200" dirty="0"/>
              <a:t>where </a:t>
            </a:r>
            <a:r>
              <a:rPr lang="en-US" sz="2600" dirty="0">
                <a:latin typeface="Courier New" panose="02070309020205020404" pitchFamily="49" charset="0"/>
                <a:cs typeface="Courier New" panose="02070309020205020404" pitchFamily="49" charset="0"/>
              </a:rPr>
              <a:t>folder1</a:t>
            </a:r>
            <a:r>
              <a:rPr lang="en-US" sz="3200" dirty="0"/>
              <a:t> is the root folder, followed by the subfolders </a:t>
            </a:r>
            <a:r>
              <a:rPr lang="en-US" sz="2600" dirty="0">
                <a:latin typeface="Courier New" panose="02070309020205020404" pitchFamily="49" charset="0"/>
                <a:cs typeface="Courier New" panose="02070309020205020404" pitchFamily="49" charset="0"/>
              </a:rPr>
              <a:t>folder2</a:t>
            </a:r>
            <a:r>
              <a:rPr lang="en-US" sz="3200" dirty="0"/>
              <a:t>, </a:t>
            </a:r>
            <a:r>
              <a:rPr lang="en-US" sz="2600" dirty="0">
                <a:latin typeface="Courier New" panose="02070309020205020404" pitchFamily="49" charset="0"/>
                <a:cs typeface="Courier New" panose="02070309020205020404" pitchFamily="49" charset="0"/>
              </a:rPr>
              <a:t>folder3</a:t>
            </a:r>
            <a:r>
              <a:rPr lang="en-US" sz="3200" dirty="0"/>
              <a:t>, and so forth, down to the linked file</a:t>
            </a:r>
            <a:endParaRPr lang="en-IN" sz="3200" dirty="0"/>
          </a:p>
        </p:txBody>
      </p:sp>
    </p:spTree>
    <p:extLst>
      <p:ext uri="{BB962C8B-B14F-4D97-AF65-F5344CB8AC3E}">
        <p14:creationId xmlns:p14="http://schemas.microsoft.com/office/powerpoint/2010/main" val="813197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Specifying the Folder Path</a:t>
            </a:r>
            <a:br>
              <a:rPr lang="en-IN" dirty="0"/>
            </a:br>
            <a:r>
              <a:rPr lang="en-IN" dirty="0"/>
              <a:t>(continued)</a:t>
            </a:r>
          </a:p>
        </p:txBody>
      </p:sp>
      <p:sp>
        <p:nvSpPr>
          <p:cNvPr id="3" name="Content Placeholder 2"/>
          <p:cNvSpPr>
            <a:spLocks noGrp="1"/>
          </p:cNvSpPr>
          <p:nvPr>
            <p:ph type="body" sz="quarter" idx="17"/>
          </p:nvPr>
        </p:nvSpPr>
        <p:spPr>
          <a:prstGeom prst="rect">
            <a:avLst/>
          </a:prstGeom>
        </p:spPr>
        <p:txBody>
          <a:bodyPr>
            <a:normAutofit/>
          </a:bodyPr>
          <a:lstStyle/>
          <a:p>
            <a:pPr marL="280988"/>
            <a:r>
              <a:rPr lang="en-US" dirty="0"/>
              <a:t>A </a:t>
            </a:r>
            <a:r>
              <a:rPr lang="en-US" b="1" dirty="0"/>
              <a:t>relative path </a:t>
            </a:r>
            <a:r>
              <a:rPr lang="en-US" dirty="0"/>
              <a:t>is expressed relative to the location of the current document</a:t>
            </a:r>
          </a:p>
          <a:p>
            <a:pPr marL="280988"/>
            <a:r>
              <a:rPr lang="en-US" dirty="0"/>
              <a:t>Relative paths are often expressed in terms of familial relationships in order to indicate the hierarchical nature of the folder structure</a:t>
            </a:r>
          </a:p>
          <a:p>
            <a:pPr marL="280988"/>
            <a:r>
              <a:rPr lang="en-US" dirty="0"/>
              <a:t>Relative paths go up the hierarchy to parent folders by including the symbol (..)</a:t>
            </a:r>
            <a:endParaRPr lang="en-IN" dirty="0"/>
          </a:p>
        </p:txBody>
      </p:sp>
    </p:spTree>
    <p:extLst>
      <p:ext uri="{BB962C8B-B14F-4D97-AF65-F5344CB8AC3E}">
        <p14:creationId xmlns:p14="http://schemas.microsoft.com/office/powerpoint/2010/main" val="26172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t>Exploring the World Wide Web</a:t>
            </a:r>
          </a:p>
        </p:txBody>
      </p:sp>
      <p:sp>
        <p:nvSpPr>
          <p:cNvPr id="29698" name="Rectangle 3"/>
          <p:cNvSpPr>
            <a:spLocks noGrp="1" noChangeArrowheads="1"/>
          </p:cNvSpPr>
          <p:nvPr>
            <p:ph type="body" sz="quarter" idx="17"/>
          </p:nvPr>
        </p:nvSpPr>
        <p:spPr/>
        <p:txBody>
          <a:bodyPr>
            <a:normAutofit/>
          </a:bodyPr>
          <a:lstStyle/>
          <a:p>
            <a:r>
              <a:rPr lang="en-US" dirty="0"/>
              <a:t>World Wide Web has had a profound effect on human communication</a:t>
            </a:r>
          </a:p>
          <a:p>
            <a:r>
              <a:rPr lang="en-US" dirty="0"/>
              <a:t>On the web everyone can publish a website</a:t>
            </a:r>
          </a:p>
          <a:p>
            <a:r>
              <a:rPr lang="en-US" dirty="0"/>
              <a:t>Understanding web history impacts the way you write code for your web pages </a:t>
            </a:r>
          </a:p>
          <a:p>
            <a:endParaRPr lang="en-US" dirty="0"/>
          </a:p>
        </p:txBody>
      </p:sp>
    </p:spTree>
    <p:extLst>
      <p:ext uri="{BB962C8B-B14F-4D97-AF65-F5344CB8AC3E}">
        <p14:creationId xmlns:p14="http://schemas.microsoft.com/office/powerpoint/2010/main" val="33747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Base Path</a:t>
            </a:r>
          </a:p>
        </p:txBody>
      </p:sp>
      <p:sp>
        <p:nvSpPr>
          <p:cNvPr id="3" name="Content Placeholder 2"/>
          <p:cNvSpPr>
            <a:spLocks noGrp="1"/>
          </p:cNvSpPr>
          <p:nvPr>
            <p:ph type="body" sz="quarter" idx="17"/>
          </p:nvPr>
        </p:nvSpPr>
        <p:spPr>
          <a:prstGeom prst="rect">
            <a:avLst/>
          </a:prstGeom>
        </p:spPr>
        <p:txBody>
          <a:bodyPr>
            <a:normAutofit/>
          </a:bodyPr>
          <a:lstStyle/>
          <a:p>
            <a:pPr marL="280988"/>
            <a:r>
              <a:rPr lang="en-US" dirty="0"/>
              <a:t>A browser resolves relative paths based on the location of the current document</a:t>
            </a:r>
          </a:p>
          <a:p>
            <a:pPr marL="280988"/>
            <a:r>
              <a:rPr lang="en-US" dirty="0"/>
              <a:t>You define a different starting point for relative paths by adding the following </a:t>
            </a:r>
            <a:r>
              <a:rPr lang="en-US" sz="2600" dirty="0">
                <a:latin typeface="Courier New" panose="02070309020205020404" pitchFamily="49" charset="0"/>
                <a:cs typeface="Courier New" panose="02070309020205020404" pitchFamily="49" charset="0"/>
              </a:rPr>
              <a:t>base</a:t>
            </a:r>
            <a:r>
              <a:rPr lang="en-US" dirty="0"/>
              <a:t> element to the document head</a:t>
            </a:r>
          </a:p>
          <a:p>
            <a:pPr marL="23813" indent="0" algn="ctr">
              <a:buNone/>
            </a:pPr>
            <a:r>
              <a:rPr lang="en-US" sz="2600" dirty="0">
                <a:latin typeface="Courier New" panose="02070309020205020404" pitchFamily="49" charset="0"/>
                <a:cs typeface="Courier New" panose="02070309020205020404" pitchFamily="49" charset="0"/>
              </a:rPr>
              <a:t>&lt;base href="url" /&gt;</a:t>
            </a:r>
          </a:p>
          <a:p>
            <a:pPr marL="280988" lvl="1" indent="0">
              <a:buNone/>
            </a:pPr>
            <a:r>
              <a:rPr lang="en-US" sz="3200" dirty="0"/>
              <a:t>where </a:t>
            </a:r>
            <a:r>
              <a:rPr lang="en-US" sz="2600" dirty="0">
                <a:latin typeface="Courier New" panose="02070309020205020404" pitchFamily="49" charset="0"/>
                <a:cs typeface="Courier New" panose="02070309020205020404" pitchFamily="49" charset="0"/>
              </a:rPr>
              <a:t>url</a:t>
            </a:r>
            <a:r>
              <a:rPr lang="en-US" sz="3200" dirty="0"/>
              <a:t> is the location that you want the browser to use when resolving relative paths in the current document</a:t>
            </a:r>
          </a:p>
        </p:txBody>
      </p:sp>
    </p:spTree>
    <p:extLst>
      <p:ext uri="{BB962C8B-B14F-4D97-AF65-F5344CB8AC3E}">
        <p14:creationId xmlns:p14="http://schemas.microsoft.com/office/powerpoint/2010/main" val="356552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Location within a Document</a:t>
            </a:r>
            <a:endParaRPr lang="en-IN" dirty="0"/>
          </a:p>
        </p:txBody>
      </p:sp>
      <p:sp>
        <p:nvSpPr>
          <p:cNvPr id="3" name="Content Placeholder 2"/>
          <p:cNvSpPr>
            <a:spLocks noGrp="1"/>
          </p:cNvSpPr>
          <p:nvPr>
            <p:ph type="body" sz="quarter" idx="17"/>
          </p:nvPr>
        </p:nvSpPr>
        <p:spPr/>
        <p:txBody>
          <a:bodyPr>
            <a:normAutofit/>
          </a:bodyPr>
          <a:lstStyle/>
          <a:p>
            <a:r>
              <a:rPr lang="en-US" dirty="0"/>
              <a:t>In order to enable users to jump to a specific location within a document, identify that location by adding the following </a:t>
            </a:r>
            <a:r>
              <a:rPr lang="en-US" sz="2600" dirty="0">
                <a:latin typeface="Courier New" panose="02070309020205020404" pitchFamily="49" charset="0"/>
                <a:cs typeface="Courier New" panose="02070309020205020404" pitchFamily="49" charset="0"/>
              </a:rPr>
              <a:t>id</a:t>
            </a:r>
            <a:r>
              <a:rPr lang="en-US" dirty="0"/>
              <a:t> attribute to an </a:t>
            </a:r>
            <a:r>
              <a:rPr lang="en-US" sz="2800" dirty="0">
                <a:latin typeface="Courier New" panose="02070309020205020404" pitchFamily="49" charset="0"/>
                <a:cs typeface="Courier New" panose="02070309020205020404" pitchFamily="49" charset="0"/>
              </a:rPr>
              <a:t>element</a:t>
            </a:r>
            <a:r>
              <a:rPr lang="en-US" dirty="0"/>
              <a:t> tag at that location</a:t>
            </a:r>
          </a:p>
          <a:p>
            <a:pPr marL="438150" indent="0">
              <a:buNone/>
            </a:pPr>
            <a:r>
              <a:rPr lang="en-US" sz="2600" dirty="0">
                <a:latin typeface="Courier New" panose="02070309020205020404" pitchFamily="49" charset="0"/>
                <a:cs typeface="Courier New" panose="02070309020205020404" pitchFamily="49" charset="0"/>
              </a:rPr>
              <a:t>id="text"</a:t>
            </a:r>
          </a:p>
          <a:p>
            <a:pPr marL="438150" indent="0">
              <a:buNone/>
            </a:pPr>
            <a:r>
              <a:rPr lang="en-US" dirty="0"/>
              <a:t>where </a:t>
            </a:r>
            <a:r>
              <a:rPr lang="en-US" sz="2600" dirty="0">
                <a:latin typeface="Courier New" panose="02070309020205020404" pitchFamily="49" charset="0"/>
                <a:cs typeface="Courier New" panose="02070309020205020404" pitchFamily="49" charset="0"/>
              </a:rPr>
              <a:t>text</a:t>
            </a:r>
            <a:r>
              <a:rPr lang="en-US" dirty="0"/>
              <a:t> is the name assigned to the ID</a:t>
            </a:r>
          </a:p>
          <a:p>
            <a:pPr marL="292100" indent="-220663"/>
            <a:r>
              <a:rPr lang="en-US" dirty="0"/>
              <a:t>IDs must be unique</a:t>
            </a:r>
          </a:p>
        </p:txBody>
      </p:sp>
    </p:spTree>
    <p:extLst>
      <p:ext uri="{BB962C8B-B14F-4D97-AF65-F5344CB8AC3E}">
        <p14:creationId xmlns:p14="http://schemas.microsoft.com/office/powerpoint/2010/main" val="590310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Location within a Document (continued 1)</a:t>
            </a:r>
            <a:endParaRPr lang="en-IN" dirty="0"/>
          </a:p>
        </p:txBody>
      </p:sp>
      <p:sp>
        <p:nvSpPr>
          <p:cNvPr id="3" name="Content Placeholder 2"/>
          <p:cNvSpPr>
            <a:spLocks noGrp="1"/>
          </p:cNvSpPr>
          <p:nvPr>
            <p:ph type="body" sz="quarter" idx="17"/>
          </p:nvPr>
        </p:nvSpPr>
        <p:spPr/>
        <p:txBody>
          <a:bodyPr>
            <a:normAutofit lnSpcReduction="10000"/>
          </a:bodyPr>
          <a:lstStyle/>
          <a:p>
            <a:r>
              <a:rPr lang="en-US" dirty="0"/>
              <a:t>Once the location is marked with an ID, you link to that element using the following hypertext link:</a:t>
            </a:r>
          </a:p>
          <a:p>
            <a:pPr marL="600075" lvl="2" indent="0">
              <a:buNone/>
            </a:pPr>
            <a:r>
              <a:rPr lang="en-US" sz="2600" dirty="0">
                <a:latin typeface="Courier New" panose="02070309020205020404" pitchFamily="49" charset="0"/>
                <a:cs typeface="Courier New" panose="02070309020205020404" pitchFamily="49" charset="0"/>
              </a:rPr>
              <a:t>&lt;a href="file#id"&gt;content&lt;/a&gt;</a:t>
            </a:r>
          </a:p>
          <a:p>
            <a:pPr marL="600075" lvl="2" indent="0">
              <a:buNone/>
            </a:pPr>
            <a:r>
              <a:rPr lang="en-US" sz="3200" dirty="0"/>
              <a:t>where </a:t>
            </a:r>
            <a:r>
              <a:rPr lang="en-US" sz="2600" dirty="0">
                <a:latin typeface="Courier New" panose="02070309020205020404" pitchFamily="49" charset="0"/>
                <a:cs typeface="Courier New" panose="02070309020205020404" pitchFamily="49" charset="0"/>
              </a:rPr>
              <a:t>file</a:t>
            </a:r>
            <a:r>
              <a:rPr lang="en-US" sz="3200" dirty="0"/>
              <a:t> points to the location and filename of the linked document and </a:t>
            </a:r>
            <a:r>
              <a:rPr lang="en-US" sz="2600" dirty="0">
                <a:latin typeface="Courier New" panose="02070309020205020404" pitchFamily="49" charset="0"/>
                <a:cs typeface="Courier New" panose="02070309020205020404" pitchFamily="49" charset="0"/>
              </a:rPr>
              <a:t>id</a:t>
            </a:r>
            <a:r>
              <a:rPr lang="en-US" sz="3200" dirty="0"/>
              <a:t> is associated with the element within that document</a:t>
            </a:r>
          </a:p>
          <a:p>
            <a:pPr marL="292100" lvl="2" indent="-236538"/>
            <a:r>
              <a:rPr lang="en-US" sz="3200" dirty="0"/>
              <a:t>To link to a location within the current page, include the ID value along with the # symbol</a:t>
            </a:r>
          </a:p>
        </p:txBody>
      </p:sp>
    </p:spTree>
    <p:extLst>
      <p:ext uri="{BB962C8B-B14F-4D97-AF65-F5344CB8AC3E}">
        <p14:creationId xmlns:p14="http://schemas.microsoft.com/office/powerpoint/2010/main" val="3141618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to a Location within a Document (continued 2)</a:t>
            </a:r>
            <a:endParaRPr lang="en-IN" dirty="0"/>
          </a:p>
        </p:txBody>
      </p:sp>
      <p:sp>
        <p:nvSpPr>
          <p:cNvPr id="3" name="Content Placeholder 2"/>
          <p:cNvSpPr>
            <a:spLocks noGrp="1"/>
          </p:cNvSpPr>
          <p:nvPr>
            <p:ph type="body" sz="quarter" idx="17"/>
          </p:nvPr>
        </p:nvSpPr>
        <p:spPr/>
        <p:txBody>
          <a:bodyPr>
            <a:normAutofit lnSpcReduction="10000"/>
          </a:bodyPr>
          <a:lstStyle/>
          <a:p>
            <a:r>
              <a:rPr lang="en-US" dirty="0"/>
              <a:t>Early web pages used the </a:t>
            </a:r>
            <a:r>
              <a:rPr lang="en-US" sz="2600" dirty="0">
                <a:latin typeface="Courier New" panose="02070309020205020404" pitchFamily="49" charset="0"/>
                <a:cs typeface="Courier New" panose="02070309020205020404" pitchFamily="49" charset="0"/>
              </a:rPr>
              <a:t>&lt;a&gt;</a:t>
            </a:r>
            <a:r>
              <a:rPr lang="en-US" dirty="0"/>
              <a:t> tag as an anchor to mark a page location</a:t>
            </a:r>
          </a:p>
          <a:p>
            <a:pPr marL="342900" lvl="1" indent="0">
              <a:buNone/>
            </a:pPr>
            <a:r>
              <a:rPr lang="en-US" sz="2600" dirty="0">
                <a:latin typeface="Courier New" panose="02070309020205020404" pitchFamily="49" charset="0"/>
                <a:cs typeface="Courier New" panose="02070309020205020404" pitchFamily="49" charset="0"/>
              </a:rPr>
              <a:t>&lt;a name="anchor"&gt;content&lt;/a&gt;</a:t>
            </a:r>
            <a:endParaRPr lang="en-US" sz="2600" dirty="0">
              <a:latin typeface="Arial" panose="020B0604020202020204" pitchFamily="34" charset="0"/>
              <a:cs typeface="Arial" panose="020B0604020202020204" pitchFamily="34" charset="0"/>
            </a:endParaRPr>
          </a:p>
          <a:p>
            <a:pPr marL="342900" lvl="1" indent="0">
              <a:buNone/>
            </a:pPr>
            <a:r>
              <a:rPr lang="en-US" sz="3200" dirty="0">
                <a:latin typeface="Arial" panose="020B0604020202020204" pitchFamily="34" charset="0"/>
                <a:cs typeface="Arial" panose="020B0604020202020204" pitchFamily="34" charset="0"/>
              </a:rPr>
              <a:t>where </a:t>
            </a:r>
            <a:r>
              <a:rPr lang="en-US" sz="2600" dirty="0">
                <a:latin typeface="Courier New" panose="02070309020205020404" pitchFamily="49" charset="0"/>
                <a:cs typeface="Courier New" panose="02070309020205020404" pitchFamily="49" charset="0"/>
              </a:rPr>
              <a:t>anchor</a:t>
            </a:r>
            <a:r>
              <a:rPr lang="en-US" sz="3200" dirty="0">
                <a:latin typeface="Arial" panose="020B0604020202020204" pitchFamily="34" charset="0"/>
                <a:cs typeface="Arial" panose="020B0604020202020204" pitchFamily="34" charset="0"/>
              </a:rPr>
              <a:t> is the name given to the anchored text </a:t>
            </a:r>
          </a:p>
          <a:p>
            <a:r>
              <a:rPr lang="en-US" dirty="0"/>
              <a:t>Once the anchor is set, you link to the anchor using the same syntax you would use with the </a:t>
            </a:r>
            <a:r>
              <a:rPr lang="en-US" sz="2600" dirty="0">
                <a:latin typeface="Courier New" panose="02070309020205020404" pitchFamily="49" charset="0"/>
                <a:cs typeface="Courier New" panose="02070309020205020404" pitchFamily="49" charset="0"/>
              </a:rPr>
              <a:t>id</a:t>
            </a:r>
            <a:r>
              <a:rPr lang="en-US" dirty="0"/>
              <a:t> attribute</a:t>
            </a:r>
          </a:p>
          <a:p>
            <a:r>
              <a:rPr lang="en-US" dirty="0"/>
              <a:t>The use of anchors is a deprecated feature of HTML</a:t>
            </a:r>
          </a:p>
        </p:txBody>
      </p:sp>
    </p:spTree>
    <p:extLst>
      <p:ext uri="{BB962C8B-B14F-4D97-AF65-F5344CB8AC3E}">
        <p14:creationId xmlns:p14="http://schemas.microsoft.com/office/powerpoint/2010/main" val="1192872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the Internet and Other Resources</a:t>
            </a:r>
          </a:p>
        </p:txBody>
      </p:sp>
      <p:sp>
        <p:nvSpPr>
          <p:cNvPr id="3" name="Content Placeholder 2"/>
          <p:cNvSpPr>
            <a:spLocks noGrp="1"/>
          </p:cNvSpPr>
          <p:nvPr>
            <p:ph type="body" sz="quarter" idx="17"/>
          </p:nvPr>
        </p:nvSpPr>
        <p:spPr/>
        <p:txBody>
          <a:bodyPr>
            <a:normAutofit/>
          </a:bodyPr>
          <a:lstStyle/>
          <a:p>
            <a:r>
              <a:rPr lang="en-IN" dirty="0"/>
              <a:t>The type of resource that a hypertext link points to is indicated by the link’s URL</a:t>
            </a:r>
          </a:p>
          <a:p>
            <a:pPr marL="342900" lvl="1" indent="0">
              <a:buNone/>
            </a:pPr>
            <a:r>
              <a:rPr lang="en-IN" sz="2600" dirty="0">
                <a:latin typeface="Courier New" panose="02070309020205020404" pitchFamily="49" charset="0"/>
                <a:cs typeface="Courier New" panose="02070309020205020404" pitchFamily="49" charset="0"/>
              </a:rPr>
              <a:t>scheme: location</a:t>
            </a:r>
          </a:p>
          <a:p>
            <a:pPr marL="342900" lvl="1" indent="0">
              <a:buNone/>
            </a:pPr>
            <a:r>
              <a:rPr lang="en-IN" sz="3200" dirty="0"/>
              <a:t>where </a:t>
            </a:r>
            <a:r>
              <a:rPr lang="en-IN" sz="2600" dirty="0">
                <a:latin typeface="Courier New" panose="02070309020205020404" pitchFamily="49" charset="0"/>
                <a:cs typeface="Courier New" panose="02070309020205020404" pitchFamily="49" charset="0"/>
              </a:rPr>
              <a:t>scheme</a:t>
            </a:r>
            <a:r>
              <a:rPr lang="en-IN" sz="3200" dirty="0"/>
              <a:t> indicates the resource type and </a:t>
            </a:r>
            <a:r>
              <a:rPr lang="en-IN" sz="2600" dirty="0">
                <a:latin typeface="Courier New" panose="02070309020205020404" pitchFamily="49" charset="0"/>
                <a:cs typeface="Courier New" panose="02070309020205020404" pitchFamily="49" charset="0"/>
              </a:rPr>
              <a:t>location</a:t>
            </a:r>
            <a:r>
              <a:rPr lang="en-IN" sz="3200" dirty="0"/>
              <a:t> provides the resource</a:t>
            </a:r>
          </a:p>
          <a:p>
            <a:r>
              <a:rPr lang="en-IN" b="1" dirty="0"/>
              <a:t>Protocol</a:t>
            </a:r>
            <a:r>
              <a:rPr lang="en-IN" dirty="0"/>
              <a:t> is a set of rules defining how information is passed between two devices</a:t>
            </a:r>
          </a:p>
          <a:p>
            <a:r>
              <a:rPr lang="en-US" dirty="0"/>
              <a:t>Pages on the web use the </a:t>
            </a:r>
            <a:r>
              <a:rPr lang="en-US" b="1" dirty="0"/>
              <a:t>Hypertext Transfer Protocol </a:t>
            </a:r>
            <a:r>
              <a:rPr lang="en-US" dirty="0"/>
              <a:t>(</a:t>
            </a:r>
            <a:r>
              <a:rPr lang="en-US" b="1" dirty="0"/>
              <a:t>HTTP</a:t>
            </a:r>
            <a:r>
              <a:rPr lang="en-US" dirty="0"/>
              <a:t>) protocol</a:t>
            </a:r>
            <a:endParaRPr lang="en-IN" dirty="0"/>
          </a:p>
        </p:txBody>
      </p:sp>
    </p:spTree>
    <p:extLst>
      <p:ext uri="{BB962C8B-B14F-4D97-AF65-F5344CB8AC3E}">
        <p14:creationId xmlns:p14="http://schemas.microsoft.com/office/powerpoint/2010/main" val="36749774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the Internet and Other Resources (continued)</a:t>
            </a:r>
          </a:p>
        </p:txBody>
      </p:sp>
      <p:graphicFrame>
        <p:nvGraphicFramePr>
          <p:cNvPr id="7" name="Table Placeholder 6"/>
          <p:cNvGraphicFramePr>
            <a:graphicFrameLocks noGrp="1"/>
          </p:cNvGraphicFramePr>
          <p:nvPr>
            <p:ph type="tbl" sz="quarter" idx="10"/>
            <p:extLst>
              <p:ext uri="{D42A27DB-BD31-4B8C-83A1-F6EECF244321}">
                <p14:modId xmlns:p14="http://schemas.microsoft.com/office/powerpoint/2010/main" val="1366825722"/>
              </p:ext>
            </p:extLst>
          </p:nvPr>
        </p:nvGraphicFramePr>
        <p:xfrm>
          <a:off x="1408589" y="1537369"/>
          <a:ext cx="6326822" cy="3760656"/>
        </p:xfrm>
        <a:graphic>
          <a:graphicData uri="http://schemas.openxmlformats.org/drawingml/2006/table">
            <a:tbl>
              <a:tblPr firstRow="1"/>
              <a:tblGrid>
                <a:gridCol w="1176124">
                  <a:extLst>
                    <a:ext uri="{9D8B030D-6E8A-4147-A177-3AD203B41FA5}">
                      <a16:colId xmlns:a16="http://schemas.microsoft.com/office/drawing/2014/main" val="20000"/>
                    </a:ext>
                  </a:extLst>
                </a:gridCol>
                <a:gridCol w="5150698">
                  <a:extLst>
                    <a:ext uri="{9D8B030D-6E8A-4147-A177-3AD203B41FA5}">
                      <a16:colId xmlns:a16="http://schemas.microsoft.com/office/drawing/2014/main" val="20001"/>
                    </a:ext>
                  </a:extLst>
                </a:gridCol>
              </a:tblGrid>
              <a:tr h="562005">
                <a:tc>
                  <a:txBody>
                    <a:bodyPr/>
                    <a:lstStyle/>
                    <a:p>
                      <a:pPr marL="0" marR="0">
                        <a:lnSpc>
                          <a:spcPts val="1200"/>
                        </a:lnSpc>
                        <a:spcBef>
                          <a:spcPts val="12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Scheme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08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200"/>
                        </a:lnSpc>
                        <a:spcBef>
                          <a:spcPts val="12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Fax</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fax phone number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file</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document stored locally on a user’s computer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ftp</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document stored on an FTP server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geo</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geophysical coordinate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http</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resource on the World Wide Web </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https</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resource on the World Wide Web accessed over a secure encrypted connection</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mailto</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 email address</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tel</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telephone number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48093">
                <a:tc>
                  <a:txBody>
                    <a:bodyPr/>
                    <a:lstStyle/>
                    <a:p>
                      <a:pPr marL="0" marR="0">
                        <a:lnSpc>
                          <a:spcPts val="11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sms</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1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mobile text message sent via the Short Message Service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2993396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a Web Resource</a:t>
            </a:r>
          </a:p>
        </p:txBody>
      </p:sp>
      <p:sp>
        <p:nvSpPr>
          <p:cNvPr id="3" name="Content Placeholder 2"/>
          <p:cNvSpPr>
            <a:spLocks noGrp="1"/>
          </p:cNvSpPr>
          <p:nvPr>
            <p:ph type="body" sz="quarter" idx="17"/>
          </p:nvPr>
        </p:nvSpPr>
        <p:spPr>
          <a:prstGeom prst="rect">
            <a:avLst/>
          </a:prstGeom>
        </p:spPr>
        <p:txBody>
          <a:bodyPr>
            <a:normAutofit fontScale="92500" lnSpcReduction="10000"/>
          </a:bodyPr>
          <a:lstStyle/>
          <a:p>
            <a:r>
              <a:rPr lang="en-IN" dirty="0"/>
              <a:t>Links to </a:t>
            </a:r>
            <a:r>
              <a:rPr lang="en-IN" b="1" dirty="0"/>
              <a:t>Web resources</a:t>
            </a:r>
            <a:r>
              <a:rPr lang="en-IN" dirty="0"/>
              <a:t> have a general structure like:</a:t>
            </a:r>
          </a:p>
          <a:p>
            <a:pPr marL="457200" lvl="1" indent="0">
              <a:buNone/>
            </a:pPr>
            <a:r>
              <a:rPr lang="en-IN" sz="2600" dirty="0">
                <a:latin typeface="Courier New" panose="02070309020205020404" pitchFamily="49" charset="0"/>
                <a:cs typeface="Courier New" panose="02070309020205020404" pitchFamily="49" charset="0"/>
              </a:rPr>
              <a:t>https://server/path/filename#id</a:t>
            </a:r>
          </a:p>
          <a:p>
            <a:pPr marL="457200" lvl="1" indent="0">
              <a:buNone/>
            </a:pPr>
            <a:r>
              <a:rPr lang="en-IN" sz="3200" dirty="0"/>
              <a:t>where </a:t>
            </a:r>
            <a:r>
              <a:rPr lang="en-IN" sz="2600" dirty="0">
                <a:latin typeface="Courier New" panose="02070309020205020404" pitchFamily="49" charset="0"/>
                <a:cs typeface="Courier New" panose="02070309020205020404" pitchFamily="49" charset="0"/>
              </a:rPr>
              <a:t>server</a:t>
            </a:r>
            <a:r>
              <a:rPr lang="en-IN" sz="3200" dirty="0"/>
              <a:t> is the name of the web server hosting the resource, </a:t>
            </a:r>
            <a:r>
              <a:rPr lang="en-IN" sz="2600" dirty="0">
                <a:latin typeface="Courier New" panose="02070309020205020404" pitchFamily="49" charset="0"/>
                <a:cs typeface="Courier New" panose="02070309020205020404" pitchFamily="49" charset="0"/>
              </a:rPr>
              <a:t>path</a:t>
            </a:r>
            <a:r>
              <a:rPr lang="en-IN" sz="3200" dirty="0"/>
              <a:t> is the path to the file on that server, </a:t>
            </a:r>
            <a:r>
              <a:rPr lang="en-IN" sz="2600" dirty="0">
                <a:latin typeface="Courier New" panose="02070309020205020404" pitchFamily="49" charset="0"/>
                <a:cs typeface="Courier New" panose="02070309020205020404" pitchFamily="49" charset="0"/>
              </a:rPr>
              <a:t>filename</a:t>
            </a:r>
            <a:r>
              <a:rPr lang="en-IN" sz="3200" dirty="0"/>
              <a:t> is the name of the file, and if necessary, </a:t>
            </a:r>
            <a:r>
              <a:rPr lang="en-IN" sz="2600" dirty="0">
                <a:latin typeface="Courier New" panose="02070309020205020404" pitchFamily="49" charset="0"/>
                <a:cs typeface="Courier New" panose="02070309020205020404" pitchFamily="49" charset="0"/>
              </a:rPr>
              <a:t>id</a:t>
            </a:r>
            <a:r>
              <a:rPr lang="en-IN" sz="3200" dirty="0"/>
              <a:t> is the name of an id within a file</a:t>
            </a:r>
          </a:p>
          <a:p>
            <a:pPr marL="280988" indent="-249238"/>
            <a:r>
              <a:rPr lang="en-US" dirty="0"/>
              <a:t>URLs with no path or filename point to the default home page located in the top folder in the server’s folder tree</a:t>
            </a:r>
            <a:endParaRPr lang="en-IN" dirty="0"/>
          </a:p>
        </p:txBody>
      </p:sp>
    </p:spTree>
    <p:extLst>
      <p:ext uri="{BB962C8B-B14F-4D97-AF65-F5344CB8AC3E}">
        <p14:creationId xmlns:p14="http://schemas.microsoft.com/office/powerpoint/2010/main" val="1881018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an Email Address</a:t>
            </a:r>
          </a:p>
        </p:txBody>
      </p:sp>
      <p:sp>
        <p:nvSpPr>
          <p:cNvPr id="3" name="Content Placeholder 2"/>
          <p:cNvSpPr>
            <a:spLocks noGrp="1"/>
          </p:cNvSpPr>
          <p:nvPr>
            <p:ph type="body" sz="quarter" idx="17"/>
          </p:nvPr>
        </p:nvSpPr>
        <p:spPr>
          <a:prstGeom prst="rect">
            <a:avLst/>
          </a:prstGeom>
        </p:spPr>
        <p:txBody>
          <a:bodyPr/>
          <a:lstStyle/>
          <a:p>
            <a:r>
              <a:rPr lang="en-IN" dirty="0"/>
              <a:t>Email address can be turned into a hypertext link using the URL:</a:t>
            </a:r>
          </a:p>
          <a:p>
            <a:pPr marL="457200" lvl="1" indent="0">
              <a:buNone/>
            </a:pPr>
            <a:r>
              <a:rPr lang="en-IN" sz="2600" dirty="0">
                <a:latin typeface="Courier New" panose="02070309020205020404" pitchFamily="49" charset="0"/>
                <a:cs typeface="Courier New" panose="02070309020205020404" pitchFamily="49" charset="0"/>
              </a:rPr>
              <a:t>mailto : address</a:t>
            </a:r>
          </a:p>
          <a:p>
            <a:pPr marL="457200" lvl="1" indent="0">
              <a:buNone/>
            </a:pPr>
            <a:r>
              <a:rPr lang="en-IN" sz="3200" dirty="0"/>
              <a:t>where </a:t>
            </a:r>
            <a:r>
              <a:rPr lang="en-US" sz="2600" dirty="0">
                <a:latin typeface="Courier New" panose="02070309020205020404" pitchFamily="49" charset="0"/>
                <a:cs typeface="Courier New" panose="02070309020205020404" pitchFamily="49" charset="0"/>
              </a:rPr>
              <a:t>address</a:t>
            </a:r>
            <a:r>
              <a:rPr lang="en-US" sz="3200" dirty="0"/>
              <a:t> is the email address</a:t>
            </a:r>
            <a:endParaRPr lang="en-IN" sz="3200" dirty="0"/>
          </a:p>
        </p:txBody>
      </p:sp>
    </p:spTree>
    <p:extLst>
      <p:ext uri="{BB962C8B-B14F-4D97-AF65-F5344CB8AC3E}">
        <p14:creationId xmlns:p14="http://schemas.microsoft.com/office/powerpoint/2010/main" val="1362775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Linking to a Phone Number</a:t>
            </a:r>
          </a:p>
        </p:txBody>
      </p:sp>
      <p:sp>
        <p:nvSpPr>
          <p:cNvPr id="3" name="Content Placeholder 2"/>
          <p:cNvSpPr>
            <a:spLocks noGrp="1"/>
          </p:cNvSpPr>
          <p:nvPr>
            <p:ph type="body" sz="quarter" idx="17"/>
          </p:nvPr>
        </p:nvSpPr>
        <p:spPr>
          <a:prstGeom prst="rect">
            <a:avLst/>
          </a:prstGeom>
        </p:spPr>
        <p:txBody>
          <a:bodyPr/>
          <a:lstStyle/>
          <a:p>
            <a:r>
              <a:rPr lang="en-IN" dirty="0"/>
              <a:t>Many developers include links to phone numbers for their company’s customer service or help line</a:t>
            </a:r>
          </a:p>
          <a:p>
            <a:r>
              <a:rPr lang="en-IN" dirty="0"/>
              <a:t>The URL for a phone link is</a:t>
            </a:r>
          </a:p>
          <a:p>
            <a:pPr marL="344488" lvl="1" indent="0">
              <a:buNone/>
            </a:pPr>
            <a:r>
              <a:rPr lang="en-IN" sz="2600" dirty="0">
                <a:latin typeface="Courier New" panose="02070309020205020404" pitchFamily="49" charset="0"/>
                <a:cs typeface="Courier New" panose="02070309020205020404" pitchFamily="49" charset="0"/>
              </a:rPr>
              <a:t>tel : phone</a:t>
            </a:r>
          </a:p>
          <a:p>
            <a:pPr marL="344488" indent="0">
              <a:buNone/>
            </a:pPr>
            <a:r>
              <a:rPr lang="en-IN" dirty="0">
                <a:latin typeface="Arial" panose="020B0604020202020204" pitchFamily="34" charset="0"/>
                <a:cs typeface="Arial" panose="020B0604020202020204" pitchFamily="34" charset="0"/>
              </a:rPr>
              <a:t>where </a:t>
            </a:r>
            <a:r>
              <a:rPr lang="en-US" sz="2600" dirty="0">
                <a:latin typeface="Courier New" panose="02070309020205020404" pitchFamily="49" charset="0"/>
                <a:cs typeface="Courier New" panose="02070309020205020404" pitchFamily="49" charset="0"/>
              </a:rPr>
              <a:t>phone</a:t>
            </a:r>
            <a:r>
              <a:rPr lang="en-US" dirty="0">
                <a:latin typeface="Arial" panose="020B0604020202020204" pitchFamily="34" charset="0"/>
                <a:cs typeface="Arial" panose="020B0604020202020204" pitchFamily="34" charset="0"/>
              </a:rPr>
              <a:t> are the digits of the linked number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6701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Hypertext Attributes</a:t>
            </a:r>
          </a:p>
        </p:txBody>
      </p:sp>
      <p:sp>
        <p:nvSpPr>
          <p:cNvPr id="3" name="Content Placeholder 2"/>
          <p:cNvSpPr>
            <a:spLocks noGrp="1"/>
          </p:cNvSpPr>
          <p:nvPr>
            <p:ph type="body" sz="quarter" idx="17"/>
          </p:nvPr>
        </p:nvSpPr>
        <p:spPr>
          <a:prstGeom prst="rect">
            <a:avLst/>
          </a:prstGeom>
        </p:spPr>
        <p:txBody>
          <a:bodyPr/>
          <a:lstStyle/>
          <a:p>
            <a:r>
              <a:rPr lang="en-US" dirty="0"/>
              <a:t>Attributes applied to the </a:t>
            </a:r>
            <a:r>
              <a:rPr lang="en-US" sz="2600" dirty="0">
                <a:latin typeface="Courier New" panose="02070309020205020404" pitchFamily="49" charset="0"/>
                <a:cs typeface="Courier New" panose="02070309020205020404" pitchFamily="49" charset="0"/>
              </a:rPr>
              <a:t>a</a:t>
            </a:r>
            <a:r>
              <a:rPr lang="en-US" dirty="0"/>
              <a:t> element control the behavior and appearance of hypertext links</a:t>
            </a:r>
          </a:p>
          <a:p>
            <a:r>
              <a:rPr lang="en-US" dirty="0">
                <a:latin typeface="Arial" panose="020B0604020202020204" pitchFamily="34" charset="0"/>
                <a:cs typeface="Arial" panose="020B0604020202020204" pitchFamily="34" charset="0"/>
              </a:rPr>
              <a:t>Use the </a:t>
            </a:r>
            <a:r>
              <a:rPr lang="en-US" sz="2600" dirty="0">
                <a:latin typeface="Courier New" panose="02070309020205020404" pitchFamily="49" charset="0"/>
                <a:cs typeface="Courier New" panose="02070309020205020404" pitchFamily="49" charset="0"/>
              </a:rPr>
              <a:t>target</a:t>
            </a:r>
            <a:r>
              <a:rPr lang="en-US" dirty="0">
                <a:latin typeface="Arial" panose="020B0604020202020204" pitchFamily="34" charset="0"/>
                <a:cs typeface="Arial" panose="020B0604020202020204" pitchFamily="34" charset="0"/>
              </a:rPr>
              <a:t> attribute to control how a page is opened</a:t>
            </a:r>
          </a:p>
          <a:p>
            <a:r>
              <a:rPr lang="en-US" dirty="0">
                <a:latin typeface="Arial" panose="020B0604020202020204" pitchFamily="34" charset="0"/>
                <a:cs typeface="Arial" panose="020B0604020202020204" pitchFamily="34" charset="0"/>
              </a:rPr>
              <a:t>Note: use the </a:t>
            </a:r>
            <a:r>
              <a:rPr lang="en-US" dirty="0">
                <a:latin typeface="Courier New" panose="02070309020205020404" pitchFamily="49" charset="0"/>
                <a:cs typeface="Courier New" panose="02070309020205020404" pitchFamily="49" charset="0"/>
              </a:rPr>
              <a:t>target</a:t>
            </a:r>
            <a:r>
              <a:rPr lang="en-US" dirty="0">
                <a:latin typeface="Arial" panose="020B0604020202020204" pitchFamily="34" charset="0"/>
                <a:cs typeface="Arial" panose="020B0604020202020204" pitchFamily="34" charset="0"/>
              </a:rPr>
              <a:t> attribute sparingly in a website as creating secondary windows can clutter up a user’s desktop</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26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t>Networks</a:t>
            </a:r>
          </a:p>
        </p:txBody>
      </p:sp>
      <p:sp>
        <p:nvSpPr>
          <p:cNvPr id="29698" name="Rectangle 3"/>
          <p:cNvSpPr>
            <a:spLocks noGrp="1" noChangeArrowheads="1"/>
          </p:cNvSpPr>
          <p:nvPr>
            <p:ph type="body" sz="quarter" idx="17"/>
          </p:nvPr>
        </p:nvSpPr>
        <p:spPr/>
        <p:txBody>
          <a:bodyPr/>
          <a:lstStyle/>
          <a:p>
            <a:r>
              <a:rPr lang="en-US" dirty="0"/>
              <a:t>A </a:t>
            </a:r>
            <a:r>
              <a:rPr lang="en-US" b="1" dirty="0"/>
              <a:t>network</a:t>
            </a:r>
            <a:r>
              <a:rPr lang="en-US" dirty="0"/>
              <a:t> is a structure in which information and services are shared among devices known as </a:t>
            </a:r>
            <a:r>
              <a:rPr lang="en-US" b="1" dirty="0"/>
              <a:t>hosts</a:t>
            </a:r>
            <a:r>
              <a:rPr lang="en-US" dirty="0"/>
              <a:t> or </a:t>
            </a:r>
            <a:r>
              <a:rPr lang="en-US" b="1" dirty="0"/>
              <a:t>nodes</a:t>
            </a:r>
          </a:p>
          <a:p>
            <a:r>
              <a:rPr lang="en-US" dirty="0"/>
              <a:t>A host or a node can be any device that is capable of sending and/or receiving data electronically</a:t>
            </a:r>
          </a:p>
          <a:p>
            <a:r>
              <a:rPr lang="en-US" dirty="0"/>
              <a:t>A </a:t>
            </a:r>
            <a:r>
              <a:rPr lang="en-US" b="1" dirty="0"/>
              <a:t>server</a:t>
            </a:r>
            <a:r>
              <a:rPr lang="en-US" dirty="0"/>
              <a:t> is a host that provides information or a service to other devices on the network</a:t>
            </a:r>
          </a:p>
        </p:txBody>
      </p:sp>
    </p:spTree>
    <p:extLst>
      <p:ext uri="{BB962C8B-B14F-4D97-AF65-F5344CB8AC3E}">
        <p14:creationId xmlns:p14="http://schemas.microsoft.com/office/powerpoint/2010/main" val="1710904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Hypertext Attributes (continued 1)</a:t>
            </a:r>
          </a:p>
        </p:txBody>
      </p:sp>
      <p:graphicFrame>
        <p:nvGraphicFramePr>
          <p:cNvPr id="6" name="Table Placeholder 5"/>
          <p:cNvGraphicFramePr>
            <a:graphicFrameLocks noGrp="1"/>
          </p:cNvGraphicFramePr>
          <p:nvPr>
            <p:ph type="tbl" sz="quarter" idx="10"/>
            <p:extLst>
              <p:ext uri="{D42A27DB-BD31-4B8C-83A1-F6EECF244321}">
                <p14:modId xmlns:p14="http://schemas.microsoft.com/office/powerpoint/2010/main" val="3654772448"/>
              </p:ext>
            </p:extLst>
          </p:nvPr>
        </p:nvGraphicFramePr>
        <p:xfrm>
          <a:off x="685800" y="1829769"/>
          <a:ext cx="7772400" cy="3609332"/>
        </p:xfrm>
        <a:graphic>
          <a:graphicData uri="http://schemas.openxmlformats.org/drawingml/2006/table">
            <a:tbl>
              <a:tblPr firstRow="1"/>
              <a:tblGrid>
                <a:gridCol w="4335518">
                  <a:extLst>
                    <a:ext uri="{9D8B030D-6E8A-4147-A177-3AD203B41FA5}">
                      <a16:colId xmlns:a16="http://schemas.microsoft.com/office/drawing/2014/main" val="20000"/>
                    </a:ext>
                  </a:extLst>
                </a:gridCol>
                <a:gridCol w="3436882">
                  <a:extLst>
                    <a:ext uri="{9D8B030D-6E8A-4147-A177-3AD203B41FA5}">
                      <a16:colId xmlns:a16="http://schemas.microsoft.com/office/drawing/2014/main" val="20001"/>
                    </a:ext>
                  </a:extLst>
                </a:gridCol>
              </a:tblGrid>
              <a:tr h="311073">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Attribute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08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tc>
                  <a:txBody>
                    <a:bodyPr/>
                    <a:lstStyle/>
                    <a:p>
                      <a:pPr marL="0" marR="0">
                        <a:lnSpc>
                          <a:spcPts val="13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Description</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BB9"/>
                    </a:solidFill>
                  </a:tcPr>
                </a:tc>
                <a:extLst>
                  <a:ext uri="{0D108BD9-81ED-4DB2-BD59-A6C34878D82A}">
                    <a16:rowId xmlns:a16="http://schemas.microsoft.com/office/drawing/2014/main" val="10000"/>
                  </a:ext>
                </a:extLst>
              </a:tr>
              <a:tr h="376741">
                <a:tc>
                  <a:txBody>
                    <a:bodyPr/>
                    <a:lstStyle/>
                    <a:p>
                      <a:pPr marL="0" marR="0">
                        <a:lnSpc>
                          <a:spcPts val="1300"/>
                        </a:lnSpc>
                        <a:spcBef>
                          <a:spcPts val="300"/>
                        </a:spcBef>
                        <a:spcAft>
                          <a:spcPts val="0"/>
                        </a:spcAft>
                      </a:pPr>
                      <a:r>
                        <a:rPr lang="en-US" sz="160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url</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Provides the </a:t>
                      </a:r>
                      <a:r>
                        <a:rPr lang="en-US" sz="1600" i="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url</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the hypertext link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0366">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target=(_</a:t>
                      </a:r>
                      <a:r>
                        <a:rPr lang="en-US" sz="160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blank|_parent|_self|_top</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Specifies where to open the linked document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12966">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download=”</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filename</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that the link should be downloaded as a file, where </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filename</a:t>
                      </a: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is the name given to the downloaded file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4853">
                <a:tc>
                  <a:txBody>
                    <a:bodyPr/>
                    <a:lstStyle/>
                    <a:p>
                      <a:pPr marL="0" marR="0">
                        <a:lnSpc>
                          <a:spcPts val="1300"/>
                        </a:lnSpc>
                        <a:spcBef>
                          <a:spcPts val="300"/>
                        </a:spcBef>
                        <a:spcAft>
                          <a:spcPts val="0"/>
                        </a:spcAft>
                      </a:pPr>
                      <a:r>
                        <a:rPr lang="en-US" sz="160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rel</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type</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Provides the relationship between the linked document and the current page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6741">
                <a:tc>
                  <a:txBody>
                    <a:bodyPr/>
                    <a:lstStyle/>
                    <a:p>
                      <a:pPr marL="0" marR="0">
                        <a:lnSpc>
                          <a:spcPts val="1300"/>
                        </a:lnSpc>
                        <a:spcBef>
                          <a:spcPts val="300"/>
                        </a:spcBef>
                        <a:spcAft>
                          <a:spcPts val="0"/>
                        </a:spcAft>
                      </a:pPr>
                      <a:r>
                        <a:rPr lang="en-US" sz="1600"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hreflang</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1600" i="1" dirty="0" err="1">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lang</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the language of the linked document</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6741">
                <a:tc>
                  <a:txBody>
                    <a:bodyPr/>
                    <a:lstStyle/>
                    <a:p>
                      <a:pPr marL="0" marR="0">
                        <a:lnSpc>
                          <a:spcPts val="13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type=”</a:t>
                      </a:r>
                      <a:r>
                        <a:rPr lang="en-US" sz="16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mime-type</a:t>
                      </a: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ts val="13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Indicates the media type of the linked document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642694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with Hypertext Attributes (continued 2)</a:t>
            </a:r>
          </a:p>
        </p:txBody>
      </p:sp>
      <p:sp>
        <p:nvSpPr>
          <p:cNvPr id="3" name="Content Placeholder 2"/>
          <p:cNvSpPr>
            <a:spLocks noGrp="1"/>
          </p:cNvSpPr>
          <p:nvPr>
            <p:ph type="body" sz="quarter" idx="17"/>
          </p:nvPr>
        </p:nvSpPr>
        <p:spPr>
          <a:prstGeom prst="rect">
            <a:avLst/>
          </a:prstGeom>
        </p:spPr>
        <p:txBody>
          <a:bodyPr/>
          <a:lstStyle/>
          <a:p>
            <a:r>
              <a:rPr lang="en-US" dirty="0"/>
              <a:t>Example to force a document to appear in a new window or tab:</a:t>
            </a:r>
          </a:p>
          <a:p>
            <a:pPr marL="457200" indent="0">
              <a:buNone/>
            </a:pPr>
            <a:r>
              <a:rPr lang="en-US" sz="2600" dirty="0">
                <a:latin typeface="Courier New" panose="02070309020205020404" pitchFamily="49" charset="0"/>
                <a:cs typeface="Courier New" panose="02070309020205020404" pitchFamily="49" charset="0"/>
              </a:rPr>
              <a:t>target</a:t>
            </a:r>
            <a:r>
              <a:rPr lang="en-US" dirty="0"/>
              <a:t> attribute to the </a:t>
            </a:r>
            <a:r>
              <a:rPr lang="en-US" sz="2600" dirty="0">
                <a:latin typeface="Courier New" panose="02070309020205020404" pitchFamily="49" charset="0"/>
                <a:cs typeface="Courier New" panose="02070309020205020404" pitchFamily="49" charset="0"/>
              </a:rPr>
              <a:t>&lt;a&gt;</a:t>
            </a:r>
            <a:r>
              <a:rPr lang="en-US" dirty="0"/>
              <a:t> tag:</a:t>
            </a:r>
          </a:p>
          <a:p>
            <a:pPr marL="457200" indent="0">
              <a:buNone/>
            </a:pPr>
            <a:r>
              <a:rPr lang="en-US" sz="2600" dirty="0">
                <a:latin typeface="Courier New" panose="02070309020205020404" pitchFamily="49" charset="0"/>
                <a:cs typeface="Courier New" panose="02070309020205020404" pitchFamily="49" charset="0"/>
              </a:rPr>
              <a:t>&lt;a </a:t>
            </a:r>
            <a:r>
              <a:rPr lang="en-US" sz="2600" dirty="0" err="1">
                <a:latin typeface="Courier New" panose="02070309020205020404" pitchFamily="49" charset="0"/>
                <a:cs typeface="Courier New" panose="02070309020205020404" pitchFamily="49" charset="0"/>
              </a:rPr>
              <a:t>href</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url</a:t>
            </a:r>
            <a:r>
              <a:rPr lang="en-US" sz="2600" dirty="0">
                <a:latin typeface="Courier New" panose="02070309020205020404" pitchFamily="49" charset="0"/>
                <a:cs typeface="Courier New" panose="02070309020205020404" pitchFamily="49" charset="0"/>
              </a:rPr>
              <a:t>“ target="window"&gt;content&lt;/a&gt;</a:t>
            </a:r>
          </a:p>
          <a:p>
            <a:pPr marL="520700" indent="0">
              <a:buNone/>
            </a:pPr>
            <a:r>
              <a:rPr lang="en-US" dirty="0"/>
              <a:t>where </a:t>
            </a:r>
            <a:r>
              <a:rPr lang="en-US" sz="2600" dirty="0">
                <a:latin typeface="Courier New" panose="02070309020205020404" pitchFamily="49" charset="0"/>
                <a:cs typeface="Courier New" panose="02070309020205020404" pitchFamily="49" charset="0"/>
              </a:rPr>
              <a:t>window</a:t>
            </a:r>
            <a:r>
              <a:rPr lang="en-US" dirty="0"/>
              <a:t> is a name assigned to the browser window or browser tab in which the linked page will appear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211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Validating Your Website</a:t>
            </a:r>
          </a:p>
        </p:txBody>
      </p:sp>
      <p:sp>
        <p:nvSpPr>
          <p:cNvPr id="3" name="Content Placeholder 2"/>
          <p:cNvSpPr>
            <a:spLocks noGrp="1"/>
          </p:cNvSpPr>
          <p:nvPr>
            <p:ph type="body" sz="quarter" idx="17"/>
          </p:nvPr>
        </p:nvSpPr>
        <p:spPr>
          <a:prstGeom prst="rect">
            <a:avLst/>
          </a:prstGeom>
        </p:spPr>
        <p:txBody>
          <a:bodyPr>
            <a:normAutofit/>
          </a:bodyPr>
          <a:lstStyle/>
          <a:p>
            <a:r>
              <a:rPr lang="en-US" dirty="0">
                <a:latin typeface="Arial" panose="020B0604020202020204" pitchFamily="34" charset="0"/>
                <a:cs typeface="Arial" panose="020B0604020202020204" pitchFamily="34" charset="0"/>
              </a:rPr>
              <a:t>Validation tests are necessary for browsers that might not be so accommodating of syntax errors</a:t>
            </a:r>
          </a:p>
          <a:p>
            <a:r>
              <a:rPr lang="en-US" dirty="0">
                <a:latin typeface="Arial" panose="020B0604020202020204" pitchFamily="34" charset="0"/>
                <a:cs typeface="Arial" panose="020B0604020202020204" pitchFamily="34" charset="0"/>
              </a:rPr>
              <a:t>Many HTML editors and web content management systems have built-in validators</a:t>
            </a:r>
          </a:p>
          <a:p>
            <a:r>
              <a:rPr lang="en-US" dirty="0">
                <a:latin typeface="Arial" panose="020B0604020202020204" pitchFamily="34" charset="0"/>
                <a:cs typeface="Arial" panose="020B0604020202020204" pitchFamily="34" charset="0"/>
              </a:rPr>
              <a:t>Code can also be uploaded to the validator at the W3C website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137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t>Networks </a:t>
            </a:r>
            <a:r>
              <a:rPr lang="en-IN"/>
              <a:t>(continued 1)</a:t>
            </a:r>
            <a:endParaRPr lang="en-US" dirty="0"/>
          </a:p>
        </p:txBody>
      </p:sp>
      <p:sp>
        <p:nvSpPr>
          <p:cNvPr id="30722" name="Rectangle 3"/>
          <p:cNvSpPr>
            <a:spLocks noGrp="1" noChangeArrowheads="1"/>
          </p:cNvSpPr>
          <p:nvPr>
            <p:ph type="body" sz="quarter" idx="17"/>
          </p:nvPr>
        </p:nvSpPr>
        <p:spPr/>
        <p:txBody>
          <a:bodyPr/>
          <a:lstStyle/>
          <a:p>
            <a:r>
              <a:rPr lang="en-US" dirty="0"/>
              <a:t>A computer or other device that receives a service is called a </a:t>
            </a:r>
            <a:r>
              <a:rPr lang="en-US" b="1" dirty="0"/>
              <a:t>client</a:t>
            </a:r>
            <a:endParaRPr lang="en-US" dirty="0"/>
          </a:p>
          <a:p>
            <a:r>
              <a:rPr lang="en-US" dirty="0"/>
              <a:t>In a </a:t>
            </a:r>
            <a:r>
              <a:rPr lang="en-US" b="1" dirty="0"/>
              <a:t>client-server network</a:t>
            </a:r>
            <a:r>
              <a:rPr lang="en-US" dirty="0"/>
              <a:t>, clients access information provided by one or more servers</a:t>
            </a:r>
          </a:p>
          <a:p>
            <a:r>
              <a:rPr lang="en-US" dirty="0"/>
              <a:t>A</a:t>
            </a:r>
            <a:r>
              <a:rPr lang="en-US" b="1" dirty="0"/>
              <a:t> local area network</a:t>
            </a:r>
            <a:r>
              <a:rPr lang="en-US" dirty="0"/>
              <a:t> is a network confined to a small geographic area, such as within a building or department</a:t>
            </a:r>
          </a:p>
        </p:txBody>
      </p:sp>
    </p:spTree>
    <p:extLst>
      <p:ext uri="{BB962C8B-B14F-4D97-AF65-F5344CB8AC3E}">
        <p14:creationId xmlns:p14="http://schemas.microsoft.com/office/powerpoint/2010/main" val="159866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t>Networks </a:t>
            </a:r>
            <a:r>
              <a:rPr lang="en-IN" dirty="0"/>
              <a:t>(continued 2)</a:t>
            </a:r>
            <a:endParaRPr lang="en-US" dirty="0"/>
          </a:p>
        </p:txBody>
      </p:sp>
      <p:sp>
        <p:nvSpPr>
          <p:cNvPr id="31746" name="Rectangle 3"/>
          <p:cNvSpPr>
            <a:spLocks noGrp="1" noChangeArrowheads="1"/>
          </p:cNvSpPr>
          <p:nvPr>
            <p:ph type="body" sz="quarter" idx="17"/>
          </p:nvPr>
        </p:nvSpPr>
        <p:spPr/>
        <p:txBody>
          <a:bodyPr/>
          <a:lstStyle/>
          <a:p>
            <a:r>
              <a:rPr lang="en-US" dirty="0"/>
              <a:t>A network that covers a wide area, such as several buildings or cities, is called a </a:t>
            </a:r>
            <a:r>
              <a:rPr lang="en-US" b="1" dirty="0"/>
              <a:t>wide area network (WAN)</a:t>
            </a:r>
          </a:p>
          <a:p>
            <a:r>
              <a:rPr lang="en-US" dirty="0"/>
              <a:t>The largest WAN in existence is the </a:t>
            </a:r>
            <a:r>
              <a:rPr lang="en-US" b="1" dirty="0"/>
              <a:t>Internet</a:t>
            </a:r>
          </a:p>
        </p:txBody>
      </p:sp>
    </p:spTree>
    <p:extLst>
      <p:ext uri="{BB962C8B-B14F-4D97-AF65-F5344CB8AC3E}">
        <p14:creationId xmlns:p14="http://schemas.microsoft.com/office/powerpoint/2010/main" val="433009617"/>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4282</Words>
  <Application>Microsoft Office PowerPoint</Application>
  <PresentationFormat>On-screen Show (4:3)</PresentationFormat>
  <Paragraphs>493</Paragraphs>
  <Slides>72</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Arial</vt:lpstr>
      <vt:lpstr>Courier New</vt:lpstr>
      <vt:lpstr>Helvetica</vt:lpstr>
      <vt:lpstr>LucidaGrande</vt:lpstr>
      <vt:lpstr>Open Sans</vt:lpstr>
      <vt:lpstr>Summer Font</vt:lpstr>
      <vt:lpstr>Times New Roman</vt:lpstr>
      <vt:lpstr>Office Theme</vt:lpstr>
      <vt:lpstr>Tutorial 01 </vt:lpstr>
      <vt:lpstr>Objectives</vt:lpstr>
      <vt:lpstr>Objectives (continued 1)</vt:lpstr>
      <vt:lpstr>Objectives (continued 2)</vt:lpstr>
      <vt:lpstr>The Structure of an HTML5 Document</vt:lpstr>
      <vt:lpstr>Exploring the World Wide Web</vt:lpstr>
      <vt:lpstr>Networks</vt:lpstr>
      <vt:lpstr>Networks (continued 1)</vt:lpstr>
      <vt:lpstr>Networks (continued 2)</vt:lpstr>
      <vt:lpstr>Locating Information on a Network</vt:lpstr>
      <vt:lpstr>Web Pages and Web Servers</vt:lpstr>
      <vt:lpstr>Introducing HTML</vt:lpstr>
      <vt:lpstr>The History of HTML</vt:lpstr>
      <vt:lpstr>The History of HTML (continued 1)</vt:lpstr>
      <vt:lpstr>The History of HTML (continued 2)</vt:lpstr>
      <vt:lpstr>The History of HTML (continued 3)</vt:lpstr>
      <vt:lpstr>Tools for Working with HTML</vt:lpstr>
      <vt:lpstr>Tools for Working with HTML (continued)</vt:lpstr>
      <vt:lpstr>Content Management Systems and Frameworks</vt:lpstr>
      <vt:lpstr>Testing your Code</vt:lpstr>
      <vt:lpstr>Exploring an HTML Document</vt:lpstr>
      <vt:lpstr>The Document Type Declaration</vt:lpstr>
      <vt:lpstr>Introducing Element Tags</vt:lpstr>
      <vt:lpstr>Introducing Element Tags (continued 1)</vt:lpstr>
      <vt:lpstr>Introducing Element Tags (continued 2)</vt:lpstr>
      <vt:lpstr>The Element Hierarchy</vt:lpstr>
      <vt:lpstr>The Element Hierarchy (continued)</vt:lpstr>
      <vt:lpstr>Introducing Element Attributes</vt:lpstr>
      <vt:lpstr>Introducing Element Attributes (continued)</vt:lpstr>
      <vt:lpstr>Handling White Space</vt:lpstr>
      <vt:lpstr>Viewing an HTML File in a Browser</vt:lpstr>
      <vt:lpstr>Viewing an HTML File in a Browser (continued)</vt:lpstr>
      <vt:lpstr>Creating an HTML File</vt:lpstr>
      <vt:lpstr>Creating the Document Head</vt:lpstr>
      <vt:lpstr>Creating the Document Head (continued)</vt:lpstr>
      <vt:lpstr>Setting the Page Title</vt:lpstr>
      <vt:lpstr>Adding Metadata to the Document</vt:lpstr>
      <vt:lpstr>Adding Metadata to the Document (continued)</vt:lpstr>
      <vt:lpstr>Adding Comments to Your Document</vt:lpstr>
      <vt:lpstr>Adding Comments to your Document (continued)</vt:lpstr>
      <vt:lpstr>Writing the Page Body</vt:lpstr>
      <vt:lpstr>Writing the Page Body (continued)</vt:lpstr>
      <vt:lpstr>Comparing Sections in HTML4 and HTML5</vt:lpstr>
      <vt:lpstr>Using Grouping Elements</vt:lpstr>
      <vt:lpstr>Using Text-Level Elements</vt:lpstr>
      <vt:lpstr>Using Text-Level Elements (continued)</vt:lpstr>
      <vt:lpstr>Linking an HTML Document to a Style Sheet</vt:lpstr>
      <vt:lpstr>Linking an HTML Document to a Style Sheet (continued 1)</vt:lpstr>
      <vt:lpstr>Linking an HTML Document to a Style Sheet (continued 2)</vt:lpstr>
      <vt:lpstr>Working with Character Sets  and Special Characters</vt:lpstr>
      <vt:lpstr>Working with Inline Images</vt:lpstr>
      <vt:lpstr>Working with Inline Images (continued)</vt:lpstr>
      <vt:lpstr>Line Breaks and Other Empty Elements</vt:lpstr>
      <vt:lpstr>Working with Block Quotes and Other Elements</vt:lpstr>
      <vt:lpstr>Working with Lists</vt:lpstr>
      <vt:lpstr>Working with Hypertext Links</vt:lpstr>
      <vt:lpstr>Turning an Inline Image into a Link</vt:lpstr>
      <vt:lpstr>Specifying the Folder Path</vt:lpstr>
      <vt:lpstr>Specifying the Folder Path (continued)</vt:lpstr>
      <vt:lpstr>Setting the Base Path</vt:lpstr>
      <vt:lpstr>Linking to a Location within a Document</vt:lpstr>
      <vt:lpstr>Linking to a Location within a Document (continued 1)</vt:lpstr>
      <vt:lpstr>Linking to a Location within a Document (continued 2)</vt:lpstr>
      <vt:lpstr>Linking to the Internet and Other Resources</vt:lpstr>
      <vt:lpstr>Linking to the Internet and Other Resources (continued)</vt:lpstr>
      <vt:lpstr>Linking to a Web Resource</vt:lpstr>
      <vt:lpstr>Linking to an Email Address</vt:lpstr>
      <vt:lpstr>Linking to a Phone Number</vt:lpstr>
      <vt:lpstr>Working with Hypertext Attributes</vt:lpstr>
      <vt:lpstr>Working with Hypertext Attributes (continued 1)</vt:lpstr>
      <vt:lpstr>Working with Hypertext Attributes (continued 2)</vt:lpstr>
      <vt:lpstr>Validating Your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2021-04-22T14:41:20Z</dcterms:modified>
</cp:coreProperties>
</file>