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700" r:id="rId1"/>
  </p:sldMasterIdLst>
  <p:notesMasterIdLst>
    <p:notesMasterId r:id="rId85"/>
  </p:notesMasterIdLst>
  <p:handoutMasterIdLst>
    <p:handoutMasterId r:id="rId86"/>
  </p:handoutMasterIdLst>
  <p:sldIdLst>
    <p:sldId id="258" r:id="rId2"/>
    <p:sldId id="309" r:id="rId3"/>
    <p:sldId id="383" r:id="rId4"/>
    <p:sldId id="385" r:id="rId5"/>
    <p:sldId id="310" r:id="rId6"/>
    <p:sldId id="386" r:id="rId7"/>
    <p:sldId id="387" r:id="rId8"/>
    <p:sldId id="388" r:id="rId9"/>
    <p:sldId id="390" r:id="rId10"/>
    <p:sldId id="391" r:id="rId11"/>
    <p:sldId id="392" r:id="rId12"/>
    <p:sldId id="393" r:id="rId13"/>
    <p:sldId id="394" r:id="rId14"/>
    <p:sldId id="395" r:id="rId15"/>
    <p:sldId id="396" r:id="rId16"/>
    <p:sldId id="398" r:id="rId17"/>
    <p:sldId id="397" r:id="rId18"/>
    <p:sldId id="399" r:id="rId19"/>
    <p:sldId id="400" r:id="rId20"/>
    <p:sldId id="401" r:id="rId21"/>
    <p:sldId id="402" r:id="rId22"/>
    <p:sldId id="403" r:id="rId23"/>
    <p:sldId id="404" r:id="rId24"/>
    <p:sldId id="405" r:id="rId25"/>
    <p:sldId id="406" r:id="rId26"/>
    <p:sldId id="407" r:id="rId27"/>
    <p:sldId id="408" r:id="rId28"/>
    <p:sldId id="409" r:id="rId29"/>
    <p:sldId id="410" r:id="rId30"/>
    <p:sldId id="411" r:id="rId31"/>
    <p:sldId id="412" r:id="rId32"/>
    <p:sldId id="465" r:id="rId33"/>
    <p:sldId id="413" r:id="rId34"/>
    <p:sldId id="414" r:id="rId35"/>
    <p:sldId id="415" r:id="rId36"/>
    <p:sldId id="416" r:id="rId37"/>
    <p:sldId id="417" r:id="rId38"/>
    <p:sldId id="418" r:id="rId39"/>
    <p:sldId id="419" r:id="rId40"/>
    <p:sldId id="420" r:id="rId41"/>
    <p:sldId id="421" r:id="rId42"/>
    <p:sldId id="422" r:id="rId43"/>
    <p:sldId id="423" r:id="rId44"/>
    <p:sldId id="424" r:id="rId45"/>
    <p:sldId id="425" r:id="rId46"/>
    <p:sldId id="426" r:id="rId47"/>
    <p:sldId id="427" r:id="rId48"/>
    <p:sldId id="428" r:id="rId49"/>
    <p:sldId id="429" r:id="rId50"/>
    <p:sldId id="430" r:id="rId51"/>
    <p:sldId id="431" r:id="rId52"/>
    <p:sldId id="432" r:id="rId53"/>
    <p:sldId id="433" r:id="rId54"/>
    <p:sldId id="434" r:id="rId55"/>
    <p:sldId id="435" r:id="rId56"/>
    <p:sldId id="436" r:id="rId57"/>
    <p:sldId id="437" r:id="rId58"/>
    <p:sldId id="438" r:id="rId59"/>
    <p:sldId id="439" r:id="rId60"/>
    <p:sldId id="440" r:id="rId61"/>
    <p:sldId id="443" r:id="rId62"/>
    <p:sldId id="444" r:id="rId63"/>
    <p:sldId id="441" r:id="rId64"/>
    <p:sldId id="442" r:id="rId65"/>
    <p:sldId id="445" r:id="rId66"/>
    <p:sldId id="446" r:id="rId67"/>
    <p:sldId id="447" r:id="rId68"/>
    <p:sldId id="448" r:id="rId69"/>
    <p:sldId id="449" r:id="rId70"/>
    <p:sldId id="450" r:id="rId71"/>
    <p:sldId id="451" r:id="rId72"/>
    <p:sldId id="452" r:id="rId73"/>
    <p:sldId id="453" r:id="rId74"/>
    <p:sldId id="454" r:id="rId75"/>
    <p:sldId id="455" r:id="rId76"/>
    <p:sldId id="456" r:id="rId77"/>
    <p:sldId id="457" r:id="rId78"/>
    <p:sldId id="458" r:id="rId79"/>
    <p:sldId id="459" r:id="rId80"/>
    <p:sldId id="460" r:id="rId81"/>
    <p:sldId id="461" r:id="rId82"/>
    <p:sldId id="462" r:id="rId83"/>
    <p:sldId id="463" r:id="rId84"/>
  </p:sldIdLst>
  <p:sldSz cx="9144000" cy="6858000" type="screen4x3"/>
  <p:notesSz cx="7077075" cy="9363075"/>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Arial" charset="0"/>
      </a:defRPr>
    </a:lvl1pPr>
    <a:lvl2pPr marL="457200" algn="l" rtl="0" fontAlgn="base">
      <a:spcBef>
        <a:spcPct val="0"/>
      </a:spcBef>
      <a:spcAft>
        <a:spcPct val="0"/>
      </a:spcAft>
      <a:defRPr sz="2400" kern="1200">
        <a:solidFill>
          <a:schemeClr val="tx1"/>
        </a:solidFill>
        <a:latin typeface="Times New Roman" pitchFamily="18" charset="0"/>
        <a:ea typeface="+mn-ea"/>
        <a:cs typeface="Arial" charset="0"/>
      </a:defRPr>
    </a:lvl2pPr>
    <a:lvl3pPr marL="914400" algn="l" rtl="0" fontAlgn="base">
      <a:spcBef>
        <a:spcPct val="0"/>
      </a:spcBef>
      <a:spcAft>
        <a:spcPct val="0"/>
      </a:spcAft>
      <a:defRPr sz="2400" kern="1200">
        <a:solidFill>
          <a:schemeClr val="tx1"/>
        </a:solidFill>
        <a:latin typeface="Times New Roman" pitchFamily="18" charset="0"/>
        <a:ea typeface="+mn-ea"/>
        <a:cs typeface="Arial" charset="0"/>
      </a:defRPr>
    </a:lvl3pPr>
    <a:lvl4pPr marL="1371600" algn="l" rtl="0" fontAlgn="base">
      <a:spcBef>
        <a:spcPct val="0"/>
      </a:spcBef>
      <a:spcAft>
        <a:spcPct val="0"/>
      </a:spcAft>
      <a:defRPr sz="2400" kern="1200">
        <a:solidFill>
          <a:schemeClr val="tx1"/>
        </a:solidFill>
        <a:latin typeface="Times New Roman" pitchFamily="18" charset="0"/>
        <a:ea typeface="+mn-ea"/>
        <a:cs typeface="Arial" charset="0"/>
      </a:defRPr>
    </a:lvl4pPr>
    <a:lvl5pPr marL="1828800" algn="l" rtl="0" fontAlgn="base">
      <a:spcBef>
        <a:spcPct val="0"/>
      </a:spcBef>
      <a:spcAft>
        <a:spcPct val="0"/>
      </a:spcAft>
      <a:defRPr sz="2400" kern="1200">
        <a:solidFill>
          <a:schemeClr val="tx1"/>
        </a:solidFill>
        <a:latin typeface="Times New Roman" pitchFamily="18" charset="0"/>
        <a:ea typeface="+mn-ea"/>
        <a:cs typeface="Arial" charset="0"/>
      </a:defRPr>
    </a:lvl5pPr>
    <a:lvl6pPr marL="2286000" algn="l" defTabSz="914400" rtl="0" eaLnBrk="1" latinLnBrk="0" hangingPunct="1">
      <a:defRPr sz="2400" kern="1200">
        <a:solidFill>
          <a:schemeClr val="tx1"/>
        </a:solidFill>
        <a:latin typeface="Times New Roman" pitchFamily="18" charset="0"/>
        <a:ea typeface="+mn-ea"/>
        <a:cs typeface="Arial" charset="0"/>
      </a:defRPr>
    </a:lvl6pPr>
    <a:lvl7pPr marL="2743200" algn="l" defTabSz="914400" rtl="0" eaLnBrk="1" latinLnBrk="0" hangingPunct="1">
      <a:defRPr sz="2400" kern="1200">
        <a:solidFill>
          <a:schemeClr val="tx1"/>
        </a:solidFill>
        <a:latin typeface="Times New Roman" pitchFamily="18" charset="0"/>
        <a:ea typeface="+mn-ea"/>
        <a:cs typeface="Arial" charset="0"/>
      </a:defRPr>
    </a:lvl7pPr>
    <a:lvl8pPr marL="3200400" algn="l" defTabSz="914400" rtl="0" eaLnBrk="1" latinLnBrk="0" hangingPunct="1">
      <a:defRPr sz="2400" kern="1200">
        <a:solidFill>
          <a:schemeClr val="tx1"/>
        </a:solidFill>
        <a:latin typeface="Times New Roman" pitchFamily="18" charset="0"/>
        <a:ea typeface="+mn-ea"/>
        <a:cs typeface="Arial" charset="0"/>
      </a:defRPr>
    </a:lvl8pPr>
    <a:lvl9pPr marL="3657600" algn="l" defTabSz="914400" rtl="0" eaLnBrk="1" latinLnBrk="0" hangingPunct="1">
      <a:defRPr sz="2400" kern="1200">
        <a:solidFill>
          <a:schemeClr val="tx1"/>
        </a:solidFill>
        <a:latin typeface="Times New Roman" pitchFamily="18"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FFFF"/>
    <a:srgbClr val="FFFF00"/>
    <a:srgbClr val="990033"/>
    <a:srgbClr val="CC0000"/>
    <a:srgbClr val="EAEAEA"/>
    <a:srgbClr val="77777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2072" autoAdjust="0"/>
    <p:restoredTop sz="90334" autoAdjust="0"/>
  </p:normalViewPr>
  <p:slideViewPr>
    <p:cSldViewPr snapToGrid="0">
      <p:cViewPr varScale="1">
        <p:scale>
          <a:sx n="62" d="100"/>
          <a:sy n="62" d="100"/>
        </p:scale>
        <p:origin x="768" y="44"/>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56" d="100"/>
        <a:sy n="156" d="100"/>
      </p:scale>
      <p:origin x="0" y="-7926"/>
    </p:cViewPr>
  </p:sorterViewPr>
  <p:notesViewPr>
    <p:cSldViewPr snapToGrid="0">
      <p:cViewPr varScale="1">
        <p:scale>
          <a:sx n="54" d="100"/>
          <a:sy n="54" d="100"/>
        </p:scale>
        <p:origin x="2784" y="78"/>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theme" Target="theme/theme1.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commentAuthors" Target="commentAuthor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66733" cy="469780"/>
          </a:xfrm>
          <a:prstGeom prst="rect">
            <a:avLst/>
          </a:prstGeom>
        </p:spPr>
        <p:txBody>
          <a:bodyPr vert="horz" lIns="93936" tIns="46968" rIns="93936" bIns="46968" rtlCol="0"/>
          <a:lstStyle>
            <a:lvl1pPr algn="l">
              <a:defRPr sz="1200"/>
            </a:lvl1pPr>
          </a:lstStyle>
          <a:p>
            <a:endParaRPr lang="en-US" dirty="0"/>
          </a:p>
        </p:txBody>
      </p:sp>
      <p:sp>
        <p:nvSpPr>
          <p:cNvPr id="3" name="Date Placeholder 2"/>
          <p:cNvSpPr>
            <a:spLocks noGrp="1"/>
          </p:cNvSpPr>
          <p:nvPr>
            <p:ph type="dt" sz="quarter" idx="1"/>
          </p:nvPr>
        </p:nvSpPr>
        <p:spPr>
          <a:xfrm>
            <a:off x="4008705" y="0"/>
            <a:ext cx="3066733" cy="469780"/>
          </a:xfrm>
          <a:prstGeom prst="rect">
            <a:avLst/>
          </a:prstGeom>
        </p:spPr>
        <p:txBody>
          <a:bodyPr vert="horz" lIns="93936" tIns="46968" rIns="93936" bIns="46968" rtlCol="0"/>
          <a:lstStyle>
            <a:lvl1pPr algn="r">
              <a:defRPr sz="1200"/>
            </a:lvl1pPr>
          </a:lstStyle>
          <a:p>
            <a:fld id="{F828C31B-4A29-4AC7-BA5D-4D38F35C35BF}" type="datetimeFigureOut">
              <a:rPr lang="en-US" smtClean="0"/>
              <a:t>4/27/2021</a:t>
            </a:fld>
            <a:endParaRPr lang="en-US" dirty="0"/>
          </a:p>
        </p:txBody>
      </p:sp>
      <p:sp>
        <p:nvSpPr>
          <p:cNvPr id="4" name="Footer Placeholder 3"/>
          <p:cNvSpPr>
            <a:spLocks noGrp="1"/>
          </p:cNvSpPr>
          <p:nvPr>
            <p:ph type="ftr" sz="quarter" idx="2"/>
          </p:nvPr>
        </p:nvSpPr>
        <p:spPr>
          <a:xfrm>
            <a:off x="0" y="8893297"/>
            <a:ext cx="3066733" cy="469779"/>
          </a:xfrm>
          <a:prstGeom prst="rect">
            <a:avLst/>
          </a:prstGeom>
        </p:spPr>
        <p:txBody>
          <a:bodyPr vert="horz" lIns="93936" tIns="46968" rIns="93936" bIns="46968" rtlCol="0" anchor="b"/>
          <a:lstStyle>
            <a:lvl1pPr algn="l">
              <a:defRPr sz="1200"/>
            </a:lvl1pPr>
          </a:lstStyle>
          <a:p>
            <a:endParaRPr lang="en-US" dirty="0"/>
          </a:p>
        </p:txBody>
      </p:sp>
      <p:sp>
        <p:nvSpPr>
          <p:cNvPr id="5" name="Slide Number Placeholder 4"/>
          <p:cNvSpPr>
            <a:spLocks noGrp="1"/>
          </p:cNvSpPr>
          <p:nvPr>
            <p:ph type="sldNum" sz="quarter" idx="3"/>
          </p:nvPr>
        </p:nvSpPr>
        <p:spPr>
          <a:xfrm>
            <a:off x="4008705" y="8893297"/>
            <a:ext cx="3066733" cy="469779"/>
          </a:xfrm>
          <a:prstGeom prst="rect">
            <a:avLst/>
          </a:prstGeom>
        </p:spPr>
        <p:txBody>
          <a:bodyPr vert="horz" lIns="93936" tIns="46968" rIns="93936" bIns="46968" rtlCol="0" anchor="b"/>
          <a:lstStyle>
            <a:lvl1pPr algn="r">
              <a:defRPr sz="1200"/>
            </a:lvl1pPr>
          </a:lstStyle>
          <a:p>
            <a:fld id="{0737FAA5-A42F-4054-87F6-0DE43D98B245}" type="slidenum">
              <a:rPr lang="en-US" smtClean="0"/>
              <a:t>‹#›</a:t>
            </a:fld>
            <a:endParaRPr lang="en-US" dirty="0"/>
          </a:p>
        </p:txBody>
      </p:sp>
    </p:spTree>
    <p:extLst>
      <p:ext uri="{BB962C8B-B14F-4D97-AF65-F5344CB8AC3E}">
        <p14:creationId xmlns:p14="http://schemas.microsoft.com/office/powerpoint/2010/main" val="21093490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066733" cy="468154"/>
          </a:xfrm>
          <a:prstGeom prst="rect">
            <a:avLst/>
          </a:prstGeom>
          <a:noFill/>
          <a:ln w="9525">
            <a:noFill/>
            <a:miter lim="800000"/>
            <a:headEnd/>
            <a:tailEnd/>
          </a:ln>
          <a:effectLst/>
        </p:spPr>
        <p:txBody>
          <a:bodyPr vert="horz" wrap="square" lIns="93936" tIns="46968" rIns="93936" bIns="46968" numCol="1" anchor="t" anchorCtr="0" compatLnSpc="1">
            <a:prstTxWarp prst="textNoShape">
              <a:avLst/>
            </a:prstTxWarp>
          </a:bodyPr>
          <a:lstStyle>
            <a:lvl1pPr>
              <a:defRPr sz="1200">
                <a:cs typeface="+mn-cs"/>
              </a:defRPr>
            </a:lvl1pPr>
          </a:lstStyle>
          <a:p>
            <a:pPr>
              <a:defRPr/>
            </a:pPr>
            <a:endParaRPr lang="en-US" dirty="0"/>
          </a:p>
        </p:txBody>
      </p:sp>
      <p:sp>
        <p:nvSpPr>
          <p:cNvPr id="4099" name="Rectangle 3"/>
          <p:cNvSpPr>
            <a:spLocks noGrp="1" noChangeArrowheads="1"/>
          </p:cNvSpPr>
          <p:nvPr>
            <p:ph type="dt" idx="1"/>
          </p:nvPr>
        </p:nvSpPr>
        <p:spPr bwMode="auto">
          <a:xfrm>
            <a:off x="4008705" y="0"/>
            <a:ext cx="3066733" cy="468154"/>
          </a:xfrm>
          <a:prstGeom prst="rect">
            <a:avLst/>
          </a:prstGeom>
          <a:noFill/>
          <a:ln w="9525">
            <a:noFill/>
            <a:miter lim="800000"/>
            <a:headEnd/>
            <a:tailEnd/>
          </a:ln>
          <a:effectLst/>
        </p:spPr>
        <p:txBody>
          <a:bodyPr vert="horz" wrap="square" lIns="93936" tIns="46968" rIns="93936" bIns="46968" numCol="1" anchor="t" anchorCtr="0" compatLnSpc="1">
            <a:prstTxWarp prst="textNoShape">
              <a:avLst/>
            </a:prstTxWarp>
          </a:bodyPr>
          <a:lstStyle>
            <a:lvl1pPr algn="r">
              <a:defRPr sz="1200">
                <a:cs typeface="+mn-cs"/>
              </a:defRPr>
            </a:lvl1pPr>
          </a:lstStyle>
          <a:p>
            <a:pPr>
              <a:defRPr/>
            </a:pPr>
            <a:endParaRPr lang="en-US" dirty="0"/>
          </a:p>
        </p:txBody>
      </p:sp>
      <p:sp>
        <p:nvSpPr>
          <p:cNvPr id="25604" name="Rectangle 4"/>
          <p:cNvSpPr>
            <a:spLocks noGrp="1" noRot="1" noChangeAspect="1" noChangeArrowheads="1" noTextEdit="1"/>
          </p:cNvSpPr>
          <p:nvPr>
            <p:ph type="sldImg" idx="2"/>
          </p:nvPr>
        </p:nvSpPr>
        <p:spPr bwMode="auto">
          <a:xfrm>
            <a:off x="1196975" y="701675"/>
            <a:ext cx="4683125" cy="35115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Rectangle 5"/>
          <p:cNvSpPr>
            <a:spLocks noGrp="1" noChangeArrowheads="1"/>
          </p:cNvSpPr>
          <p:nvPr>
            <p:ph type="body" sz="quarter" idx="3"/>
          </p:nvPr>
        </p:nvSpPr>
        <p:spPr bwMode="auto">
          <a:xfrm>
            <a:off x="707708" y="4447461"/>
            <a:ext cx="5661660" cy="4213384"/>
          </a:xfrm>
          <a:prstGeom prst="rect">
            <a:avLst/>
          </a:prstGeom>
          <a:noFill/>
          <a:ln w="9525">
            <a:noFill/>
            <a:miter lim="800000"/>
            <a:headEnd/>
            <a:tailEnd/>
          </a:ln>
          <a:effectLst/>
        </p:spPr>
        <p:txBody>
          <a:bodyPr vert="horz" wrap="square" lIns="93936" tIns="46968" rIns="93936" bIns="46968"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8893296"/>
            <a:ext cx="3066733" cy="468154"/>
          </a:xfrm>
          <a:prstGeom prst="rect">
            <a:avLst/>
          </a:prstGeom>
          <a:noFill/>
          <a:ln w="9525">
            <a:noFill/>
            <a:miter lim="800000"/>
            <a:headEnd/>
            <a:tailEnd/>
          </a:ln>
          <a:effectLst/>
        </p:spPr>
        <p:txBody>
          <a:bodyPr vert="horz" wrap="square" lIns="93936" tIns="46968" rIns="93936" bIns="46968" numCol="1" anchor="b" anchorCtr="0" compatLnSpc="1">
            <a:prstTxWarp prst="textNoShape">
              <a:avLst/>
            </a:prstTxWarp>
          </a:bodyPr>
          <a:lstStyle>
            <a:lvl1pPr>
              <a:defRPr sz="1200">
                <a:cs typeface="+mn-cs"/>
              </a:defRPr>
            </a:lvl1pPr>
          </a:lstStyle>
          <a:p>
            <a:pPr>
              <a:defRPr/>
            </a:pPr>
            <a:endParaRPr lang="en-US" dirty="0"/>
          </a:p>
        </p:txBody>
      </p:sp>
      <p:sp>
        <p:nvSpPr>
          <p:cNvPr id="4103" name="Rectangle 7"/>
          <p:cNvSpPr>
            <a:spLocks noGrp="1" noChangeArrowheads="1"/>
          </p:cNvSpPr>
          <p:nvPr>
            <p:ph type="sldNum" sz="quarter" idx="5"/>
          </p:nvPr>
        </p:nvSpPr>
        <p:spPr bwMode="auto">
          <a:xfrm>
            <a:off x="4008705" y="8893296"/>
            <a:ext cx="3066733" cy="468154"/>
          </a:xfrm>
          <a:prstGeom prst="rect">
            <a:avLst/>
          </a:prstGeom>
          <a:noFill/>
          <a:ln w="9525">
            <a:noFill/>
            <a:miter lim="800000"/>
            <a:headEnd/>
            <a:tailEnd/>
          </a:ln>
          <a:effectLst/>
        </p:spPr>
        <p:txBody>
          <a:bodyPr vert="horz" wrap="square" lIns="93936" tIns="46968" rIns="93936" bIns="46968" numCol="1" anchor="b" anchorCtr="0" compatLnSpc="1">
            <a:prstTxWarp prst="textNoShape">
              <a:avLst/>
            </a:prstTxWarp>
          </a:bodyPr>
          <a:lstStyle>
            <a:lvl1pPr algn="r">
              <a:defRPr sz="1200">
                <a:cs typeface="+mn-cs"/>
              </a:defRPr>
            </a:lvl1pPr>
          </a:lstStyle>
          <a:p>
            <a:pPr>
              <a:defRPr/>
            </a:pPr>
            <a:fld id="{B8FD0BC6-8D0F-4AA6-92ED-A084BB254BA3}" type="slidenum">
              <a:rPr lang="en-US"/>
              <a:pPr>
                <a:defRPr/>
              </a:pPr>
              <a:t>‹#›</a:t>
            </a:fld>
            <a:endParaRPr lang="en-US"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28</a:t>
            </a:fld>
            <a:endParaRPr lang="en-US" dirty="0"/>
          </a:p>
        </p:txBody>
      </p:sp>
    </p:spTree>
    <p:extLst>
      <p:ext uri="{BB962C8B-B14F-4D97-AF65-F5344CB8AC3E}">
        <p14:creationId xmlns:p14="http://schemas.microsoft.com/office/powerpoint/2010/main" val="23311485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32</a:t>
            </a:fld>
            <a:endParaRPr lang="en-US" dirty="0"/>
          </a:p>
        </p:txBody>
      </p:sp>
    </p:spTree>
    <p:extLst>
      <p:ext uri="{BB962C8B-B14F-4D97-AF65-F5344CB8AC3E}">
        <p14:creationId xmlns:p14="http://schemas.microsoft.com/office/powerpoint/2010/main" val="14726339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8" name="Picture 7"/>
          <p:cNvPicPr>
            <a:picLocks noChangeAspect="1"/>
          </p:cNvPicPr>
          <p:nvPr/>
        </p:nvPicPr>
        <p:blipFill>
          <a:blip r:embed="rId2"/>
          <a:stretch>
            <a:fillRect/>
          </a:stretch>
        </p:blipFill>
        <p:spPr>
          <a:xfrm>
            <a:off x="144" y="16"/>
            <a:ext cx="9143855" cy="6865874"/>
          </a:xfrm>
          <a:prstGeom prst="rect">
            <a:avLst/>
          </a:prstGeom>
        </p:spPr>
      </p:pic>
      <p:sp>
        <p:nvSpPr>
          <p:cNvPr id="2" name="Title 1"/>
          <p:cNvSpPr>
            <a:spLocks noGrp="1"/>
          </p:cNvSpPr>
          <p:nvPr>
            <p:ph type="title"/>
          </p:nvPr>
        </p:nvSpPr>
        <p:spPr>
          <a:xfrm>
            <a:off x="628650" y="2291187"/>
            <a:ext cx="7886700" cy="684026"/>
          </a:xfrm>
        </p:spPr>
        <p:txBody>
          <a:bodyPr/>
          <a:lstStyle>
            <a:lvl1pPr>
              <a:defRPr>
                <a:solidFill>
                  <a:schemeClr val="bg1"/>
                </a:solidFill>
              </a:defRPr>
            </a:lvl1pPr>
          </a:lstStyle>
          <a:p>
            <a:r>
              <a:rPr lang="en-US" dirty="0"/>
              <a:t>Click to edit Master title style</a:t>
            </a:r>
          </a:p>
        </p:txBody>
      </p:sp>
      <p:sp>
        <p:nvSpPr>
          <p:cNvPr id="3" name="Text Placeholder 2"/>
          <p:cNvSpPr>
            <a:spLocks noGrp="1"/>
          </p:cNvSpPr>
          <p:nvPr>
            <p:ph type="body" sz="quarter" idx="10" hasCustomPrompt="1"/>
          </p:nvPr>
        </p:nvSpPr>
        <p:spPr>
          <a:xfrm>
            <a:off x="3650456" y="3619986"/>
            <a:ext cx="1843088" cy="597477"/>
          </a:xfrm>
        </p:spPr>
        <p:txBody>
          <a:bodyPr>
            <a:normAutofit/>
          </a:bodyPr>
          <a:lstStyle>
            <a:lvl1pPr marL="0" indent="0" algn="ctr">
              <a:buNone/>
              <a:defRPr sz="1500" b="0" i="0">
                <a:solidFill>
                  <a:schemeClr val="bg1"/>
                </a:solidFill>
                <a:latin typeface="Arial" charset="0"/>
                <a:ea typeface="Arial" charset="0"/>
                <a:cs typeface="Arial" charset="0"/>
              </a:defRPr>
            </a:lvl1pPr>
          </a:lstStyle>
          <a:p>
            <a:pPr lvl="0"/>
            <a:r>
              <a:rPr lang="en-US" dirty="0"/>
              <a:t>Click to edit date</a:t>
            </a:r>
          </a:p>
        </p:txBody>
      </p:sp>
      <p:pic>
        <p:nvPicPr>
          <p:cNvPr id="9" name="Picture 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18646" y="6356350"/>
            <a:ext cx="1274569" cy="383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ooter Placeholder 4"/>
          <p:cNvSpPr>
            <a:spLocks noGrp="1"/>
          </p:cNvSpPr>
          <p:nvPr>
            <p:ph type="ftr" sz="quarter" idx="3"/>
          </p:nvPr>
        </p:nvSpPr>
        <p:spPr>
          <a:xfrm>
            <a:off x="1722668" y="6375089"/>
            <a:ext cx="6601252"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050" b="0" i="0" u="none" strike="noStrike" baseline="0" smtClean="0">
                <a:solidFill>
                  <a:schemeClr val="bg1"/>
                </a:solidFill>
                <a:latin typeface="arial" charset="0"/>
              </a:defRPr>
            </a:lvl1pPr>
          </a:lstStyle>
          <a:p>
            <a:pPr defTabSz="685800"/>
            <a:r>
              <a:rPr lang="en-US" dirty="0">
                <a:solidFill>
                  <a:srgbClr val="FFFFFF"/>
                </a:solidFill>
                <a:cs typeface="+mn-cs"/>
              </a:rPr>
              <a:t>Carey, HTML5 and CSS3, 8th Edition. © 2021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3011515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ulleted Li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12" name="Text Placeholder 11"/>
          <p:cNvSpPr>
            <a:spLocks noGrp="1"/>
          </p:cNvSpPr>
          <p:nvPr>
            <p:ph type="body" sz="quarter" idx="17" hasCustomPrompt="1"/>
          </p:nvPr>
        </p:nvSpPr>
        <p:spPr>
          <a:xfrm>
            <a:off x="557683" y="1638300"/>
            <a:ext cx="8033657" cy="4394200"/>
          </a:xfrm>
        </p:spPr>
        <p:txBody>
          <a:bodyPr>
            <a:normAutofit/>
          </a:bodyPr>
          <a:lstStyle>
            <a:lvl1pPr marL="257175" indent="-257175">
              <a:buClr>
                <a:srgbClr val="004A78"/>
              </a:buClr>
              <a:buFont typeface="Arial" charset="0"/>
              <a:buChar char="•"/>
              <a:defRPr sz="1500">
                <a:solidFill>
                  <a:srgbClr val="000000"/>
                </a:solidFill>
              </a:defRPr>
            </a:lvl1pPr>
            <a:lvl2pPr marL="514350" marR="0" indent="-171450" algn="l" defTabSz="685800" rtl="0" eaLnBrk="1" fontAlgn="base" latinLnBrk="0" hangingPunct="1">
              <a:lnSpc>
                <a:spcPct val="90000"/>
              </a:lnSpc>
              <a:spcBef>
                <a:spcPts val="375"/>
              </a:spcBef>
              <a:spcAft>
                <a:spcPct val="0"/>
              </a:spcAft>
              <a:buClr>
                <a:srgbClr val="FF6300"/>
              </a:buClr>
              <a:buSzTx/>
              <a:buFont typeface="Arial" charset="0"/>
              <a:buChar char="•"/>
              <a:tabLst/>
              <a:defRPr sz="1500" baseline="0"/>
            </a:lvl2pPr>
            <a:lvl3pPr marL="857250" indent="-171450">
              <a:buClr>
                <a:srgbClr val="000000"/>
              </a:buClr>
              <a:buFont typeface="Arial" charset="0"/>
              <a:buChar char="•"/>
              <a:defRPr sz="1500"/>
            </a:lvl3pPr>
            <a:lvl4pPr marL="1200150" indent="-171450">
              <a:buClr>
                <a:srgbClr val="000000"/>
              </a:buClr>
              <a:buSzPct val="50000"/>
              <a:buFont typeface="LucidaGrande" charset="0"/>
              <a:buChar char="▶"/>
              <a:defRPr sz="1500"/>
            </a:lvl4pPr>
            <a:lvl5pPr marL="1543050" indent="-171450">
              <a:buClr>
                <a:srgbClr val="000000"/>
              </a:buClr>
              <a:buFont typeface="Helvetica" charset="0"/>
              <a:buChar char="⁃"/>
              <a:defRPr sz="1500"/>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a:t>
            </a:r>
          </a:p>
          <a:p>
            <a:pPr lvl="0"/>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a:t>
            </a:r>
          </a:p>
          <a:p>
            <a:pPr lvl="0"/>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a:t>
            </a:r>
          </a:p>
          <a:p>
            <a:pPr lvl="0"/>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a:t>
            </a:r>
          </a:p>
          <a:p>
            <a:pPr lvl="0"/>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a:t>
            </a:r>
          </a:p>
          <a:p>
            <a:pPr lvl="0"/>
            <a:r>
              <a:rPr lang="en-US" dirty="0" err="1"/>
              <a:t>Sed</a:t>
            </a:r>
            <a:r>
              <a:rPr lang="en-US" dirty="0"/>
              <a:t>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5" name="Footer"/>
          <p:cNvSpPr txBox="1"/>
          <p:nvPr/>
        </p:nvSpPr>
        <p:spPr>
          <a:xfrm>
            <a:off x="1737360" y="6337389"/>
            <a:ext cx="7144107" cy="369332"/>
          </a:xfrm>
          <a:prstGeom prst="rect">
            <a:avLst/>
          </a:prstGeom>
          <a:noFill/>
          <a:effectLst/>
        </p:spPr>
        <p:txBody>
          <a:bodyPr wrap="square" lIns="0" tIns="0" rIns="0" rtlCol="0" anchor="b">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004A78"/>
                </a:solidFill>
                <a:effectLst/>
                <a:uLnTx/>
                <a:uFillTx/>
                <a:latin typeface="arial" charset="0"/>
                <a:ea typeface="+mn-ea"/>
                <a:cs typeface="+mn-cs"/>
              </a:rPr>
              <a:t>Carey, HTML5 and CSS3, 8th Edition. © 2021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5654206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Numbered Li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12" name="Text Placeholder 11"/>
          <p:cNvSpPr>
            <a:spLocks noGrp="1"/>
          </p:cNvSpPr>
          <p:nvPr>
            <p:ph type="body" sz="quarter" idx="17" hasCustomPrompt="1"/>
          </p:nvPr>
        </p:nvSpPr>
        <p:spPr>
          <a:xfrm>
            <a:off x="557683" y="1638300"/>
            <a:ext cx="8033657" cy="4394200"/>
          </a:xfrm>
        </p:spPr>
        <p:txBody>
          <a:bodyPr>
            <a:normAutofit/>
          </a:bodyPr>
          <a:lstStyle>
            <a:lvl1pPr marL="342900" indent="-342900">
              <a:buClr>
                <a:srgbClr val="004A78"/>
              </a:buClr>
              <a:buFont typeface="+mj-lt"/>
              <a:buAutoNum type="arabicPeriod"/>
              <a:defRPr sz="1500">
                <a:solidFill>
                  <a:srgbClr val="000000"/>
                </a:solidFill>
              </a:defRPr>
            </a:lvl1pPr>
            <a:lvl2pPr marL="514350" marR="0" indent="-171450" algn="l" defTabSz="685800" rtl="0" eaLnBrk="1" fontAlgn="base" latinLnBrk="0" hangingPunct="1">
              <a:lnSpc>
                <a:spcPct val="90000"/>
              </a:lnSpc>
              <a:spcBef>
                <a:spcPts val="375"/>
              </a:spcBef>
              <a:spcAft>
                <a:spcPct val="0"/>
              </a:spcAft>
              <a:buClr>
                <a:srgbClr val="FF6300"/>
              </a:buClr>
              <a:buSzTx/>
              <a:buFont typeface="Arial" charset="0"/>
              <a:buChar char="•"/>
              <a:tabLst/>
              <a:defRPr sz="1500" baseline="0"/>
            </a:lvl2pPr>
            <a:lvl3pPr marL="857250" indent="-171450">
              <a:buClr>
                <a:srgbClr val="000000"/>
              </a:buClr>
              <a:buFont typeface="Arial" charset="0"/>
              <a:buChar char="•"/>
              <a:defRPr sz="1500"/>
            </a:lvl3pPr>
            <a:lvl4pPr marL="1200150" indent="-171450">
              <a:buClr>
                <a:srgbClr val="000000"/>
              </a:buClr>
              <a:buSzPct val="50000"/>
              <a:buFont typeface="LucidaGrande" charset="0"/>
              <a:buChar char="▶"/>
              <a:defRPr sz="1500"/>
            </a:lvl4pPr>
            <a:lvl5pPr marL="1543050" indent="-171450">
              <a:buClr>
                <a:srgbClr val="000000"/>
              </a:buClr>
              <a:buFont typeface="Helvetica" charset="0"/>
              <a:buChar char="⁃"/>
              <a:defRPr sz="1500"/>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a:t>
            </a:r>
          </a:p>
          <a:p>
            <a:pPr lvl="0"/>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a:t>
            </a:r>
          </a:p>
          <a:p>
            <a:pPr lvl="0"/>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a:t>
            </a:r>
          </a:p>
          <a:p>
            <a:pPr lvl="0"/>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a:t>
            </a:r>
          </a:p>
          <a:p>
            <a:pPr lvl="0"/>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a:t>
            </a:r>
          </a:p>
          <a:p>
            <a:pPr lvl="0"/>
            <a:r>
              <a:rPr lang="en-US" dirty="0" err="1"/>
              <a:t>Sed</a:t>
            </a:r>
            <a:r>
              <a:rPr lang="en-US" dirty="0"/>
              <a:t>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5" name="Footer"/>
          <p:cNvSpPr txBox="1"/>
          <p:nvPr/>
        </p:nvSpPr>
        <p:spPr>
          <a:xfrm>
            <a:off x="2255900" y="6431021"/>
            <a:ext cx="6717007" cy="369332"/>
          </a:xfrm>
          <a:prstGeom prst="rect">
            <a:avLst/>
          </a:prstGeom>
          <a:noFill/>
          <a:effectLst/>
        </p:spPr>
        <p:txBody>
          <a:bodyPr wrap="square" lIns="0" tIns="0" rIns="0" rtlCol="0" anchor="b">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004A78"/>
                </a:solidFill>
                <a:effectLst/>
                <a:uLnTx/>
                <a:uFillTx/>
                <a:latin typeface="arial" charset="0"/>
                <a:ea typeface="+mn-ea"/>
                <a:cs typeface="+mn-cs"/>
              </a:rPr>
              <a:t>Carey, HTML5 and CSS3, 8th Edition. © 2021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8519888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and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a:t>Click to edit Master title style</a:t>
            </a:r>
          </a:p>
        </p:txBody>
      </p:sp>
      <p:sp>
        <p:nvSpPr>
          <p:cNvPr id="12" name="Text Placeholder 11"/>
          <p:cNvSpPr>
            <a:spLocks noGrp="1"/>
          </p:cNvSpPr>
          <p:nvPr>
            <p:ph type="body" sz="quarter" idx="17" hasCustomPrompt="1"/>
          </p:nvPr>
        </p:nvSpPr>
        <p:spPr>
          <a:xfrm>
            <a:off x="557683" y="1638300"/>
            <a:ext cx="8033657" cy="4394200"/>
          </a:xfrm>
        </p:spPr>
        <p:txBody>
          <a:bodyPr>
            <a:normAutofit/>
          </a:bodyPr>
          <a:lstStyle>
            <a:lvl1pPr marL="257175" indent="-257175">
              <a:buClr>
                <a:srgbClr val="004A78"/>
              </a:buClr>
              <a:buFont typeface="Arial" charset="0"/>
              <a:buChar char="•"/>
              <a:defRPr sz="3200">
                <a:solidFill>
                  <a:srgbClr val="004A78"/>
                </a:solidFill>
              </a:defRPr>
            </a:lvl1pPr>
            <a:lvl2pPr marL="514350" marR="0" indent="-171450" algn="l" defTabSz="685800" rtl="0" eaLnBrk="1" fontAlgn="base" latinLnBrk="0" hangingPunct="1">
              <a:lnSpc>
                <a:spcPct val="90000"/>
              </a:lnSpc>
              <a:spcBef>
                <a:spcPts val="375"/>
              </a:spcBef>
              <a:spcAft>
                <a:spcPct val="0"/>
              </a:spcAft>
              <a:buClr>
                <a:srgbClr val="004A78"/>
              </a:buClr>
              <a:buSzTx/>
              <a:buFont typeface="Arial" charset="0"/>
              <a:buChar char="•"/>
              <a:tabLst/>
              <a:defRPr sz="2800" baseline="0"/>
            </a:lvl2pPr>
            <a:lvl3pPr marL="857250" indent="-171450">
              <a:buClr>
                <a:srgbClr val="004A78"/>
              </a:buClr>
              <a:buFont typeface="Arial" charset="0"/>
              <a:buChar char="•"/>
              <a:defRPr sz="2400"/>
            </a:lvl3pPr>
            <a:lvl4pPr marL="1200150" indent="-171450">
              <a:buClr>
                <a:srgbClr val="004A78"/>
              </a:buClr>
              <a:buSzPct val="50000"/>
              <a:buFont typeface="LucidaGrande" charset="0"/>
              <a:buChar char="▶"/>
              <a:defRPr sz="2400"/>
            </a:lvl4pPr>
            <a:lvl5pPr marL="1543050" indent="-171450">
              <a:buClr>
                <a:srgbClr val="000000"/>
              </a:buClr>
              <a:buFont typeface="Helvetica" charset="0"/>
              <a:buChar char="⁃"/>
              <a:defRPr sz="2400"/>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cNvSpPr txBox="1"/>
          <p:nvPr/>
        </p:nvSpPr>
        <p:spPr>
          <a:xfrm>
            <a:off x="1783081" y="6363725"/>
            <a:ext cx="6808259" cy="369332"/>
          </a:xfrm>
          <a:prstGeom prst="rect">
            <a:avLst/>
          </a:prstGeom>
          <a:noFill/>
          <a:effectLst/>
        </p:spPr>
        <p:txBody>
          <a:bodyPr wrap="square" lIns="0" tIns="0" rIns="0" rtlCol="0" anchor="b">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004A78"/>
                </a:solidFill>
                <a:effectLst/>
                <a:uLnTx/>
                <a:uFillTx/>
                <a:latin typeface="arial" charset="0"/>
                <a:ea typeface="+mn-ea"/>
                <a:cs typeface="+mn-cs"/>
              </a:rPr>
              <a:t>Carey, HTML5 and CSS3, 8th Edition. © 2021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4171381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5" name="Table Placeholder 4"/>
          <p:cNvSpPr>
            <a:spLocks noGrp="1"/>
          </p:cNvSpPr>
          <p:nvPr>
            <p:ph type="tbl" sz="quarter" idx="10"/>
          </p:nvPr>
        </p:nvSpPr>
        <p:spPr>
          <a:xfrm>
            <a:off x="1421642" y="2019869"/>
            <a:ext cx="6096000" cy="3380095"/>
          </a:xfrm>
        </p:spPr>
        <p:txBody>
          <a:bodyPr/>
          <a:lstStyle/>
          <a:p>
            <a:r>
              <a:rPr lang="en-US" dirty="0"/>
              <a:t>Click icon to add table</a:t>
            </a:r>
          </a:p>
        </p:txBody>
      </p:sp>
      <p:sp>
        <p:nvSpPr>
          <p:cNvPr id="6" name="Footer"/>
          <p:cNvSpPr txBox="1"/>
          <p:nvPr/>
        </p:nvSpPr>
        <p:spPr>
          <a:xfrm>
            <a:off x="1777800" y="6369539"/>
            <a:ext cx="6717007" cy="369332"/>
          </a:xfrm>
          <a:prstGeom prst="rect">
            <a:avLst/>
          </a:prstGeom>
          <a:noFill/>
          <a:effectLst/>
        </p:spPr>
        <p:txBody>
          <a:bodyPr wrap="square" lIns="0" tIns="0" rIns="0" rtlCol="0" anchor="b">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004A78"/>
                </a:solidFill>
                <a:effectLst/>
                <a:uLnTx/>
                <a:uFillTx/>
                <a:latin typeface="arial" charset="0"/>
                <a:ea typeface="+mn-ea"/>
                <a:cs typeface="+mn-cs"/>
              </a:rPr>
              <a:t>Carey, HTML5 and CSS3, 8th Edition. © 2021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4224075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305800" cy="944563"/>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0" y="1219200"/>
            <a:ext cx="4267200" cy="4906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419600" y="1219200"/>
            <a:ext cx="4267200" cy="4906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cNvSpPr txBox="1"/>
          <p:nvPr userDrawn="1"/>
        </p:nvSpPr>
        <p:spPr>
          <a:xfrm>
            <a:off x="1783081" y="6363725"/>
            <a:ext cx="6808259" cy="369332"/>
          </a:xfrm>
          <a:prstGeom prst="rect">
            <a:avLst/>
          </a:prstGeom>
          <a:noFill/>
          <a:effectLst/>
        </p:spPr>
        <p:txBody>
          <a:bodyPr wrap="square" lIns="0" tIns="0" rIns="0" rtlCol="0" anchor="b">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004A78"/>
                </a:solidFill>
                <a:effectLst/>
                <a:uLnTx/>
                <a:uFillTx/>
                <a:latin typeface="arial" charset="0"/>
                <a:ea typeface="+mn-ea"/>
                <a:cs typeface="+mn-cs"/>
              </a:rPr>
              <a:t>Carey, HTML5 and CSS3, 8th Edition. © 2021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7905072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Unit Slide">
    <p:spTree>
      <p:nvGrpSpPr>
        <p:cNvPr id="1" name=""/>
        <p:cNvGrpSpPr/>
        <p:nvPr/>
      </p:nvGrpSpPr>
      <p:grpSpPr>
        <a:xfrm>
          <a:off x="0" y="0"/>
          <a:ext cx="0" cy="0"/>
          <a:chOff x="0" y="0"/>
          <a:chExt cx="0" cy="0"/>
        </a:xfrm>
      </p:grpSpPr>
      <p:pic>
        <p:nvPicPr>
          <p:cNvPr id="10" name="Picture 9"/>
          <p:cNvPicPr>
            <a:picLocks noChangeAspect="1"/>
          </p:cNvPicPr>
          <p:nvPr/>
        </p:nvPicPr>
        <p:blipFill>
          <a:blip r:embed="rId2"/>
          <a:stretch>
            <a:fillRect/>
          </a:stretch>
        </p:blipFill>
        <p:spPr>
          <a:xfrm>
            <a:off x="144" y="16"/>
            <a:ext cx="9143855" cy="6865874"/>
          </a:xfrm>
          <a:prstGeom prst="rect">
            <a:avLst/>
          </a:prstGeom>
        </p:spPr>
      </p:pic>
      <p:sp>
        <p:nvSpPr>
          <p:cNvPr id="6" name="Text Placeholder 5"/>
          <p:cNvSpPr>
            <a:spLocks noGrp="1"/>
          </p:cNvSpPr>
          <p:nvPr>
            <p:ph type="body" sz="quarter" idx="11" hasCustomPrompt="1"/>
          </p:nvPr>
        </p:nvSpPr>
        <p:spPr>
          <a:xfrm>
            <a:off x="955931" y="2193424"/>
            <a:ext cx="7232139" cy="618014"/>
          </a:xfrm>
        </p:spPr>
        <p:txBody>
          <a:bodyPr anchor="b">
            <a:noAutofit/>
          </a:bodyPr>
          <a:lstStyle>
            <a:lvl1pPr marL="0" indent="0" algn="ctr">
              <a:buNone/>
              <a:defRPr sz="5000" b="0" i="0">
                <a:solidFill>
                  <a:schemeClr val="bg1"/>
                </a:solidFill>
                <a:latin typeface="Arial" charset="0"/>
                <a:ea typeface="Arial" charset="0"/>
                <a:cs typeface="Arial" charset="0"/>
              </a:defRPr>
            </a:lvl1pPr>
            <a:lvl2pPr marL="342900" indent="0" algn="ctr">
              <a:buNone/>
              <a:defRPr>
                <a:latin typeface="Summer Font" charset="0"/>
                <a:ea typeface="Summer Font" charset="0"/>
                <a:cs typeface="Summer Font" charset="0"/>
              </a:defRPr>
            </a:lvl2pPr>
            <a:lvl3pPr marL="685800" indent="0" algn="ctr">
              <a:buNone/>
              <a:defRPr>
                <a:latin typeface="Summer Font" charset="0"/>
                <a:ea typeface="Summer Font" charset="0"/>
                <a:cs typeface="Summer Font" charset="0"/>
              </a:defRPr>
            </a:lvl3pPr>
            <a:lvl4pPr marL="1028700" indent="0" algn="ctr">
              <a:buNone/>
              <a:defRPr>
                <a:latin typeface="Summer Font" charset="0"/>
                <a:ea typeface="Summer Font" charset="0"/>
                <a:cs typeface="Summer Font" charset="0"/>
              </a:defRPr>
            </a:lvl4pPr>
          </a:lstStyle>
          <a:p>
            <a:pPr lvl="0"/>
            <a:r>
              <a:rPr lang="en-US" dirty="0"/>
              <a:t>Unit 1</a:t>
            </a:r>
          </a:p>
        </p:txBody>
      </p:sp>
      <p:sp>
        <p:nvSpPr>
          <p:cNvPr id="2" name="Title 1"/>
          <p:cNvSpPr>
            <a:spLocks noGrp="1"/>
          </p:cNvSpPr>
          <p:nvPr>
            <p:ph type="title"/>
          </p:nvPr>
        </p:nvSpPr>
        <p:spPr>
          <a:xfrm>
            <a:off x="628650" y="3096123"/>
            <a:ext cx="7886700" cy="672105"/>
          </a:xfrm>
        </p:spPr>
        <p:txBody>
          <a:bodyPr/>
          <a:lstStyle>
            <a:lvl1pPr>
              <a:defRPr sz="3400">
                <a:solidFill>
                  <a:schemeClr val="bg1"/>
                </a:solidFill>
              </a:defRPr>
            </a:lvl1pPr>
          </a:lstStyle>
          <a:p>
            <a:r>
              <a:rPr lang="en-US" dirty="0"/>
              <a:t>Click to edit Master title style</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18646" y="6356350"/>
            <a:ext cx="1274569" cy="383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ooter Placeholder 4"/>
          <p:cNvSpPr>
            <a:spLocks noGrp="1"/>
          </p:cNvSpPr>
          <p:nvPr>
            <p:ph type="ftr" sz="quarter" idx="3"/>
          </p:nvPr>
        </p:nvSpPr>
        <p:spPr>
          <a:xfrm>
            <a:off x="1721231" y="6375089"/>
            <a:ext cx="6601252"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050" b="0" i="0" u="none" strike="noStrike" baseline="0" smtClean="0">
                <a:solidFill>
                  <a:schemeClr val="bg1"/>
                </a:solidFill>
                <a:latin typeface="arial" charset="0"/>
              </a:defRPr>
            </a:lvl1pPr>
          </a:lstStyle>
          <a:p>
            <a:pPr defTabSz="685800"/>
            <a:r>
              <a:rPr lang="en-US" dirty="0">
                <a:solidFill>
                  <a:srgbClr val="FFFFFF"/>
                </a:solidFill>
                <a:cs typeface="+mn-cs"/>
              </a:rPr>
              <a:t>Carey, HTML5 and CSS3, 8th Edition. © 2021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2924577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hapter Slide">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44" y="16"/>
            <a:ext cx="9143855" cy="6865874"/>
          </a:xfrm>
          <a:prstGeom prst="rect">
            <a:avLst/>
          </a:prstGeom>
        </p:spPr>
      </p:pic>
      <p:sp>
        <p:nvSpPr>
          <p:cNvPr id="6" name="Text Placeholder 5"/>
          <p:cNvSpPr>
            <a:spLocks noGrp="1"/>
          </p:cNvSpPr>
          <p:nvPr>
            <p:ph type="body" sz="quarter" idx="11" hasCustomPrompt="1"/>
          </p:nvPr>
        </p:nvSpPr>
        <p:spPr>
          <a:xfrm>
            <a:off x="2997682" y="3112899"/>
            <a:ext cx="2473070" cy="618014"/>
          </a:xfrm>
        </p:spPr>
        <p:txBody>
          <a:bodyPr anchor="b">
            <a:noAutofit/>
          </a:bodyPr>
          <a:lstStyle>
            <a:lvl1pPr marL="0" indent="0" algn="l">
              <a:buNone/>
              <a:defRPr sz="2700" b="0" i="0">
                <a:solidFill>
                  <a:schemeClr val="bg1"/>
                </a:solidFill>
                <a:latin typeface="Arial" charset="0"/>
                <a:ea typeface="Arial" charset="0"/>
                <a:cs typeface="Arial" charset="0"/>
              </a:defRPr>
            </a:lvl1pPr>
            <a:lvl2pPr marL="342900" indent="0" algn="ctr">
              <a:buNone/>
              <a:defRPr>
                <a:latin typeface="Summer Font" charset="0"/>
                <a:ea typeface="Summer Font" charset="0"/>
                <a:cs typeface="Summer Font" charset="0"/>
              </a:defRPr>
            </a:lvl2pPr>
            <a:lvl3pPr marL="685800" indent="0" algn="ctr">
              <a:buNone/>
              <a:defRPr>
                <a:latin typeface="Summer Font" charset="0"/>
                <a:ea typeface="Summer Font" charset="0"/>
                <a:cs typeface="Summer Font" charset="0"/>
              </a:defRPr>
            </a:lvl3pPr>
            <a:lvl4pPr marL="1028700" indent="0" algn="ctr">
              <a:buNone/>
              <a:defRPr>
                <a:latin typeface="Summer Font" charset="0"/>
                <a:ea typeface="Summer Font" charset="0"/>
                <a:cs typeface="Summer Font" charset="0"/>
              </a:defRPr>
            </a:lvl4pPr>
          </a:lstStyle>
          <a:p>
            <a:pPr lvl="0"/>
            <a:r>
              <a:rPr lang="en-US" dirty="0"/>
              <a:t>Chapter 1</a:t>
            </a:r>
          </a:p>
        </p:txBody>
      </p:sp>
      <p:sp>
        <p:nvSpPr>
          <p:cNvPr id="5" name="Title 4"/>
          <p:cNvSpPr>
            <a:spLocks noGrp="1"/>
          </p:cNvSpPr>
          <p:nvPr>
            <p:ph type="title"/>
          </p:nvPr>
        </p:nvSpPr>
        <p:spPr>
          <a:xfrm>
            <a:off x="2997683" y="4035475"/>
            <a:ext cx="4802013" cy="672105"/>
          </a:xfrm>
        </p:spPr>
        <p:txBody>
          <a:bodyPr/>
          <a:lstStyle>
            <a:lvl1pPr algn="l">
              <a:defRPr>
                <a:solidFill>
                  <a:schemeClr val="bg1"/>
                </a:solidFill>
              </a:defRPr>
            </a:lvl1pPr>
          </a:lstStyle>
          <a:p>
            <a:r>
              <a:rPr lang="en-US"/>
              <a:t>Click to edit Master title style</a:t>
            </a:r>
            <a:endParaRPr lang="en-US" dirty="0"/>
          </a:p>
        </p:txBody>
      </p:sp>
      <p:sp>
        <p:nvSpPr>
          <p:cNvPr id="9" name="Picture Placeholder 8"/>
          <p:cNvSpPr>
            <a:spLocks noGrp="1"/>
          </p:cNvSpPr>
          <p:nvPr>
            <p:ph type="pic" sz="quarter" idx="12"/>
          </p:nvPr>
        </p:nvSpPr>
        <p:spPr>
          <a:xfrm>
            <a:off x="184548" y="314482"/>
            <a:ext cx="2507456" cy="4318000"/>
          </a:xfrm>
        </p:spPr>
        <p:txBody>
          <a:bodyPr/>
          <a:lstStyle/>
          <a:p>
            <a:r>
              <a:rPr lang="en-US" dirty="0"/>
              <a:t>Click icon to add picture</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18646" y="6356350"/>
            <a:ext cx="1274569" cy="383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Footer Placeholder 4"/>
          <p:cNvSpPr>
            <a:spLocks noGrp="1"/>
          </p:cNvSpPr>
          <p:nvPr>
            <p:ph type="ftr" sz="quarter" idx="3"/>
          </p:nvPr>
        </p:nvSpPr>
        <p:spPr>
          <a:xfrm>
            <a:off x="1728837" y="6356350"/>
            <a:ext cx="6601252"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050" b="0" i="0" u="none" strike="noStrike" baseline="0" smtClean="0">
                <a:solidFill>
                  <a:schemeClr val="bg1"/>
                </a:solidFill>
                <a:latin typeface="arial" charset="0"/>
              </a:defRPr>
            </a:lvl1pPr>
          </a:lstStyle>
          <a:p>
            <a:pPr defTabSz="685800"/>
            <a:r>
              <a:rPr lang="en-US" dirty="0">
                <a:solidFill>
                  <a:srgbClr val="FFFFFF"/>
                </a:solidFill>
                <a:cs typeface="+mn-cs"/>
              </a:rPr>
              <a:t>Carey, HTML5 and CSS3, 8th Edition. © 2021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34154488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a:t>Click to edit Master title style</a:t>
            </a:r>
          </a:p>
        </p:txBody>
      </p:sp>
      <p:sp>
        <p:nvSpPr>
          <p:cNvPr id="6" name="Text Placeholder 5"/>
          <p:cNvSpPr>
            <a:spLocks noGrp="1"/>
          </p:cNvSpPr>
          <p:nvPr>
            <p:ph type="body" sz="quarter" idx="15" hasCustomPrompt="1"/>
          </p:nvPr>
        </p:nvSpPr>
        <p:spPr>
          <a:xfrm>
            <a:off x="557683" y="1289684"/>
            <a:ext cx="8033657" cy="3732692"/>
          </a:xfrm>
        </p:spPr>
        <p:txBody>
          <a:bodyPr>
            <a:noAutofit/>
          </a:bodyPr>
          <a:lstStyle>
            <a:lvl1pPr marL="0" indent="0" algn="l">
              <a:buNone/>
              <a:defRPr sz="32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 </a:t>
            </a:r>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 </a:t>
            </a:r>
            <a:r>
              <a:rPr lang="en-US" dirty="0" err="1"/>
              <a:t>Sed</a:t>
            </a:r>
            <a:r>
              <a:rPr lang="en-US" dirty="0"/>
              <a:t>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5" name="Footer"/>
          <p:cNvSpPr txBox="1"/>
          <p:nvPr/>
        </p:nvSpPr>
        <p:spPr>
          <a:xfrm>
            <a:off x="1785280" y="6365707"/>
            <a:ext cx="6717007" cy="369332"/>
          </a:xfrm>
          <a:prstGeom prst="rect">
            <a:avLst/>
          </a:prstGeom>
          <a:noFill/>
          <a:effectLst/>
        </p:spPr>
        <p:txBody>
          <a:bodyPr wrap="square" lIns="0" tIns="0" rIns="0" rtlCol="0" anchor="b">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004A78"/>
                </a:solidFill>
                <a:effectLst/>
                <a:uLnTx/>
                <a:uFillTx/>
                <a:latin typeface="arial" charset="0"/>
                <a:ea typeface="+mn-ea"/>
                <a:cs typeface="+mn-cs"/>
              </a:rPr>
              <a:t>Carey, HTML5 and CSS3, 8th Edition. © 2021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8141191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Sections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5" hasCustomPrompt="1"/>
          </p:nvPr>
        </p:nvSpPr>
        <p:spPr>
          <a:xfrm>
            <a:off x="557681" y="1290691"/>
            <a:ext cx="8033657" cy="348047"/>
          </a:xfrm>
        </p:spPr>
        <p:txBody>
          <a:bodyPr>
            <a:noAutofit/>
          </a:bodyPr>
          <a:lstStyle>
            <a:lvl1pPr marL="0" indent="0" algn="l">
              <a:buNone/>
              <a:defRPr sz="1800" b="1" i="0" baseline="0">
                <a:solidFill>
                  <a:srgbClr val="006298"/>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Section Header</a:t>
            </a:r>
          </a:p>
        </p:txBody>
      </p:sp>
      <p:sp>
        <p:nvSpPr>
          <p:cNvPr id="11" name="Text Placeholder 5"/>
          <p:cNvSpPr>
            <a:spLocks noGrp="1"/>
          </p:cNvSpPr>
          <p:nvPr>
            <p:ph type="body" sz="quarter" idx="18" hasCustomPrompt="1"/>
          </p:nvPr>
        </p:nvSpPr>
        <p:spPr>
          <a:xfrm>
            <a:off x="557680" y="1737343"/>
            <a:ext cx="8033657" cy="1462674"/>
          </a:xfrm>
        </p:spPr>
        <p:txBody>
          <a:bodyPr>
            <a:noAutofit/>
          </a:bodyPr>
          <a:lstStyle>
            <a:lvl1pPr marL="0" indent="0" algn="l">
              <a:buNone/>
              <a:defRPr sz="18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a:t>
            </a:r>
          </a:p>
        </p:txBody>
      </p:sp>
      <p:sp>
        <p:nvSpPr>
          <p:cNvPr id="9" name="Text Placeholder 5"/>
          <p:cNvSpPr>
            <a:spLocks noGrp="1"/>
          </p:cNvSpPr>
          <p:nvPr>
            <p:ph type="body" sz="quarter" idx="17" hasCustomPrompt="1"/>
          </p:nvPr>
        </p:nvSpPr>
        <p:spPr>
          <a:xfrm>
            <a:off x="557680" y="3389728"/>
            <a:ext cx="8033657" cy="348047"/>
          </a:xfrm>
        </p:spPr>
        <p:txBody>
          <a:bodyPr>
            <a:noAutofit/>
          </a:bodyPr>
          <a:lstStyle>
            <a:lvl1pPr marL="0" indent="0" algn="l">
              <a:buNone/>
              <a:defRPr sz="1800" b="1" i="0" baseline="0">
                <a:solidFill>
                  <a:srgbClr val="006298"/>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Section Header</a:t>
            </a:r>
          </a:p>
        </p:txBody>
      </p:sp>
      <p:sp>
        <p:nvSpPr>
          <p:cNvPr id="8" name="Text Placeholder 5"/>
          <p:cNvSpPr>
            <a:spLocks noGrp="1"/>
          </p:cNvSpPr>
          <p:nvPr>
            <p:ph type="body" sz="quarter" idx="16" hasCustomPrompt="1"/>
          </p:nvPr>
        </p:nvSpPr>
        <p:spPr>
          <a:xfrm>
            <a:off x="557680" y="3856204"/>
            <a:ext cx="8033657" cy="1462674"/>
          </a:xfrm>
        </p:spPr>
        <p:txBody>
          <a:bodyPr>
            <a:noAutofit/>
          </a:bodyPr>
          <a:lstStyle>
            <a:lvl1pPr marL="0" indent="0" algn="l">
              <a:buNone/>
              <a:defRPr sz="18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a:t>
            </a:r>
          </a:p>
        </p:txBody>
      </p:sp>
      <p:sp>
        <p:nvSpPr>
          <p:cNvPr id="12" name="Footer"/>
          <p:cNvSpPr txBox="1"/>
          <p:nvPr/>
        </p:nvSpPr>
        <p:spPr>
          <a:xfrm>
            <a:off x="2255900" y="6431021"/>
            <a:ext cx="6717007" cy="369332"/>
          </a:xfrm>
          <a:prstGeom prst="rect">
            <a:avLst/>
          </a:prstGeom>
          <a:noFill/>
          <a:effectLst/>
        </p:spPr>
        <p:txBody>
          <a:bodyPr wrap="square" lIns="0" tIns="0" rIns="0" rtlCol="0" anchor="b">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004A78"/>
                </a:solidFill>
                <a:effectLst/>
                <a:uLnTx/>
                <a:uFillTx/>
                <a:latin typeface="arial" charset="0"/>
                <a:ea typeface="+mn-ea"/>
                <a:cs typeface="+mn-cs"/>
              </a:rPr>
              <a:t>Carey, HTML5 and CSS3, 8th Edition. © 2021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25231303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ntent 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0" name="Content Placeholder 2"/>
          <p:cNvSpPr>
            <a:spLocks noGrp="1"/>
          </p:cNvSpPr>
          <p:nvPr>
            <p:ph idx="1"/>
          </p:nvPr>
        </p:nvSpPr>
        <p:spPr>
          <a:xfrm>
            <a:off x="557682" y="1655961"/>
            <a:ext cx="3813351" cy="415498"/>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15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Click to edit Master text styles</a:t>
            </a:r>
          </a:p>
        </p:txBody>
      </p:sp>
      <p:sp>
        <p:nvSpPr>
          <p:cNvPr id="4" name="Text Placeholder 3"/>
          <p:cNvSpPr>
            <a:spLocks noGrp="1"/>
          </p:cNvSpPr>
          <p:nvPr>
            <p:ph type="body" sz="quarter" idx="15" hasCustomPrompt="1"/>
          </p:nvPr>
        </p:nvSpPr>
        <p:spPr>
          <a:xfrm>
            <a:off x="557682" y="2202774"/>
            <a:ext cx="3813351" cy="3953578"/>
          </a:xfrm>
        </p:spPr>
        <p:txBody>
          <a:bodyPr>
            <a:normAutofit/>
          </a:bodyPr>
          <a:lstStyle>
            <a:lvl1pPr marL="171450" indent="-171450">
              <a:buClr>
                <a:srgbClr val="004A78"/>
              </a:buClr>
              <a:buFont typeface="Arial" charset="0"/>
              <a:buChar char="•"/>
              <a:defRPr sz="1350">
                <a:solidFill>
                  <a:srgbClr val="000000"/>
                </a:solidFill>
              </a:defRPr>
            </a:lvl1pPr>
            <a:lvl2pPr marL="514350" indent="-171450">
              <a:buClr>
                <a:srgbClr val="004A78"/>
              </a:buClr>
              <a:buFont typeface="Arial" charset="0"/>
              <a:buChar char="•"/>
              <a:defRPr sz="1350">
                <a:solidFill>
                  <a:srgbClr val="000000"/>
                </a:solidFill>
              </a:defRPr>
            </a:lvl2pPr>
            <a:lvl3pPr marL="857250" indent="-171450">
              <a:buClr>
                <a:srgbClr val="004A78"/>
              </a:buClr>
              <a:buFont typeface="Arial" charset="0"/>
              <a:buChar char="•"/>
              <a:defRPr sz="1350">
                <a:solidFill>
                  <a:srgbClr val="000000"/>
                </a:solidFill>
              </a:defRPr>
            </a:lvl3pPr>
            <a:lvl4pPr marL="1200150" indent="-171450">
              <a:buClr>
                <a:srgbClr val="004A78"/>
              </a:buClr>
              <a:buFont typeface="Arial" charset="0"/>
              <a:buChar char="•"/>
              <a:defRPr sz="1350">
                <a:solidFill>
                  <a:srgbClr val="000000"/>
                </a:solidFill>
              </a:defRPr>
            </a:lvl4pPr>
            <a:lvl5pPr marL="1543050" indent="-171450">
              <a:buClr>
                <a:srgbClr val="004A78"/>
              </a:buClr>
              <a:buFont typeface="Arial" charset="0"/>
              <a:buChar char="•"/>
              <a:defRPr sz="1350">
                <a:solidFill>
                  <a:srgbClr val="000000"/>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Massa </a:t>
            </a:r>
            <a:r>
              <a:rPr lang="en-US" dirty="0" err="1"/>
              <a:t>tempor</a:t>
            </a:r>
            <a:r>
              <a:rPr lang="en-US" dirty="0"/>
              <a:t> </a:t>
            </a:r>
            <a:r>
              <a:rPr lang="en-US" dirty="0" err="1"/>
              <a:t>nec</a:t>
            </a:r>
            <a:r>
              <a:rPr lang="en-US" dirty="0"/>
              <a:t> </a:t>
            </a:r>
            <a:r>
              <a:rPr lang="en-US" dirty="0" err="1"/>
              <a:t>feugiat</a:t>
            </a:r>
            <a:r>
              <a:rPr lang="en-US" dirty="0"/>
              <a:t> </a:t>
            </a:r>
            <a:r>
              <a:rPr lang="en-US" dirty="0" err="1"/>
              <a:t>nisl</a:t>
            </a:r>
            <a:r>
              <a:rPr lang="en-US" dirty="0"/>
              <a:t> </a:t>
            </a:r>
            <a:r>
              <a:rPr lang="en-US" dirty="0" err="1"/>
              <a:t>pretium</a:t>
            </a:r>
            <a:r>
              <a:rPr lang="en-US" dirty="0"/>
              <a:t> </a:t>
            </a:r>
            <a:r>
              <a:rPr lang="en-US" dirty="0" err="1"/>
              <a:t>fusce</a:t>
            </a:r>
            <a:r>
              <a:rPr lang="en-US" dirty="0"/>
              <a:t> id </a:t>
            </a:r>
            <a:r>
              <a:rPr lang="en-US" dirty="0" err="1"/>
              <a:t>velit</a:t>
            </a:r>
            <a:r>
              <a:rPr lang="en-US" dirty="0"/>
              <a:t>. </a:t>
            </a:r>
            <a:r>
              <a:rPr lang="en-US" dirty="0" err="1"/>
              <a:t>Amet</a:t>
            </a:r>
            <a:r>
              <a:rPr lang="en-US" dirty="0"/>
              <a:t> </a:t>
            </a:r>
            <a:r>
              <a:rPr lang="en-US" dirty="0" err="1"/>
              <a:t>est</a:t>
            </a:r>
            <a:r>
              <a:rPr lang="en-US" dirty="0"/>
              <a:t> </a:t>
            </a:r>
            <a:r>
              <a:rPr lang="en-US" dirty="0" err="1"/>
              <a:t>placerat</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nisi porta lorem. </a:t>
            </a:r>
            <a:r>
              <a:rPr lang="en-US" dirty="0" err="1"/>
              <a:t>Fermentum</a:t>
            </a:r>
            <a:r>
              <a:rPr lang="en-US" dirty="0"/>
              <a:t> et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r>
              <a:rPr lang="en-US" dirty="0" err="1"/>
              <a:t>tellus</a:t>
            </a:r>
            <a:r>
              <a:rPr lang="en-US" dirty="0"/>
              <a:t>. </a:t>
            </a:r>
            <a:r>
              <a:rPr lang="en-US" dirty="0" err="1"/>
              <a:t>Nec</a:t>
            </a:r>
            <a:r>
              <a:rPr lang="en-US" dirty="0"/>
              <a:t> dui </a:t>
            </a:r>
            <a:r>
              <a:rPr lang="en-US" dirty="0" err="1"/>
              <a:t>nunc</a:t>
            </a:r>
            <a:r>
              <a:rPr lang="en-US" dirty="0"/>
              <a:t> </a:t>
            </a:r>
            <a:r>
              <a:rPr lang="en-US" dirty="0" err="1"/>
              <a:t>mattis</a:t>
            </a:r>
            <a:r>
              <a:rPr lang="en-US" dirty="0"/>
              <a:t> </a:t>
            </a:r>
            <a:r>
              <a:rPr lang="en-US" dirty="0" err="1"/>
              <a:t>enim</a:t>
            </a:r>
            <a:r>
              <a:rPr lang="en-US" dirty="0"/>
              <a:t>. </a:t>
            </a:r>
            <a:r>
              <a:rPr lang="en-US" dirty="0" err="1"/>
              <a:t>Nisl</a:t>
            </a:r>
            <a:r>
              <a:rPr lang="en-US" dirty="0"/>
              <a:t> </a:t>
            </a:r>
            <a:r>
              <a:rPr lang="en-US" dirty="0" err="1"/>
              <a:t>condimentum</a:t>
            </a:r>
            <a:r>
              <a:rPr lang="en-US" dirty="0"/>
              <a:t> id </a:t>
            </a:r>
            <a:r>
              <a:rPr lang="en-US" dirty="0" err="1"/>
              <a:t>venenatis</a:t>
            </a:r>
            <a:r>
              <a:rPr lang="en-US" dirty="0"/>
              <a:t> a </a:t>
            </a:r>
            <a:r>
              <a:rPr lang="en-US" dirty="0" err="1"/>
              <a:t>condimentum</a:t>
            </a:r>
            <a:r>
              <a:rPr lang="en-US" dirty="0"/>
              <a:t>. Non </a:t>
            </a:r>
            <a:r>
              <a:rPr lang="en-US" dirty="0" err="1"/>
              <a:t>enim</a:t>
            </a:r>
            <a:r>
              <a:rPr lang="en-US" dirty="0"/>
              <a:t> </a:t>
            </a:r>
            <a:r>
              <a:rPr lang="en-US" dirty="0" err="1"/>
              <a:t>praesent</a:t>
            </a:r>
            <a:r>
              <a:rPr lang="en-US" dirty="0"/>
              <a:t> </a:t>
            </a:r>
            <a:r>
              <a:rPr lang="en-US" dirty="0" err="1"/>
              <a:t>elementum</a:t>
            </a:r>
            <a:r>
              <a:rPr lang="en-US" dirty="0"/>
              <a:t> </a:t>
            </a:r>
            <a:r>
              <a:rPr lang="en-US" dirty="0" err="1"/>
              <a:t>facilisis</a:t>
            </a:r>
            <a:r>
              <a:rPr lang="en-US" dirty="0"/>
              <a:t> </a:t>
            </a:r>
            <a:r>
              <a:rPr lang="en-US" dirty="0" err="1"/>
              <a:t>leo</a:t>
            </a:r>
            <a:r>
              <a:rPr lang="en-US" dirty="0"/>
              <a:t> </a:t>
            </a:r>
            <a:r>
              <a:rPr lang="en-US" dirty="0" err="1"/>
              <a:t>vel</a:t>
            </a:r>
            <a:r>
              <a:rPr lang="en-US" dirty="0"/>
              <a:t> </a:t>
            </a:r>
            <a:r>
              <a:rPr lang="en-US" dirty="0" err="1"/>
              <a:t>fringilla</a:t>
            </a:r>
            <a:r>
              <a:rPr lang="en-US" dirty="0"/>
              <a:t> </a:t>
            </a:r>
            <a:r>
              <a:rPr lang="en-US" dirty="0" err="1"/>
              <a:t>est</a:t>
            </a:r>
            <a:r>
              <a:rPr lang="en-US" dirty="0"/>
              <a:t> </a:t>
            </a:r>
            <a:r>
              <a:rPr lang="en-US" dirty="0" err="1"/>
              <a:t>ullamcorper</a:t>
            </a:r>
            <a:r>
              <a:rPr lang="en-US" dirty="0"/>
              <a:t>.</a:t>
            </a:r>
          </a:p>
        </p:txBody>
      </p:sp>
      <p:sp>
        <p:nvSpPr>
          <p:cNvPr id="12" name="Content Placeholder 2"/>
          <p:cNvSpPr>
            <a:spLocks noGrp="1"/>
          </p:cNvSpPr>
          <p:nvPr>
            <p:ph idx="20"/>
          </p:nvPr>
        </p:nvSpPr>
        <p:spPr>
          <a:xfrm>
            <a:off x="4777988" y="1655961"/>
            <a:ext cx="3813351" cy="415498"/>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15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Click to edit Master text styles</a:t>
            </a:r>
          </a:p>
        </p:txBody>
      </p:sp>
      <p:sp>
        <p:nvSpPr>
          <p:cNvPr id="14" name="Text Placeholder 3"/>
          <p:cNvSpPr>
            <a:spLocks noGrp="1"/>
          </p:cNvSpPr>
          <p:nvPr>
            <p:ph type="body" sz="quarter" idx="18" hasCustomPrompt="1"/>
          </p:nvPr>
        </p:nvSpPr>
        <p:spPr>
          <a:xfrm>
            <a:off x="4777988" y="2202774"/>
            <a:ext cx="3813351" cy="3953578"/>
          </a:xfrm>
        </p:spPr>
        <p:txBody>
          <a:bodyPr>
            <a:normAutofit/>
          </a:bodyPr>
          <a:lstStyle>
            <a:lvl1pPr>
              <a:buClr>
                <a:srgbClr val="004A78"/>
              </a:buClr>
              <a:defRPr sz="1350">
                <a:solidFill>
                  <a:srgbClr val="000000"/>
                </a:solidFill>
              </a:defRPr>
            </a:lvl1pPr>
            <a:lvl2pPr marL="514350" indent="-171450">
              <a:buClr>
                <a:srgbClr val="004A78"/>
              </a:buClr>
              <a:buFontTx/>
              <a:buChar char="‒"/>
              <a:defRPr sz="1350">
                <a:solidFill>
                  <a:srgbClr val="000000"/>
                </a:solidFill>
              </a:defRPr>
            </a:lvl2pPr>
            <a:lvl3pPr>
              <a:buClr>
                <a:srgbClr val="004A78"/>
              </a:buClr>
              <a:defRPr sz="1350">
                <a:solidFill>
                  <a:srgbClr val="000000"/>
                </a:solidFill>
              </a:defRPr>
            </a:lvl3pPr>
            <a:lvl4pPr>
              <a:buClr>
                <a:srgbClr val="004A78"/>
              </a:buClr>
              <a:defRPr sz="1350">
                <a:solidFill>
                  <a:srgbClr val="000000"/>
                </a:solidFill>
              </a:defRPr>
            </a:lvl4pPr>
            <a:lvl5pPr>
              <a:buClr>
                <a:srgbClr val="004A78"/>
              </a:buClr>
              <a:defRPr sz="1350">
                <a:solidFill>
                  <a:srgbClr val="000000"/>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p>
          <a:p>
            <a:pPr lvl="0"/>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Massa </a:t>
            </a:r>
            <a:r>
              <a:rPr lang="en-US" dirty="0" err="1"/>
              <a:t>tempor</a:t>
            </a:r>
            <a:r>
              <a:rPr lang="en-US" dirty="0"/>
              <a:t> </a:t>
            </a:r>
            <a:r>
              <a:rPr lang="en-US" dirty="0" err="1"/>
              <a:t>nec</a:t>
            </a:r>
            <a:r>
              <a:rPr lang="en-US" dirty="0"/>
              <a:t> </a:t>
            </a:r>
            <a:r>
              <a:rPr lang="en-US" dirty="0" err="1"/>
              <a:t>feugiat</a:t>
            </a:r>
            <a:r>
              <a:rPr lang="en-US" dirty="0"/>
              <a:t> </a:t>
            </a:r>
            <a:r>
              <a:rPr lang="en-US" dirty="0" err="1"/>
              <a:t>nisl</a:t>
            </a:r>
            <a:r>
              <a:rPr lang="en-US" dirty="0"/>
              <a:t> </a:t>
            </a:r>
            <a:r>
              <a:rPr lang="en-US" dirty="0" err="1"/>
              <a:t>pretium</a:t>
            </a:r>
            <a:r>
              <a:rPr lang="en-US" dirty="0"/>
              <a:t> </a:t>
            </a:r>
            <a:r>
              <a:rPr lang="en-US" dirty="0" err="1"/>
              <a:t>fusce</a:t>
            </a:r>
            <a:r>
              <a:rPr lang="en-US" dirty="0"/>
              <a:t> id </a:t>
            </a:r>
            <a:r>
              <a:rPr lang="en-US" dirty="0" err="1"/>
              <a:t>velit</a:t>
            </a:r>
            <a:r>
              <a:rPr lang="en-US" dirty="0"/>
              <a:t>. </a:t>
            </a:r>
          </a:p>
          <a:p>
            <a:pPr lvl="0"/>
            <a:r>
              <a:rPr lang="en-US" dirty="0" err="1"/>
              <a:t>Amet</a:t>
            </a:r>
            <a:r>
              <a:rPr lang="en-US" dirty="0"/>
              <a:t> </a:t>
            </a:r>
            <a:r>
              <a:rPr lang="en-US" dirty="0" err="1"/>
              <a:t>est</a:t>
            </a:r>
            <a:r>
              <a:rPr lang="en-US" dirty="0"/>
              <a:t> </a:t>
            </a:r>
            <a:r>
              <a:rPr lang="en-US" dirty="0" err="1"/>
              <a:t>placerat</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nisi porta lorem. </a:t>
            </a:r>
            <a:r>
              <a:rPr lang="en-US" dirty="0" err="1"/>
              <a:t>Fermentum</a:t>
            </a:r>
            <a:r>
              <a:rPr lang="en-US" dirty="0"/>
              <a:t> et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r>
              <a:rPr lang="en-US" dirty="0" err="1"/>
              <a:t>tellus</a:t>
            </a:r>
            <a:r>
              <a:rPr lang="en-US" dirty="0"/>
              <a:t>. </a:t>
            </a:r>
            <a:r>
              <a:rPr lang="en-US" dirty="0" err="1"/>
              <a:t>Nec</a:t>
            </a:r>
            <a:r>
              <a:rPr lang="en-US" dirty="0"/>
              <a:t> dui </a:t>
            </a:r>
            <a:r>
              <a:rPr lang="en-US" dirty="0" err="1"/>
              <a:t>nunc</a:t>
            </a:r>
            <a:r>
              <a:rPr lang="en-US" dirty="0"/>
              <a:t> </a:t>
            </a:r>
            <a:r>
              <a:rPr lang="en-US" dirty="0" err="1"/>
              <a:t>mattis</a:t>
            </a:r>
            <a:r>
              <a:rPr lang="en-US" dirty="0"/>
              <a:t> </a:t>
            </a:r>
            <a:r>
              <a:rPr lang="en-US" dirty="0" err="1"/>
              <a:t>enim</a:t>
            </a:r>
            <a:r>
              <a:rPr lang="en-US" dirty="0"/>
              <a:t>. </a:t>
            </a:r>
            <a:r>
              <a:rPr lang="en-US" dirty="0" err="1"/>
              <a:t>Nisl</a:t>
            </a:r>
            <a:r>
              <a:rPr lang="en-US" dirty="0"/>
              <a:t> </a:t>
            </a:r>
            <a:r>
              <a:rPr lang="en-US" dirty="0" err="1"/>
              <a:t>condimentum</a:t>
            </a:r>
            <a:r>
              <a:rPr lang="en-US" dirty="0"/>
              <a:t> id </a:t>
            </a:r>
            <a:r>
              <a:rPr lang="en-US" dirty="0" err="1"/>
              <a:t>venenatis</a:t>
            </a:r>
            <a:r>
              <a:rPr lang="en-US" dirty="0"/>
              <a:t> a </a:t>
            </a:r>
            <a:r>
              <a:rPr lang="en-US" dirty="0" err="1"/>
              <a:t>condimentum</a:t>
            </a:r>
            <a:r>
              <a:rPr lang="en-US" dirty="0"/>
              <a:t>. Non </a:t>
            </a:r>
            <a:r>
              <a:rPr lang="en-US" dirty="0" err="1"/>
              <a:t>enim</a:t>
            </a:r>
            <a:r>
              <a:rPr lang="en-US" dirty="0"/>
              <a:t> </a:t>
            </a:r>
            <a:r>
              <a:rPr lang="en-US" dirty="0" err="1"/>
              <a:t>praesent</a:t>
            </a:r>
            <a:r>
              <a:rPr lang="en-US" dirty="0"/>
              <a:t> </a:t>
            </a:r>
            <a:r>
              <a:rPr lang="en-US" dirty="0" err="1"/>
              <a:t>elementum</a:t>
            </a:r>
            <a:r>
              <a:rPr lang="en-US" dirty="0"/>
              <a:t> </a:t>
            </a:r>
            <a:r>
              <a:rPr lang="en-US" dirty="0" err="1"/>
              <a:t>facilisis</a:t>
            </a:r>
            <a:r>
              <a:rPr lang="en-US" dirty="0"/>
              <a:t> </a:t>
            </a:r>
            <a:r>
              <a:rPr lang="en-US" dirty="0" err="1"/>
              <a:t>leo</a:t>
            </a:r>
            <a:r>
              <a:rPr lang="en-US" dirty="0"/>
              <a:t> </a:t>
            </a:r>
            <a:r>
              <a:rPr lang="en-US" dirty="0" err="1"/>
              <a:t>vel</a:t>
            </a:r>
            <a:r>
              <a:rPr lang="en-US" dirty="0"/>
              <a:t> </a:t>
            </a:r>
            <a:r>
              <a:rPr lang="en-US" dirty="0" err="1"/>
              <a:t>fringilla</a:t>
            </a:r>
            <a:r>
              <a:rPr lang="en-US" dirty="0"/>
              <a:t> </a:t>
            </a:r>
            <a:r>
              <a:rPr lang="en-US" dirty="0" err="1"/>
              <a:t>est</a:t>
            </a:r>
            <a:r>
              <a:rPr lang="en-US" dirty="0"/>
              <a:t> </a:t>
            </a:r>
            <a:r>
              <a:rPr lang="en-US" dirty="0" err="1"/>
              <a:t>ullamcorper</a:t>
            </a:r>
            <a:r>
              <a:rPr lang="en-US" dirty="0"/>
              <a:t>.</a:t>
            </a:r>
          </a:p>
        </p:txBody>
      </p:sp>
      <p:sp>
        <p:nvSpPr>
          <p:cNvPr id="8" name="Footer"/>
          <p:cNvSpPr txBox="1"/>
          <p:nvPr/>
        </p:nvSpPr>
        <p:spPr>
          <a:xfrm>
            <a:off x="2255900" y="6431021"/>
            <a:ext cx="6717007" cy="369332"/>
          </a:xfrm>
          <a:prstGeom prst="rect">
            <a:avLst/>
          </a:prstGeom>
          <a:noFill/>
          <a:effectLst/>
        </p:spPr>
        <p:txBody>
          <a:bodyPr wrap="square" lIns="0" tIns="0" rIns="0" rtlCol="0" anchor="b">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004A78"/>
                </a:solidFill>
                <a:effectLst/>
                <a:uLnTx/>
                <a:uFillTx/>
                <a:latin typeface="arial" charset="0"/>
                <a:ea typeface="+mn-ea"/>
                <a:cs typeface="+mn-cs"/>
              </a:rPr>
              <a:t>Carey, HTML5 and CSS3, 8th Edition. © 2021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9020745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hree Content 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4" name="Content Placeholder 2"/>
          <p:cNvSpPr>
            <a:spLocks noGrp="1"/>
          </p:cNvSpPr>
          <p:nvPr>
            <p:ph idx="1"/>
          </p:nvPr>
        </p:nvSpPr>
        <p:spPr>
          <a:xfrm>
            <a:off x="557682" y="1425128"/>
            <a:ext cx="2475302" cy="646331"/>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15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Click to edit Master text styles</a:t>
            </a:r>
          </a:p>
        </p:txBody>
      </p:sp>
      <p:sp>
        <p:nvSpPr>
          <p:cNvPr id="4" name="Text Placeholder 3"/>
          <p:cNvSpPr>
            <a:spLocks noGrp="1"/>
          </p:cNvSpPr>
          <p:nvPr>
            <p:ph type="body" sz="quarter" idx="15" hasCustomPrompt="1"/>
          </p:nvPr>
        </p:nvSpPr>
        <p:spPr>
          <a:xfrm>
            <a:off x="557682" y="2202774"/>
            <a:ext cx="2475302" cy="3953578"/>
          </a:xfrm>
        </p:spPr>
        <p:txBody>
          <a:bodyPr>
            <a:normAutofit/>
          </a:bodyPr>
          <a:lstStyle>
            <a:lvl1pPr>
              <a:buClr>
                <a:srgbClr val="004A78"/>
              </a:buClr>
              <a:defRPr sz="1350">
                <a:solidFill>
                  <a:srgbClr val="000000"/>
                </a:solidFill>
              </a:defRPr>
            </a:lvl1pPr>
            <a:lvl2pPr marL="514350" indent="-171450">
              <a:buFontTx/>
              <a:buChar char="‒"/>
              <a:defRPr sz="1350"/>
            </a:lvl2pPr>
            <a:lvl3pPr>
              <a:defRPr sz="1350"/>
            </a:lvl3pPr>
            <a:lvl4pPr>
              <a:defRPr sz="1350"/>
            </a:lvl4pPr>
            <a:lvl5pPr>
              <a:defRPr sz="135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
        <p:nvSpPr>
          <p:cNvPr id="19" name="Content Placeholder 2"/>
          <p:cNvSpPr>
            <a:spLocks noGrp="1"/>
          </p:cNvSpPr>
          <p:nvPr>
            <p:ph idx="22"/>
          </p:nvPr>
        </p:nvSpPr>
        <p:spPr>
          <a:xfrm>
            <a:off x="3334349" y="1425128"/>
            <a:ext cx="2475302" cy="646331"/>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15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Click to edit Master text styles</a:t>
            </a:r>
          </a:p>
        </p:txBody>
      </p:sp>
      <p:sp>
        <p:nvSpPr>
          <p:cNvPr id="16" name="Text Placeholder 3"/>
          <p:cNvSpPr>
            <a:spLocks noGrp="1"/>
          </p:cNvSpPr>
          <p:nvPr>
            <p:ph type="body" sz="quarter" idx="18" hasCustomPrompt="1"/>
          </p:nvPr>
        </p:nvSpPr>
        <p:spPr>
          <a:xfrm>
            <a:off x="3334349" y="2202774"/>
            <a:ext cx="2475302" cy="3953578"/>
          </a:xfrm>
        </p:spPr>
        <p:txBody>
          <a:bodyPr>
            <a:normAutofit/>
          </a:bodyPr>
          <a:lstStyle>
            <a:lvl1pPr>
              <a:buClr>
                <a:srgbClr val="004A78"/>
              </a:buClr>
              <a:defRPr sz="1350">
                <a:solidFill>
                  <a:srgbClr val="000000"/>
                </a:solidFill>
              </a:defRPr>
            </a:lvl1pPr>
            <a:lvl2pPr marL="514350" indent="-171450">
              <a:buFontTx/>
              <a:buChar char="‒"/>
              <a:defRPr sz="1350"/>
            </a:lvl2pPr>
            <a:lvl3pPr>
              <a:defRPr sz="1350"/>
            </a:lvl3pPr>
            <a:lvl4pPr>
              <a:defRPr sz="1350"/>
            </a:lvl4pPr>
            <a:lvl5pPr>
              <a:defRPr sz="135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
        <p:nvSpPr>
          <p:cNvPr id="23" name="Content Placeholder 2"/>
          <p:cNvSpPr>
            <a:spLocks noGrp="1"/>
          </p:cNvSpPr>
          <p:nvPr>
            <p:ph idx="23"/>
          </p:nvPr>
        </p:nvSpPr>
        <p:spPr>
          <a:xfrm>
            <a:off x="6109465" y="1425128"/>
            <a:ext cx="2475302" cy="646331"/>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15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Click to edit Master text styles</a:t>
            </a:r>
          </a:p>
        </p:txBody>
      </p:sp>
      <p:sp>
        <p:nvSpPr>
          <p:cNvPr id="20" name="Text Placeholder 3"/>
          <p:cNvSpPr>
            <a:spLocks noGrp="1"/>
          </p:cNvSpPr>
          <p:nvPr>
            <p:ph type="body" sz="quarter" idx="20" hasCustomPrompt="1"/>
          </p:nvPr>
        </p:nvSpPr>
        <p:spPr>
          <a:xfrm>
            <a:off x="6116038" y="2202774"/>
            <a:ext cx="2475302" cy="3953578"/>
          </a:xfrm>
        </p:spPr>
        <p:txBody>
          <a:bodyPr>
            <a:normAutofit/>
          </a:bodyPr>
          <a:lstStyle>
            <a:lvl1pPr>
              <a:buClr>
                <a:srgbClr val="004A78"/>
              </a:buClr>
              <a:defRPr sz="1350">
                <a:solidFill>
                  <a:srgbClr val="000000"/>
                </a:solidFill>
              </a:defRPr>
            </a:lvl1pPr>
            <a:lvl2pPr marL="514350" indent="-171450">
              <a:buFontTx/>
              <a:buChar char="‒"/>
              <a:defRPr sz="1350"/>
            </a:lvl2pPr>
            <a:lvl3pPr>
              <a:defRPr sz="1350"/>
            </a:lvl3pPr>
            <a:lvl4pPr>
              <a:defRPr sz="1350"/>
            </a:lvl4pPr>
            <a:lvl5pPr>
              <a:defRPr sz="135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
        <p:nvSpPr>
          <p:cNvPr id="10" name="Footer"/>
          <p:cNvSpPr txBox="1"/>
          <p:nvPr/>
        </p:nvSpPr>
        <p:spPr>
          <a:xfrm>
            <a:off x="2255900" y="6431021"/>
            <a:ext cx="6717007" cy="369332"/>
          </a:xfrm>
          <a:prstGeom prst="rect">
            <a:avLst/>
          </a:prstGeom>
          <a:noFill/>
          <a:effectLst/>
        </p:spPr>
        <p:txBody>
          <a:bodyPr wrap="square" lIns="0" tIns="0" rIns="0" rtlCol="0" anchor="b">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004A78"/>
                </a:solidFill>
                <a:effectLst/>
                <a:uLnTx/>
                <a:uFillTx/>
                <a:latin typeface="arial" charset="0"/>
                <a:ea typeface="+mn-ea"/>
                <a:cs typeface="+mn-cs"/>
              </a:rPr>
              <a:t>Carey, HTML5 and CSS3, 8th Edition. © 2021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39689359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and Content with Caption">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
        <p:nvSpPr>
          <p:cNvPr id="6" name="Text Placeholder 1"/>
          <p:cNvSpPr>
            <a:spLocks noGrp="1"/>
          </p:cNvSpPr>
          <p:nvPr>
            <p:ph type="body" sz="quarter" idx="15" hasCustomPrompt="1"/>
          </p:nvPr>
        </p:nvSpPr>
        <p:spPr>
          <a:xfrm>
            <a:off x="557683" y="1289685"/>
            <a:ext cx="8033657" cy="2750053"/>
          </a:xfrm>
        </p:spPr>
        <p:txBody>
          <a:bodyPr>
            <a:noAutofit/>
          </a:bodyPr>
          <a:lstStyle>
            <a:lvl1pPr marL="0" indent="0" algn="l">
              <a:buNone/>
              <a:defRPr sz="18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 </a:t>
            </a:r>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 </a:t>
            </a:r>
            <a:r>
              <a:rPr lang="en-US" dirty="0" err="1"/>
              <a:t>Sed</a:t>
            </a:r>
            <a:r>
              <a:rPr lang="en-US" dirty="0"/>
              <a:t>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5" name="Text Placeholder 2"/>
          <p:cNvSpPr>
            <a:spLocks noGrp="1"/>
          </p:cNvSpPr>
          <p:nvPr>
            <p:ph type="body" sz="quarter" idx="16" hasCustomPrompt="1"/>
          </p:nvPr>
        </p:nvSpPr>
        <p:spPr>
          <a:xfrm>
            <a:off x="555172" y="4846655"/>
            <a:ext cx="8033657" cy="825500"/>
          </a:xfrm>
        </p:spPr>
        <p:txBody>
          <a:bodyPr/>
          <a:lstStyle>
            <a:lvl1pPr marL="0" marR="0" indent="0" algn="l" defTabSz="685800" rtl="0" eaLnBrk="0" fontAlgn="base" latinLnBrk="0" hangingPunct="0">
              <a:lnSpc>
                <a:spcPct val="100000"/>
              </a:lnSpc>
              <a:spcBef>
                <a:spcPct val="0"/>
              </a:spcBef>
              <a:spcAft>
                <a:spcPct val="0"/>
              </a:spcAft>
              <a:buClrTx/>
              <a:buSzTx/>
              <a:buFontTx/>
              <a:buNone/>
              <a:tabLst/>
              <a:defRPr sz="1350">
                <a:solidFill>
                  <a:srgbClr val="006298"/>
                </a:solidFill>
                <a:latin typeface="Arial" panose="020B0604020202020204" pitchFamily="34" charset="0"/>
                <a:cs typeface="Arial" panose="020B0604020202020204" pitchFamily="34" charset="0"/>
              </a:defRPr>
            </a:lvl1pPr>
          </a:lstStyle>
          <a:p>
            <a:pPr marL="0" marR="0" lvl="0" indent="0" algn="l" defTabSz="685800" rtl="0" eaLnBrk="0" fontAlgn="base" latinLnBrk="0" hangingPunct="0">
              <a:lnSpc>
                <a:spcPct val="100000"/>
              </a:lnSpc>
              <a:spcBef>
                <a:spcPct val="0"/>
              </a:spcBef>
              <a:spcAft>
                <a:spcPct val="0"/>
              </a:spcAft>
              <a:buClrTx/>
              <a:buSzTx/>
              <a:buFontTx/>
              <a:buNone/>
              <a:tabLst/>
              <a:defRPr/>
            </a:pPr>
            <a:r>
              <a:rPr kumimoji="0" lang="en-US" sz="135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35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35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35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35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35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35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35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35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350" b="0" i="0" u="none" strike="noStrike" kern="1200" cap="none" spc="0" normalizeH="0" baseline="0" noProof="0" dirty="0" err="1">
                <a:ln>
                  <a:noFill/>
                </a:ln>
                <a:solidFill>
                  <a:srgbClr val="006298"/>
                </a:solidFill>
                <a:effectLst/>
                <a:uLnTx/>
                <a:uFillTx/>
                <a:latin typeface="Arial" charset="0"/>
                <a:ea typeface="Arial" charset="0"/>
                <a:cs typeface="Arial" charset="0"/>
              </a:rPr>
              <a:t>sed</a:t>
            </a:r>
            <a:r>
              <a:rPr kumimoji="0" lang="en-US" sz="1350" b="0" i="0" u="none" strike="noStrike" kern="1200" cap="none" spc="0" normalizeH="0" baseline="0" noProof="0" dirty="0">
                <a:ln>
                  <a:noFill/>
                </a:ln>
                <a:solidFill>
                  <a:srgbClr val="006298"/>
                </a:solidFill>
                <a:effectLst/>
                <a:uLnTx/>
                <a:uFillTx/>
                <a:latin typeface="Arial" charset="0"/>
                <a:ea typeface="Arial" charset="0"/>
                <a:cs typeface="Arial" charset="0"/>
              </a:rPr>
              <a:t> do </a:t>
            </a:r>
            <a:r>
              <a:rPr kumimoji="0" lang="en-US" sz="135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35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35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35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35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35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35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35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35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350" b="0" i="0" u="none" strike="noStrike" kern="1200" cap="none" spc="0" normalizeH="0" baseline="0" noProof="0" dirty="0">
                <a:ln>
                  <a:noFill/>
                </a:ln>
                <a:solidFill>
                  <a:srgbClr val="006298"/>
                </a:solidFill>
                <a:effectLst/>
                <a:uLnTx/>
                <a:uFillTx/>
                <a:latin typeface="Arial" charset="0"/>
                <a:ea typeface="Arial" charset="0"/>
                <a:cs typeface="Arial" charset="0"/>
              </a:rPr>
              <a:t> et </a:t>
            </a:r>
            <a:r>
              <a:rPr kumimoji="0" lang="en-US" sz="1350" b="0" i="0" u="none" strike="noStrike" kern="1200" cap="none" spc="0" normalizeH="0" baseline="0" noProof="0" dirty="0" err="1">
                <a:ln>
                  <a:noFill/>
                </a:ln>
                <a:solidFill>
                  <a:srgbClr val="006298"/>
                </a:solidFill>
                <a:effectLst/>
                <a:uLnTx/>
                <a:uFillTx/>
                <a:latin typeface="Arial" charset="0"/>
                <a:ea typeface="Arial" charset="0"/>
                <a:cs typeface="Arial" charset="0"/>
              </a:rPr>
              <a:t>dolore</a:t>
            </a:r>
            <a:r>
              <a:rPr kumimoji="0" lang="en-US" sz="1350" b="0" i="0" u="none" strike="noStrike" kern="1200" cap="none" spc="0" normalizeH="0" baseline="0" noProof="0" dirty="0">
                <a:ln>
                  <a:noFill/>
                </a:ln>
                <a:solidFill>
                  <a:srgbClr val="006298"/>
                </a:solidFill>
                <a:effectLst/>
                <a:uLnTx/>
                <a:uFillTx/>
                <a:latin typeface="Arial" charset="0"/>
                <a:ea typeface="Arial" charset="0"/>
                <a:cs typeface="Arial" charset="0"/>
              </a:rPr>
              <a:t> magna </a:t>
            </a:r>
            <a:r>
              <a:rPr kumimoji="0" lang="en-US" sz="135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35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35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35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35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35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35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35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35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35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35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35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35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35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
        <p:nvSpPr>
          <p:cNvPr id="8" name="Footer"/>
          <p:cNvSpPr txBox="1"/>
          <p:nvPr/>
        </p:nvSpPr>
        <p:spPr>
          <a:xfrm>
            <a:off x="2255900" y="6431021"/>
            <a:ext cx="6717007" cy="369332"/>
          </a:xfrm>
          <a:prstGeom prst="rect">
            <a:avLst/>
          </a:prstGeom>
          <a:noFill/>
          <a:effectLst/>
        </p:spPr>
        <p:txBody>
          <a:bodyPr wrap="square" lIns="0" tIns="0" rIns="0" rtlCol="0" anchor="b">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004A78"/>
                </a:solidFill>
                <a:effectLst/>
                <a:uLnTx/>
                <a:uFillTx/>
                <a:latin typeface="arial" charset="0"/>
                <a:ea typeface="+mn-ea"/>
                <a:cs typeface="+mn-cs"/>
              </a:rPr>
              <a:t>Carey, HTML5 and CSS3, 8th Edition. © 2021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3709443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Image and Caption">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Click to edit Master title style</a:t>
            </a:r>
          </a:p>
        </p:txBody>
      </p:sp>
      <p:sp>
        <p:nvSpPr>
          <p:cNvPr id="6" name="Picture Placeholder 5"/>
          <p:cNvSpPr>
            <a:spLocks noGrp="1"/>
          </p:cNvSpPr>
          <p:nvPr>
            <p:ph type="pic" sz="quarter" idx="10"/>
          </p:nvPr>
        </p:nvSpPr>
        <p:spPr>
          <a:xfrm>
            <a:off x="549839" y="1619557"/>
            <a:ext cx="4857750" cy="4259263"/>
          </a:xfrm>
        </p:spPr>
        <p:txBody>
          <a:bodyPr/>
          <a:lstStyle/>
          <a:p>
            <a:r>
              <a:rPr lang="en-US" dirty="0"/>
              <a:t>Click icon to add picture</a:t>
            </a:r>
          </a:p>
        </p:txBody>
      </p:sp>
      <p:sp>
        <p:nvSpPr>
          <p:cNvPr id="10" name="Text Placeholder 9"/>
          <p:cNvSpPr>
            <a:spLocks noGrp="1"/>
          </p:cNvSpPr>
          <p:nvPr>
            <p:ph type="body" sz="quarter" idx="11" hasCustomPrompt="1"/>
          </p:nvPr>
        </p:nvSpPr>
        <p:spPr>
          <a:xfrm>
            <a:off x="5609229" y="4070658"/>
            <a:ext cx="2982305" cy="1808163"/>
          </a:xfrm>
        </p:spPr>
        <p:txBody>
          <a:bodyPr/>
          <a:lstStyle>
            <a:lvl1pPr marL="0" marR="0" indent="0" algn="l" defTabSz="685800" rtl="0" eaLnBrk="0" fontAlgn="base" latinLnBrk="0" hangingPunct="0">
              <a:lnSpc>
                <a:spcPct val="100000"/>
              </a:lnSpc>
              <a:spcBef>
                <a:spcPct val="0"/>
              </a:spcBef>
              <a:spcAft>
                <a:spcPct val="0"/>
              </a:spcAft>
              <a:buClrTx/>
              <a:buSzTx/>
              <a:buFontTx/>
              <a:buNone/>
              <a:tabLst/>
              <a:defRPr sz="1350">
                <a:solidFill>
                  <a:srgbClr val="006298"/>
                </a:solidFill>
                <a:latin typeface="Arial" panose="020B0604020202020204" pitchFamily="34" charset="0"/>
                <a:cs typeface="Arial" panose="020B0604020202020204" pitchFamily="34" charset="0"/>
              </a:defRPr>
            </a:lvl1pPr>
          </a:lstStyle>
          <a:p>
            <a:pPr marL="0" marR="0" lvl="0" indent="0" algn="l" defTabSz="685800" rtl="0" eaLnBrk="0" fontAlgn="base" latinLnBrk="0" hangingPunct="0">
              <a:lnSpc>
                <a:spcPct val="100000"/>
              </a:lnSpc>
              <a:spcBef>
                <a:spcPct val="0"/>
              </a:spcBef>
              <a:spcAft>
                <a:spcPct val="0"/>
              </a:spcAft>
              <a:buClrTx/>
              <a:buSzTx/>
              <a:buFontTx/>
              <a:buNone/>
              <a:tabLst/>
              <a:defRPr/>
            </a:pPr>
            <a:r>
              <a:rPr kumimoji="0" lang="en-US" sz="135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35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35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35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35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35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35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35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35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350" b="0" i="0" u="none" strike="noStrike" kern="1200" cap="none" spc="0" normalizeH="0" baseline="0" noProof="0" dirty="0" err="1">
                <a:ln>
                  <a:noFill/>
                </a:ln>
                <a:solidFill>
                  <a:srgbClr val="006298"/>
                </a:solidFill>
                <a:effectLst/>
                <a:uLnTx/>
                <a:uFillTx/>
                <a:latin typeface="Arial" charset="0"/>
                <a:ea typeface="Arial" charset="0"/>
                <a:cs typeface="Arial" charset="0"/>
              </a:rPr>
              <a:t>sed</a:t>
            </a:r>
            <a:r>
              <a:rPr kumimoji="0" lang="en-US" sz="1350" b="0" i="0" u="none" strike="noStrike" kern="1200" cap="none" spc="0" normalizeH="0" baseline="0" noProof="0" dirty="0">
                <a:ln>
                  <a:noFill/>
                </a:ln>
                <a:solidFill>
                  <a:srgbClr val="006298"/>
                </a:solidFill>
                <a:effectLst/>
                <a:uLnTx/>
                <a:uFillTx/>
                <a:latin typeface="Arial" charset="0"/>
                <a:ea typeface="Arial" charset="0"/>
                <a:cs typeface="Arial" charset="0"/>
              </a:rPr>
              <a:t> do </a:t>
            </a:r>
            <a:r>
              <a:rPr kumimoji="0" lang="en-US" sz="135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35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35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35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35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35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35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35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35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350" b="0" i="0" u="none" strike="noStrike" kern="1200" cap="none" spc="0" normalizeH="0" baseline="0" noProof="0" dirty="0">
                <a:ln>
                  <a:noFill/>
                </a:ln>
                <a:solidFill>
                  <a:srgbClr val="006298"/>
                </a:solidFill>
                <a:effectLst/>
                <a:uLnTx/>
                <a:uFillTx/>
                <a:latin typeface="Arial" charset="0"/>
                <a:ea typeface="Arial" charset="0"/>
                <a:cs typeface="Arial" charset="0"/>
              </a:rPr>
              <a:t> et </a:t>
            </a:r>
            <a:r>
              <a:rPr kumimoji="0" lang="en-US" sz="1350" b="0" i="0" u="none" strike="noStrike" kern="1200" cap="none" spc="0" normalizeH="0" baseline="0" noProof="0" dirty="0" err="1">
                <a:ln>
                  <a:noFill/>
                </a:ln>
                <a:solidFill>
                  <a:srgbClr val="006298"/>
                </a:solidFill>
                <a:effectLst/>
                <a:uLnTx/>
                <a:uFillTx/>
                <a:latin typeface="Arial" charset="0"/>
                <a:ea typeface="Arial" charset="0"/>
                <a:cs typeface="Arial" charset="0"/>
              </a:rPr>
              <a:t>dolore</a:t>
            </a:r>
            <a:r>
              <a:rPr kumimoji="0" lang="en-US" sz="1350" b="0" i="0" u="none" strike="noStrike" kern="1200" cap="none" spc="0" normalizeH="0" baseline="0" noProof="0" dirty="0">
                <a:ln>
                  <a:noFill/>
                </a:ln>
                <a:solidFill>
                  <a:srgbClr val="006298"/>
                </a:solidFill>
                <a:effectLst/>
                <a:uLnTx/>
                <a:uFillTx/>
                <a:latin typeface="Arial" charset="0"/>
                <a:ea typeface="Arial" charset="0"/>
                <a:cs typeface="Arial" charset="0"/>
              </a:rPr>
              <a:t> magna </a:t>
            </a:r>
            <a:r>
              <a:rPr kumimoji="0" lang="en-US" sz="135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35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35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35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35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35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35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35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35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35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35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35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35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35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
        <p:nvSpPr>
          <p:cNvPr id="8" name="Footer"/>
          <p:cNvSpPr txBox="1"/>
          <p:nvPr/>
        </p:nvSpPr>
        <p:spPr>
          <a:xfrm>
            <a:off x="1783079" y="6365706"/>
            <a:ext cx="6965770" cy="369332"/>
          </a:xfrm>
          <a:prstGeom prst="rect">
            <a:avLst/>
          </a:prstGeom>
          <a:noFill/>
          <a:effectLst/>
        </p:spPr>
        <p:txBody>
          <a:bodyPr wrap="square" lIns="0" tIns="0" rIns="0" rtlCol="0" anchor="b">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004A78"/>
                </a:solidFill>
                <a:effectLst/>
                <a:uLnTx/>
                <a:uFillTx/>
                <a:latin typeface="arial" charset="0"/>
                <a:ea typeface="+mn-ea"/>
                <a:cs typeface="+mn-cs"/>
              </a:rPr>
              <a:t>Carey, HTML5 and CSS3, 8th Edition. © 2021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23530383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28650" y="365126"/>
            <a:ext cx="7886700" cy="672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en-US" altLang="en-US" dirty="0"/>
              <a:t>Click to edit Master title style</a:t>
            </a:r>
          </a:p>
        </p:txBody>
      </p:sp>
      <p:sp>
        <p:nvSpPr>
          <p:cNvPr id="1027" name="Text Placeholder 2"/>
          <p:cNvSpPr>
            <a:spLocks noGrp="1"/>
          </p:cNvSpPr>
          <p:nvPr>
            <p:ph type="body" idx="1"/>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en-US" altLang="en-US" dirty="0"/>
              <a:t>Click to edit Master text styles</a:t>
            </a:r>
          </a:p>
        </p:txBody>
      </p:sp>
      <p:pic>
        <p:nvPicPr>
          <p:cNvPr id="7" name="Picture 6"/>
          <p:cNvPicPr>
            <a:picLocks noChangeAspect="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357632" y="6356351"/>
            <a:ext cx="1184672"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Footer Placeholder 4"/>
          <p:cNvSpPr>
            <a:spLocks noGrp="1"/>
          </p:cNvSpPr>
          <p:nvPr>
            <p:ph type="ftr" sz="quarter" idx="3"/>
          </p:nvPr>
        </p:nvSpPr>
        <p:spPr>
          <a:xfrm>
            <a:off x="1744717" y="6310311"/>
            <a:ext cx="6770633"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050" b="0" i="0" u="none" strike="noStrike" baseline="0" smtClean="0">
                <a:solidFill>
                  <a:srgbClr val="006298"/>
                </a:solidFill>
                <a:latin typeface="arial" charset="0"/>
              </a:defRPr>
            </a:lvl1pPr>
          </a:lstStyle>
          <a:p>
            <a:pPr defTabSz="685800"/>
            <a:r>
              <a:rPr lang="en-US" dirty="0">
                <a:cs typeface="+mn-cs"/>
              </a:rPr>
              <a:t>Carey, HTML5 and CSS3, 8th Edition. © 2021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3895987422"/>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 id="2147483713" r:id="rId13"/>
    <p:sldLayoutId id="2147483714" r:id="rId14"/>
  </p:sldLayoutIdLst>
  <p:hf sldNum="0" hdr="0" dt="0"/>
  <p:txStyles>
    <p:titleStyle>
      <a:lvl1pPr algn="ctr" rtl="0" eaLnBrk="1" fontAlgn="base" hangingPunct="1">
        <a:lnSpc>
          <a:spcPct val="90000"/>
        </a:lnSpc>
        <a:spcBef>
          <a:spcPct val="0"/>
        </a:spcBef>
        <a:spcAft>
          <a:spcPct val="0"/>
        </a:spcAft>
        <a:defRPr sz="3400" b="1" i="0" kern="1200" baseline="0">
          <a:solidFill>
            <a:srgbClr val="004A78"/>
          </a:solidFill>
          <a:latin typeface="Arial" charset="0"/>
          <a:ea typeface="Arial" charset="0"/>
          <a:cs typeface="Arial" charset="0"/>
        </a:defRPr>
      </a:lvl1pPr>
      <a:lvl2pPr algn="l" rtl="0" eaLnBrk="1" fontAlgn="base" hangingPunct="1">
        <a:lnSpc>
          <a:spcPct val="90000"/>
        </a:lnSpc>
        <a:spcBef>
          <a:spcPct val="0"/>
        </a:spcBef>
        <a:spcAft>
          <a:spcPct val="0"/>
        </a:spcAft>
        <a:defRPr sz="2550">
          <a:solidFill>
            <a:schemeClr val="tx1"/>
          </a:solidFill>
          <a:latin typeface="Open Sans" charset="0"/>
          <a:ea typeface="Open Sans" charset="0"/>
          <a:cs typeface="Open Sans" charset="0"/>
        </a:defRPr>
      </a:lvl2pPr>
      <a:lvl3pPr algn="l" rtl="0" eaLnBrk="1" fontAlgn="base" hangingPunct="1">
        <a:lnSpc>
          <a:spcPct val="90000"/>
        </a:lnSpc>
        <a:spcBef>
          <a:spcPct val="0"/>
        </a:spcBef>
        <a:spcAft>
          <a:spcPct val="0"/>
        </a:spcAft>
        <a:defRPr sz="2550">
          <a:solidFill>
            <a:schemeClr val="tx1"/>
          </a:solidFill>
          <a:latin typeface="Open Sans" charset="0"/>
          <a:ea typeface="Open Sans" charset="0"/>
          <a:cs typeface="Open Sans" charset="0"/>
        </a:defRPr>
      </a:lvl3pPr>
      <a:lvl4pPr algn="l" rtl="0" eaLnBrk="1" fontAlgn="base" hangingPunct="1">
        <a:lnSpc>
          <a:spcPct val="90000"/>
        </a:lnSpc>
        <a:spcBef>
          <a:spcPct val="0"/>
        </a:spcBef>
        <a:spcAft>
          <a:spcPct val="0"/>
        </a:spcAft>
        <a:defRPr sz="2550">
          <a:solidFill>
            <a:schemeClr val="tx1"/>
          </a:solidFill>
          <a:latin typeface="Open Sans" charset="0"/>
          <a:ea typeface="Open Sans" charset="0"/>
          <a:cs typeface="Open Sans" charset="0"/>
        </a:defRPr>
      </a:lvl4pPr>
      <a:lvl5pPr algn="l" rtl="0" eaLnBrk="1" fontAlgn="base" hangingPunct="1">
        <a:lnSpc>
          <a:spcPct val="90000"/>
        </a:lnSpc>
        <a:spcBef>
          <a:spcPct val="0"/>
        </a:spcBef>
        <a:spcAft>
          <a:spcPct val="0"/>
        </a:spcAft>
        <a:defRPr sz="2550">
          <a:solidFill>
            <a:schemeClr val="tx1"/>
          </a:solidFill>
          <a:latin typeface="Open Sans" charset="0"/>
          <a:ea typeface="Open Sans" charset="0"/>
          <a:cs typeface="Open Sans" charset="0"/>
        </a:defRPr>
      </a:lvl5pPr>
      <a:lvl6pPr marL="342900" algn="l" rtl="0" eaLnBrk="1" fontAlgn="base" hangingPunct="1">
        <a:lnSpc>
          <a:spcPct val="90000"/>
        </a:lnSpc>
        <a:spcBef>
          <a:spcPct val="0"/>
        </a:spcBef>
        <a:spcAft>
          <a:spcPct val="0"/>
        </a:spcAft>
        <a:defRPr sz="2550">
          <a:solidFill>
            <a:schemeClr val="tx1"/>
          </a:solidFill>
          <a:latin typeface="Open Sans" charset="0"/>
          <a:ea typeface="Open Sans" charset="0"/>
          <a:cs typeface="Open Sans" charset="0"/>
        </a:defRPr>
      </a:lvl6pPr>
      <a:lvl7pPr marL="685800" algn="l" rtl="0" eaLnBrk="1" fontAlgn="base" hangingPunct="1">
        <a:lnSpc>
          <a:spcPct val="90000"/>
        </a:lnSpc>
        <a:spcBef>
          <a:spcPct val="0"/>
        </a:spcBef>
        <a:spcAft>
          <a:spcPct val="0"/>
        </a:spcAft>
        <a:defRPr sz="2550">
          <a:solidFill>
            <a:schemeClr val="tx1"/>
          </a:solidFill>
          <a:latin typeface="Open Sans" charset="0"/>
          <a:ea typeface="Open Sans" charset="0"/>
          <a:cs typeface="Open Sans" charset="0"/>
        </a:defRPr>
      </a:lvl7pPr>
      <a:lvl8pPr marL="1028700" algn="l" rtl="0" eaLnBrk="1" fontAlgn="base" hangingPunct="1">
        <a:lnSpc>
          <a:spcPct val="90000"/>
        </a:lnSpc>
        <a:spcBef>
          <a:spcPct val="0"/>
        </a:spcBef>
        <a:spcAft>
          <a:spcPct val="0"/>
        </a:spcAft>
        <a:defRPr sz="2550">
          <a:solidFill>
            <a:schemeClr val="tx1"/>
          </a:solidFill>
          <a:latin typeface="Open Sans" charset="0"/>
          <a:ea typeface="Open Sans" charset="0"/>
          <a:cs typeface="Open Sans" charset="0"/>
        </a:defRPr>
      </a:lvl8pPr>
      <a:lvl9pPr marL="1371600" algn="l" rtl="0" eaLnBrk="1" fontAlgn="base" hangingPunct="1">
        <a:lnSpc>
          <a:spcPct val="90000"/>
        </a:lnSpc>
        <a:spcBef>
          <a:spcPct val="0"/>
        </a:spcBef>
        <a:spcAft>
          <a:spcPct val="0"/>
        </a:spcAft>
        <a:defRPr sz="2550">
          <a:solidFill>
            <a:schemeClr val="tx1"/>
          </a:solidFill>
          <a:latin typeface="Open Sans" charset="0"/>
          <a:ea typeface="Open Sans" charset="0"/>
          <a:cs typeface="Open Sans" charset="0"/>
        </a:defRPr>
      </a:lvl9pPr>
    </p:titleStyle>
    <p:bodyStyle>
      <a:lvl1pPr marL="0" indent="0" algn="l" rtl="0" eaLnBrk="1" fontAlgn="base" hangingPunct="1">
        <a:lnSpc>
          <a:spcPct val="90000"/>
        </a:lnSpc>
        <a:spcBef>
          <a:spcPts val="750"/>
        </a:spcBef>
        <a:spcAft>
          <a:spcPct val="0"/>
        </a:spcAft>
        <a:buFont typeface="Arial" charset="0"/>
        <a:buNone/>
        <a:defRPr sz="3200" kern="1200" baseline="0">
          <a:solidFill>
            <a:srgbClr val="000000"/>
          </a:solidFill>
          <a:latin typeface="Arial" charset="0"/>
          <a:ea typeface="Arial" charset="0"/>
          <a:cs typeface="Arial" charset="0"/>
        </a:defRPr>
      </a:lvl1pPr>
      <a:lvl2pPr marL="514350" indent="-171450" algn="l" rtl="0" eaLnBrk="1" fontAlgn="base" hangingPunct="1">
        <a:lnSpc>
          <a:spcPct val="90000"/>
        </a:lnSpc>
        <a:spcBef>
          <a:spcPts val="375"/>
        </a:spcBef>
        <a:spcAft>
          <a:spcPct val="0"/>
        </a:spcAft>
        <a:buFont typeface="Arial" charset="0"/>
        <a:buChar char="•"/>
        <a:defRPr sz="1800" kern="1200" baseline="0">
          <a:solidFill>
            <a:srgbClr val="004A78"/>
          </a:solidFill>
          <a:latin typeface="Arial" charset="0"/>
          <a:ea typeface="Arial" charset="0"/>
          <a:cs typeface="Arial" charset="0"/>
        </a:defRPr>
      </a:lvl2pPr>
      <a:lvl3pPr marL="857250" indent="-171450" algn="l" rtl="0" eaLnBrk="1" fontAlgn="base" hangingPunct="1">
        <a:lnSpc>
          <a:spcPct val="90000"/>
        </a:lnSpc>
        <a:spcBef>
          <a:spcPts val="375"/>
        </a:spcBef>
        <a:spcAft>
          <a:spcPct val="0"/>
        </a:spcAft>
        <a:buFont typeface="Arial" charset="0"/>
        <a:buChar char="•"/>
        <a:defRPr sz="1500" kern="1200" baseline="0">
          <a:solidFill>
            <a:srgbClr val="004A78"/>
          </a:solidFill>
          <a:latin typeface="Arial" charset="0"/>
          <a:ea typeface="Arial" charset="0"/>
          <a:cs typeface="Arial" charset="0"/>
        </a:defRPr>
      </a:lvl3pPr>
      <a:lvl4pPr marL="1200150" indent="-171450" algn="l" rtl="0" eaLnBrk="1" fontAlgn="base" hangingPunct="1">
        <a:lnSpc>
          <a:spcPct val="90000"/>
        </a:lnSpc>
        <a:spcBef>
          <a:spcPts val="375"/>
        </a:spcBef>
        <a:spcAft>
          <a:spcPct val="0"/>
        </a:spcAft>
        <a:buFont typeface="Arial" charset="0"/>
        <a:buChar char="•"/>
        <a:defRPr kern="1200" baseline="0">
          <a:solidFill>
            <a:srgbClr val="004A78"/>
          </a:solidFill>
          <a:latin typeface="Arial" charset="0"/>
          <a:ea typeface="Arial" charset="0"/>
          <a:cs typeface="Arial" charset="0"/>
        </a:defRPr>
      </a:lvl4pPr>
      <a:lvl5pPr marL="1543050" indent="-171450" algn="l" rtl="0" eaLnBrk="1" fontAlgn="base" hangingPunct="1">
        <a:lnSpc>
          <a:spcPct val="90000"/>
        </a:lnSpc>
        <a:spcBef>
          <a:spcPts val="375"/>
        </a:spcBef>
        <a:spcAft>
          <a:spcPct val="0"/>
        </a:spcAft>
        <a:buFont typeface="Arial" charset="0"/>
        <a:buChar char="•"/>
        <a:defRPr kern="1200" baseline="0">
          <a:solidFill>
            <a:srgbClr val="004A78"/>
          </a:solidFill>
          <a:latin typeface="Arial" charset="0"/>
          <a:ea typeface="Arial" charset="0"/>
          <a:cs typeface="Arial" charset="0"/>
        </a:defRPr>
      </a:lvl5pPr>
      <a:lvl6pPr marL="18859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5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6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9.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9.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9.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0BB88C5-9CA0-4A23-82E3-0A057E3763D0}"/>
              </a:ext>
            </a:extLst>
          </p:cNvPr>
          <p:cNvSpPr>
            <a:spLocks noGrp="1"/>
          </p:cNvSpPr>
          <p:nvPr>
            <p:ph type="title"/>
          </p:nvPr>
        </p:nvSpPr>
        <p:spPr>
          <a:xfrm>
            <a:off x="628650" y="2303379"/>
            <a:ext cx="7886700" cy="684026"/>
          </a:xfrm>
        </p:spPr>
        <p:txBody>
          <a:bodyPr/>
          <a:lstStyle/>
          <a:p>
            <a:r>
              <a:rPr lang="en-US" sz="5000" dirty="0"/>
              <a:t>Tutorial 02</a:t>
            </a:r>
          </a:p>
        </p:txBody>
      </p:sp>
      <p:sp>
        <p:nvSpPr>
          <p:cNvPr id="5" name="Text Placeholder 4">
            <a:extLst>
              <a:ext uri="{FF2B5EF4-FFF2-40B4-BE49-F238E27FC236}">
                <a16:creationId xmlns:a16="http://schemas.microsoft.com/office/drawing/2014/main" id="{6172A042-96CD-495D-921B-6FFE20D0BA08}"/>
              </a:ext>
            </a:extLst>
          </p:cNvPr>
          <p:cNvSpPr>
            <a:spLocks noGrp="1"/>
          </p:cNvSpPr>
          <p:nvPr>
            <p:ph type="body" sz="quarter" idx="10"/>
          </p:nvPr>
        </p:nvSpPr>
        <p:spPr>
          <a:xfrm>
            <a:off x="1871472" y="3584049"/>
            <a:ext cx="5401056" cy="597477"/>
          </a:xfrm>
        </p:spPr>
        <p:txBody>
          <a:bodyPr>
            <a:noAutofit/>
          </a:bodyPr>
          <a:lstStyle/>
          <a:p>
            <a:r>
              <a:rPr lang="en-US" sz="3400" b="1" dirty="0">
                <a:solidFill>
                  <a:srgbClr val="FFFFFF"/>
                </a:solidFill>
              </a:rPr>
              <a:t>Getting Started with CSS</a:t>
            </a:r>
            <a:endParaRPr lang="en-US" sz="3400" dirty="0"/>
          </a:p>
        </p:txBody>
      </p:sp>
      <p:sp>
        <p:nvSpPr>
          <p:cNvPr id="12" name="Footer Placeholder 11">
            <a:extLst>
              <a:ext uri="{FF2B5EF4-FFF2-40B4-BE49-F238E27FC236}">
                <a16:creationId xmlns:a16="http://schemas.microsoft.com/office/drawing/2014/main" id="{B8B256E9-DF2C-4D8F-A3CE-E53FEDA99FD5}"/>
              </a:ext>
            </a:extLst>
          </p:cNvPr>
          <p:cNvSpPr>
            <a:spLocks noGrp="1"/>
          </p:cNvSpPr>
          <p:nvPr>
            <p:ph type="ftr" sz="quarter" idx="3"/>
          </p:nvPr>
        </p:nvSpPr>
        <p:spPr/>
        <p:txBody>
          <a:bodyPr/>
          <a:lstStyle/>
          <a:p>
            <a:pPr defTabSz="685800"/>
            <a:r>
              <a:rPr lang="en-US" dirty="0">
                <a:solidFill>
                  <a:srgbClr val="FFFFFF"/>
                </a:solidFill>
                <a:cs typeface="+mn-cs"/>
              </a:rPr>
              <a:t>Carey, HTML5 and CSS3, 8th Edition. © 2021 Cengage. All Rights Reserved. May not be scanned, copied or duplicated, or posted to a publicly accessible website, in whole or in part.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Browser Extensions (continued)</a:t>
            </a:r>
            <a:endParaRPr lang="en-US" dirty="0"/>
          </a:p>
        </p:txBody>
      </p:sp>
      <p:graphicFrame>
        <p:nvGraphicFramePr>
          <p:cNvPr id="7" name="Table Placeholder 6"/>
          <p:cNvGraphicFramePr>
            <a:graphicFrameLocks noGrp="1"/>
          </p:cNvGraphicFramePr>
          <p:nvPr>
            <p:ph type="tbl" sz="quarter" idx="10"/>
            <p:extLst>
              <p:ext uri="{D42A27DB-BD31-4B8C-83A1-F6EECF244321}">
                <p14:modId xmlns:p14="http://schemas.microsoft.com/office/powerpoint/2010/main" val="3896311286"/>
              </p:ext>
            </p:extLst>
          </p:nvPr>
        </p:nvGraphicFramePr>
        <p:xfrm>
          <a:off x="781050" y="2526991"/>
          <a:ext cx="7581900" cy="2328125"/>
        </p:xfrm>
        <a:graphic>
          <a:graphicData uri="http://schemas.openxmlformats.org/drawingml/2006/table">
            <a:tbl>
              <a:tblPr firstRow="1"/>
              <a:tblGrid>
                <a:gridCol w="2599326">
                  <a:extLst>
                    <a:ext uri="{9D8B030D-6E8A-4147-A177-3AD203B41FA5}">
                      <a16:colId xmlns:a16="http://schemas.microsoft.com/office/drawing/2014/main" val="20000"/>
                    </a:ext>
                  </a:extLst>
                </a:gridCol>
                <a:gridCol w="2315574">
                  <a:extLst>
                    <a:ext uri="{9D8B030D-6E8A-4147-A177-3AD203B41FA5}">
                      <a16:colId xmlns:a16="http://schemas.microsoft.com/office/drawing/2014/main" val="20001"/>
                    </a:ext>
                  </a:extLst>
                </a:gridCol>
                <a:gridCol w="2667000">
                  <a:extLst>
                    <a:ext uri="{9D8B030D-6E8A-4147-A177-3AD203B41FA5}">
                      <a16:colId xmlns:a16="http://schemas.microsoft.com/office/drawing/2014/main" val="20002"/>
                    </a:ext>
                  </a:extLst>
                </a:gridCol>
              </a:tblGrid>
              <a:tr h="263855">
                <a:tc>
                  <a:txBody>
                    <a:bodyPr/>
                    <a:lstStyle/>
                    <a:p>
                      <a:pPr marL="0" marR="0">
                        <a:lnSpc>
                          <a:spcPct val="100000"/>
                        </a:lnSpc>
                        <a:spcBef>
                          <a:spcPts val="300"/>
                        </a:spcBef>
                        <a:spcAft>
                          <a:spcPts val="0"/>
                        </a:spcAft>
                      </a:pPr>
                      <a:r>
                        <a:rPr lang="en-US" sz="1800" b="1" i="0" dirty="0">
                          <a:solidFill>
                            <a:srgbClr val="242021"/>
                          </a:solidFill>
                          <a:effectLst/>
                          <a:latin typeface="Arial" panose="020B0604020202020204" pitchFamily="34" charset="0"/>
                          <a:ea typeface="Times New Roman" panose="02020603050405020304" pitchFamily="18" charset="0"/>
                        </a:rPr>
                        <a:t>Vendor Prefix</a:t>
                      </a:r>
                      <a:endParaRPr lang="en-US" sz="1800" dirty="0">
                        <a:solidFill>
                          <a:srgbClr val="000000"/>
                        </a:solidFill>
                        <a:effectLst/>
                        <a:latin typeface="Helvetica" panose="020B0604020202020204" pitchFamily="34" charset="0"/>
                        <a:ea typeface="Times New Roman" panose="02020603050405020304" pitchFamily="18" charset="0"/>
                      </a:endParaRPr>
                    </a:p>
                  </a:txBody>
                  <a:tcPr marL="0" marR="0" marT="91440" marB="0" anchor="ctr">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BB9"/>
                    </a:solidFill>
                  </a:tcPr>
                </a:tc>
                <a:tc>
                  <a:txBody>
                    <a:bodyPr/>
                    <a:lstStyle/>
                    <a:p>
                      <a:pPr marL="0" marR="0">
                        <a:lnSpc>
                          <a:spcPct val="100000"/>
                        </a:lnSpc>
                        <a:spcBef>
                          <a:spcPts val="300"/>
                        </a:spcBef>
                        <a:spcAft>
                          <a:spcPts val="0"/>
                        </a:spcAft>
                      </a:pPr>
                      <a:r>
                        <a:rPr lang="en-US" sz="1800" b="1" i="0" dirty="0">
                          <a:solidFill>
                            <a:srgbClr val="242021"/>
                          </a:solidFill>
                          <a:effectLst/>
                          <a:latin typeface="Arial" panose="020B0604020202020204" pitchFamily="34" charset="0"/>
                          <a:ea typeface="Times New Roman" panose="02020603050405020304" pitchFamily="18" charset="0"/>
                        </a:rPr>
                        <a:t>Rendering Engine</a:t>
                      </a:r>
                      <a:endParaRPr lang="en-US" sz="1800" dirty="0">
                        <a:solidFill>
                          <a:srgbClr val="000000"/>
                        </a:solidFill>
                        <a:effectLst/>
                        <a:latin typeface="Helvetica" panose="020B0604020202020204" pitchFamily="34" charset="0"/>
                        <a:ea typeface="Times New Roman" panose="02020603050405020304" pitchFamily="18" charset="0"/>
                      </a:endParaRPr>
                    </a:p>
                  </a:txBody>
                  <a:tcPr marL="70069" marR="70069" marT="0" marB="0" anchor="ctr">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BB9"/>
                    </a:solidFill>
                  </a:tcPr>
                </a:tc>
                <a:tc>
                  <a:txBody>
                    <a:bodyPr/>
                    <a:lstStyle/>
                    <a:p>
                      <a:pPr marL="0" marR="0">
                        <a:lnSpc>
                          <a:spcPct val="100000"/>
                        </a:lnSpc>
                        <a:spcBef>
                          <a:spcPts val="300"/>
                        </a:spcBef>
                        <a:spcAft>
                          <a:spcPts val="0"/>
                        </a:spcAft>
                      </a:pPr>
                      <a:r>
                        <a:rPr lang="en-US" sz="1800" b="1" i="0" dirty="0">
                          <a:solidFill>
                            <a:srgbClr val="242021"/>
                          </a:solidFill>
                          <a:effectLst/>
                          <a:latin typeface="Arial" panose="020B0604020202020204" pitchFamily="34" charset="0"/>
                          <a:ea typeface="Times New Roman" panose="02020603050405020304" pitchFamily="18" charset="0"/>
                        </a:rPr>
                        <a:t>Browsers</a:t>
                      </a:r>
                      <a:endParaRPr lang="en-US" sz="1800" dirty="0">
                        <a:solidFill>
                          <a:srgbClr val="000000"/>
                        </a:solidFill>
                        <a:effectLst/>
                        <a:latin typeface="Helvetica" panose="020B0604020202020204" pitchFamily="34" charset="0"/>
                        <a:ea typeface="Times New Roman" panose="02020603050405020304" pitchFamily="18" charset="0"/>
                      </a:endParaRPr>
                    </a:p>
                  </a:txBody>
                  <a:tcPr marL="0" marR="0" marT="0" marB="0" anchor="ctr">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BB9"/>
                    </a:solidFill>
                  </a:tcPr>
                </a:tc>
                <a:extLst>
                  <a:ext uri="{0D108BD9-81ED-4DB2-BD59-A6C34878D82A}">
                    <a16:rowId xmlns:a16="http://schemas.microsoft.com/office/drawing/2014/main" val="10000"/>
                  </a:ext>
                </a:extLst>
              </a:tr>
              <a:tr h="363477">
                <a:tc>
                  <a:txBody>
                    <a:bodyPr/>
                    <a:lstStyle/>
                    <a:p>
                      <a:pPr marL="0" marR="0">
                        <a:lnSpc>
                          <a:spcPct val="100000"/>
                        </a:lnSpc>
                        <a:spcBef>
                          <a:spcPts val="300"/>
                        </a:spcBef>
                        <a:spcAft>
                          <a:spcPts val="0"/>
                        </a:spcAft>
                      </a:pPr>
                      <a:r>
                        <a:rPr lang="en-US" sz="1600" dirty="0">
                          <a:solidFill>
                            <a:srgbClr val="000000"/>
                          </a:solidFill>
                          <a:effectLst/>
                          <a:latin typeface="Arial" panose="020B0604020202020204" pitchFamily="34" charset="0"/>
                          <a:ea typeface="Times New Roman" panose="02020603050405020304" pitchFamily="18" charset="0"/>
                        </a:rPr>
                        <a:t> -</a:t>
                      </a:r>
                      <a:r>
                        <a:rPr lang="en-US" sz="1600" dirty="0" err="1">
                          <a:solidFill>
                            <a:srgbClr val="242021"/>
                          </a:solidFill>
                          <a:effectLst/>
                          <a:latin typeface="Arial" panose="020B0604020202020204" pitchFamily="34" charset="0"/>
                          <a:ea typeface="Times New Roman" panose="02020603050405020304" pitchFamily="18" charset="0"/>
                        </a:rPr>
                        <a:t>Khtml</a:t>
                      </a:r>
                      <a:r>
                        <a:rPr lang="en-US" sz="1600" dirty="0">
                          <a:solidFill>
                            <a:srgbClr val="242021"/>
                          </a:solidFill>
                          <a:effectLst/>
                          <a:latin typeface="Arial" panose="020B0604020202020204" pitchFamily="34" charset="0"/>
                          <a:ea typeface="Times New Roman" panose="02020603050405020304" pitchFamily="18" charset="0"/>
                        </a:rPr>
                        <a:t>-</a:t>
                      </a:r>
                      <a:endParaRPr lang="en-US" sz="1600" dirty="0">
                        <a:solidFill>
                          <a:srgbClr val="000000"/>
                        </a:solidFill>
                        <a:effectLst/>
                        <a:latin typeface="Helvetica" panose="020B0604020202020204" pitchFamily="34" charset="0"/>
                        <a:ea typeface="Times New Roman" panose="02020603050405020304" pitchFamily="18" charset="0"/>
                      </a:endParaRPr>
                    </a:p>
                  </a:txBody>
                  <a:tcPr marL="70069" marR="70069" marT="46713" marB="46713">
                    <a:lnL w="12700" cap="flat" cmpd="sng" algn="ctr">
                      <a:solidFill>
                        <a:srgbClr val="000000"/>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tc>
                  <a:txBody>
                    <a:bodyPr/>
                    <a:lstStyle/>
                    <a:p>
                      <a:pPr marL="0" marR="0">
                        <a:lnSpc>
                          <a:spcPct val="100000"/>
                        </a:lnSpc>
                        <a:spcBef>
                          <a:spcPts val="300"/>
                        </a:spcBef>
                        <a:spcAft>
                          <a:spcPts val="0"/>
                        </a:spcAft>
                      </a:pPr>
                      <a:r>
                        <a:rPr lang="en-US" sz="1600" dirty="0">
                          <a:solidFill>
                            <a:srgbClr val="000000"/>
                          </a:solidFill>
                          <a:effectLst/>
                          <a:latin typeface="Arial" panose="020B0604020202020204" pitchFamily="34" charset="0"/>
                          <a:ea typeface="Times New Roman" panose="02020603050405020304" pitchFamily="18" charset="0"/>
                        </a:rPr>
                        <a:t> </a:t>
                      </a:r>
                      <a:r>
                        <a:rPr lang="en-US" sz="1600" dirty="0" err="1">
                          <a:solidFill>
                            <a:srgbClr val="242021"/>
                          </a:solidFill>
                          <a:effectLst/>
                          <a:latin typeface="Arial" panose="020B0604020202020204" pitchFamily="34" charset="0"/>
                          <a:ea typeface="Times New Roman" panose="02020603050405020304" pitchFamily="18" charset="0"/>
                        </a:rPr>
                        <a:t>KHTML</a:t>
                      </a:r>
                      <a:endParaRPr lang="en-US" sz="1600" dirty="0">
                        <a:solidFill>
                          <a:srgbClr val="000000"/>
                        </a:solidFill>
                        <a:effectLst/>
                        <a:latin typeface="Helvetica" panose="020B0604020202020204" pitchFamily="34" charset="0"/>
                        <a:ea typeface="Times New Roman" panose="02020603050405020304" pitchFamily="18" charset="0"/>
                      </a:endParaRPr>
                    </a:p>
                  </a:txBody>
                  <a:tcPr marL="70069" marR="70069" marT="46713" marB="46713">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tc>
                  <a:txBody>
                    <a:bodyPr/>
                    <a:lstStyle/>
                    <a:p>
                      <a:pPr marL="0" marR="0">
                        <a:lnSpc>
                          <a:spcPct val="100000"/>
                        </a:lnSpc>
                        <a:spcBef>
                          <a:spcPts val="300"/>
                        </a:spcBef>
                        <a:spcAft>
                          <a:spcPts val="0"/>
                        </a:spcAft>
                      </a:pPr>
                      <a:r>
                        <a:rPr lang="en-US" sz="1600" dirty="0" err="1">
                          <a:solidFill>
                            <a:srgbClr val="242021"/>
                          </a:solidFill>
                          <a:effectLst/>
                          <a:latin typeface="Arial" panose="020B0604020202020204" pitchFamily="34" charset="0"/>
                          <a:ea typeface="Times New Roman" panose="02020603050405020304" pitchFamily="18" charset="0"/>
                        </a:rPr>
                        <a:t>Konqueror</a:t>
                      </a:r>
                      <a:endParaRPr lang="en-US" sz="1600" dirty="0">
                        <a:solidFill>
                          <a:srgbClr val="000000"/>
                        </a:solidFill>
                        <a:effectLst/>
                        <a:latin typeface="Helvetica" panose="020B0604020202020204" pitchFamily="34" charset="0"/>
                        <a:ea typeface="Times New Roman" panose="02020603050405020304" pitchFamily="18" charset="0"/>
                      </a:endParaRPr>
                    </a:p>
                  </a:txBody>
                  <a:tcPr marL="0" marR="0" marT="0" marB="0">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384254">
                <a:tc>
                  <a:txBody>
                    <a:bodyPr/>
                    <a:lstStyle/>
                    <a:p>
                      <a:pPr marL="0" marR="0">
                        <a:lnSpc>
                          <a:spcPct val="100000"/>
                        </a:lnSpc>
                        <a:spcBef>
                          <a:spcPts val="300"/>
                        </a:spcBef>
                        <a:spcAft>
                          <a:spcPts val="0"/>
                        </a:spcAft>
                      </a:pPr>
                      <a:r>
                        <a:rPr lang="en-US" sz="1600" dirty="0">
                          <a:solidFill>
                            <a:srgbClr val="000000"/>
                          </a:solidFill>
                          <a:effectLst/>
                          <a:latin typeface="Arial" panose="020B0604020202020204" pitchFamily="34" charset="0"/>
                          <a:ea typeface="Times New Roman" panose="02020603050405020304" pitchFamily="18" charset="0"/>
                        </a:rPr>
                        <a:t> -</a:t>
                      </a:r>
                      <a:r>
                        <a:rPr lang="en-US" sz="1600" dirty="0" err="1">
                          <a:solidFill>
                            <a:srgbClr val="000000"/>
                          </a:solidFill>
                          <a:effectLst/>
                          <a:latin typeface="Arial" panose="020B0604020202020204" pitchFamily="34" charset="0"/>
                          <a:ea typeface="Times New Roman" panose="02020603050405020304" pitchFamily="18" charset="0"/>
                        </a:rPr>
                        <a:t>moz</a:t>
                      </a:r>
                      <a:endParaRPr lang="en-US" sz="1600" dirty="0">
                        <a:solidFill>
                          <a:srgbClr val="000000"/>
                        </a:solidFill>
                        <a:effectLst/>
                        <a:latin typeface="Helvetica" panose="020B0604020202020204" pitchFamily="34" charset="0"/>
                        <a:ea typeface="Times New Roman" panose="02020603050405020304" pitchFamily="18" charset="0"/>
                      </a:endParaRPr>
                    </a:p>
                  </a:txBody>
                  <a:tcPr marL="70069" marR="70069" marT="46713" marB="46713">
                    <a:lnL w="12700" cap="flat" cmpd="sng" algn="ctr">
                      <a:solidFill>
                        <a:srgbClr val="000000"/>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BFE2C9"/>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tc>
                  <a:txBody>
                    <a:bodyPr/>
                    <a:lstStyle/>
                    <a:p>
                      <a:pPr marL="0" marR="0">
                        <a:lnSpc>
                          <a:spcPct val="100000"/>
                        </a:lnSpc>
                        <a:spcBef>
                          <a:spcPts val="300"/>
                        </a:spcBef>
                        <a:spcAft>
                          <a:spcPts val="0"/>
                        </a:spcAft>
                      </a:pPr>
                      <a:r>
                        <a:rPr lang="en-US" sz="1600" dirty="0">
                          <a:solidFill>
                            <a:srgbClr val="000000"/>
                          </a:solidFill>
                          <a:effectLst/>
                          <a:latin typeface="Arial" panose="020B0604020202020204" pitchFamily="34" charset="0"/>
                          <a:ea typeface="Times New Roman" panose="02020603050405020304" pitchFamily="18" charset="0"/>
                        </a:rPr>
                        <a:t> Mozilla</a:t>
                      </a:r>
                      <a:endParaRPr lang="en-US" sz="1600" dirty="0">
                        <a:solidFill>
                          <a:srgbClr val="000000"/>
                        </a:solidFill>
                        <a:effectLst/>
                        <a:latin typeface="Helvetica" panose="020B0604020202020204" pitchFamily="34" charset="0"/>
                        <a:ea typeface="Times New Roman" panose="02020603050405020304" pitchFamily="18" charset="0"/>
                      </a:endParaRPr>
                    </a:p>
                  </a:txBody>
                  <a:tcPr marL="70069" marR="70069" marT="46713" marB="46713">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BFE2C9"/>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tc>
                  <a:txBody>
                    <a:bodyPr/>
                    <a:lstStyle/>
                    <a:p>
                      <a:pPr marL="0" marR="0">
                        <a:lnSpc>
                          <a:spcPct val="100000"/>
                        </a:lnSpc>
                        <a:spcBef>
                          <a:spcPts val="300"/>
                        </a:spcBef>
                        <a:spcAft>
                          <a:spcPts val="0"/>
                        </a:spcAft>
                      </a:pPr>
                      <a:r>
                        <a:rPr lang="en-US" sz="1600" dirty="0">
                          <a:solidFill>
                            <a:srgbClr val="242021"/>
                          </a:solidFill>
                          <a:effectLst/>
                          <a:latin typeface="Arial" panose="020B0604020202020204" pitchFamily="34" charset="0"/>
                          <a:ea typeface="Times New Roman" panose="02020603050405020304" pitchFamily="18" charset="0"/>
                        </a:rPr>
                        <a:t>Firefox, Camino</a:t>
                      </a:r>
                      <a:endParaRPr lang="en-US" sz="1600" dirty="0">
                        <a:solidFill>
                          <a:srgbClr val="000000"/>
                        </a:solidFill>
                        <a:effectLst/>
                        <a:latin typeface="Helvetica" panose="020B0604020202020204" pitchFamily="34" charset="0"/>
                        <a:ea typeface="Times New Roman" panose="02020603050405020304" pitchFamily="18" charset="0"/>
                      </a:endParaRPr>
                    </a:p>
                  </a:txBody>
                  <a:tcPr marL="0" marR="0" marT="0" marB="0">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BFE2C9"/>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363477">
                <a:tc>
                  <a:txBody>
                    <a:bodyPr/>
                    <a:lstStyle/>
                    <a:p>
                      <a:pPr marL="0" marR="0">
                        <a:lnSpc>
                          <a:spcPct val="100000"/>
                        </a:lnSpc>
                        <a:spcBef>
                          <a:spcPts val="300"/>
                        </a:spcBef>
                        <a:spcAft>
                          <a:spcPts val="0"/>
                        </a:spcAft>
                      </a:pPr>
                      <a:r>
                        <a:rPr lang="en-US" sz="1600" dirty="0">
                          <a:solidFill>
                            <a:srgbClr val="000000"/>
                          </a:solidFill>
                          <a:effectLst/>
                          <a:latin typeface="Arial" panose="020B0604020202020204" pitchFamily="34" charset="0"/>
                          <a:ea typeface="Times New Roman" panose="02020603050405020304" pitchFamily="18" charset="0"/>
                        </a:rPr>
                        <a:t>-</a:t>
                      </a:r>
                      <a:r>
                        <a:rPr lang="en-US" sz="1600" dirty="0" err="1">
                          <a:solidFill>
                            <a:srgbClr val="000000"/>
                          </a:solidFill>
                          <a:effectLst/>
                          <a:latin typeface="Arial" panose="020B0604020202020204" pitchFamily="34" charset="0"/>
                          <a:ea typeface="Times New Roman" panose="02020603050405020304" pitchFamily="18" charset="0"/>
                        </a:rPr>
                        <a:t>ms</a:t>
                      </a:r>
                      <a:r>
                        <a:rPr lang="en-US" sz="1600" dirty="0">
                          <a:solidFill>
                            <a:srgbClr val="000000"/>
                          </a:solidFill>
                          <a:effectLst/>
                          <a:latin typeface="Arial" panose="020B0604020202020204" pitchFamily="34" charset="0"/>
                          <a:ea typeface="Times New Roman" panose="02020603050405020304" pitchFamily="18" charset="0"/>
                        </a:rPr>
                        <a:t>-</a:t>
                      </a:r>
                      <a:endParaRPr lang="en-US" sz="1600" dirty="0">
                        <a:solidFill>
                          <a:srgbClr val="000000"/>
                        </a:solidFill>
                        <a:effectLst/>
                        <a:latin typeface="Helvetica" panose="020B0604020202020204" pitchFamily="34" charset="0"/>
                        <a:ea typeface="Times New Roman" panose="02020603050405020304" pitchFamily="18" charset="0"/>
                      </a:endParaRPr>
                    </a:p>
                  </a:txBody>
                  <a:tcPr marL="70069" marR="70069" marT="46713" marB="46713">
                    <a:lnL w="12700" cap="flat" cmpd="sng" algn="ctr">
                      <a:solidFill>
                        <a:srgbClr val="000000"/>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BFE2C9"/>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tc>
                  <a:txBody>
                    <a:bodyPr/>
                    <a:lstStyle/>
                    <a:p>
                      <a:pPr marL="0" marR="0">
                        <a:lnSpc>
                          <a:spcPct val="100000"/>
                        </a:lnSpc>
                        <a:spcBef>
                          <a:spcPts val="300"/>
                        </a:spcBef>
                        <a:spcAft>
                          <a:spcPts val="0"/>
                        </a:spcAft>
                      </a:pPr>
                      <a:r>
                        <a:rPr lang="en-US" sz="1600" dirty="0">
                          <a:solidFill>
                            <a:srgbClr val="000000"/>
                          </a:solidFill>
                          <a:effectLst/>
                          <a:latin typeface="Arial" panose="020B0604020202020204" pitchFamily="34" charset="0"/>
                          <a:ea typeface="Times New Roman" panose="02020603050405020304" pitchFamily="18" charset="0"/>
                        </a:rPr>
                        <a:t> </a:t>
                      </a:r>
                      <a:r>
                        <a:rPr lang="en-US" sz="1600" dirty="0">
                          <a:solidFill>
                            <a:srgbClr val="242021"/>
                          </a:solidFill>
                          <a:effectLst/>
                          <a:latin typeface="Arial" panose="020B0604020202020204" pitchFamily="34" charset="0"/>
                          <a:ea typeface="Times New Roman" panose="02020603050405020304" pitchFamily="18" charset="0"/>
                        </a:rPr>
                        <a:t>Trident</a:t>
                      </a:r>
                      <a:endParaRPr lang="en-US" sz="1600" dirty="0">
                        <a:solidFill>
                          <a:srgbClr val="000000"/>
                        </a:solidFill>
                        <a:effectLst/>
                        <a:latin typeface="Helvetica" panose="020B0604020202020204" pitchFamily="34" charset="0"/>
                        <a:ea typeface="Times New Roman" panose="02020603050405020304" pitchFamily="18" charset="0"/>
                      </a:endParaRPr>
                    </a:p>
                  </a:txBody>
                  <a:tcPr marL="70069" marR="70069" marT="46713" marB="46713">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BFE2C9"/>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tc>
                  <a:txBody>
                    <a:bodyPr/>
                    <a:lstStyle/>
                    <a:p>
                      <a:pPr marL="0" marR="0">
                        <a:lnSpc>
                          <a:spcPct val="100000"/>
                        </a:lnSpc>
                        <a:spcBef>
                          <a:spcPts val="300"/>
                        </a:spcBef>
                        <a:spcAft>
                          <a:spcPts val="0"/>
                        </a:spcAft>
                      </a:pPr>
                      <a:r>
                        <a:rPr lang="en-US" sz="1600" dirty="0">
                          <a:solidFill>
                            <a:srgbClr val="242021"/>
                          </a:solidFill>
                          <a:effectLst/>
                          <a:latin typeface="Arial" panose="020B0604020202020204" pitchFamily="34" charset="0"/>
                          <a:ea typeface="Times New Roman" panose="02020603050405020304" pitchFamily="18" charset="0"/>
                        </a:rPr>
                        <a:t>Internet Explorer</a:t>
                      </a:r>
                      <a:endParaRPr lang="en-US" sz="1600" dirty="0">
                        <a:solidFill>
                          <a:srgbClr val="000000"/>
                        </a:solidFill>
                        <a:effectLst/>
                        <a:latin typeface="Helvetica" panose="020B0604020202020204" pitchFamily="34" charset="0"/>
                        <a:ea typeface="Times New Roman" panose="02020603050405020304" pitchFamily="18" charset="0"/>
                      </a:endParaRPr>
                    </a:p>
                  </a:txBody>
                  <a:tcPr marL="0" marR="0" marT="0" marB="0">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BFE2C9"/>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363477">
                <a:tc>
                  <a:txBody>
                    <a:bodyPr/>
                    <a:lstStyle/>
                    <a:p>
                      <a:pPr marL="0" marR="0">
                        <a:lnSpc>
                          <a:spcPct val="100000"/>
                        </a:lnSpc>
                        <a:spcBef>
                          <a:spcPts val="300"/>
                        </a:spcBef>
                        <a:spcAft>
                          <a:spcPts val="0"/>
                        </a:spcAft>
                      </a:pPr>
                      <a:r>
                        <a:rPr lang="en-US" sz="1600" dirty="0">
                          <a:solidFill>
                            <a:srgbClr val="000000"/>
                          </a:solidFill>
                          <a:effectLst/>
                          <a:latin typeface="Arial" panose="020B0604020202020204" pitchFamily="34" charset="0"/>
                          <a:ea typeface="Times New Roman" panose="02020603050405020304" pitchFamily="18" charset="0"/>
                        </a:rPr>
                        <a:t> </a:t>
                      </a:r>
                      <a:r>
                        <a:rPr lang="en-US" sz="1600" dirty="0">
                          <a:solidFill>
                            <a:srgbClr val="242021"/>
                          </a:solidFill>
                          <a:effectLst/>
                          <a:latin typeface="Arial" panose="020B0604020202020204" pitchFamily="34" charset="0"/>
                          <a:ea typeface="Times New Roman" panose="02020603050405020304" pitchFamily="18" charset="0"/>
                        </a:rPr>
                        <a:t>-o-</a:t>
                      </a:r>
                      <a:endParaRPr lang="en-US" sz="1600" dirty="0">
                        <a:solidFill>
                          <a:srgbClr val="000000"/>
                        </a:solidFill>
                        <a:effectLst/>
                        <a:latin typeface="Helvetica" panose="020B0604020202020204" pitchFamily="34" charset="0"/>
                        <a:ea typeface="Times New Roman" panose="02020603050405020304" pitchFamily="18" charset="0"/>
                      </a:endParaRPr>
                    </a:p>
                  </a:txBody>
                  <a:tcPr marL="70069" marR="70069" marT="46713" marB="46713">
                    <a:lnL w="12700" cap="flat" cmpd="sng" algn="ctr">
                      <a:solidFill>
                        <a:srgbClr val="000000"/>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BFE2C9"/>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tc>
                  <a:txBody>
                    <a:bodyPr/>
                    <a:lstStyle/>
                    <a:p>
                      <a:pPr marL="0" marR="0">
                        <a:lnSpc>
                          <a:spcPct val="100000"/>
                        </a:lnSpc>
                        <a:spcBef>
                          <a:spcPts val="300"/>
                        </a:spcBef>
                        <a:spcAft>
                          <a:spcPts val="0"/>
                        </a:spcAft>
                      </a:pPr>
                      <a:r>
                        <a:rPr lang="en-US" sz="1600" dirty="0">
                          <a:solidFill>
                            <a:srgbClr val="000000"/>
                          </a:solidFill>
                          <a:effectLst/>
                          <a:latin typeface="Arial" panose="020B0604020202020204" pitchFamily="34" charset="0"/>
                          <a:ea typeface="Times New Roman" panose="02020603050405020304" pitchFamily="18" charset="0"/>
                        </a:rPr>
                        <a:t> Presto</a:t>
                      </a:r>
                      <a:endParaRPr lang="en-US" sz="1600" dirty="0">
                        <a:solidFill>
                          <a:srgbClr val="000000"/>
                        </a:solidFill>
                        <a:effectLst/>
                        <a:latin typeface="Helvetica" panose="020B0604020202020204" pitchFamily="34" charset="0"/>
                        <a:ea typeface="Times New Roman" panose="02020603050405020304" pitchFamily="18" charset="0"/>
                      </a:endParaRPr>
                    </a:p>
                  </a:txBody>
                  <a:tcPr marL="70069" marR="70069" marT="46713" marB="46713">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BFE2C9"/>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tc>
                  <a:txBody>
                    <a:bodyPr/>
                    <a:lstStyle/>
                    <a:p>
                      <a:pPr marL="0" marR="0">
                        <a:lnSpc>
                          <a:spcPct val="100000"/>
                        </a:lnSpc>
                        <a:spcBef>
                          <a:spcPts val="300"/>
                        </a:spcBef>
                        <a:spcAft>
                          <a:spcPts val="0"/>
                        </a:spcAft>
                      </a:pPr>
                      <a:r>
                        <a:rPr lang="en-US" sz="1600" dirty="0">
                          <a:solidFill>
                            <a:srgbClr val="242021"/>
                          </a:solidFill>
                          <a:effectLst/>
                          <a:latin typeface="Arial" panose="020B0604020202020204" pitchFamily="34" charset="0"/>
                          <a:ea typeface="Times New Roman" panose="02020603050405020304" pitchFamily="18" charset="0"/>
                        </a:rPr>
                        <a:t>Opera, Nintendo Wii browser</a:t>
                      </a:r>
                      <a:endParaRPr lang="en-US" sz="1600" dirty="0">
                        <a:solidFill>
                          <a:srgbClr val="000000"/>
                        </a:solidFill>
                        <a:effectLst/>
                        <a:latin typeface="Helvetica" panose="020B0604020202020204" pitchFamily="34" charset="0"/>
                        <a:ea typeface="Times New Roman" panose="02020603050405020304" pitchFamily="18" charset="0"/>
                      </a:endParaRPr>
                    </a:p>
                  </a:txBody>
                  <a:tcPr marL="0" marR="0" marT="0" marB="0">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BFE2C9"/>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360734">
                <a:tc>
                  <a:txBody>
                    <a:bodyPr/>
                    <a:lstStyle/>
                    <a:p>
                      <a:pPr marL="0" marR="0">
                        <a:lnSpc>
                          <a:spcPct val="100000"/>
                        </a:lnSpc>
                        <a:spcBef>
                          <a:spcPts val="300"/>
                        </a:spcBef>
                        <a:spcAft>
                          <a:spcPts val="0"/>
                        </a:spcAft>
                      </a:pPr>
                      <a:r>
                        <a:rPr lang="en-US" sz="1600" dirty="0">
                          <a:solidFill>
                            <a:srgbClr val="242021"/>
                          </a:solidFill>
                          <a:effectLst/>
                          <a:latin typeface="Arial" panose="020B0604020202020204" pitchFamily="34" charset="0"/>
                          <a:ea typeface="Times New Roman" panose="02020603050405020304" pitchFamily="18" charset="0"/>
                        </a:rPr>
                        <a:t>-</a:t>
                      </a:r>
                      <a:r>
                        <a:rPr lang="en-US" sz="1600" dirty="0" err="1">
                          <a:solidFill>
                            <a:srgbClr val="242021"/>
                          </a:solidFill>
                          <a:effectLst/>
                          <a:latin typeface="Arial" panose="020B0604020202020204" pitchFamily="34" charset="0"/>
                          <a:ea typeface="Times New Roman" panose="02020603050405020304" pitchFamily="18" charset="0"/>
                        </a:rPr>
                        <a:t>webkit</a:t>
                      </a:r>
                      <a:r>
                        <a:rPr lang="en-US" sz="1600" dirty="0">
                          <a:solidFill>
                            <a:srgbClr val="242021"/>
                          </a:solidFill>
                          <a:effectLst/>
                          <a:latin typeface="Arial" panose="020B0604020202020204" pitchFamily="34" charset="0"/>
                          <a:ea typeface="Times New Roman" panose="02020603050405020304" pitchFamily="18" charset="0"/>
                        </a:rPr>
                        <a:t>-</a:t>
                      </a:r>
                      <a:endParaRPr lang="en-US" sz="1600" dirty="0">
                        <a:solidFill>
                          <a:srgbClr val="000000"/>
                        </a:solidFill>
                        <a:effectLst/>
                        <a:latin typeface="Helvetica" panose="020B0604020202020204" pitchFamily="34" charset="0"/>
                        <a:ea typeface="Times New Roman" panose="02020603050405020304" pitchFamily="18" charset="0"/>
                      </a:endParaRPr>
                    </a:p>
                  </a:txBody>
                  <a:tcPr marL="70069" marR="70069" marT="46713" marB="46713">
                    <a:lnL w="12700" cap="flat" cmpd="sng" algn="ctr">
                      <a:solidFill>
                        <a:srgbClr val="000000"/>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BFE2C9"/>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tc>
                  <a:txBody>
                    <a:bodyPr/>
                    <a:lstStyle/>
                    <a:p>
                      <a:pPr marL="0" marR="0">
                        <a:lnSpc>
                          <a:spcPct val="100000"/>
                        </a:lnSpc>
                        <a:spcBef>
                          <a:spcPts val="300"/>
                        </a:spcBef>
                        <a:spcAft>
                          <a:spcPts val="0"/>
                        </a:spcAft>
                      </a:pPr>
                      <a:r>
                        <a:rPr lang="en-US" sz="1600" dirty="0">
                          <a:solidFill>
                            <a:srgbClr val="000000"/>
                          </a:solidFill>
                          <a:effectLst/>
                          <a:latin typeface="Arial" panose="020B0604020202020204" pitchFamily="34" charset="0"/>
                          <a:ea typeface="Times New Roman" panose="02020603050405020304" pitchFamily="18" charset="0"/>
                        </a:rPr>
                        <a:t> </a:t>
                      </a:r>
                      <a:r>
                        <a:rPr lang="en-US" sz="1600" dirty="0" err="1">
                          <a:solidFill>
                            <a:srgbClr val="000000"/>
                          </a:solidFill>
                          <a:effectLst/>
                          <a:latin typeface="Arial" panose="020B0604020202020204" pitchFamily="34" charset="0"/>
                          <a:ea typeface="Times New Roman" panose="02020603050405020304" pitchFamily="18" charset="0"/>
                        </a:rPr>
                        <a:t>WebKit</a:t>
                      </a:r>
                      <a:endParaRPr lang="en-US" sz="1600" dirty="0">
                        <a:solidFill>
                          <a:srgbClr val="000000"/>
                        </a:solidFill>
                        <a:effectLst/>
                        <a:latin typeface="Helvetica" panose="020B0604020202020204" pitchFamily="34" charset="0"/>
                        <a:ea typeface="Times New Roman" panose="02020603050405020304" pitchFamily="18" charset="0"/>
                      </a:endParaRPr>
                    </a:p>
                  </a:txBody>
                  <a:tcPr marL="70069" marR="70069" marT="46713" marB="46713">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BFE2C9"/>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tc>
                  <a:txBody>
                    <a:bodyPr/>
                    <a:lstStyle/>
                    <a:p>
                      <a:pPr marL="0" marR="0">
                        <a:lnSpc>
                          <a:spcPct val="100000"/>
                        </a:lnSpc>
                        <a:spcBef>
                          <a:spcPts val="300"/>
                        </a:spcBef>
                        <a:spcAft>
                          <a:spcPts val="0"/>
                        </a:spcAft>
                      </a:pPr>
                      <a:r>
                        <a:rPr lang="en-US" sz="1600" dirty="0">
                          <a:solidFill>
                            <a:srgbClr val="242021"/>
                          </a:solidFill>
                          <a:effectLst/>
                          <a:latin typeface="Arial" panose="020B0604020202020204" pitchFamily="34" charset="0"/>
                          <a:ea typeface="Times New Roman" panose="02020603050405020304" pitchFamily="18" charset="0"/>
                        </a:rPr>
                        <a:t>Android browser, Chrome, Safari</a:t>
                      </a:r>
                      <a:endParaRPr lang="en-US" sz="1600" dirty="0">
                        <a:solidFill>
                          <a:srgbClr val="000000"/>
                        </a:solidFill>
                        <a:effectLst/>
                        <a:latin typeface="Helvetica" panose="020B0604020202020204" pitchFamily="34" charset="0"/>
                        <a:ea typeface="Times New Roman" panose="02020603050405020304" pitchFamily="18" charset="0"/>
                      </a:endParaRPr>
                    </a:p>
                  </a:txBody>
                  <a:tcPr marL="0" marR="0" marT="0" marB="0">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BFE2C9"/>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8208333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Embedded Style Sheets</a:t>
            </a:r>
          </a:p>
        </p:txBody>
      </p:sp>
      <p:sp>
        <p:nvSpPr>
          <p:cNvPr id="3" name="Text Placeholder 2"/>
          <p:cNvSpPr>
            <a:spLocks noGrp="1"/>
          </p:cNvSpPr>
          <p:nvPr>
            <p:ph type="body" sz="quarter" idx="17"/>
          </p:nvPr>
        </p:nvSpPr>
        <p:spPr/>
        <p:txBody>
          <a:bodyPr/>
          <a:lstStyle/>
          <a:p>
            <a:r>
              <a:rPr lang="en-US" dirty="0"/>
              <a:t>They are inserted directly into the HTML file as metadata by adding the following </a:t>
            </a:r>
            <a:r>
              <a:rPr lang="en-US" sz="2600" dirty="0">
                <a:latin typeface="Courier New" panose="02070309020205020404" pitchFamily="49" charset="0"/>
                <a:cs typeface="Courier New" panose="02070309020205020404" pitchFamily="49" charset="0"/>
              </a:rPr>
              <a:t>style</a:t>
            </a:r>
            <a:r>
              <a:rPr lang="en-US" dirty="0"/>
              <a:t> element to the document head:</a:t>
            </a:r>
          </a:p>
          <a:p>
            <a:pPr marL="457200" lvl="1" indent="0">
              <a:buNone/>
            </a:pPr>
            <a:r>
              <a:rPr lang="en-IN" sz="2600" dirty="0">
                <a:latin typeface="Courier New" panose="02070309020205020404" pitchFamily="49" charset="0"/>
                <a:cs typeface="Courier New" panose="02070309020205020404" pitchFamily="49" charset="0"/>
              </a:rPr>
              <a:t>&lt;style&gt;</a:t>
            </a:r>
          </a:p>
          <a:p>
            <a:pPr marL="457200" lvl="1" indent="0">
              <a:buNone/>
            </a:pPr>
            <a:r>
              <a:rPr lang="en-IN" sz="2600" i="1" dirty="0">
                <a:latin typeface="Courier New" panose="02070309020205020404" pitchFamily="49" charset="0"/>
                <a:cs typeface="Courier New" panose="02070309020205020404" pitchFamily="49" charset="0"/>
              </a:rPr>
              <a:t>	</a:t>
            </a:r>
            <a:r>
              <a:rPr lang="en-IN" sz="2600" dirty="0">
                <a:latin typeface="Courier New" panose="02070309020205020404" pitchFamily="49" charset="0"/>
                <a:cs typeface="Courier New" panose="02070309020205020404" pitchFamily="49" charset="0"/>
              </a:rPr>
              <a:t>style rules</a:t>
            </a:r>
          </a:p>
          <a:p>
            <a:pPr marL="457200" lvl="1" indent="0">
              <a:buNone/>
            </a:pPr>
            <a:r>
              <a:rPr lang="en-IN" sz="2600" dirty="0">
                <a:latin typeface="Courier New" panose="02070309020205020404" pitchFamily="49" charset="0"/>
                <a:cs typeface="Courier New" panose="02070309020205020404" pitchFamily="49" charset="0"/>
              </a:rPr>
              <a:t>&lt;/style&gt;</a:t>
            </a:r>
          </a:p>
          <a:p>
            <a:pPr marL="457200" lvl="1" indent="0">
              <a:buNone/>
            </a:pPr>
            <a:r>
              <a:rPr lang="en-IN" sz="3200" dirty="0"/>
              <a:t>where </a:t>
            </a:r>
            <a:r>
              <a:rPr lang="en-IN" sz="2600" dirty="0">
                <a:latin typeface="Courier New" panose="02070309020205020404" pitchFamily="49" charset="0"/>
                <a:cs typeface="Courier New" panose="02070309020205020404" pitchFamily="49" charset="0"/>
              </a:rPr>
              <a:t>style rules </a:t>
            </a:r>
            <a:r>
              <a:rPr lang="en-IN" sz="3200" dirty="0"/>
              <a:t>are the different rules embedded in the HTML page</a:t>
            </a:r>
            <a:endParaRPr lang="en-US" dirty="0"/>
          </a:p>
        </p:txBody>
      </p:sp>
    </p:spTree>
    <p:extLst>
      <p:ext uri="{BB962C8B-B14F-4D97-AF65-F5344CB8AC3E}">
        <p14:creationId xmlns:p14="http://schemas.microsoft.com/office/powerpoint/2010/main" val="27150359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Inline Styles</a:t>
            </a:r>
          </a:p>
        </p:txBody>
      </p:sp>
      <p:sp>
        <p:nvSpPr>
          <p:cNvPr id="3" name="Text Placeholder 2"/>
          <p:cNvSpPr>
            <a:spLocks noGrp="1"/>
          </p:cNvSpPr>
          <p:nvPr>
            <p:ph type="body" sz="quarter" idx="17"/>
          </p:nvPr>
        </p:nvSpPr>
        <p:spPr/>
        <p:txBody>
          <a:bodyPr/>
          <a:lstStyle/>
          <a:p>
            <a:r>
              <a:rPr lang="en-IN" dirty="0"/>
              <a:t>They are styles applied directly to specific elements using the following </a:t>
            </a:r>
            <a:r>
              <a:rPr lang="en-IN" sz="2600" dirty="0">
                <a:latin typeface="Courier New" panose="02070309020205020404" pitchFamily="49" charset="0"/>
                <a:cs typeface="Courier New" panose="02070309020205020404" pitchFamily="49" charset="0"/>
              </a:rPr>
              <a:t>style</a:t>
            </a:r>
            <a:r>
              <a:rPr lang="en-IN" dirty="0"/>
              <a:t> attribute</a:t>
            </a:r>
          </a:p>
          <a:p>
            <a:pPr marL="0" indent="0">
              <a:buNone/>
            </a:pPr>
            <a:r>
              <a:rPr lang="en-IN" sz="2600" dirty="0">
                <a:latin typeface="Courier New" panose="02070309020205020404" pitchFamily="49" charset="0"/>
                <a:cs typeface="Courier New" panose="02070309020205020404" pitchFamily="49" charset="0"/>
              </a:rPr>
              <a:t>&lt;element style=“</a:t>
            </a:r>
            <a:r>
              <a:rPr lang="en-IN" sz="2600" i="1" dirty="0">
                <a:latin typeface="Courier New" panose="02070309020205020404" pitchFamily="49" charset="0"/>
                <a:cs typeface="Courier New" panose="02070309020205020404" pitchFamily="49" charset="0"/>
              </a:rPr>
              <a:t>property1: value1; </a:t>
            </a:r>
          </a:p>
          <a:p>
            <a:pPr marL="0" indent="0">
              <a:buNone/>
            </a:pPr>
            <a:r>
              <a:rPr lang="en-IN" sz="2600" i="1" dirty="0">
                <a:latin typeface="Courier New" panose="02070309020205020404" pitchFamily="49" charset="0"/>
                <a:cs typeface="Courier New" panose="02070309020205020404" pitchFamily="49" charset="0"/>
              </a:rPr>
              <a:t>			  property2: value2; …</a:t>
            </a:r>
            <a:r>
              <a:rPr lang="en-IN" sz="2600" dirty="0">
                <a:latin typeface="Courier New" panose="02070309020205020404" pitchFamily="49" charset="0"/>
                <a:cs typeface="Courier New" panose="02070309020205020404" pitchFamily="49" charset="0"/>
              </a:rPr>
              <a:t>”&gt;</a:t>
            </a:r>
          </a:p>
          <a:p>
            <a:pPr marL="914400" lvl="2" indent="0">
              <a:buNone/>
            </a:pPr>
            <a:r>
              <a:rPr lang="en-IN" sz="2600" i="1" dirty="0">
                <a:latin typeface="Courier New" panose="02070309020205020404" pitchFamily="49" charset="0"/>
                <a:cs typeface="Courier New" panose="02070309020205020404" pitchFamily="49" charset="0"/>
              </a:rPr>
              <a:t>content</a:t>
            </a:r>
            <a:endParaRPr lang="en-IN" sz="2600" dirty="0">
              <a:latin typeface="Courier New" panose="02070309020205020404" pitchFamily="49" charset="0"/>
              <a:cs typeface="Courier New" panose="02070309020205020404" pitchFamily="49" charset="0"/>
            </a:endParaRPr>
          </a:p>
          <a:p>
            <a:pPr marL="114300" indent="0">
              <a:buNone/>
            </a:pPr>
            <a:r>
              <a:rPr lang="en-IN" sz="2600" dirty="0">
                <a:latin typeface="Courier New" panose="02070309020205020404" pitchFamily="49" charset="0"/>
                <a:cs typeface="Courier New" panose="02070309020205020404" pitchFamily="49" charset="0"/>
              </a:rPr>
              <a:t>&lt;/element&gt;</a:t>
            </a:r>
          </a:p>
          <a:p>
            <a:pPr marL="114300" indent="0">
              <a:buNone/>
            </a:pPr>
            <a:r>
              <a:rPr lang="en-IN" dirty="0"/>
              <a:t>where the </a:t>
            </a:r>
            <a:r>
              <a:rPr lang="en-IN" sz="2600" i="1" dirty="0">
                <a:latin typeface="Courier New" panose="02070309020205020404" pitchFamily="49" charset="0"/>
                <a:cs typeface="Courier New" panose="02070309020205020404" pitchFamily="49" charset="0"/>
              </a:rPr>
              <a:t>property: value</a:t>
            </a:r>
            <a:r>
              <a:rPr lang="en-IN" sz="2600" dirty="0">
                <a:latin typeface="Courier New" panose="02070309020205020404" pitchFamily="49" charset="0"/>
                <a:cs typeface="Courier New" panose="02070309020205020404" pitchFamily="49" charset="0"/>
              </a:rPr>
              <a:t> </a:t>
            </a:r>
            <a:r>
              <a:rPr lang="en-IN" dirty="0"/>
              <a:t>pairs define the styles applied directly to that element</a:t>
            </a:r>
          </a:p>
          <a:p>
            <a:endParaRPr lang="en-US" dirty="0"/>
          </a:p>
        </p:txBody>
      </p:sp>
    </p:spTree>
    <p:extLst>
      <p:ext uri="{BB962C8B-B14F-4D97-AF65-F5344CB8AC3E}">
        <p14:creationId xmlns:p14="http://schemas.microsoft.com/office/powerpoint/2010/main" val="1240741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Style Specificity and Precedence</a:t>
            </a:r>
          </a:p>
        </p:txBody>
      </p:sp>
      <p:sp>
        <p:nvSpPr>
          <p:cNvPr id="3" name="Text Placeholder 2"/>
          <p:cNvSpPr>
            <a:spLocks noGrp="1"/>
          </p:cNvSpPr>
          <p:nvPr>
            <p:ph type="body" sz="quarter" idx="17"/>
          </p:nvPr>
        </p:nvSpPr>
        <p:spPr/>
        <p:txBody>
          <a:bodyPr/>
          <a:lstStyle/>
          <a:p>
            <a:r>
              <a:rPr lang="en-IN" dirty="0"/>
              <a:t>The more specific style rule has precedence over the more general style rule</a:t>
            </a:r>
          </a:p>
          <a:p>
            <a:r>
              <a:rPr lang="en-IN" dirty="0"/>
              <a:t>Specificity is an issue when two or more styles conflict</a:t>
            </a:r>
          </a:p>
          <a:p>
            <a:r>
              <a:rPr lang="en-IN" dirty="0"/>
              <a:t>If two rules have equal specificity and equal importance, then the one that is defined last has precedence</a:t>
            </a:r>
          </a:p>
          <a:p>
            <a:endParaRPr lang="en-US" dirty="0"/>
          </a:p>
        </p:txBody>
      </p:sp>
    </p:spTree>
    <p:extLst>
      <p:ext uri="{BB962C8B-B14F-4D97-AF65-F5344CB8AC3E}">
        <p14:creationId xmlns:p14="http://schemas.microsoft.com/office/powerpoint/2010/main" val="31120661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Style Inheritance</a:t>
            </a:r>
          </a:p>
        </p:txBody>
      </p:sp>
      <p:sp>
        <p:nvSpPr>
          <p:cNvPr id="3" name="Text Placeholder 2"/>
          <p:cNvSpPr>
            <a:spLocks noGrp="1"/>
          </p:cNvSpPr>
          <p:nvPr>
            <p:ph type="body" sz="quarter" idx="17"/>
          </p:nvPr>
        </p:nvSpPr>
        <p:spPr/>
        <p:txBody>
          <a:bodyPr/>
          <a:lstStyle/>
          <a:p>
            <a:r>
              <a:rPr lang="en-IN" b="1" dirty="0"/>
              <a:t>Style inheritance</a:t>
            </a:r>
            <a:r>
              <a:rPr lang="en-IN" dirty="0"/>
              <a:t> – Process in which properties are passed from a parent element to its children</a:t>
            </a:r>
          </a:p>
          <a:p>
            <a:r>
              <a:rPr lang="en-IN" dirty="0"/>
              <a:t>For example, the following style rule sets the color of article text to blue and the rule is passed to any paragraph or other elements nested within that article</a:t>
            </a:r>
          </a:p>
          <a:p>
            <a:pPr marL="457200" lvl="1" indent="0">
              <a:buNone/>
            </a:pPr>
            <a:r>
              <a:rPr lang="en-IN" dirty="0"/>
              <a:t>	</a:t>
            </a:r>
            <a:r>
              <a:rPr lang="en-IN" sz="2600" dirty="0">
                <a:latin typeface="Courier New" panose="02070309020205020404" pitchFamily="49" charset="0"/>
                <a:cs typeface="Courier New" panose="02070309020205020404" pitchFamily="49" charset="0"/>
              </a:rPr>
              <a:t>article {color: blue;}</a:t>
            </a:r>
          </a:p>
          <a:p>
            <a:pPr marL="457200" lvl="1" indent="0">
              <a:buNone/>
            </a:pPr>
            <a:r>
              <a:rPr lang="en-IN" sz="2600" dirty="0">
                <a:latin typeface="Courier New" panose="02070309020205020404" pitchFamily="49" charset="0"/>
                <a:cs typeface="Courier New" panose="02070309020205020404" pitchFamily="49" charset="0"/>
              </a:rPr>
              <a:t>	p {text-align: center;}</a:t>
            </a:r>
          </a:p>
        </p:txBody>
      </p:sp>
    </p:spTree>
    <p:extLst>
      <p:ext uri="{BB962C8B-B14F-4D97-AF65-F5344CB8AC3E}">
        <p14:creationId xmlns:p14="http://schemas.microsoft.com/office/powerpoint/2010/main" val="38176331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Browser Developer Tools</a:t>
            </a:r>
          </a:p>
        </p:txBody>
      </p:sp>
      <p:sp>
        <p:nvSpPr>
          <p:cNvPr id="3" name="Text Placeholder 2"/>
          <p:cNvSpPr>
            <a:spLocks noGrp="1"/>
          </p:cNvSpPr>
          <p:nvPr>
            <p:ph type="body" sz="quarter" idx="17"/>
          </p:nvPr>
        </p:nvSpPr>
        <p:spPr/>
        <p:txBody>
          <a:bodyPr/>
          <a:lstStyle/>
          <a:p>
            <a:r>
              <a:rPr lang="en-US" dirty="0"/>
              <a:t>They allow designers to view HTML code and CSS styles</a:t>
            </a:r>
          </a:p>
          <a:p>
            <a:r>
              <a:rPr lang="en-US" dirty="0"/>
              <a:t>They make it easier to locate the source of a style that has been applied to a specific page element</a:t>
            </a:r>
          </a:p>
          <a:p>
            <a:r>
              <a:rPr lang="en-US" dirty="0"/>
              <a:t>They are different in each browser and are updated and improved constantly</a:t>
            </a:r>
          </a:p>
        </p:txBody>
      </p:sp>
    </p:spTree>
    <p:extLst>
      <p:ext uri="{BB962C8B-B14F-4D97-AF65-F5344CB8AC3E}">
        <p14:creationId xmlns:p14="http://schemas.microsoft.com/office/powerpoint/2010/main" val="31183973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 Style Sheet</a:t>
            </a:r>
          </a:p>
        </p:txBody>
      </p:sp>
      <p:sp>
        <p:nvSpPr>
          <p:cNvPr id="3" name="Text Placeholder 2"/>
          <p:cNvSpPr>
            <a:spLocks noGrp="1"/>
          </p:cNvSpPr>
          <p:nvPr>
            <p:ph type="body" sz="quarter" idx="17"/>
          </p:nvPr>
        </p:nvSpPr>
        <p:spPr/>
        <p:txBody>
          <a:bodyPr>
            <a:normAutofit/>
          </a:bodyPr>
          <a:lstStyle/>
          <a:p>
            <a:r>
              <a:rPr lang="en-US" dirty="0"/>
              <a:t>Writing style comments</a:t>
            </a:r>
          </a:p>
          <a:p>
            <a:pPr marL="465138" indent="0">
              <a:buNone/>
            </a:pPr>
            <a:r>
              <a:rPr lang="en-US" sz="2600" dirty="0">
                <a:latin typeface="Courier New" panose="02070309020205020404" pitchFamily="49" charset="0"/>
                <a:cs typeface="Courier New" panose="02070309020205020404" pitchFamily="49" charset="0"/>
              </a:rPr>
              <a:t>/* </a:t>
            </a:r>
            <a:r>
              <a:rPr lang="en-US" sz="2600" i="1" dirty="0">
                <a:latin typeface="Courier New" panose="02070309020205020404" pitchFamily="49" charset="0"/>
                <a:cs typeface="Courier New" panose="02070309020205020404" pitchFamily="49" charset="0"/>
              </a:rPr>
              <a:t>comment </a:t>
            </a:r>
            <a:r>
              <a:rPr lang="en-US" sz="2600" dirty="0">
                <a:latin typeface="Courier New" panose="02070309020205020404" pitchFamily="49" charset="0"/>
                <a:cs typeface="Courier New" panose="02070309020205020404" pitchFamily="49" charset="0"/>
              </a:rPr>
              <a:t>*/</a:t>
            </a:r>
          </a:p>
          <a:p>
            <a:pPr marL="465138" indent="0">
              <a:buNone/>
            </a:pPr>
            <a:r>
              <a:rPr lang="en-US" dirty="0"/>
              <a:t>where </a:t>
            </a:r>
            <a:r>
              <a:rPr lang="en-US" sz="2600" dirty="0">
                <a:latin typeface="Courier New" panose="02070309020205020404" pitchFamily="49" charset="0"/>
                <a:cs typeface="Courier New" panose="02070309020205020404" pitchFamily="49" charset="0"/>
              </a:rPr>
              <a:t>comment</a:t>
            </a:r>
            <a:r>
              <a:rPr lang="en-US" dirty="0"/>
              <a:t> is the text of the comment</a:t>
            </a:r>
          </a:p>
          <a:p>
            <a:r>
              <a:rPr lang="en-US" dirty="0"/>
              <a:t>Defining the character encoding</a:t>
            </a:r>
          </a:p>
          <a:p>
            <a:pPr marL="465138" indent="0">
              <a:buNone/>
            </a:pPr>
            <a:r>
              <a:rPr lang="en-US" sz="2600" dirty="0">
                <a:latin typeface="Courier New" panose="02070309020205020404" pitchFamily="49" charset="0"/>
                <a:cs typeface="Courier New" panose="02070309020205020404" pitchFamily="49" charset="0"/>
              </a:rPr>
              <a:t>@charset "</a:t>
            </a:r>
            <a:r>
              <a:rPr lang="en-US" sz="2600" i="1" dirty="0">
                <a:latin typeface="Courier New" panose="02070309020205020404" pitchFamily="49" charset="0"/>
                <a:cs typeface="Courier New" panose="02070309020205020404" pitchFamily="49" charset="0"/>
              </a:rPr>
              <a:t>encoding</a:t>
            </a:r>
            <a:r>
              <a:rPr lang="en-US" sz="2600" dirty="0">
                <a:latin typeface="Courier New" panose="02070309020205020404" pitchFamily="49" charset="0"/>
                <a:cs typeface="Courier New" panose="02070309020205020404" pitchFamily="49" charset="0"/>
              </a:rPr>
              <a:t>";</a:t>
            </a:r>
            <a:endParaRPr lang="en-US" dirty="0"/>
          </a:p>
          <a:p>
            <a:pPr marL="465138" indent="0">
              <a:buNone/>
            </a:pPr>
            <a:r>
              <a:rPr lang="en-US" dirty="0"/>
              <a:t>where </a:t>
            </a:r>
            <a:r>
              <a:rPr lang="en-US" sz="2600" dirty="0">
                <a:latin typeface="Courier New" panose="02070309020205020404" pitchFamily="49" charset="0"/>
                <a:cs typeface="Courier New" panose="02070309020205020404" pitchFamily="49" charset="0"/>
              </a:rPr>
              <a:t>encoding</a:t>
            </a:r>
            <a:r>
              <a:rPr lang="en-US" dirty="0"/>
              <a:t> defines the character encoding used in the file</a:t>
            </a:r>
          </a:p>
        </p:txBody>
      </p:sp>
    </p:spTree>
    <p:extLst>
      <p:ext uri="{BB962C8B-B14F-4D97-AF65-F5344CB8AC3E}">
        <p14:creationId xmlns:p14="http://schemas.microsoft.com/office/powerpoint/2010/main" val="15775698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 Style Sheet (continued 1)</a:t>
            </a:r>
          </a:p>
        </p:txBody>
      </p:sp>
      <p:pic>
        <p:nvPicPr>
          <p:cNvPr id="4" name="Picture Placeholder 3" descr="This figure explains how to add the @charset rule and style comments.&#10;The first line of the code in the figure reads “@charset “utf-8”;”. A rectangular box labeled “the charset rule defines the character encoding used in the style sheet” is placed to the left of the document. An arrow originating from the rectangular box points to the first line of the document.&#10;The second line of the code reads “/*” and the tenth lines of the code reads “*/”. The content between the second and the tenth line has the descriptions of the title of the book, edition of the book, style sheet type, name of the author, date, and filename. A rectangular box labeled “CSS comments provide information about the style sheet” is positioned below the first rectangular box. An arrow originating from the second rectangular box points to the data from the second line to the tenth line of the code.&#10;The seventh line of the code reads “Author: Alison Palmer” and the eighth line reads “Date: 2021-03-01”. A rectangular box labeled “author name and current date” is positioned to the right side of the code. An arrow originating from the third rectangular box points to the seventh and eighth lines of the code." title="Adding the @charset rule and style comments"/>
          <p:cNvPicPr>
            <a:picLocks noGrp="1" noChangeAspect="1"/>
          </p:cNvPicPr>
          <p:nvPr>
            <p:ph type="pic" sz="quarter" idx="10"/>
          </p:nvPr>
        </p:nvPicPr>
        <p:blipFill>
          <a:blip r:embed="rId2"/>
          <a:stretch>
            <a:fillRect/>
          </a:stretch>
        </p:blipFill>
        <p:spPr>
          <a:xfrm>
            <a:off x="628650" y="1497636"/>
            <a:ext cx="7902056" cy="3870395"/>
          </a:xfrm>
          <a:prstGeom prst="rect">
            <a:avLst/>
          </a:prstGeom>
        </p:spPr>
      </p:pic>
    </p:spTree>
    <p:extLst>
      <p:ext uri="{BB962C8B-B14F-4D97-AF65-F5344CB8AC3E}">
        <p14:creationId xmlns:p14="http://schemas.microsoft.com/office/powerpoint/2010/main" val="22034537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 Style Sheet (continued 2)</a:t>
            </a:r>
          </a:p>
        </p:txBody>
      </p:sp>
      <p:sp>
        <p:nvSpPr>
          <p:cNvPr id="3" name="Text Placeholder 2"/>
          <p:cNvSpPr>
            <a:spLocks noGrp="1"/>
          </p:cNvSpPr>
          <p:nvPr>
            <p:ph type="body" sz="quarter" idx="17"/>
          </p:nvPr>
        </p:nvSpPr>
        <p:spPr/>
        <p:txBody>
          <a:bodyPr/>
          <a:lstStyle/>
          <a:p>
            <a:r>
              <a:rPr lang="en-US" dirty="0"/>
              <a:t>Importing style sheets</a:t>
            </a:r>
          </a:p>
          <a:p>
            <a:r>
              <a:rPr lang="en-US" sz="2600" dirty="0">
                <a:latin typeface="Courier New" panose="02070309020205020404" pitchFamily="49" charset="0"/>
                <a:cs typeface="Courier New" panose="02070309020205020404" pitchFamily="49" charset="0"/>
              </a:rPr>
              <a:t>@import</a:t>
            </a:r>
            <a:r>
              <a:rPr lang="en-US" dirty="0"/>
              <a:t> is a CSS at-rule used to import the content of a style sheet file</a:t>
            </a:r>
          </a:p>
          <a:p>
            <a:pPr marL="465138" indent="0">
              <a:buNone/>
            </a:pPr>
            <a:r>
              <a:rPr lang="en-US" sz="2600" dirty="0">
                <a:latin typeface="Courier New" panose="02070309020205020404" pitchFamily="49" charset="0"/>
                <a:cs typeface="Courier New" panose="02070309020205020404" pitchFamily="49" charset="0"/>
              </a:rPr>
              <a:t>@import url(url);</a:t>
            </a:r>
          </a:p>
          <a:p>
            <a:pPr marL="465138" indent="0">
              <a:buNone/>
            </a:pPr>
            <a:r>
              <a:rPr lang="en-US" dirty="0"/>
              <a:t>where </a:t>
            </a:r>
            <a:r>
              <a:rPr lang="en-US" sz="2600" dirty="0">
                <a:latin typeface="Courier New" panose="02070309020205020404" pitchFamily="49" charset="0"/>
                <a:cs typeface="Courier New" panose="02070309020205020404" pitchFamily="49" charset="0"/>
              </a:rPr>
              <a:t>url</a:t>
            </a:r>
            <a:r>
              <a:rPr lang="en-US" dirty="0"/>
              <a:t> is the URL of an external stylesheet file</a:t>
            </a:r>
          </a:p>
          <a:p>
            <a:r>
              <a:rPr lang="en-US" dirty="0"/>
              <a:t>It is similar to adding link elements to an HTML file</a:t>
            </a:r>
          </a:p>
          <a:p>
            <a:endParaRPr lang="en-US" dirty="0"/>
          </a:p>
        </p:txBody>
      </p:sp>
    </p:spTree>
    <p:extLst>
      <p:ext uri="{BB962C8B-B14F-4D97-AF65-F5344CB8AC3E}">
        <p14:creationId xmlns:p14="http://schemas.microsoft.com/office/powerpoint/2010/main" val="28198772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Working with Color in CSS</a:t>
            </a:r>
          </a:p>
        </p:txBody>
      </p:sp>
      <p:sp>
        <p:nvSpPr>
          <p:cNvPr id="3" name="Text Placeholder 2"/>
          <p:cNvSpPr>
            <a:spLocks noGrp="1"/>
          </p:cNvSpPr>
          <p:nvPr>
            <p:ph type="body" sz="quarter" idx="17"/>
          </p:nvPr>
        </p:nvSpPr>
        <p:spPr/>
        <p:txBody>
          <a:bodyPr>
            <a:normAutofit lnSpcReduction="10000"/>
          </a:bodyPr>
          <a:lstStyle/>
          <a:p>
            <a:r>
              <a:rPr lang="en-US" dirty="0"/>
              <a:t>CSS supports 147 color names</a:t>
            </a:r>
          </a:p>
          <a:p>
            <a:r>
              <a:rPr lang="en-US" b="1" dirty="0"/>
              <a:t>Color values </a:t>
            </a:r>
            <a:r>
              <a:rPr lang="en-US" dirty="0"/>
              <a:t>– Values in which the color is given by an exact numeric representation</a:t>
            </a:r>
          </a:p>
          <a:p>
            <a:pPr lvl="1"/>
            <a:r>
              <a:rPr lang="en-US" dirty="0"/>
              <a:t>RGB values and HSL values</a:t>
            </a:r>
          </a:p>
          <a:p>
            <a:r>
              <a:rPr lang="en-US" b="1" dirty="0"/>
              <a:t>RGB triplet </a:t>
            </a:r>
            <a:r>
              <a:rPr lang="en-US" dirty="0"/>
              <a:t>– The intensity of primary colors expressed as a set of numbers</a:t>
            </a:r>
          </a:p>
          <a:p>
            <a:pPr marL="0" indent="0">
              <a:buNone/>
            </a:pPr>
            <a:r>
              <a:rPr lang="en-US" dirty="0"/>
              <a:t>	</a:t>
            </a:r>
            <a:r>
              <a:rPr lang="en-US" sz="2600" dirty="0">
                <a:latin typeface="Courier New" panose="02070309020205020404" pitchFamily="49" charset="0"/>
                <a:cs typeface="Courier New" panose="02070309020205020404" pitchFamily="49" charset="0"/>
              </a:rPr>
              <a:t>rgb(red, green, blue)</a:t>
            </a:r>
          </a:p>
          <a:p>
            <a:r>
              <a:rPr lang="en-US" b="1" dirty="0">
                <a:cs typeface="Courier New" pitchFamily="49" charset="0"/>
              </a:rPr>
              <a:t>Hexadecimal numbers</a:t>
            </a:r>
            <a:r>
              <a:rPr lang="en-US" dirty="0">
                <a:cs typeface="Courier New" pitchFamily="49" charset="0"/>
              </a:rPr>
              <a:t> – A number expressed in the base 16 numbering system</a:t>
            </a:r>
          </a:p>
        </p:txBody>
      </p:sp>
    </p:spTree>
    <p:extLst>
      <p:ext uri="{BB962C8B-B14F-4D97-AF65-F5344CB8AC3E}">
        <p14:creationId xmlns:p14="http://schemas.microsoft.com/office/powerpoint/2010/main" val="36933062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Objectives</a:t>
            </a:r>
          </a:p>
        </p:txBody>
      </p:sp>
      <p:sp>
        <p:nvSpPr>
          <p:cNvPr id="5" name="Text Placeholder 4"/>
          <p:cNvSpPr>
            <a:spLocks noGrp="1"/>
          </p:cNvSpPr>
          <p:nvPr>
            <p:ph type="body" sz="quarter" idx="17"/>
          </p:nvPr>
        </p:nvSpPr>
        <p:spPr/>
        <p:txBody>
          <a:bodyPr/>
          <a:lstStyle/>
          <a:p>
            <a:r>
              <a:rPr lang="en-US" dirty="0"/>
              <a:t>Explore the history of CSS</a:t>
            </a:r>
          </a:p>
          <a:p>
            <a:r>
              <a:rPr lang="en-US" dirty="0"/>
              <a:t>Study different types of style sheets</a:t>
            </a:r>
          </a:p>
          <a:p>
            <a:r>
              <a:rPr lang="en-US" dirty="0"/>
              <a:t>Explore style precedence and inheritance</a:t>
            </a:r>
          </a:p>
          <a:p>
            <a:r>
              <a:rPr lang="en-US" dirty="0"/>
              <a:t>Apply colors in CSS</a:t>
            </a:r>
          </a:p>
          <a:p>
            <a:r>
              <a:rPr lang="en-US" dirty="0"/>
              <a:t>Use contextual selectors</a:t>
            </a:r>
          </a:p>
          <a:p>
            <a:r>
              <a:rPr lang="en-US" dirty="0"/>
              <a:t>Work with attribute selectors</a:t>
            </a:r>
          </a:p>
        </p:txBody>
      </p:sp>
    </p:spTree>
    <p:extLst>
      <p:ext uri="{BB962C8B-B14F-4D97-AF65-F5344CB8AC3E}">
        <p14:creationId xmlns:p14="http://schemas.microsoft.com/office/powerpoint/2010/main" val="18639072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RGB Color Values</a:t>
            </a:r>
            <a:endParaRPr lang="en-US" dirty="0"/>
          </a:p>
        </p:txBody>
      </p:sp>
      <p:pic>
        <p:nvPicPr>
          <p:cNvPr id="4" name="Picture Placeholder 3" descr="This figure explains color addition in the RGB color model.&#10;The figure consists of 3 circles overlapping each other partially. The first circle labeled “red” is placed at the top.&#10;The second circle labeled “blue” overlaps the first circle partially. The overlapped portion between the first and second circles reads “magenta”.&#10;The third circle labeled “green” overlaps the first and the second circles partially. The overlapped portion between the first and third circles reads “yellow”. The overlapped portion between the second and third circle reads “cyan”. The overlapped portion between the first, second, and third circles reads “white”." title="Color addition in the RGB color model"/>
          <p:cNvPicPr>
            <a:picLocks noGrp="1" noChangeAspect="1"/>
          </p:cNvPicPr>
          <p:nvPr>
            <p:ph type="pic" sz="quarter" idx="10"/>
          </p:nvPr>
        </p:nvPicPr>
        <p:blipFill>
          <a:blip r:embed="rId2"/>
          <a:stretch>
            <a:fillRect/>
          </a:stretch>
        </p:blipFill>
        <p:spPr>
          <a:xfrm>
            <a:off x="1144078" y="1196342"/>
            <a:ext cx="6855843" cy="4586885"/>
          </a:xfrm>
          <a:prstGeom prst="rect">
            <a:avLst/>
          </a:prstGeom>
        </p:spPr>
      </p:pic>
    </p:spTree>
    <p:extLst>
      <p:ext uri="{BB962C8B-B14F-4D97-AF65-F5344CB8AC3E}">
        <p14:creationId xmlns:p14="http://schemas.microsoft.com/office/powerpoint/2010/main" val="37250630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HSL Color Values</a:t>
            </a:r>
          </a:p>
        </p:txBody>
      </p:sp>
      <p:sp>
        <p:nvSpPr>
          <p:cNvPr id="3" name="Text Placeholder 2"/>
          <p:cNvSpPr>
            <a:spLocks noGrp="1"/>
          </p:cNvSpPr>
          <p:nvPr>
            <p:ph type="body" sz="quarter" idx="17"/>
          </p:nvPr>
        </p:nvSpPr>
        <p:spPr/>
        <p:txBody>
          <a:bodyPr/>
          <a:lstStyle/>
          <a:p>
            <a:r>
              <a:rPr lang="en-US" b="1" dirty="0"/>
              <a:t>Hue</a:t>
            </a:r>
            <a:r>
              <a:rPr lang="en-US" dirty="0"/>
              <a:t> – Tint of a color, represented by a direction on a color wheel</a:t>
            </a:r>
            <a:endParaRPr lang="en-IN" dirty="0"/>
          </a:p>
          <a:p>
            <a:r>
              <a:rPr lang="en-IN" b="1" dirty="0">
                <a:cs typeface="Courier New" pitchFamily="49" charset="0"/>
              </a:rPr>
              <a:t>Saturation</a:t>
            </a:r>
            <a:r>
              <a:rPr lang="en-IN" dirty="0">
                <a:cs typeface="Courier New" pitchFamily="49" charset="0"/>
              </a:rPr>
              <a:t> – Measures the intensity of a color and ranges from 0% (no color) up to 100% (full color)</a:t>
            </a:r>
          </a:p>
          <a:p>
            <a:r>
              <a:rPr lang="en-IN" b="1" dirty="0">
                <a:cs typeface="Courier New" pitchFamily="49" charset="0"/>
              </a:rPr>
              <a:t>Lightness</a:t>
            </a:r>
            <a:r>
              <a:rPr lang="en-IN" dirty="0">
                <a:cs typeface="Courier New" pitchFamily="49" charset="0"/>
              </a:rPr>
              <a:t> – Measures the brightness of a color and ranges from 0% (black) up to 100% (white)</a:t>
            </a:r>
            <a:endParaRPr lang="en-US" b="1" dirty="0">
              <a:cs typeface="Courier New" pitchFamily="49" charset="0"/>
            </a:endParaRPr>
          </a:p>
          <a:p>
            <a:endParaRPr lang="en-US" dirty="0"/>
          </a:p>
        </p:txBody>
      </p:sp>
    </p:spTree>
    <p:extLst>
      <p:ext uri="{BB962C8B-B14F-4D97-AF65-F5344CB8AC3E}">
        <p14:creationId xmlns:p14="http://schemas.microsoft.com/office/powerpoint/2010/main" val="19719085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HSL Color Values (continued)</a:t>
            </a:r>
          </a:p>
        </p:txBody>
      </p:sp>
      <p:pic>
        <p:nvPicPr>
          <p:cNvPr id="4" name="Picture Placeholder 3" title="Defining the color orange under the HSL color model"/>
          <p:cNvPicPr>
            <a:picLocks noGrp="1" noChangeAspect="1"/>
          </p:cNvPicPr>
          <p:nvPr>
            <p:ph type="pic" sz="quarter" idx="10"/>
          </p:nvPr>
        </p:nvPicPr>
        <p:blipFill>
          <a:blip r:embed="rId2"/>
          <a:stretch>
            <a:fillRect/>
          </a:stretch>
        </p:blipFill>
        <p:spPr>
          <a:xfrm>
            <a:off x="776628" y="1383583"/>
            <a:ext cx="7590744" cy="4426666"/>
          </a:xfrm>
          <a:prstGeom prst="rect">
            <a:avLst/>
          </a:prstGeom>
        </p:spPr>
      </p:pic>
    </p:spTree>
    <p:extLst>
      <p:ext uri="{BB962C8B-B14F-4D97-AF65-F5344CB8AC3E}">
        <p14:creationId xmlns:p14="http://schemas.microsoft.com/office/powerpoint/2010/main" val="16469621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Defining Semi-Opaque Colors</a:t>
            </a:r>
          </a:p>
        </p:txBody>
      </p:sp>
      <p:sp>
        <p:nvSpPr>
          <p:cNvPr id="3" name="Text Placeholder 2"/>
          <p:cNvSpPr>
            <a:spLocks noGrp="1"/>
          </p:cNvSpPr>
          <p:nvPr>
            <p:ph type="body" sz="quarter" idx="17"/>
          </p:nvPr>
        </p:nvSpPr>
        <p:spPr/>
        <p:txBody>
          <a:bodyPr>
            <a:normAutofit lnSpcReduction="10000"/>
          </a:bodyPr>
          <a:lstStyle/>
          <a:p>
            <a:r>
              <a:rPr lang="en-US" b="1" dirty="0"/>
              <a:t>Opacity </a:t>
            </a:r>
            <a:r>
              <a:rPr lang="en-US" dirty="0"/>
              <a:t>– Defines how solid a color appears</a:t>
            </a:r>
          </a:p>
          <a:p>
            <a:r>
              <a:rPr lang="en-US" dirty="0"/>
              <a:t>A color’s opacity is specified using the following properties:</a:t>
            </a:r>
          </a:p>
          <a:p>
            <a:pPr marL="465138" lvl="1" indent="0">
              <a:buNone/>
            </a:pPr>
            <a:r>
              <a:rPr lang="en-US" sz="2600" dirty="0">
                <a:latin typeface="Courier New" panose="02070309020205020404" pitchFamily="49" charset="0"/>
                <a:cs typeface="Courier New" panose="02070309020205020404" pitchFamily="49" charset="0"/>
              </a:rPr>
              <a:t>rgba(red, green, blue, opacity)</a:t>
            </a:r>
          </a:p>
          <a:p>
            <a:pPr marL="465138" lvl="1" indent="0">
              <a:buNone/>
            </a:pPr>
            <a:r>
              <a:rPr lang="en-US" sz="2600" dirty="0">
                <a:latin typeface="Courier New" panose="02070309020205020404" pitchFamily="49" charset="0"/>
                <a:cs typeface="Courier New" panose="02070309020205020404" pitchFamily="49" charset="0"/>
              </a:rPr>
              <a:t>hsla(hue, saturation, lightness, opacity)</a:t>
            </a:r>
            <a:endParaRPr lang="en-US" sz="2600" b="1" dirty="0">
              <a:latin typeface="Courier New" panose="02070309020205020404" pitchFamily="49" charset="0"/>
              <a:cs typeface="Courier New" panose="02070309020205020404" pitchFamily="49" charset="0"/>
            </a:endParaRPr>
          </a:p>
          <a:p>
            <a:pPr marL="457200" lvl="1" indent="0">
              <a:buNone/>
            </a:pPr>
            <a:r>
              <a:rPr lang="en-US" sz="3200" dirty="0">
                <a:cs typeface="Courier New" panose="02070309020205020404" pitchFamily="49" charset="0"/>
              </a:rPr>
              <a:t>where </a:t>
            </a:r>
            <a:r>
              <a:rPr lang="en-US" sz="2600" dirty="0">
                <a:latin typeface="Courier New" panose="02070309020205020404" pitchFamily="49" charset="0"/>
                <a:cs typeface="Courier New" panose="02070309020205020404" pitchFamily="49" charset="0"/>
              </a:rPr>
              <a:t>opacity</a:t>
            </a:r>
            <a:r>
              <a:rPr lang="en-US" sz="3200" dirty="0">
                <a:cs typeface="Courier New" panose="02070309020205020404" pitchFamily="49" charset="0"/>
              </a:rPr>
              <a:t> sets the opacity of the color ranging from 0 (completely transparent) up to 1.0 (completely opaque)</a:t>
            </a:r>
          </a:p>
        </p:txBody>
      </p:sp>
    </p:spTree>
    <p:extLst>
      <p:ext uri="{BB962C8B-B14F-4D97-AF65-F5344CB8AC3E}">
        <p14:creationId xmlns:p14="http://schemas.microsoft.com/office/powerpoint/2010/main" val="343670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Setting Text and Background Colors</a:t>
            </a:r>
          </a:p>
        </p:txBody>
      </p:sp>
      <p:sp>
        <p:nvSpPr>
          <p:cNvPr id="3" name="Text Placeholder 2"/>
          <p:cNvSpPr>
            <a:spLocks noGrp="1"/>
          </p:cNvSpPr>
          <p:nvPr>
            <p:ph type="body" sz="quarter" idx="17"/>
          </p:nvPr>
        </p:nvSpPr>
        <p:spPr/>
        <p:txBody>
          <a:bodyPr/>
          <a:lstStyle/>
          <a:p>
            <a:r>
              <a:rPr lang="en-US" dirty="0"/>
              <a:t>CSS defines the text and background color for each element on a webpage</a:t>
            </a:r>
          </a:p>
          <a:p>
            <a:pPr marL="914400" lvl="2" indent="0">
              <a:buNone/>
            </a:pPr>
            <a:r>
              <a:rPr lang="en-US" sz="2600" dirty="0">
                <a:latin typeface="Courier New" panose="02070309020205020404" pitchFamily="49" charset="0"/>
                <a:cs typeface="Courier New" panose="02070309020205020404" pitchFamily="49" charset="0"/>
              </a:rPr>
              <a:t>color: </a:t>
            </a:r>
            <a:r>
              <a:rPr lang="en-US" sz="2600" i="1" dirty="0">
                <a:latin typeface="Courier New" panose="02070309020205020404" pitchFamily="49" charset="0"/>
                <a:cs typeface="Courier New" panose="02070309020205020404" pitchFamily="49" charset="0"/>
              </a:rPr>
              <a:t>color;</a:t>
            </a:r>
            <a:endParaRPr lang="en-US" sz="2600" dirty="0">
              <a:latin typeface="Courier New" panose="02070309020205020404" pitchFamily="49" charset="0"/>
              <a:cs typeface="Courier New" panose="02070309020205020404" pitchFamily="49" charset="0"/>
            </a:endParaRPr>
          </a:p>
          <a:p>
            <a:pPr marL="0" indent="0">
              <a:buNone/>
            </a:pPr>
            <a:r>
              <a:rPr lang="en-US" sz="2600" dirty="0">
                <a:latin typeface="Courier New" panose="02070309020205020404" pitchFamily="49" charset="0"/>
                <a:cs typeface="Courier New" panose="02070309020205020404" pitchFamily="49" charset="0"/>
              </a:rPr>
              <a:t>	background-color: </a:t>
            </a:r>
            <a:r>
              <a:rPr lang="en-US" sz="2600" i="1" dirty="0">
                <a:latin typeface="Courier New" panose="02070309020205020404" pitchFamily="49" charset="0"/>
                <a:cs typeface="Courier New" panose="02070309020205020404" pitchFamily="49" charset="0"/>
              </a:rPr>
              <a:t>color</a:t>
            </a:r>
            <a:r>
              <a:rPr lang="en-US" sz="2600" dirty="0">
                <a:latin typeface="Courier New" panose="02070309020205020404" pitchFamily="49" charset="0"/>
                <a:cs typeface="Courier New" panose="02070309020205020404" pitchFamily="49" charset="0"/>
              </a:rPr>
              <a:t>;</a:t>
            </a:r>
          </a:p>
          <a:p>
            <a:pPr marL="465138" indent="0">
              <a:buNone/>
            </a:pPr>
            <a:r>
              <a:rPr lang="en-US" dirty="0"/>
              <a:t>where </a:t>
            </a:r>
            <a:r>
              <a:rPr lang="en-US" sz="2600" i="1" dirty="0">
                <a:latin typeface="Courier New" panose="02070309020205020404" pitchFamily="49" charset="0"/>
                <a:cs typeface="Courier New" panose="02070309020205020404" pitchFamily="49" charset="0"/>
              </a:rPr>
              <a:t>color </a:t>
            </a:r>
            <a:r>
              <a:rPr lang="en-US" dirty="0"/>
              <a:t>is a color name or a color value</a:t>
            </a:r>
          </a:p>
        </p:txBody>
      </p:sp>
    </p:spTree>
    <p:extLst>
      <p:ext uri="{BB962C8B-B14F-4D97-AF65-F5344CB8AC3E}">
        <p14:creationId xmlns:p14="http://schemas.microsoft.com/office/powerpoint/2010/main" val="3415003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Employing Progressive Enhancement</a:t>
            </a:r>
          </a:p>
        </p:txBody>
      </p:sp>
      <p:sp>
        <p:nvSpPr>
          <p:cNvPr id="3" name="Text Placeholder 2"/>
          <p:cNvSpPr>
            <a:spLocks noGrp="1"/>
          </p:cNvSpPr>
          <p:nvPr>
            <p:ph type="body" sz="quarter" idx="17"/>
          </p:nvPr>
        </p:nvSpPr>
        <p:spPr/>
        <p:txBody>
          <a:bodyPr/>
          <a:lstStyle/>
          <a:p>
            <a:r>
              <a:rPr lang="en-US" b="1" dirty="0"/>
              <a:t>Progressive enhancement </a:t>
            </a:r>
            <a:r>
              <a:rPr lang="en-US" dirty="0"/>
              <a:t>– A technique of placing the code conforming to elder standards before newer properties</a:t>
            </a:r>
          </a:p>
          <a:p>
            <a:r>
              <a:rPr lang="en-US" dirty="0"/>
              <a:t>It provides support for older browsers and allows newer standards to be used by the browsers that support them</a:t>
            </a:r>
          </a:p>
        </p:txBody>
      </p:sp>
    </p:spTree>
    <p:extLst>
      <p:ext uri="{BB962C8B-B14F-4D97-AF65-F5344CB8AC3E}">
        <p14:creationId xmlns:p14="http://schemas.microsoft.com/office/powerpoint/2010/main" val="9890599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Exploring Selector Patterns</a:t>
            </a:r>
          </a:p>
        </p:txBody>
      </p:sp>
      <p:sp>
        <p:nvSpPr>
          <p:cNvPr id="3" name="Text Placeholder 2"/>
          <p:cNvSpPr>
            <a:spLocks noGrp="1"/>
          </p:cNvSpPr>
          <p:nvPr>
            <p:ph type="body" sz="quarter" idx="17"/>
          </p:nvPr>
        </p:nvSpPr>
        <p:spPr/>
        <p:txBody>
          <a:bodyPr>
            <a:normAutofit lnSpcReduction="10000"/>
          </a:bodyPr>
          <a:lstStyle/>
          <a:p>
            <a:r>
              <a:rPr lang="en-US" dirty="0"/>
              <a:t>This style rule matches every h1 element in an HTML document, regardless of its location within the page:</a:t>
            </a:r>
          </a:p>
          <a:p>
            <a:pPr marL="465138" indent="0">
              <a:buNone/>
            </a:pPr>
            <a:r>
              <a:rPr lang="en-US" sz="2600" dirty="0">
                <a:latin typeface="Courier New" panose="02070309020205020404" pitchFamily="49" charset="0"/>
                <a:cs typeface="Courier New" panose="02070309020205020404" pitchFamily="49" charset="0"/>
              </a:rPr>
              <a:t>h1 {</a:t>
            </a:r>
          </a:p>
          <a:p>
            <a:pPr marL="465138" indent="0">
              <a:buNone/>
            </a:pPr>
            <a:r>
              <a:rPr lang="en-US" sz="2600" dirty="0">
                <a:latin typeface="Courier New" panose="02070309020205020404" pitchFamily="49" charset="0"/>
                <a:cs typeface="Courier New" panose="02070309020205020404" pitchFamily="49" charset="0"/>
              </a:rPr>
              <a:t>color: red;</a:t>
            </a:r>
          </a:p>
          <a:p>
            <a:pPr marL="465138" indent="0">
              <a:buNone/>
            </a:pPr>
            <a:r>
              <a:rPr lang="en-US" sz="2600" dirty="0">
                <a:latin typeface="Courier New" panose="02070309020205020404" pitchFamily="49" charset="0"/>
                <a:cs typeface="Courier New" panose="02070309020205020404" pitchFamily="49" charset="0"/>
              </a:rPr>
              <a:t>}</a:t>
            </a:r>
          </a:p>
          <a:p>
            <a:r>
              <a:rPr lang="en-US" dirty="0"/>
              <a:t>To direct a style rule to an element at a specific location use </a:t>
            </a:r>
            <a:r>
              <a:rPr lang="en-US" b="1" dirty="0"/>
              <a:t>selector patterns </a:t>
            </a:r>
            <a:r>
              <a:rPr lang="en-US" dirty="0"/>
              <a:t>to match only those page elements that match a specified pattern</a:t>
            </a:r>
          </a:p>
        </p:txBody>
      </p:sp>
    </p:spTree>
    <p:extLst>
      <p:ext uri="{BB962C8B-B14F-4D97-AF65-F5344CB8AC3E}">
        <p14:creationId xmlns:p14="http://schemas.microsoft.com/office/powerpoint/2010/main" val="22046267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Contextual Selectors</a:t>
            </a:r>
          </a:p>
        </p:txBody>
      </p:sp>
      <p:sp>
        <p:nvSpPr>
          <p:cNvPr id="3" name="Text Placeholder 2"/>
          <p:cNvSpPr>
            <a:spLocks noGrp="1"/>
          </p:cNvSpPr>
          <p:nvPr>
            <p:ph type="body" sz="quarter" idx="17"/>
          </p:nvPr>
        </p:nvSpPr>
        <p:spPr/>
        <p:txBody>
          <a:bodyPr>
            <a:normAutofit/>
          </a:bodyPr>
          <a:lstStyle/>
          <a:p>
            <a:r>
              <a:rPr lang="en-US" b="1" dirty="0"/>
              <a:t>Contextual selector</a:t>
            </a:r>
            <a:r>
              <a:rPr lang="en-US" dirty="0"/>
              <a:t> – Specifies the context under which a particular page element is matched</a:t>
            </a:r>
          </a:p>
          <a:p>
            <a:r>
              <a:rPr lang="en-US" dirty="0"/>
              <a:t>Context is based on the hierarchical structure of a document, which involves the relationships between a </a:t>
            </a:r>
            <a:r>
              <a:rPr lang="en-US" b="1" dirty="0"/>
              <a:t>parent element</a:t>
            </a:r>
            <a:r>
              <a:rPr lang="en-US" dirty="0"/>
              <a:t> containing one or more </a:t>
            </a:r>
            <a:r>
              <a:rPr lang="en-US" b="1" dirty="0"/>
              <a:t>child elements</a:t>
            </a:r>
            <a:r>
              <a:rPr lang="en-US" dirty="0"/>
              <a:t> and within those child elements several levels of </a:t>
            </a:r>
            <a:r>
              <a:rPr lang="en-US" b="1" dirty="0"/>
              <a:t>descendant elements</a:t>
            </a:r>
            <a:endParaRPr lang="en-US" dirty="0"/>
          </a:p>
        </p:txBody>
      </p:sp>
    </p:spTree>
    <p:extLst>
      <p:ext uri="{BB962C8B-B14F-4D97-AF65-F5344CB8AC3E}">
        <p14:creationId xmlns:p14="http://schemas.microsoft.com/office/powerpoint/2010/main" val="13401408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Contextual Selectors (continued 1)</a:t>
            </a:r>
          </a:p>
        </p:txBody>
      </p:sp>
      <p:graphicFrame>
        <p:nvGraphicFramePr>
          <p:cNvPr id="6" name="Table Placeholder 5"/>
          <p:cNvGraphicFramePr>
            <a:graphicFrameLocks noGrp="1"/>
          </p:cNvGraphicFramePr>
          <p:nvPr>
            <p:ph type="tbl" sz="quarter" idx="10"/>
            <p:extLst>
              <p:ext uri="{D42A27DB-BD31-4B8C-83A1-F6EECF244321}">
                <p14:modId xmlns:p14="http://schemas.microsoft.com/office/powerpoint/2010/main" val="1738614602"/>
              </p:ext>
            </p:extLst>
          </p:nvPr>
        </p:nvGraphicFramePr>
        <p:xfrm>
          <a:off x="1265094" y="1573272"/>
          <a:ext cx="6940383" cy="4047401"/>
        </p:xfrm>
        <a:graphic>
          <a:graphicData uri="http://schemas.openxmlformats.org/drawingml/2006/table">
            <a:tbl>
              <a:tblPr firstRow="1"/>
              <a:tblGrid>
                <a:gridCol w="2171639">
                  <a:extLst>
                    <a:ext uri="{9D8B030D-6E8A-4147-A177-3AD203B41FA5}">
                      <a16:colId xmlns:a16="http://schemas.microsoft.com/office/drawing/2014/main" val="20000"/>
                    </a:ext>
                  </a:extLst>
                </a:gridCol>
                <a:gridCol w="4768744">
                  <a:extLst>
                    <a:ext uri="{9D8B030D-6E8A-4147-A177-3AD203B41FA5}">
                      <a16:colId xmlns:a16="http://schemas.microsoft.com/office/drawing/2014/main" val="20001"/>
                    </a:ext>
                  </a:extLst>
                </a:gridCol>
              </a:tblGrid>
              <a:tr h="615803">
                <a:tc>
                  <a:txBody>
                    <a:bodyPr/>
                    <a:lstStyle/>
                    <a:p>
                      <a:pPr marL="0" marR="0">
                        <a:lnSpc>
                          <a:spcPts val="1300"/>
                        </a:lnSpc>
                        <a:spcBef>
                          <a:spcPts val="300"/>
                        </a:spcBef>
                        <a:spcAft>
                          <a:spcPts val="0"/>
                        </a:spcAft>
                      </a:pPr>
                      <a:r>
                        <a:rPr lang="en-US" sz="18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Selector</a:t>
                      </a:r>
                      <a:endParaRPr lang="en-US"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marL="76200" marR="76200" marT="190500" marB="38100" anchor="b">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BB9"/>
                    </a:solidFill>
                  </a:tcPr>
                </a:tc>
                <a:tc>
                  <a:txBody>
                    <a:bodyPr/>
                    <a:lstStyle/>
                    <a:p>
                      <a:pPr marL="0" marR="0">
                        <a:lnSpc>
                          <a:spcPts val="1300"/>
                        </a:lnSpc>
                        <a:spcBef>
                          <a:spcPts val="300"/>
                        </a:spcBef>
                        <a:spcAft>
                          <a:spcPts val="0"/>
                        </a:spcAft>
                      </a:pPr>
                      <a:r>
                        <a:rPr lang="en-US" sz="18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Description</a:t>
                      </a:r>
                      <a:endParaRPr lang="en-US"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marL="76200" marR="76200" marT="190500" marB="38100" anchor="b">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BB9"/>
                    </a:solidFill>
                  </a:tcPr>
                </a:tc>
                <a:extLst>
                  <a:ext uri="{0D108BD9-81ED-4DB2-BD59-A6C34878D82A}">
                    <a16:rowId xmlns:a16="http://schemas.microsoft.com/office/drawing/2014/main" val="10000"/>
                  </a:ext>
                </a:extLst>
              </a:tr>
              <a:tr h="414161">
                <a:tc>
                  <a:txBody>
                    <a:bodyPr/>
                    <a:lstStyle/>
                    <a:p>
                      <a:pPr marL="0" marR="0">
                        <a:lnSpc>
                          <a:spcPts val="1300"/>
                        </a:lnSpc>
                        <a:spcBef>
                          <a:spcPts val="300"/>
                        </a:spcBef>
                        <a:spcAft>
                          <a:spcPts val="0"/>
                        </a:spcAft>
                      </a:pPr>
                      <a:r>
                        <a:rPr lang="en-US" sz="1600"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a:t>
                      </a:r>
                    </a:p>
                  </a:txBody>
                  <a:tcPr marL="76200" marR="76200" marT="50800" marB="50800">
                    <a:lnL w="12700" cap="flat" cmpd="sng" algn="ctr">
                      <a:solidFill>
                        <a:srgbClr val="000000"/>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tc>
                  <a:txBody>
                    <a:bodyPr/>
                    <a:lstStyle/>
                    <a:p>
                      <a:pPr marL="0" marR="0">
                        <a:lnSpc>
                          <a:spcPts val="1300"/>
                        </a:lnSpc>
                        <a:spcBef>
                          <a:spcPts val="300"/>
                        </a:spcBef>
                        <a:spcAft>
                          <a:spcPts val="0"/>
                        </a:spcAft>
                      </a:pPr>
                      <a:r>
                        <a:rPr lang="en-US" sz="16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Matches any element</a:t>
                      </a:r>
                    </a:p>
                  </a:txBody>
                  <a:tcPr marL="76200" marR="76200" marT="50800" marB="50800">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414161">
                <a:tc>
                  <a:txBody>
                    <a:bodyPr/>
                    <a:lstStyle/>
                    <a:p>
                      <a:pPr marL="0" marR="0">
                        <a:lnSpc>
                          <a:spcPts val="1300"/>
                        </a:lnSpc>
                        <a:spcBef>
                          <a:spcPts val="300"/>
                        </a:spcBef>
                        <a:spcAft>
                          <a:spcPts val="0"/>
                        </a:spcAft>
                      </a:pPr>
                      <a:r>
                        <a:rPr lang="en-US" sz="1600" i="1"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elem</a:t>
                      </a:r>
                      <a:endParaRPr lang="en-US" sz="1600"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76200" marR="76200" marT="50800" marB="50800">
                    <a:lnL w="12700" cap="flat" cmpd="sng" algn="ctr">
                      <a:solidFill>
                        <a:srgbClr val="000000"/>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BFE2C9"/>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tc>
                  <a:txBody>
                    <a:bodyPr/>
                    <a:lstStyle/>
                    <a:p>
                      <a:pPr marL="0" marR="0">
                        <a:lnSpc>
                          <a:spcPts val="1300"/>
                        </a:lnSpc>
                        <a:spcBef>
                          <a:spcPts val="300"/>
                        </a:spcBef>
                        <a:spcAft>
                          <a:spcPts val="0"/>
                        </a:spcAft>
                      </a:pPr>
                      <a:r>
                        <a:rPr lang="en-US" sz="16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Matches the element </a:t>
                      </a:r>
                      <a:r>
                        <a:rPr lang="en-US" sz="1600" i="1"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elem</a:t>
                      </a:r>
                      <a:r>
                        <a:rPr lang="en-US" sz="16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located anywhere in the document</a:t>
                      </a:r>
                    </a:p>
                  </a:txBody>
                  <a:tcPr marL="76200" marR="76200" marT="50800" marB="50800">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BFE2C9"/>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414161">
                <a:tc>
                  <a:txBody>
                    <a:bodyPr/>
                    <a:lstStyle/>
                    <a:p>
                      <a:pPr marL="0" marR="0">
                        <a:lnSpc>
                          <a:spcPts val="1300"/>
                        </a:lnSpc>
                        <a:spcBef>
                          <a:spcPts val="300"/>
                        </a:spcBef>
                        <a:spcAft>
                          <a:spcPts val="0"/>
                        </a:spcAft>
                      </a:pPr>
                      <a:r>
                        <a:rPr lang="en-US" sz="1600" i="1"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elem1, elem2, …</a:t>
                      </a:r>
                      <a:endParaRPr lang="en-US" sz="1600"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76200" marR="76200" marT="50800" marB="50800">
                    <a:lnL w="12700" cap="flat" cmpd="sng" algn="ctr">
                      <a:solidFill>
                        <a:srgbClr val="000000"/>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BFE2C9"/>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tc>
                  <a:txBody>
                    <a:bodyPr/>
                    <a:lstStyle/>
                    <a:p>
                      <a:pPr marL="0" marR="0">
                        <a:lnSpc>
                          <a:spcPts val="1300"/>
                        </a:lnSpc>
                        <a:spcBef>
                          <a:spcPts val="300"/>
                        </a:spcBef>
                        <a:spcAft>
                          <a:spcPts val="0"/>
                        </a:spcAft>
                      </a:pPr>
                      <a:r>
                        <a:rPr lang="en-US" sz="16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Matches any of the elements </a:t>
                      </a:r>
                      <a:r>
                        <a:rPr lang="en-US" sz="1600" i="1"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elem1</a:t>
                      </a:r>
                      <a:r>
                        <a:rPr lang="en-US" sz="16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600" i="1"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elem2</a:t>
                      </a:r>
                      <a:r>
                        <a:rPr lang="en-US" sz="16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etc. </a:t>
                      </a:r>
                    </a:p>
                  </a:txBody>
                  <a:tcPr marL="76200" marR="76200" marT="50800" marB="50800">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BFE2C9"/>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653938">
                <a:tc>
                  <a:txBody>
                    <a:bodyPr/>
                    <a:lstStyle/>
                    <a:p>
                      <a:pPr marL="0" marR="0">
                        <a:lnSpc>
                          <a:spcPts val="1300"/>
                        </a:lnSpc>
                        <a:spcBef>
                          <a:spcPts val="300"/>
                        </a:spcBef>
                        <a:spcAft>
                          <a:spcPts val="0"/>
                        </a:spcAft>
                      </a:pPr>
                      <a:r>
                        <a:rPr lang="en-US" sz="1600" i="1"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parent descendant</a:t>
                      </a:r>
                      <a:endParaRPr lang="en-US" sz="1600"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76200" marR="76200" marT="50800" marB="50800">
                    <a:lnL w="12700" cap="flat" cmpd="sng" algn="ctr">
                      <a:solidFill>
                        <a:srgbClr val="000000"/>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BFE2C9"/>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tc>
                  <a:txBody>
                    <a:bodyPr/>
                    <a:lstStyle/>
                    <a:p>
                      <a:pPr marL="0" marR="0">
                        <a:lnSpc>
                          <a:spcPts val="1300"/>
                        </a:lnSpc>
                        <a:spcBef>
                          <a:spcPts val="300"/>
                        </a:spcBef>
                        <a:spcAft>
                          <a:spcPts val="0"/>
                        </a:spcAft>
                      </a:pPr>
                      <a:r>
                        <a:rPr lang="en-US" sz="16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Matches the </a:t>
                      </a:r>
                      <a:r>
                        <a:rPr lang="en-US" sz="1600" i="1"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descendant</a:t>
                      </a:r>
                      <a:r>
                        <a:rPr lang="en-US" sz="16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element that is nested within the </a:t>
                      </a:r>
                      <a:r>
                        <a:rPr lang="en-US" sz="1600" i="1"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parent</a:t>
                      </a:r>
                      <a:r>
                        <a:rPr lang="en-US" sz="16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element at some level</a:t>
                      </a:r>
                    </a:p>
                  </a:txBody>
                  <a:tcPr marL="76200" marR="76200" marT="50800" marB="50800">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BFE2C9"/>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414161">
                <a:tc>
                  <a:txBody>
                    <a:bodyPr/>
                    <a:lstStyle/>
                    <a:p>
                      <a:pPr marL="0" marR="0">
                        <a:lnSpc>
                          <a:spcPts val="1300"/>
                        </a:lnSpc>
                        <a:spcBef>
                          <a:spcPts val="300"/>
                        </a:spcBef>
                        <a:spcAft>
                          <a:spcPts val="0"/>
                        </a:spcAft>
                      </a:pPr>
                      <a:r>
                        <a:rPr lang="en-US" sz="1600" i="1"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parent </a:t>
                      </a:r>
                      <a:r>
                        <a:rPr lang="en-US" sz="1600"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&gt;</a:t>
                      </a:r>
                      <a:r>
                        <a:rPr lang="en-US" sz="1600" i="1"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 child</a:t>
                      </a:r>
                      <a:endParaRPr lang="en-US" sz="1600"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76200" marR="76200" marT="50800" marB="50800">
                    <a:lnL w="12700" cap="flat" cmpd="sng" algn="ctr">
                      <a:solidFill>
                        <a:srgbClr val="000000"/>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BFE2C9"/>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tc>
                  <a:txBody>
                    <a:bodyPr/>
                    <a:lstStyle/>
                    <a:p>
                      <a:pPr marL="0" marR="0">
                        <a:lnSpc>
                          <a:spcPts val="1300"/>
                        </a:lnSpc>
                        <a:spcBef>
                          <a:spcPts val="300"/>
                        </a:spcBef>
                        <a:spcAft>
                          <a:spcPts val="0"/>
                        </a:spcAft>
                      </a:pPr>
                      <a:r>
                        <a:rPr lang="en-US" sz="16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Matches the </a:t>
                      </a:r>
                      <a:r>
                        <a:rPr lang="en-US" sz="1600" i="1"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child</a:t>
                      </a:r>
                      <a:r>
                        <a:rPr lang="en-US" sz="16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element that is a child of the </a:t>
                      </a:r>
                      <a:r>
                        <a:rPr lang="en-US" sz="1600" i="1"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parent</a:t>
                      </a:r>
                      <a:r>
                        <a:rPr lang="en-US" sz="16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element</a:t>
                      </a:r>
                    </a:p>
                  </a:txBody>
                  <a:tcPr marL="76200" marR="76200" marT="50800" marB="50800">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BFE2C9"/>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653938">
                <a:tc>
                  <a:txBody>
                    <a:bodyPr/>
                    <a:lstStyle/>
                    <a:p>
                      <a:pPr marL="0" marR="0">
                        <a:lnSpc>
                          <a:spcPts val="1300"/>
                        </a:lnSpc>
                        <a:spcBef>
                          <a:spcPts val="300"/>
                        </a:spcBef>
                        <a:spcAft>
                          <a:spcPts val="0"/>
                        </a:spcAft>
                      </a:pPr>
                      <a:r>
                        <a:rPr lang="en-US" sz="1600" i="1"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elem1 </a:t>
                      </a:r>
                      <a:r>
                        <a:rPr lang="en-US" sz="1600"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a:t>
                      </a:r>
                      <a:r>
                        <a:rPr lang="en-US" sz="1600" i="1"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 elem2</a:t>
                      </a:r>
                      <a:endParaRPr lang="en-US" sz="1600"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76200" marR="76200" marT="50800" marB="50800">
                    <a:lnL w="12700" cap="flat" cmpd="sng" algn="ctr">
                      <a:solidFill>
                        <a:srgbClr val="000000"/>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BFE2C9"/>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tc>
                  <a:txBody>
                    <a:bodyPr/>
                    <a:lstStyle/>
                    <a:p>
                      <a:pPr marL="0" marR="0">
                        <a:lnSpc>
                          <a:spcPts val="1300"/>
                        </a:lnSpc>
                        <a:spcBef>
                          <a:spcPts val="300"/>
                        </a:spcBef>
                        <a:spcAft>
                          <a:spcPts val="0"/>
                        </a:spcAft>
                      </a:pPr>
                      <a:r>
                        <a:rPr lang="en-US" sz="16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Matches </a:t>
                      </a:r>
                      <a:r>
                        <a:rPr lang="en-US" sz="1600" i="1"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elem2</a:t>
                      </a:r>
                      <a:r>
                        <a:rPr lang="en-US" sz="16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that is immediately preceded by the sibling element </a:t>
                      </a:r>
                      <a:r>
                        <a:rPr lang="en-US" sz="1600" i="1"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elem1</a:t>
                      </a:r>
                      <a:endParaRPr lang="en-US" sz="1600"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76200" marR="76200" marT="50800" marB="50800">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BFE2C9"/>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extLst>
                  <a:ext uri="{0D108BD9-81ED-4DB2-BD59-A6C34878D82A}">
                    <a16:rowId xmlns:a16="http://schemas.microsoft.com/office/drawing/2014/main" val="10006"/>
                  </a:ext>
                </a:extLst>
              </a:tr>
              <a:tr h="414161">
                <a:tc>
                  <a:txBody>
                    <a:bodyPr/>
                    <a:lstStyle/>
                    <a:p>
                      <a:pPr marL="0" marR="0">
                        <a:lnSpc>
                          <a:spcPts val="1300"/>
                        </a:lnSpc>
                        <a:spcBef>
                          <a:spcPts val="300"/>
                        </a:spcBef>
                        <a:spcAft>
                          <a:spcPts val="0"/>
                        </a:spcAft>
                      </a:pPr>
                      <a:r>
                        <a:rPr lang="en-US" sz="1600" i="1"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elem1 </a:t>
                      </a:r>
                      <a:r>
                        <a:rPr lang="en-US" sz="1600"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a:t>
                      </a:r>
                      <a:r>
                        <a:rPr lang="en-US" sz="1600" i="1"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 elem2</a:t>
                      </a:r>
                      <a:endParaRPr lang="en-US" sz="1600"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76200" marR="76200" marT="50800" marB="50800">
                    <a:lnL w="12700" cap="flat" cmpd="sng" algn="ctr">
                      <a:solidFill>
                        <a:srgbClr val="000000"/>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BFE2C9"/>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tc>
                  <a:txBody>
                    <a:bodyPr/>
                    <a:lstStyle/>
                    <a:p>
                      <a:pPr marL="0" marR="0">
                        <a:lnSpc>
                          <a:spcPts val="1300"/>
                        </a:lnSpc>
                        <a:spcBef>
                          <a:spcPts val="300"/>
                        </a:spcBef>
                        <a:spcAft>
                          <a:spcPts val="0"/>
                        </a:spcAft>
                      </a:pPr>
                      <a:r>
                        <a:rPr lang="en-US" sz="16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Matches </a:t>
                      </a:r>
                      <a:r>
                        <a:rPr lang="en-US" sz="1600" i="1"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elem2</a:t>
                      </a:r>
                      <a:r>
                        <a:rPr lang="en-US" sz="16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that follows the sibling element </a:t>
                      </a:r>
                      <a:r>
                        <a:rPr lang="en-US" sz="1600" i="1"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elem1</a:t>
                      </a:r>
                      <a:endParaRPr lang="en-US" sz="1600"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76200" marR="76200" marT="50800" marB="50800">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BFE2C9"/>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0478912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Contextual Selectors (continued 2)</a:t>
            </a:r>
          </a:p>
        </p:txBody>
      </p:sp>
      <p:sp>
        <p:nvSpPr>
          <p:cNvPr id="3" name="Text Placeholder 2"/>
          <p:cNvSpPr>
            <a:spLocks noGrp="1"/>
          </p:cNvSpPr>
          <p:nvPr>
            <p:ph type="body" sz="quarter" idx="17"/>
          </p:nvPr>
        </p:nvSpPr>
        <p:spPr/>
        <p:txBody>
          <a:bodyPr/>
          <a:lstStyle/>
          <a:p>
            <a:r>
              <a:rPr lang="en-US" dirty="0"/>
              <a:t>To match any element, a </a:t>
            </a:r>
            <a:r>
              <a:rPr lang="en-US" b="1" dirty="0"/>
              <a:t>wildcard selector </a:t>
            </a:r>
            <a:r>
              <a:rPr lang="en-US" dirty="0"/>
              <a:t>with the * character is used</a:t>
            </a:r>
          </a:p>
          <a:p>
            <a:r>
              <a:rPr lang="en-US" b="1" dirty="0"/>
              <a:t>Sibling selectors </a:t>
            </a:r>
            <a:r>
              <a:rPr lang="en-US" dirty="0"/>
              <a:t>are used to select elements based on elements that are adjacent to them in the document hierarchy</a:t>
            </a:r>
          </a:p>
        </p:txBody>
      </p:sp>
    </p:spTree>
    <p:extLst>
      <p:ext uri="{BB962C8B-B14F-4D97-AF65-F5344CB8AC3E}">
        <p14:creationId xmlns:p14="http://schemas.microsoft.com/office/powerpoint/2010/main" val="30971673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Objectives (continued)</a:t>
            </a:r>
          </a:p>
        </p:txBody>
      </p:sp>
      <p:sp>
        <p:nvSpPr>
          <p:cNvPr id="5" name="Text Placeholder 4"/>
          <p:cNvSpPr>
            <a:spLocks noGrp="1"/>
          </p:cNvSpPr>
          <p:nvPr>
            <p:ph type="body" sz="quarter" idx="17"/>
          </p:nvPr>
        </p:nvSpPr>
        <p:spPr/>
        <p:txBody>
          <a:bodyPr/>
          <a:lstStyle/>
          <a:p>
            <a:r>
              <a:rPr lang="en-US" dirty="0"/>
              <a:t>Apply text and font styles</a:t>
            </a:r>
          </a:p>
          <a:p>
            <a:r>
              <a:rPr lang="en-US" dirty="0"/>
              <a:t>Use a web font</a:t>
            </a:r>
          </a:p>
          <a:p>
            <a:r>
              <a:rPr lang="en-US" dirty="0"/>
              <a:t>Define list styles</a:t>
            </a:r>
          </a:p>
          <a:p>
            <a:r>
              <a:rPr lang="en-US" dirty="0"/>
              <a:t>Work with margins and padding space</a:t>
            </a:r>
          </a:p>
          <a:p>
            <a:r>
              <a:rPr lang="en-US" dirty="0"/>
              <a:t>Use pseudo-classes and pseudo-elements</a:t>
            </a:r>
          </a:p>
          <a:p>
            <a:r>
              <a:rPr lang="en-US" dirty="0"/>
              <a:t>Insert page content with CSS</a:t>
            </a:r>
          </a:p>
        </p:txBody>
      </p:sp>
    </p:spTree>
    <p:extLst>
      <p:ext uri="{BB962C8B-B14F-4D97-AF65-F5344CB8AC3E}">
        <p14:creationId xmlns:p14="http://schemas.microsoft.com/office/powerpoint/2010/main" val="26199590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Attribute Selectors</a:t>
            </a:r>
          </a:p>
        </p:txBody>
      </p:sp>
      <p:sp>
        <p:nvSpPr>
          <p:cNvPr id="3" name="Text Placeholder 2"/>
          <p:cNvSpPr>
            <a:spLocks noGrp="1"/>
          </p:cNvSpPr>
          <p:nvPr>
            <p:ph type="body" sz="quarter" idx="17"/>
          </p:nvPr>
        </p:nvSpPr>
        <p:spPr/>
        <p:txBody>
          <a:bodyPr/>
          <a:lstStyle/>
          <a:p>
            <a:r>
              <a:rPr lang="en-US" dirty="0"/>
              <a:t>Selectors also can be defined based on attributes and attribute values within elements</a:t>
            </a:r>
          </a:p>
          <a:p>
            <a:pPr lvl="1"/>
            <a:r>
              <a:rPr lang="en-US" sz="2600" dirty="0">
                <a:latin typeface="Courier New" panose="02070309020205020404" pitchFamily="49" charset="0"/>
                <a:cs typeface="Courier New" panose="02070309020205020404" pitchFamily="49" charset="0"/>
              </a:rPr>
              <a:t>id</a:t>
            </a:r>
            <a:r>
              <a:rPr lang="en-US" dirty="0"/>
              <a:t> – Identifies specific elements within the document</a:t>
            </a:r>
          </a:p>
          <a:p>
            <a:pPr lvl="1"/>
            <a:r>
              <a:rPr lang="en-US" sz="2600" dirty="0">
                <a:latin typeface="Courier New" panose="02070309020205020404" pitchFamily="49" charset="0"/>
                <a:cs typeface="Courier New" panose="02070309020205020404" pitchFamily="49" charset="0"/>
              </a:rPr>
              <a:t>Class </a:t>
            </a:r>
            <a:r>
              <a:rPr lang="en-US" dirty="0"/>
              <a:t>– Identifies a group of elements that share a similar characteristic or property</a:t>
            </a:r>
          </a:p>
        </p:txBody>
      </p:sp>
    </p:spTree>
    <p:extLst>
      <p:ext uri="{BB962C8B-B14F-4D97-AF65-F5344CB8AC3E}">
        <p14:creationId xmlns:p14="http://schemas.microsoft.com/office/powerpoint/2010/main" val="5258954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Attribute Selectors (continued 1)</a:t>
            </a:r>
          </a:p>
        </p:txBody>
      </p:sp>
      <p:graphicFrame>
        <p:nvGraphicFramePr>
          <p:cNvPr id="6" name="Table Placeholder 5"/>
          <p:cNvGraphicFramePr>
            <a:graphicFrameLocks noGrp="1"/>
          </p:cNvGraphicFramePr>
          <p:nvPr>
            <p:ph type="tbl" sz="quarter" idx="10"/>
            <p:extLst>
              <p:ext uri="{D42A27DB-BD31-4B8C-83A1-F6EECF244321}">
                <p14:modId xmlns:p14="http://schemas.microsoft.com/office/powerpoint/2010/main" val="1838069336"/>
              </p:ext>
            </p:extLst>
          </p:nvPr>
        </p:nvGraphicFramePr>
        <p:xfrm>
          <a:off x="647020" y="1387929"/>
          <a:ext cx="7849960" cy="3885161"/>
        </p:xfrm>
        <a:graphic>
          <a:graphicData uri="http://schemas.openxmlformats.org/drawingml/2006/table">
            <a:tbl>
              <a:tblPr firstRow="1"/>
              <a:tblGrid>
                <a:gridCol w="2264228">
                  <a:extLst>
                    <a:ext uri="{9D8B030D-6E8A-4147-A177-3AD203B41FA5}">
                      <a16:colId xmlns:a16="http://schemas.microsoft.com/office/drawing/2014/main" val="20000"/>
                    </a:ext>
                  </a:extLst>
                </a:gridCol>
                <a:gridCol w="2203403">
                  <a:extLst>
                    <a:ext uri="{9D8B030D-6E8A-4147-A177-3AD203B41FA5}">
                      <a16:colId xmlns:a16="http://schemas.microsoft.com/office/drawing/2014/main" val="20001"/>
                    </a:ext>
                  </a:extLst>
                </a:gridCol>
                <a:gridCol w="1630323">
                  <a:extLst>
                    <a:ext uri="{9D8B030D-6E8A-4147-A177-3AD203B41FA5}">
                      <a16:colId xmlns:a16="http://schemas.microsoft.com/office/drawing/2014/main" val="20002"/>
                    </a:ext>
                  </a:extLst>
                </a:gridCol>
                <a:gridCol w="1752006">
                  <a:extLst>
                    <a:ext uri="{9D8B030D-6E8A-4147-A177-3AD203B41FA5}">
                      <a16:colId xmlns:a16="http://schemas.microsoft.com/office/drawing/2014/main" val="20003"/>
                    </a:ext>
                  </a:extLst>
                </a:gridCol>
              </a:tblGrid>
              <a:tr h="568025">
                <a:tc>
                  <a:txBody>
                    <a:bodyPr/>
                    <a:lstStyle/>
                    <a:p>
                      <a:pPr marL="0" marR="0">
                        <a:lnSpc>
                          <a:spcPts val="1300"/>
                        </a:lnSpc>
                        <a:spcBef>
                          <a:spcPts val="300"/>
                        </a:spcBef>
                        <a:spcAft>
                          <a:spcPts val="0"/>
                        </a:spcAft>
                      </a:pPr>
                      <a:r>
                        <a:rPr lang="en-US" sz="18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Selector</a:t>
                      </a:r>
                      <a:endParaRPr lang="en-US"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marL="43166" marR="43166" marT="107916" marB="21583" anchor="b">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BB9"/>
                    </a:solidFill>
                  </a:tcPr>
                </a:tc>
                <a:tc>
                  <a:txBody>
                    <a:bodyPr/>
                    <a:lstStyle/>
                    <a:p>
                      <a:pPr marL="0" marR="0">
                        <a:lnSpc>
                          <a:spcPts val="1300"/>
                        </a:lnSpc>
                        <a:spcBef>
                          <a:spcPts val="300"/>
                        </a:spcBef>
                        <a:spcAft>
                          <a:spcPts val="0"/>
                        </a:spcAft>
                      </a:pPr>
                      <a:r>
                        <a:rPr lang="en-US" sz="18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Selects</a:t>
                      </a:r>
                      <a:endParaRPr lang="en-US"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marL="0" marR="43166" marT="107916" marB="21583" anchor="b">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BB9"/>
                    </a:solidFill>
                  </a:tcPr>
                </a:tc>
                <a:tc>
                  <a:txBody>
                    <a:bodyPr/>
                    <a:lstStyle/>
                    <a:p>
                      <a:pPr marL="0" marR="0">
                        <a:lnSpc>
                          <a:spcPts val="1300"/>
                        </a:lnSpc>
                        <a:spcBef>
                          <a:spcPts val="300"/>
                        </a:spcBef>
                        <a:spcAft>
                          <a:spcPts val="0"/>
                        </a:spcAft>
                      </a:pPr>
                      <a:r>
                        <a:rPr lang="en-US" sz="18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Example</a:t>
                      </a:r>
                      <a:endParaRPr lang="en-US"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marL="0" marR="43166" marT="107916" marB="21583" anchor="b">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BB9"/>
                    </a:solidFill>
                  </a:tcPr>
                </a:tc>
                <a:tc>
                  <a:txBody>
                    <a:bodyPr/>
                    <a:lstStyle/>
                    <a:p>
                      <a:pPr marL="0" marR="0">
                        <a:lnSpc>
                          <a:spcPts val="1300"/>
                        </a:lnSpc>
                        <a:spcBef>
                          <a:spcPts val="300"/>
                        </a:spcBef>
                        <a:spcAft>
                          <a:spcPts val="0"/>
                        </a:spcAft>
                      </a:pPr>
                      <a:r>
                        <a:rPr lang="en-US" sz="18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Selects</a:t>
                      </a:r>
                      <a:endParaRPr lang="en-US"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marL="0" marR="43166" marT="107916" marB="21583" anchor="b">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BB9"/>
                    </a:solidFill>
                  </a:tcPr>
                </a:tc>
                <a:extLst>
                  <a:ext uri="{0D108BD9-81ED-4DB2-BD59-A6C34878D82A}">
                    <a16:rowId xmlns:a16="http://schemas.microsoft.com/office/drawing/2014/main" val="10000"/>
                  </a:ext>
                </a:extLst>
              </a:tr>
              <a:tr h="335889">
                <a:tc>
                  <a:txBody>
                    <a:bodyPr/>
                    <a:lstStyle/>
                    <a:p>
                      <a:pPr marL="0" marR="0">
                        <a:lnSpc>
                          <a:spcPts val="1300"/>
                        </a:lnSpc>
                        <a:spcBef>
                          <a:spcPts val="300"/>
                        </a:spcBef>
                        <a:spcAft>
                          <a:spcPts val="0"/>
                        </a:spcAft>
                      </a:pPr>
                      <a:r>
                        <a:rPr lang="en-US" sz="1600" i="1"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elem</a:t>
                      </a:r>
                      <a:r>
                        <a:rPr lang="en-US" sz="1600"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a:t>
                      </a:r>
                      <a:r>
                        <a:rPr lang="en-US" sz="1600" i="1"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id</a:t>
                      </a:r>
                      <a:endParaRPr lang="en-US" sz="1600"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43166" marR="43166" marT="28778" marB="28778">
                    <a:lnL w="12700" cap="flat" cmpd="sng" algn="ctr">
                      <a:solidFill>
                        <a:srgbClr val="000000"/>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tc>
                  <a:txBody>
                    <a:bodyPr/>
                    <a:lstStyle/>
                    <a:p>
                      <a:pPr marL="0" marR="0">
                        <a:lnSpc>
                          <a:spcPts val="1300"/>
                        </a:lnSpc>
                        <a:spcBef>
                          <a:spcPts val="300"/>
                        </a:spcBef>
                        <a:spcAft>
                          <a:spcPts val="0"/>
                        </a:spcAft>
                      </a:pPr>
                      <a:r>
                        <a:rPr lang="en-US" sz="16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Element </a:t>
                      </a:r>
                      <a:r>
                        <a:rPr lang="en-US" sz="1600" i="1"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elem</a:t>
                      </a:r>
                      <a:r>
                        <a:rPr lang="en-US" sz="16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with the ID value </a:t>
                      </a:r>
                      <a:r>
                        <a:rPr lang="en-US" sz="1600" i="1"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id</a:t>
                      </a:r>
                      <a:endParaRPr lang="en-US" sz="1600"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43166" marT="28778" marB="28778">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tc>
                  <a:txBody>
                    <a:bodyPr/>
                    <a:lstStyle/>
                    <a:p>
                      <a:pPr marL="0" marR="0">
                        <a:lnSpc>
                          <a:spcPts val="1300"/>
                        </a:lnSpc>
                        <a:spcBef>
                          <a:spcPts val="300"/>
                        </a:spcBef>
                        <a:spcAft>
                          <a:spcPts val="0"/>
                        </a:spcAft>
                      </a:pPr>
                      <a:r>
                        <a:rPr lang="en-US" sz="1600"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h1#intro</a:t>
                      </a:r>
                    </a:p>
                  </a:txBody>
                  <a:tcPr marL="0" marR="43166" marT="28778" marB="28778">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tc>
                  <a:txBody>
                    <a:bodyPr/>
                    <a:lstStyle/>
                    <a:p>
                      <a:pPr marL="0" marR="0">
                        <a:lnSpc>
                          <a:spcPts val="1300"/>
                        </a:lnSpc>
                        <a:spcBef>
                          <a:spcPts val="300"/>
                        </a:spcBef>
                        <a:spcAft>
                          <a:spcPts val="0"/>
                        </a:spcAft>
                      </a:pPr>
                      <a:r>
                        <a:rPr lang="en-US" sz="16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The </a:t>
                      </a:r>
                      <a:r>
                        <a:rPr lang="en-US" sz="1600"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h1</a:t>
                      </a:r>
                      <a:r>
                        <a:rPr lang="en-US" sz="16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heading with the id </a:t>
                      </a:r>
                      <a:r>
                        <a:rPr lang="en-US" sz="1600" i="1"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intro</a:t>
                      </a:r>
                      <a:endParaRPr lang="en-US" sz="1600"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43166" marT="28778" marB="28778">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335889">
                <a:tc>
                  <a:txBody>
                    <a:bodyPr/>
                    <a:lstStyle/>
                    <a:p>
                      <a:pPr marL="0" marR="0">
                        <a:lnSpc>
                          <a:spcPts val="1300"/>
                        </a:lnSpc>
                        <a:spcBef>
                          <a:spcPts val="300"/>
                        </a:spcBef>
                        <a:spcAft>
                          <a:spcPts val="0"/>
                        </a:spcAft>
                      </a:pPr>
                      <a:r>
                        <a:rPr lang="en-US" sz="1600"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a:t>
                      </a:r>
                      <a:r>
                        <a:rPr lang="en-US" sz="1600" i="1"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id</a:t>
                      </a:r>
                      <a:endParaRPr lang="en-US" sz="1600"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43166" marR="43166" marT="28778" marB="28778">
                    <a:lnL w="12700" cap="flat" cmpd="sng" algn="ctr">
                      <a:solidFill>
                        <a:srgbClr val="000000"/>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BFE2C9"/>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tc>
                  <a:txBody>
                    <a:bodyPr/>
                    <a:lstStyle/>
                    <a:p>
                      <a:pPr marL="0" marR="0">
                        <a:lnSpc>
                          <a:spcPts val="1300"/>
                        </a:lnSpc>
                        <a:spcBef>
                          <a:spcPts val="300"/>
                        </a:spcBef>
                        <a:spcAft>
                          <a:spcPts val="0"/>
                        </a:spcAft>
                      </a:pPr>
                      <a:r>
                        <a:rPr lang="en-US" sz="16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Any element with the ID value </a:t>
                      </a:r>
                      <a:r>
                        <a:rPr lang="en-US" sz="1600" i="1"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id</a:t>
                      </a:r>
                      <a:endParaRPr lang="en-US" sz="1600"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43166" marT="28778" marB="28778">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BFE2C9"/>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tc>
                  <a:txBody>
                    <a:bodyPr/>
                    <a:lstStyle/>
                    <a:p>
                      <a:pPr marL="0" marR="0">
                        <a:lnSpc>
                          <a:spcPts val="1300"/>
                        </a:lnSpc>
                        <a:spcBef>
                          <a:spcPts val="300"/>
                        </a:spcBef>
                        <a:spcAft>
                          <a:spcPts val="0"/>
                        </a:spcAft>
                      </a:pPr>
                      <a:r>
                        <a:rPr lang="en-US" sz="1600"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#intro</a:t>
                      </a:r>
                    </a:p>
                  </a:txBody>
                  <a:tcPr marL="0" marR="43166" marT="28778" marB="28778">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BFE2C9"/>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tc>
                  <a:txBody>
                    <a:bodyPr/>
                    <a:lstStyle/>
                    <a:p>
                      <a:pPr marL="0" marR="0">
                        <a:lnSpc>
                          <a:spcPts val="1300"/>
                        </a:lnSpc>
                        <a:spcBef>
                          <a:spcPts val="300"/>
                        </a:spcBef>
                        <a:spcAft>
                          <a:spcPts val="0"/>
                        </a:spcAft>
                      </a:pPr>
                      <a:r>
                        <a:rPr lang="en-US" sz="16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Any element with the id </a:t>
                      </a:r>
                      <a:r>
                        <a:rPr lang="en-US" sz="1600" i="1"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intro</a:t>
                      </a:r>
                      <a:endParaRPr lang="en-US" sz="1600"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43166" marT="28778" marB="28778">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BFE2C9"/>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335889">
                <a:tc>
                  <a:txBody>
                    <a:bodyPr/>
                    <a:lstStyle/>
                    <a:p>
                      <a:pPr marL="0" marR="0">
                        <a:lnSpc>
                          <a:spcPts val="1300"/>
                        </a:lnSpc>
                        <a:spcBef>
                          <a:spcPts val="300"/>
                        </a:spcBef>
                        <a:spcAft>
                          <a:spcPts val="0"/>
                        </a:spcAft>
                      </a:pPr>
                      <a:r>
                        <a:rPr lang="en-US" sz="1600" i="1"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elem.class</a:t>
                      </a:r>
                      <a:endParaRPr lang="en-US" sz="1600"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43166" marR="43166" marT="28778" marB="28778">
                    <a:lnL w="12700" cap="flat" cmpd="sng" algn="ctr">
                      <a:solidFill>
                        <a:srgbClr val="000000"/>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BFE2C9"/>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tc>
                  <a:txBody>
                    <a:bodyPr/>
                    <a:lstStyle/>
                    <a:p>
                      <a:pPr marL="0" marR="0">
                        <a:lnSpc>
                          <a:spcPts val="1300"/>
                        </a:lnSpc>
                        <a:spcBef>
                          <a:spcPts val="300"/>
                        </a:spcBef>
                        <a:spcAft>
                          <a:spcPts val="0"/>
                        </a:spcAft>
                      </a:pPr>
                      <a:r>
                        <a:rPr lang="en-US" sz="16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All </a:t>
                      </a:r>
                      <a:r>
                        <a:rPr lang="en-US" sz="1600" i="1"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elem</a:t>
                      </a:r>
                      <a:r>
                        <a:rPr lang="en-US" sz="16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elements with the </a:t>
                      </a:r>
                      <a:r>
                        <a:rPr lang="en-US" sz="1600"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class</a:t>
                      </a:r>
                      <a:r>
                        <a:rPr lang="en-US" sz="16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attribute value </a:t>
                      </a:r>
                      <a:r>
                        <a:rPr lang="en-US" sz="1600" i="1"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class</a:t>
                      </a:r>
                      <a:endParaRPr lang="en-US" sz="1600"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43166" marT="28778" marB="28778">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BFE2C9"/>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tc>
                  <a:txBody>
                    <a:bodyPr/>
                    <a:lstStyle/>
                    <a:p>
                      <a:pPr marL="0" marR="0">
                        <a:lnSpc>
                          <a:spcPts val="1300"/>
                        </a:lnSpc>
                        <a:spcBef>
                          <a:spcPts val="300"/>
                        </a:spcBef>
                        <a:spcAft>
                          <a:spcPts val="0"/>
                        </a:spcAft>
                      </a:pPr>
                      <a:r>
                        <a:rPr lang="en-US" sz="1600"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p.main</a:t>
                      </a:r>
                    </a:p>
                  </a:txBody>
                  <a:tcPr marL="0" marR="43166" marT="28778" marB="28778">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BFE2C9"/>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tc>
                  <a:txBody>
                    <a:bodyPr/>
                    <a:lstStyle/>
                    <a:p>
                      <a:pPr marL="0" marR="0">
                        <a:lnSpc>
                          <a:spcPts val="1300"/>
                        </a:lnSpc>
                        <a:spcBef>
                          <a:spcPts val="300"/>
                        </a:spcBef>
                        <a:spcAft>
                          <a:spcPts val="0"/>
                        </a:spcAft>
                      </a:pPr>
                      <a:r>
                        <a:rPr lang="en-US" sz="16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All paragraphs belonging to the </a:t>
                      </a:r>
                      <a:r>
                        <a:rPr lang="en-US" sz="1600" i="1"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main</a:t>
                      </a:r>
                      <a:r>
                        <a:rPr lang="en-US" sz="16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class</a:t>
                      </a:r>
                    </a:p>
                  </a:txBody>
                  <a:tcPr marL="0" marR="43166" marT="28778" marB="28778">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BFE2C9"/>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335889">
                <a:tc>
                  <a:txBody>
                    <a:bodyPr/>
                    <a:lstStyle/>
                    <a:p>
                      <a:pPr marL="0" marR="0">
                        <a:lnSpc>
                          <a:spcPts val="1300"/>
                        </a:lnSpc>
                        <a:spcBef>
                          <a:spcPts val="300"/>
                        </a:spcBef>
                        <a:spcAft>
                          <a:spcPts val="0"/>
                        </a:spcAft>
                      </a:pPr>
                      <a:r>
                        <a:rPr lang="en-US" sz="1600" i="1"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.class</a:t>
                      </a:r>
                      <a:endParaRPr lang="en-US" sz="1600"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43166" marR="43166" marT="28778" marB="28778">
                    <a:lnL w="12700" cap="flat" cmpd="sng" algn="ctr">
                      <a:solidFill>
                        <a:srgbClr val="000000"/>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BFE2C9"/>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tc>
                  <a:txBody>
                    <a:bodyPr/>
                    <a:lstStyle/>
                    <a:p>
                      <a:pPr marL="0" marR="0">
                        <a:lnSpc>
                          <a:spcPts val="1300"/>
                        </a:lnSpc>
                        <a:spcBef>
                          <a:spcPts val="300"/>
                        </a:spcBef>
                        <a:spcAft>
                          <a:spcPts val="0"/>
                        </a:spcAft>
                      </a:pPr>
                      <a:r>
                        <a:rPr lang="en-US" sz="16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All elements with the class value </a:t>
                      </a:r>
                      <a:r>
                        <a:rPr lang="en-US" sz="1600" i="1"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class</a:t>
                      </a:r>
                      <a:endParaRPr lang="en-US" sz="1600"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43166" marT="28778" marB="28778">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BFE2C9"/>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tc>
                  <a:txBody>
                    <a:bodyPr/>
                    <a:lstStyle/>
                    <a:p>
                      <a:pPr marL="0" marR="0">
                        <a:lnSpc>
                          <a:spcPts val="1300"/>
                        </a:lnSpc>
                        <a:spcBef>
                          <a:spcPts val="300"/>
                        </a:spcBef>
                        <a:spcAft>
                          <a:spcPts val="0"/>
                        </a:spcAft>
                      </a:pPr>
                      <a:r>
                        <a:rPr lang="en-US" sz="1600"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.main</a:t>
                      </a:r>
                    </a:p>
                  </a:txBody>
                  <a:tcPr marL="0" marR="43166" marT="28778" marB="28778">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BFE2C9"/>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tc>
                  <a:txBody>
                    <a:bodyPr/>
                    <a:lstStyle/>
                    <a:p>
                      <a:pPr marL="0" marR="0">
                        <a:lnSpc>
                          <a:spcPts val="1300"/>
                        </a:lnSpc>
                        <a:spcBef>
                          <a:spcPts val="300"/>
                        </a:spcBef>
                        <a:spcAft>
                          <a:spcPts val="0"/>
                        </a:spcAft>
                      </a:pPr>
                      <a:r>
                        <a:rPr lang="en-US" sz="16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All elements belonging to the </a:t>
                      </a:r>
                      <a:r>
                        <a:rPr lang="en-US" sz="1600" i="1"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main</a:t>
                      </a:r>
                      <a:r>
                        <a:rPr lang="en-US" sz="16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class</a:t>
                      </a:r>
                    </a:p>
                  </a:txBody>
                  <a:tcPr marL="0" marR="43166" marT="28778" marB="28778">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BFE2C9"/>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470627">
                <a:tc>
                  <a:txBody>
                    <a:bodyPr/>
                    <a:lstStyle/>
                    <a:p>
                      <a:pPr marL="0" marR="0">
                        <a:lnSpc>
                          <a:spcPts val="1300"/>
                        </a:lnSpc>
                        <a:spcBef>
                          <a:spcPts val="300"/>
                        </a:spcBef>
                        <a:spcAft>
                          <a:spcPts val="0"/>
                        </a:spcAft>
                      </a:pPr>
                      <a:r>
                        <a:rPr lang="en-US" sz="1600" i="1"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elem </a:t>
                      </a:r>
                      <a:r>
                        <a:rPr lang="en-US" sz="1600"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a:t>
                      </a:r>
                      <a:r>
                        <a:rPr lang="en-US" sz="1600" i="1"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att</a:t>
                      </a:r>
                      <a:r>
                        <a:rPr lang="en-US" sz="1600"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a:t>
                      </a:r>
                    </a:p>
                  </a:txBody>
                  <a:tcPr marL="43166" marR="43166" marT="28778" marB="28778">
                    <a:lnL w="12700" cap="flat" cmpd="sng" algn="ctr">
                      <a:solidFill>
                        <a:srgbClr val="000000"/>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BFE2C9"/>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tc>
                  <a:txBody>
                    <a:bodyPr/>
                    <a:lstStyle/>
                    <a:p>
                      <a:pPr marL="0" marR="0">
                        <a:lnSpc>
                          <a:spcPts val="1300"/>
                        </a:lnSpc>
                        <a:spcBef>
                          <a:spcPts val="300"/>
                        </a:spcBef>
                        <a:spcAft>
                          <a:spcPts val="0"/>
                        </a:spcAft>
                      </a:pPr>
                      <a:r>
                        <a:rPr lang="en-US" sz="16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All </a:t>
                      </a:r>
                      <a:r>
                        <a:rPr lang="en-US" sz="1600" i="1"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elem</a:t>
                      </a:r>
                      <a:r>
                        <a:rPr lang="en-US" sz="16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elements containing the </a:t>
                      </a:r>
                      <a:r>
                        <a:rPr lang="en-US" sz="1600" i="1"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att</a:t>
                      </a:r>
                      <a:r>
                        <a:rPr lang="en-US" sz="16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attribute</a:t>
                      </a:r>
                    </a:p>
                  </a:txBody>
                  <a:tcPr marL="0" marR="43166" marT="28778" marB="28778">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BFE2C9"/>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tc>
                  <a:txBody>
                    <a:bodyPr/>
                    <a:lstStyle/>
                    <a:p>
                      <a:pPr marL="0" marR="0">
                        <a:lnSpc>
                          <a:spcPts val="1300"/>
                        </a:lnSpc>
                        <a:spcBef>
                          <a:spcPts val="300"/>
                        </a:spcBef>
                        <a:spcAft>
                          <a:spcPts val="0"/>
                        </a:spcAft>
                      </a:pPr>
                      <a:r>
                        <a:rPr lang="en-US" sz="1600"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a[href]</a:t>
                      </a:r>
                    </a:p>
                  </a:txBody>
                  <a:tcPr marL="0" marR="43166" marT="28778" marB="28778">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BFE2C9"/>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tc>
                  <a:txBody>
                    <a:bodyPr/>
                    <a:lstStyle/>
                    <a:p>
                      <a:pPr marL="0" marR="0">
                        <a:lnSpc>
                          <a:spcPts val="1300"/>
                        </a:lnSpc>
                        <a:spcBef>
                          <a:spcPts val="300"/>
                        </a:spcBef>
                        <a:spcAft>
                          <a:spcPts val="0"/>
                        </a:spcAft>
                      </a:pPr>
                      <a:r>
                        <a:rPr lang="en-US" sz="16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All hypertext elements containing the </a:t>
                      </a:r>
                      <a:r>
                        <a:rPr lang="en-US" sz="1600"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href</a:t>
                      </a:r>
                      <a:r>
                        <a:rPr lang="en-US" sz="16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attribute</a:t>
                      </a:r>
                    </a:p>
                  </a:txBody>
                  <a:tcPr marL="0" marR="43166" marT="28778" marB="28778">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BFE2C9"/>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470627">
                <a:tc>
                  <a:txBody>
                    <a:bodyPr/>
                    <a:lstStyle/>
                    <a:p>
                      <a:pPr marL="0" marR="0">
                        <a:lnSpc>
                          <a:spcPts val="1300"/>
                        </a:lnSpc>
                        <a:spcBef>
                          <a:spcPts val="300"/>
                        </a:spcBef>
                        <a:spcAft>
                          <a:spcPts val="0"/>
                        </a:spcAft>
                      </a:pPr>
                      <a:r>
                        <a:rPr lang="en-US" sz="1600" i="1"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elem </a:t>
                      </a:r>
                      <a:r>
                        <a:rPr lang="en-US" sz="1600"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a:t>
                      </a:r>
                      <a:r>
                        <a:rPr lang="en-US" sz="1600" i="1"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att</a:t>
                      </a:r>
                      <a:r>
                        <a:rPr lang="en-US" sz="1600"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a:t>
                      </a:r>
                      <a:r>
                        <a:rPr lang="en-US" sz="1600" i="1"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text</a:t>
                      </a:r>
                      <a:r>
                        <a:rPr lang="en-US" sz="1600"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a:t>
                      </a:r>
                    </a:p>
                  </a:txBody>
                  <a:tcPr marL="43166" marR="43166" marT="28778" marB="28778">
                    <a:lnL w="12700" cap="flat" cmpd="sng" algn="ctr">
                      <a:solidFill>
                        <a:srgbClr val="000000"/>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BFE2C9"/>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tc>
                  <a:txBody>
                    <a:bodyPr/>
                    <a:lstStyle/>
                    <a:p>
                      <a:pPr marL="0" marR="0">
                        <a:lnSpc>
                          <a:spcPts val="1300"/>
                        </a:lnSpc>
                        <a:spcBef>
                          <a:spcPts val="300"/>
                        </a:spcBef>
                        <a:spcAft>
                          <a:spcPts val="0"/>
                        </a:spcAft>
                      </a:pPr>
                      <a:r>
                        <a:rPr lang="en-US" sz="16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All </a:t>
                      </a:r>
                      <a:r>
                        <a:rPr lang="en-US" sz="1600" i="1"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elem</a:t>
                      </a:r>
                      <a:r>
                        <a:rPr lang="en-US" sz="16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elements whose </a:t>
                      </a:r>
                      <a:r>
                        <a:rPr lang="en-US" sz="160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att</a:t>
                      </a:r>
                      <a:r>
                        <a:rPr lang="en-US" sz="16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attribute equals </a:t>
                      </a:r>
                      <a:r>
                        <a:rPr lang="en-US" sz="1600" i="1"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text</a:t>
                      </a:r>
                      <a:endParaRPr lang="en-US" sz="1600"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43166" marT="28778" marB="28778">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BFE2C9"/>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tc>
                  <a:txBody>
                    <a:bodyPr/>
                    <a:lstStyle/>
                    <a:p>
                      <a:pPr marL="0" marR="0">
                        <a:lnSpc>
                          <a:spcPts val="1300"/>
                        </a:lnSpc>
                        <a:spcBef>
                          <a:spcPts val="300"/>
                        </a:spcBef>
                        <a:spcAft>
                          <a:spcPts val="0"/>
                        </a:spcAft>
                      </a:pPr>
                      <a:r>
                        <a:rPr lang="en-US" sz="1600"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a[href=”top.html”]</a:t>
                      </a:r>
                    </a:p>
                  </a:txBody>
                  <a:tcPr marL="0" marR="43166" marT="28778" marB="28778">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BFE2C9"/>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tc>
                  <a:txBody>
                    <a:bodyPr/>
                    <a:lstStyle/>
                    <a:p>
                      <a:pPr marL="0" marR="0">
                        <a:lnSpc>
                          <a:spcPts val="1300"/>
                        </a:lnSpc>
                        <a:spcBef>
                          <a:spcPts val="300"/>
                        </a:spcBef>
                        <a:spcAft>
                          <a:spcPts val="0"/>
                        </a:spcAft>
                      </a:pPr>
                      <a:r>
                        <a:rPr lang="en-US" sz="16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All hypertext elements whose </a:t>
                      </a:r>
                      <a:r>
                        <a:rPr lang="en-US" sz="1600"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href</a:t>
                      </a:r>
                      <a:r>
                        <a:rPr lang="en-US" sz="16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attribute equals </a:t>
                      </a:r>
                      <a:r>
                        <a:rPr lang="en-US" sz="1600" i="1"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top.html</a:t>
                      </a:r>
                      <a:endParaRPr lang="en-US" sz="1600"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43166" marT="28778" marB="28778">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BFE2C9"/>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7088589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Attribute Selectors (continued 2)</a:t>
            </a:r>
          </a:p>
        </p:txBody>
      </p:sp>
      <p:graphicFrame>
        <p:nvGraphicFramePr>
          <p:cNvPr id="6" name="Table Placeholder 5"/>
          <p:cNvGraphicFramePr>
            <a:graphicFrameLocks noGrp="1"/>
          </p:cNvGraphicFramePr>
          <p:nvPr>
            <p:ph type="tbl" sz="quarter" idx="10"/>
            <p:extLst>
              <p:ext uri="{D42A27DB-BD31-4B8C-83A1-F6EECF244321}">
                <p14:modId xmlns:p14="http://schemas.microsoft.com/office/powerpoint/2010/main" val="1045300896"/>
              </p:ext>
            </p:extLst>
          </p:nvPr>
        </p:nvGraphicFramePr>
        <p:xfrm>
          <a:off x="456973" y="1387928"/>
          <a:ext cx="8230053" cy="4817449"/>
        </p:xfrm>
        <a:graphic>
          <a:graphicData uri="http://schemas.openxmlformats.org/drawingml/2006/table">
            <a:tbl>
              <a:tblPr firstRow="1"/>
              <a:tblGrid>
                <a:gridCol w="2278742">
                  <a:extLst>
                    <a:ext uri="{9D8B030D-6E8A-4147-A177-3AD203B41FA5}">
                      <a16:colId xmlns:a16="http://schemas.microsoft.com/office/drawing/2014/main" val="20000"/>
                    </a:ext>
                  </a:extLst>
                </a:gridCol>
                <a:gridCol w="1771197">
                  <a:extLst>
                    <a:ext uri="{9D8B030D-6E8A-4147-A177-3AD203B41FA5}">
                      <a16:colId xmlns:a16="http://schemas.microsoft.com/office/drawing/2014/main" val="20001"/>
                    </a:ext>
                  </a:extLst>
                </a:gridCol>
                <a:gridCol w="2269671">
                  <a:extLst>
                    <a:ext uri="{9D8B030D-6E8A-4147-A177-3AD203B41FA5}">
                      <a16:colId xmlns:a16="http://schemas.microsoft.com/office/drawing/2014/main" val="20002"/>
                    </a:ext>
                  </a:extLst>
                </a:gridCol>
                <a:gridCol w="1910443">
                  <a:extLst>
                    <a:ext uri="{9D8B030D-6E8A-4147-A177-3AD203B41FA5}">
                      <a16:colId xmlns:a16="http://schemas.microsoft.com/office/drawing/2014/main" val="20003"/>
                    </a:ext>
                  </a:extLst>
                </a:gridCol>
              </a:tblGrid>
              <a:tr h="194286">
                <a:tc>
                  <a:txBody>
                    <a:bodyPr/>
                    <a:lstStyle/>
                    <a:p>
                      <a:pPr marL="0" marR="0">
                        <a:lnSpc>
                          <a:spcPts val="1300"/>
                        </a:lnSpc>
                        <a:spcBef>
                          <a:spcPts val="300"/>
                        </a:spcBef>
                        <a:spcAft>
                          <a:spcPts val="0"/>
                        </a:spcAft>
                      </a:pPr>
                      <a:r>
                        <a:rPr lang="en-US" sz="18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Selector</a:t>
                      </a:r>
                      <a:endParaRPr lang="en-US"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marL="43166" marR="43166" marT="107916" marB="21583" anchor="b">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BB9"/>
                    </a:solidFill>
                  </a:tcPr>
                </a:tc>
                <a:tc>
                  <a:txBody>
                    <a:bodyPr/>
                    <a:lstStyle/>
                    <a:p>
                      <a:pPr marL="0" marR="0">
                        <a:lnSpc>
                          <a:spcPts val="1300"/>
                        </a:lnSpc>
                        <a:spcBef>
                          <a:spcPts val="300"/>
                        </a:spcBef>
                        <a:spcAft>
                          <a:spcPts val="0"/>
                        </a:spcAft>
                      </a:pPr>
                      <a:r>
                        <a:rPr lang="en-US" sz="18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Selects</a:t>
                      </a:r>
                      <a:endParaRPr lang="en-US"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marL="0" marR="43166" marT="107916" marB="21583" anchor="b">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BB9"/>
                    </a:solidFill>
                  </a:tcPr>
                </a:tc>
                <a:tc>
                  <a:txBody>
                    <a:bodyPr/>
                    <a:lstStyle/>
                    <a:p>
                      <a:pPr marL="0" marR="0">
                        <a:lnSpc>
                          <a:spcPts val="1300"/>
                        </a:lnSpc>
                        <a:spcBef>
                          <a:spcPts val="300"/>
                        </a:spcBef>
                        <a:spcAft>
                          <a:spcPts val="0"/>
                        </a:spcAft>
                      </a:pPr>
                      <a:r>
                        <a:rPr lang="en-US" sz="18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Example</a:t>
                      </a:r>
                      <a:endParaRPr lang="en-US"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marL="0" marR="43166" marT="107916" marB="21583" anchor="b">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BB9"/>
                    </a:solidFill>
                  </a:tcPr>
                </a:tc>
                <a:tc>
                  <a:txBody>
                    <a:bodyPr/>
                    <a:lstStyle/>
                    <a:p>
                      <a:pPr marL="0" marR="0">
                        <a:lnSpc>
                          <a:spcPts val="1300"/>
                        </a:lnSpc>
                        <a:spcBef>
                          <a:spcPts val="300"/>
                        </a:spcBef>
                        <a:spcAft>
                          <a:spcPts val="0"/>
                        </a:spcAft>
                      </a:pPr>
                      <a:r>
                        <a:rPr lang="en-US" sz="18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Selects</a:t>
                      </a:r>
                      <a:endParaRPr lang="en-US"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marL="0" marR="43166" marT="107916" marB="21583" anchor="b">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BB9"/>
                    </a:solidFill>
                  </a:tcPr>
                </a:tc>
                <a:extLst>
                  <a:ext uri="{0D108BD9-81ED-4DB2-BD59-A6C34878D82A}">
                    <a16:rowId xmlns:a16="http://schemas.microsoft.com/office/drawing/2014/main" val="10000"/>
                  </a:ext>
                </a:extLst>
              </a:tr>
              <a:tr h="335889">
                <a:tc>
                  <a:txBody>
                    <a:bodyPr/>
                    <a:lstStyle/>
                    <a:p>
                      <a:pPr marL="0" marR="0">
                        <a:lnSpc>
                          <a:spcPts val="1300"/>
                        </a:lnSpc>
                        <a:spcBef>
                          <a:spcPts val="300"/>
                        </a:spcBef>
                        <a:spcAft>
                          <a:spcPts val="0"/>
                        </a:spcAft>
                      </a:pPr>
                      <a:r>
                        <a:rPr lang="en-US" sz="1600" b="0" i="1"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elem </a:t>
                      </a:r>
                      <a:r>
                        <a:rPr lang="en-US" sz="1600" b="0"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a:t>
                      </a:r>
                      <a:r>
                        <a:rPr lang="en-US" sz="1600" b="0" i="1"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att~</a:t>
                      </a:r>
                      <a:r>
                        <a:rPr lang="en-US" sz="1600" b="0"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a:t>
                      </a:r>
                      <a:r>
                        <a:rPr lang="en-US" sz="1600" b="0" i="1"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text</a:t>
                      </a:r>
                      <a:r>
                        <a:rPr lang="en-US" sz="1600" b="0"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a:t>
                      </a:r>
                    </a:p>
                  </a:txBody>
                  <a:tcPr marL="43166" marR="43166" marT="28778" marB="28778">
                    <a:lnL w="12700" cap="flat" cmpd="sng" algn="ctr">
                      <a:solidFill>
                        <a:srgbClr val="000000"/>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tc>
                  <a:txBody>
                    <a:bodyPr/>
                    <a:lstStyle/>
                    <a:p>
                      <a:pPr marL="0" marR="0">
                        <a:lnSpc>
                          <a:spcPts val="1300"/>
                        </a:lnSpc>
                        <a:spcBef>
                          <a:spcPts val="300"/>
                        </a:spcBef>
                        <a:spcAft>
                          <a:spcPts val="0"/>
                        </a:spcAft>
                      </a:pPr>
                      <a:r>
                        <a:rPr lang="en-US" sz="16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All </a:t>
                      </a:r>
                      <a:r>
                        <a:rPr lang="en-US" sz="1600" b="0" i="1"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elem</a:t>
                      </a:r>
                      <a:r>
                        <a:rPr lang="en-US" sz="16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elements whose </a:t>
                      </a:r>
                      <a:r>
                        <a:rPr lang="en-US" sz="1600" b="0" i="1"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att</a:t>
                      </a:r>
                      <a:r>
                        <a:rPr lang="en-US" sz="16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attribute contains the word </a:t>
                      </a:r>
                      <a:r>
                        <a:rPr lang="en-US" sz="1600" b="0" i="1"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text</a:t>
                      </a:r>
                      <a:endParaRPr lang="en-US" sz="1600" b="0"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43166" marT="28778" marB="28778">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tc>
                  <a:txBody>
                    <a:bodyPr/>
                    <a:lstStyle/>
                    <a:p>
                      <a:pPr marL="0" marR="0">
                        <a:lnSpc>
                          <a:spcPts val="1300"/>
                        </a:lnSpc>
                        <a:spcBef>
                          <a:spcPts val="300"/>
                        </a:spcBef>
                        <a:spcAft>
                          <a:spcPts val="0"/>
                        </a:spcAft>
                      </a:pPr>
                      <a:r>
                        <a:rPr lang="en-US" sz="1600" b="0"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a[rel~=”glossary”]</a:t>
                      </a:r>
                    </a:p>
                  </a:txBody>
                  <a:tcPr marL="0" marR="43166" marT="28778" marB="28778">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tc>
                  <a:txBody>
                    <a:bodyPr/>
                    <a:lstStyle/>
                    <a:p>
                      <a:pPr marL="0" marR="0">
                        <a:lnSpc>
                          <a:spcPts val="1300"/>
                        </a:lnSpc>
                        <a:spcBef>
                          <a:spcPts val="300"/>
                        </a:spcBef>
                        <a:spcAft>
                          <a:spcPts val="0"/>
                        </a:spcAft>
                      </a:pPr>
                      <a:r>
                        <a:rPr lang="en-US" sz="16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All hypertext elements whose </a:t>
                      </a:r>
                      <a:r>
                        <a:rPr lang="en-US" sz="1600" b="0"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rel</a:t>
                      </a:r>
                      <a:r>
                        <a:rPr lang="en-US" sz="16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attribute contains the word </a:t>
                      </a:r>
                      <a:r>
                        <a:rPr lang="en-US" sz="1600" b="0" i="1"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glossary</a:t>
                      </a:r>
                      <a:endParaRPr lang="en-US" sz="1600" b="0"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43166" marT="28778" marB="28778">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335889">
                <a:tc>
                  <a:txBody>
                    <a:bodyPr/>
                    <a:lstStyle/>
                    <a:p>
                      <a:pPr marL="0" marR="0">
                        <a:lnSpc>
                          <a:spcPts val="1300"/>
                        </a:lnSpc>
                        <a:spcBef>
                          <a:spcPts val="300"/>
                        </a:spcBef>
                        <a:spcAft>
                          <a:spcPts val="0"/>
                        </a:spcAft>
                      </a:pPr>
                      <a:r>
                        <a:rPr lang="en-US" sz="1600" b="0" i="1"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elem </a:t>
                      </a:r>
                      <a:r>
                        <a:rPr lang="en-US" sz="1600" b="0"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a:t>
                      </a:r>
                      <a:r>
                        <a:rPr lang="en-US" sz="1600" b="0" i="1"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att</a:t>
                      </a:r>
                      <a:r>
                        <a:rPr lang="en-US" sz="1600" b="0"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a:t>
                      </a:r>
                      <a:r>
                        <a:rPr lang="en-US" sz="1600" b="0" i="1"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text</a:t>
                      </a:r>
                      <a:r>
                        <a:rPr lang="en-US" sz="1600" b="0"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a:t>
                      </a:r>
                    </a:p>
                  </a:txBody>
                  <a:tcPr marL="43166" marR="43166" marT="28778" marB="28778">
                    <a:lnL w="12700" cap="flat" cmpd="sng" algn="ctr">
                      <a:solidFill>
                        <a:srgbClr val="000000"/>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BFE2C9"/>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tc>
                  <a:txBody>
                    <a:bodyPr/>
                    <a:lstStyle/>
                    <a:p>
                      <a:pPr marL="0" marR="0">
                        <a:lnSpc>
                          <a:spcPts val="1300"/>
                        </a:lnSpc>
                        <a:spcBef>
                          <a:spcPts val="300"/>
                        </a:spcBef>
                        <a:spcAft>
                          <a:spcPts val="0"/>
                        </a:spcAft>
                      </a:pPr>
                      <a:r>
                        <a:rPr lang="en-US" sz="16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All </a:t>
                      </a:r>
                      <a:r>
                        <a:rPr lang="en-US" sz="1600" b="0" i="1"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elem</a:t>
                      </a:r>
                      <a:r>
                        <a:rPr lang="en-US" sz="16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elements whose </a:t>
                      </a:r>
                      <a:r>
                        <a:rPr lang="en-US" sz="1600" b="0" i="1"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att</a:t>
                      </a:r>
                      <a:r>
                        <a:rPr lang="en-US" sz="16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attribute value is a hyphen-separated list of words beginning with </a:t>
                      </a:r>
                      <a:r>
                        <a:rPr lang="en-US" sz="1600" b="0" i="1"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text</a:t>
                      </a:r>
                      <a:endParaRPr lang="en-US" sz="1600" b="0"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43166" marT="28778" marB="28778">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BFE2C9"/>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tc>
                  <a:txBody>
                    <a:bodyPr/>
                    <a:lstStyle/>
                    <a:p>
                      <a:pPr marL="0" marR="0">
                        <a:lnSpc>
                          <a:spcPts val="1300"/>
                        </a:lnSpc>
                        <a:spcBef>
                          <a:spcPts val="300"/>
                        </a:spcBef>
                        <a:spcAft>
                          <a:spcPts val="0"/>
                        </a:spcAft>
                      </a:pPr>
                      <a:r>
                        <a:rPr lang="en-US" sz="1600" b="0"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p[id|=”first”]</a:t>
                      </a:r>
                    </a:p>
                  </a:txBody>
                  <a:tcPr marL="0" marR="43166" marT="28778" marB="28778">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BFE2C9"/>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tc>
                  <a:txBody>
                    <a:bodyPr/>
                    <a:lstStyle/>
                    <a:p>
                      <a:pPr marL="0" marR="0">
                        <a:lnSpc>
                          <a:spcPts val="1300"/>
                        </a:lnSpc>
                        <a:spcBef>
                          <a:spcPts val="300"/>
                        </a:spcBef>
                        <a:spcAft>
                          <a:spcPts val="0"/>
                        </a:spcAft>
                      </a:pPr>
                      <a:r>
                        <a:rPr lang="en-US" sz="16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All paragraphs whose </a:t>
                      </a:r>
                      <a:r>
                        <a:rPr lang="en-US" sz="1600" b="0"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id </a:t>
                      </a:r>
                      <a:r>
                        <a:rPr lang="en-US" sz="16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attribute starts with the word </a:t>
                      </a:r>
                      <a:r>
                        <a:rPr lang="en-US" sz="1600" b="0" i="1"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first</a:t>
                      </a:r>
                      <a:r>
                        <a:rPr lang="en-US" sz="16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in a hyphen-separated list of words</a:t>
                      </a:r>
                    </a:p>
                  </a:txBody>
                  <a:tcPr marL="0" marR="43166" marT="28778" marB="28778">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BFE2C9"/>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335889">
                <a:tc>
                  <a:txBody>
                    <a:bodyPr/>
                    <a:lstStyle/>
                    <a:p>
                      <a:pPr marL="0" marR="0">
                        <a:lnSpc>
                          <a:spcPts val="1300"/>
                        </a:lnSpc>
                        <a:spcBef>
                          <a:spcPts val="300"/>
                        </a:spcBef>
                        <a:spcAft>
                          <a:spcPts val="0"/>
                        </a:spcAft>
                      </a:pPr>
                      <a:r>
                        <a:rPr lang="en-US" sz="1600" b="0" i="1"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elem </a:t>
                      </a:r>
                      <a:r>
                        <a:rPr lang="en-US" sz="1600" b="0"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a:t>
                      </a:r>
                      <a:r>
                        <a:rPr lang="en-US" sz="1600" b="0" i="1"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att^</a:t>
                      </a:r>
                      <a:r>
                        <a:rPr lang="en-US" sz="1600" b="0"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a:t>
                      </a:r>
                      <a:r>
                        <a:rPr lang="en-US" sz="1600" b="0" i="1"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text</a:t>
                      </a:r>
                      <a:r>
                        <a:rPr lang="en-US" sz="1600" b="0"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a:t>
                      </a:r>
                    </a:p>
                  </a:txBody>
                  <a:tcPr marL="43166" marR="43166" marT="28778" marB="28778">
                    <a:lnL w="12700" cap="flat" cmpd="sng" algn="ctr">
                      <a:solidFill>
                        <a:srgbClr val="000000"/>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BFE2C9"/>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tc>
                  <a:txBody>
                    <a:bodyPr/>
                    <a:lstStyle/>
                    <a:p>
                      <a:pPr marL="0" marR="0">
                        <a:lnSpc>
                          <a:spcPts val="1300"/>
                        </a:lnSpc>
                        <a:spcBef>
                          <a:spcPts val="300"/>
                        </a:spcBef>
                        <a:spcAft>
                          <a:spcPts val="0"/>
                        </a:spcAft>
                      </a:pPr>
                      <a:r>
                        <a:rPr lang="en-US" sz="16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All </a:t>
                      </a:r>
                      <a:r>
                        <a:rPr lang="en-US" sz="1600" b="0" i="1"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elem</a:t>
                      </a:r>
                      <a:r>
                        <a:rPr lang="en-US" sz="16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elements whose </a:t>
                      </a:r>
                      <a:r>
                        <a:rPr lang="en-US" sz="1600" b="0" i="1"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att</a:t>
                      </a:r>
                      <a:r>
                        <a:rPr lang="en-US" sz="16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attribute begins with </a:t>
                      </a:r>
                      <a:r>
                        <a:rPr lang="en-US" sz="1600" b="0" i="1"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text</a:t>
                      </a:r>
                      <a:r>
                        <a:rPr lang="en-US" sz="16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p>
                  </a:txBody>
                  <a:tcPr marL="0" marR="43166" marT="28778" marB="28778">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BFE2C9"/>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tc>
                  <a:txBody>
                    <a:bodyPr/>
                    <a:lstStyle/>
                    <a:p>
                      <a:pPr marL="0" marR="0">
                        <a:lnSpc>
                          <a:spcPts val="1300"/>
                        </a:lnSpc>
                        <a:spcBef>
                          <a:spcPts val="300"/>
                        </a:spcBef>
                        <a:spcAft>
                          <a:spcPts val="0"/>
                        </a:spcAft>
                      </a:pPr>
                      <a:r>
                        <a:rPr lang="en-US" sz="1600" b="0"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a[rel^=”prev”]</a:t>
                      </a:r>
                    </a:p>
                  </a:txBody>
                  <a:tcPr marL="0" marR="43166" marT="28778" marB="28778">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BFE2C9"/>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tc>
                  <a:txBody>
                    <a:bodyPr/>
                    <a:lstStyle/>
                    <a:p>
                      <a:pPr marL="0" marR="0">
                        <a:lnSpc>
                          <a:spcPts val="1300"/>
                        </a:lnSpc>
                        <a:spcBef>
                          <a:spcPts val="300"/>
                        </a:spcBef>
                        <a:spcAft>
                          <a:spcPts val="0"/>
                        </a:spcAft>
                      </a:pPr>
                      <a:r>
                        <a:rPr lang="en-US" sz="16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All hypertext elements whose </a:t>
                      </a:r>
                      <a:r>
                        <a:rPr lang="en-US" sz="1600" b="0"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rel</a:t>
                      </a:r>
                      <a:r>
                        <a:rPr lang="en-US" sz="16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attribute begins with </a:t>
                      </a:r>
                      <a:r>
                        <a:rPr lang="en-US" sz="1600" b="0" i="1"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prev</a:t>
                      </a:r>
                      <a:endParaRPr lang="en-US" sz="1600" b="0"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43166" marT="28778" marB="28778">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BFE2C9"/>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335889">
                <a:tc>
                  <a:txBody>
                    <a:bodyPr/>
                    <a:lstStyle/>
                    <a:p>
                      <a:pPr marL="0" marR="0">
                        <a:lnSpc>
                          <a:spcPts val="1300"/>
                        </a:lnSpc>
                        <a:spcBef>
                          <a:spcPts val="300"/>
                        </a:spcBef>
                        <a:spcAft>
                          <a:spcPts val="0"/>
                        </a:spcAft>
                      </a:pPr>
                      <a:r>
                        <a:rPr lang="en-US" sz="1600" b="0" i="1"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elem </a:t>
                      </a:r>
                      <a:r>
                        <a:rPr lang="en-US" sz="1600" b="0"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a:t>
                      </a:r>
                      <a:r>
                        <a:rPr lang="en-US" sz="1600" b="0" i="1"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att</a:t>
                      </a:r>
                      <a:r>
                        <a:rPr lang="en-US" sz="1600" b="0"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a:t>
                      </a:r>
                      <a:r>
                        <a:rPr lang="en-US" sz="1600" b="0" i="1"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text</a:t>
                      </a:r>
                      <a:r>
                        <a:rPr lang="en-US" sz="1600" b="0"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a:t>
                      </a:r>
                    </a:p>
                  </a:txBody>
                  <a:tcPr marL="43166" marR="43166" marT="28778" marB="28778">
                    <a:lnL w="12700" cap="flat" cmpd="sng" algn="ctr">
                      <a:solidFill>
                        <a:srgbClr val="000000"/>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BFE2C9"/>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tc>
                  <a:txBody>
                    <a:bodyPr/>
                    <a:lstStyle/>
                    <a:p>
                      <a:pPr marL="0" marR="0">
                        <a:lnSpc>
                          <a:spcPts val="1300"/>
                        </a:lnSpc>
                        <a:spcBef>
                          <a:spcPts val="300"/>
                        </a:spcBef>
                        <a:spcAft>
                          <a:spcPts val="0"/>
                        </a:spcAft>
                      </a:pPr>
                      <a:r>
                        <a:rPr lang="en-US" sz="16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All </a:t>
                      </a:r>
                      <a:r>
                        <a:rPr lang="en-US" sz="1600" b="0" i="1"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elem</a:t>
                      </a:r>
                      <a:r>
                        <a:rPr lang="en-US" sz="16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elements whose </a:t>
                      </a:r>
                      <a:r>
                        <a:rPr lang="en-US" sz="1600" b="0" i="1"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att</a:t>
                      </a:r>
                      <a:r>
                        <a:rPr lang="en-US" sz="16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attribute ends with </a:t>
                      </a:r>
                      <a:r>
                        <a:rPr lang="en-US" sz="1600" b="0" i="1"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text</a:t>
                      </a:r>
                      <a:endParaRPr lang="en-US" sz="1600" b="0"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43166" marT="28778" marB="28778">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BFE2C9"/>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tc>
                  <a:txBody>
                    <a:bodyPr/>
                    <a:lstStyle/>
                    <a:p>
                      <a:pPr marL="0" marR="0">
                        <a:lnSpc>
                          <a:spcPts val="1300"/>
                        </a:lnSpc>
                        <a:spcBef>
                          <a:spcPts val="300"/>
                        </a:spcBef>
                        <a:spcAft>
                          <a:spcPts val="0"/>
                        </a:spcAft>
                      </a:pPr>
                      <a:r>
                        <a:rPr lang="en-US" sz="1600" b="0"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a[href$=”org”]</a:t>
                      </a:r>
                    </a:p>
                  </a:txBody>
                  <a:tcPr marL="0" marR="43166" marT="28778" marB="28778">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BFE2C9"/>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tc>
                  <a:txBody>
                    <a:bodyPr/>
                    <a:lstStyle/>
                    <a:p>
                      <a:pPr marL="0" marR="0">
                        <a:lnSpc>
                          <a:spcPts val="1300"/>
                        </a:lnSpc>
                        <a:spcBef>
                          <a:spcPts val="300"/>
                        </a:spcBef>
                        <a:spcAft>
                          <a:spcPts val="0"/>
                        </a:spcAft>
                      </a:pPr>
                      <a:r>
                        <a:rPr lang="en-US" sz="16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All hypertext elements whose </a:t>
                      </a:r>
                      <a:r>
                        <a:rPr lang="en-US" sz="1600" b="0"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href</a:t>
                      </a:r>
                      <a:r>
                        <a:rPr lang="en-US" sz="16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attribute ends with </a:t>
                      </a:r>
                      <a:r>
                        <a:rPr lang="en-US" sz="1600" b="0" i="1"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org</a:t>
                      </a:r>
                      <a:endParaRPr lang="en-US" sz="1600" b="0"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43166" marT="28778" marB="28778">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BFE2C9"/>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470627">
                <a:tc>
                  <a:txBody>
                    <a:bodyPr/>
                    <a:lstStyle/>
                    <a:p>
                      <a:pPr marL="0" marR="0">
                        <a:lnSpc>
                          <a:spcPts val="1300"/>
                        </a:lnSpc>
                        <a:spcBef>
                          <a:spcPts val="300"/>
                        </a:spcBef>
                        <a:spcAft>
                          <a:spcPts val="0"/>
                        </a:spcAft>
                      </a:pPr>
                      <a:r>
                        <a:rPr lang="en-US" sz="1600" b="0" i="1"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elem </a:t>
                      </a:r>
                      <a:r>
                        <a:rPr lang="en-US" sz="1600" b="0"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a:t>
                      </a:r>
                      <a:r>
                        <a:rPr lang="en-US" sz="1600" b="0" i="1"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att*</a:t>
                      </a:r>
                      <a:r>
                        <a:rPr lang="en-US" sz="1600" b="0"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a:t>
                      </a:r>
                      <a:r>
                        <a:rPr lang="en-US" sz="1600" b="0" i="1"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text</a:t>
                      </a:r>
                      <a:r>
                        <a:rPr lang="en-US" sz="1600" b="0"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a:t>
                      </a:r>
                    </a:p>
                  </a:txBody>
                  <a:tcPr marL="43166" marR="43166" marT="28778" marB="28778">
                    <a:lnL w="12700" cap="flat" cmpd="sng" algn="ctr">
                      <a:solidFill>
                        <a:srgbClr val="000000"/>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BFE2C9"/>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tc>
                  <a:txBody>
                    <a:bodyPr/>
                    <a:lstStyle/>
                    <a:p>
                      <a:pPr marL="0" marR="0">
                        <a:lnSpc>
                          <a:spcPts val="1300"/>
                        </a:lnSpc>
                        <a:spcBef>
                          <a:spcPts val="300"/>
                        </a:spcBef>
                        <a:spcAft>
                          <a:spcPts val="0"/>
                        </a:spcAft>
                      </a:pPr>
                      <a:r>
                        <a:rPr lang="en-US" sz="16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All </a:t>
                      </a:r>
                      <a:r>
                        <a:rPr lang="en-US" sz="1600" b="0" i="1"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elem</a:t>
                      </a:r>
                      <a:r>
                        <a:rPr lang="en-US" sz="16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elements whose </a:t>
                      </a:r>
                      <a:r>
                        <a:rPr lang="en-US" sz="1600" b="0" i="1" dirty="0" err="1">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att</a:t>
                      </a:r>
                      <a:r>
                        <a:rPr lang="en-US" sz="16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attribute contains the value </a:t>
                      </a:r>
                      <a:r>
                        <a:rPr lang="en-US" sz="1600" b="0" i="1"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text</a:t>
                      </a:r>
                      <a:endParaRPr lang="en-US" sz="1600" b="0"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43166" marT="28778" marB="28778">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BFE2C9"/>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tc>
                  <a:txBody>
                    <a:bodyPr/>
                    <a:lstStyle/>
                    <a:p>
                      <a:pPr marL="0" marR="0">
                        <a:lnSpc>
                          <a:spcPts val="1300"/>
                        </a:lnSpc>
                        <a:spcBef>
                          <a:spcPts val="300"/>
                        </a:spcBef>
                        <a:spcAft>
                          <a:spcPts val="0"/>
                        </a:spcAft>
                      </a:pPr>
                      <a:r>
                        <a:rPr lang="en-US" sz="1600" b="0"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a[href*=”faq”]</a:t>
                      </a:r>
                    </a:p>
                  </a:txBody>
                  <a:tcPr marL="0" marR="43166" marT="28778" marB="28778">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BFE2C9"/>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tc>
                  <a:txBody>
                    <a:bodyPr/>
                    <a:lstStyle/>
                    <a:p>
                      <a:pPr marL="0" marR="0">
                        <a:lnSpc>
                          <a:spcPts val="1300"/>
                        </a:lnSpc>
                        <a:spcBef>
                          <a:spcPts val="300"/>
                        </a:spcBef>
                        <a:spcAft>
                          <a:spcPts val="0"/>
                        </a:spcAft>
                      </a:pPr>
                      <a:r>
                        <a:rPr lang="en-US" sz="16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All hypertext elements whose </a:t>
                      </a:r>
                      <a:r>
                        <a:rPr lang="en-US" sz="1600" b="0"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href</a:t>
                      </a:r>
                      <a:r>
                        <a:rPr lang="en-US" sz="16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attribute contains the text string </a:t>
                      </a:r>
                      <a:r>
                        <a:rPr lang="en-US" sz="1600" b="0"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faq</a:t>
                      </a:r>
                    </a:p>
                  </a:txBody>
                  <a:tcPr marL="0" marR="43166" marT="28778" marB="28778">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BFE2C9"/>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8139717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Working with Fonts</a:t>
            </a:r>
          </a:p>
        </p:txBody>
      </p:sp>
      <p:sp>
        <p:nvSpPr>
          <p:cNvPr id="3" name="Text Placeholder 2"/>
          <p:cNvSpPr>
            <a:spLocks noGrp="1"/>
          </p:cNvSpPr>
          <p:nvPr>
            <p:ph type="body" sz="quarter" idx="17"/>
          </p:nvPr>
        </p:nvSpPr>
        <p:spPr/>
        <p:txBody>
          <a:bodyPr/>
          <a:lstStyle/>
          <a:p>
            <a:r>
              <a:rPr lang="en-US" b="1" dirty="0"/>
              <a:t>Typography</a:t>
            </a:r>
            <a:r>
              <a:rPr lang="en-US" dirty="0"/>
              <a:t> is the art of designing the appearance of characters and letters on a page</a:t>
            </a:r>
          </a:p>
          <a:p>
            <a:r>
              <a:rPr lang="en-US" dirty="0"/>
              <a:t>Color and font are one of few properties in the CSS family of typographical styles</a:t>
            </a:r>
          </a:p>
        </p:txBody>
      </p:sp>
    </p:spTree>
    <p:extLst>
      <p:ext uri="{BB962C8B-B14F-4D97-AF65-F5344CB8AC3E}">
        <p14:creationId xmlns:p14="http://schemas.microsoft.com/office/powerpoint/2010/main" val="344711898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Choosing a Font</a:t>
            </a:r>
          </a:p>
        </p:txBody>
      </p:sp>
      <p:sp>
        <p:nvSpPr>
          <p:cNvPr id="3" name="Text Placeholder 2"/>
          <p:cNvSpPr>
            <a:spLocks noGrp="1"/>
          </p:cNvSpPr>
          <p:nvPr>
            <p:ph type="body" sz="quarter" idx="17"/>
          </p:nvPr>
        </p:nvSpPr>
        <p:spPr/>
        <p:txBody>
          <a:bodyPr>
            <a:normAutofit/>
          </a:bodyPr>
          <a:lstStyle/>
          <a:p>
            <a:r>
              <a:rPr lang="en-US" dirty="0"/>
              <a:t>Text characters are based on </a:t>
            </a:r>
            <a:r>
              <a:rPr lang="en-US" b="1" dirty="0"/>
              <a:t>fonts</a:t>
            </a:r>
            <a:r>
              <a:rPr lang="en-US" dirty="0"/>
              <a:t> that define the style and appearance of each character in the alphabet</a:t>
            </a:r>
          </a:p>
          <a:p>
            <a:r>
              <a:rPr lang="en-US" dirty="0"/>
              <a:t>The general structure of defining font for any page element is</a:t>
            </a:r>
          </a:p>
          <a:p>
            <a:pPr marL="465138" indent="0">
              <a:buNone/>
            </a:pPr>
            <a:r>
              <a:rPr lang="en-US" sz="2600" dirty="0">
                <a:latin typeface="Courier New" panose="02070309020205020404" pitchFamily="49" charset="0"/>
                <a:cs typeface="Courier New" panose="02070309020205020404" pitchFamily="49" charset="0"/>
              </a:rPr>
              <a:t>font-family: </a:t>
            </a:r>
            <a:r>
              <a:rPr lang="en-US" sz="2600" i="1" dirty="0">
                <a:latin typeface="Courier New" panose="02070309020205020404" pitchFamily="49" charset="0"/>
                <a:cs typeface="Courier New" panose="02070309020205020404" pitchFamily="49" charset="0"/>
              </a:rPr>
              <a:t>fonts</a:t>
            </a:r>
            <a:r>
              <a:rPr lang="en-US" sz="2600" dirty="0">
                <a:latin typeface="Courier New" panose="02070309020205020404" pitchFamily="49" charset="0"/>
                <a:cs typeface="Courier New" panose="02070309020205020404" pitchFamily="49" charset="0"/>
              </a:rPr>
              <a:t>;</a:t>
            </a:r>
          </a:p>
          <a:p>
            <a:pPr marL="465138" indent="0">
              <a:buNone/>
            </a:pPr>
            <a:r>
              <a:rPr lang="en-US" dirty="0">
                <a:cs typeface="Courier New" pitchFamily="49" charset="0"/>
              </a:rPr>
              <a:t>where </a:t>
            </a:r>
            <a:r>
              <a:rPr lang="en-US" sz="2600" i="1" dirty="0">
                <a:latin typeface="Courier New" panose="02070309020205020404" pitchFamily="49" charset="0"/>
                <a:cs typeface="Courier New" panose="02070309020205020404" pitchFamily="49" charset="0"/>
              </a:rPr>
              <a:t>fonts</a:t>
            </a:r>
            <a:r>
              <a:rPr lang="en-US" dirty="0">
                <a:cs typeface="Courier New" pitchFamily="49" charset="0"/>
              </a:rPr>
              <a:t> is a comma-separated list, </a:t>
            </a:r>
          </a:p>
          <a:p>
            <a:pPr marL="465138" indent="0">
              <a:buNone/>
            </a:pPr>
            <a:r>
              <a:rPr lang="en-US" dirty="0">
                <a:cs typeface="Courier New" pitchFamily="49" charset="0"/>
              </a:rPr>
              <a:t>also known as a </a:t>
            </a:r>
            <a:r>
              <a:rPr lang="en-US" b="1" dirty="0">
                <a:cs typeface="Courier New" pitchFamily="49" charset="0"/>
              </a:rPr>
              <a:t>font stack</a:t>
            </a:r>
            <a:endParaRPr lang="en-US" dirty="0">
              <a:cs typeface="Courier New" pitchFamily="49" charset="0"/>
            </a:endParaRPr>
          </a:p>
        </p:txBody>
      </p:sp>
    </p:spTree>
    <p:extLst>
      <p:ext uri="{BB962C8B-B14F-4D97-AF65-F5344CB8AC3E}">
        <p14:creationId xmlns:p14="http://schemas.microsoft.com/office/powerpoint/2010/main" val="27727753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Choosing a Font (continued 1)</a:t>
            </a:r>
          </a:p>
        </p:txBody>
      </p:sp>
      <p:sp>
        <p:nvSpPr>
          <p:cNvPr id="3" name="Text Placeholder 2"/>
          <p:cNvSpPr>
            <a:spLocks noGrp="1"/>
          </p:cNvSpPr>
          <p:nvPr>
            <p:ph type="body" sz="quarter" idx="17"/>
          </p:nvPr>
        </p:nvSpPr>
        <p:spPr/>
        <p:txBody>
          <a:bodyPr>
            <a:normAutofit/>
          </a:bodyPr>
          <a:lstStyle/>
          <a:p>
            <a:r>
              <a:rPr lang="en-US" b="1" dirty="0"/>
              <a:t>Specific font </a:t>
            </a:r>
            <a:r>
              <a:rPr lang="en-US" dirty="0"/>
              <a:t>– Identified by name and based on a font definition file stored in a user’s computer or accessible on the web</a:t>
            </a:r>
          </a:p>
          <a:p>
            <a:r>
              <a:rPr lang="en-US" b="1" dirty="0"/>
              <a:t>Generic font </a:t>
            </a:r>
            <a:r>
              <a:rPr lang="en-US" dirty="0"/>
              <a:t>– Describes the general appearance of the characters in the text but does not specify any particular font definition file</a:t>
            </a:r>
          </a:p>
          <a:p>
            <a:pPr lvl="1"/>
            <a:r>
              <a:rPr lang="en-US" dirty="0"/>
              <a:t>Supports the font groups </a:t>
            </a:r>
            <a:r>
              <a:rPr lang="en-US" b="1" dirty="0"/>
              <a:t>serif, sans-serif, monospace, cursive, and fantasy</a:t>
            </a:r>
          </a:p>
        </p:txBody>
      </p:sp>
    </p:spTree>
    <p:extLst>
      <p:ext uri="{BB962C8B-B14F-4D97-AF65-F5344CB8AC3E}">
        <p14:creationId xmlns:p14="http://schemas.microsoft.com/office/powerpoint/2010/main" val="235161137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Choosing a Font (continued 2)</a:t>
            </a:r>
          </a:p>
        </p:txBody>
      </p:sp>
      <p:pic>
        <p:nvPicPr>
          <p:cNvPr id="5" name="Content Placeholder 5" descr="This slide contains two vertical lists of web safe font stacks. Row 1 of the first list reads “Arial”, row 2 reads “a-z/1234567890”, and row 3 reads “font-family: Arial, Helvetica, sans-serif;”.&#10;There is a space after row 3. Row 4 reads “Arial black”. Row 5 reads “a-z/1234567890”. Row 6 reads “font-family: ‘Arial Black’, Gadget, sans-serif;”.&#10;There is a space after row 6. Row 7 reads “Century gothic”. Row 8 reads “a-z/1234567890”. Row 9 reads “font-family: ‘Century Gothic’, sans-serif;”.&#10;There is a space after row 9. Row 10 reads “Courier new”. Row 11 reads “a-z/1234567890”. Row 12 reads “font-family: ‘Courier New’, Courier, monospace;”.&#10;There is a space after row 12. Row 13 reads “Georgia”. Row 14 reads “a-z/1234567890”. Row 15 reads “font-family: Georgia, serif;”.&#10;There is a space after row 15. Row 16 reads “Impact”. Row 17 reads “a-z/1234567890”. Row 18 reads “font-family: Impact, Charcoal, sans-serif;”.&#10;In the second list, row 1 reads “Lucida Console”, row 2 reads “a-z/1234567890”. And row 3 reads “font-family: ‘Lucida Console’, Monaco, monospace;”.&#10;There is a space after row 3. Row 4 reads “Lucida Sans Unicode”. Row 5 reads “a-z/1234567890”. Row 6 reads “font-family: ‘Lucida Sans Unicode’, ‘Lucida Grande’, sans-serif;”.&#10;There is a space after row 6. Row 7 reads “Palatino linotype”. Row 8 reads “a-z/1234567890”. Row 9 reads “font-family: ‘Palatino Linotype’, ‘Book Antiqua’, Palatino, serif;”.&#10;There is a space after row 9. Row 10 reads “Tahoma”. Row 11 reads “a-z/1234567890”. Row 12 reads “font-family: Tahoma, Geneva, sans-serif;”.&#10;There is a space after row 12. Row 13 reads “Times new roman”. Row 14 reads “a-z/1234567890”. Row 15 reads “font-family: ‘Trebuchet MS’, Helvetica, sans-serif;”.&#10;There is a space after row 15. Row 16 reads “Verdana”. Row 17 reads “a-z/1234567890”. Row 18 reads “font-family: Verdana, Geneva, sans-serif;”." title="Web safe font stacks"/>
          <p:cNvPicPr>
            <a:picLocks noGrp="1" noChangeAspect="1"/>
          </p:cNvPicPr>
          <p:nvPr>
            <p:ph type="pic" sz="quarter" idx="10"/>
          </p:nvPr>
        </p:nvPicPr>
        <p:blipFill>
          <a:blip r:embed="rId2">
            <a:extLst>
              <a:ext uri="{28A0092B-C50C-407E-A947-70E740481C1C}">
                <a14:useLocalDpi xmlns:a14="http://schemas.microsoft.com/office/drawing/2010/main" val="0"/>
              </a:ext>
            </a:extLst>
          </a:blip>
          <a:stretch>
            <a:fillRect/>
          </a:stretch>
        </p:blipFill>
        <p:spPr bwMode="auto">
          <a:xfrm>
            <a:off x="525063" y="1587909"/>
            <a:ext cx="8093873" cy="4077712"/>
          </a:xfrm>
          <a:prstGeom prst="rect">
            <a:avLst/>
          </a:prstGeom>
          <a:noFill/>
          <a:ln w="9525">
            <a:noFill/>
            <a:miter lim="800000"/>
            <a:headEnd/>
            <a:tailEnd/>
          </a:ln>
        </p:spPr>
      </p:pic>
    </p:spTree>
    <p:extLst>
      <p:ext uri="{BB962C8B-B14F-4D97-AF65-F5344CB8AC3E}">
        <p14:creationId xmlns:p14="http://schemas.microsoft.com/office/powerpoint/2010/main" val="28160842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Exploring Web Fonts</a:t>
            </a:r>
          </a:p>
        </p:txBody>
      </p:sp>
      <p:sp>
        <p:nvSpPr>
          <p:cNvPr id="3" name="Text Placeholder 2"/>
          <p:cNvSpPr>
            <a:spLocks noGrp="1"/>
          </p:cNvSpPr>
          <p:nvPr>
            <p:ph type="body" sz="quarter" idx="17"/>
          </p:nvPr>
        </p:nvSpPr>
        <p:spPr/>
        <p:txBody>
          <a:bodyPr/>
          <a:lstStyle/>
          <a:p>
            <a:r>
              <a:rPr lang="en-US" b="1" dirty="0"/>
              <a:t>Web font </a:t>
            </a:r>
            <a:r>
              <a:rPr lang="en-US" dirty="0"/>
              <a:t>– Definition font is supplied to the browser in an external file because web safe fonts limit the number of fonts choices</a:t>
            </a:r>
          </a:p>
          <a:p>
            <a:r>
              <a:rPr lang="en-US" dirty="0"/>
              <a:t>The format most universally accepted in almost all current browsers and on almost all devices is the Web Open Font Format (WOFF)</a:t>
            </a:r>
            <a:br>
              <a:rPr lang="en-US" dirty="0"/>
            </a:br>
            <a:endParaRPr lang="en-US" dirty="0"/>
          </a:p>
        </p:txBody>
      </p:sp>
    </p:spTree>
    <p:extLst>
      <p:ext uri="{BB962C8B-B14F-4D97-AF65-F5344CB8AC3E}">
        <p14:creationId xmlns:p14="http://schemas.microsoft.com/office/powerpoint/2010/main" val="139999406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Exploring Web Fonts (continued)</a:t>
            </a:r>
          </a:p>
        </p:txBody>
      </p:sp>
      <p:graphicFrame>
        <p:nvGraphicFramePr>
          <p:cNvPr id="4" name="Table Placeholder 3"/>
          <p:cNvGraphicFramePr>
            <a:graphicFrameLocks noGrp="1"/>
          </p:cNvGraphicFramePr>
          <p:nvPr>
            <p:ph type="tbl" sz="quarter" idx="10"/>
            <p:extLst>
              <p:ext uri="{D42A27DB-BD31-4B8C-83A1-F6EECF244321}">
                <p14:modId xmlns:p14="http://schemas.microsoft.com/office/powerpoint/2010/main" val="453606729"/>
              </p:ext>
            </p:extLst>
          </p:nvPr>
        </p:nvGraphicFramePr>
        <p:xfrm>
          <a:off x="725715" y="1828800"/>
          <a:ext cx="7789635" cy="3714254"/>
        </p:xfrm>
        <a:graphic>
          <a:graphicData uri="http://schemas.openxmlformats.org/drawingml/2006/table">
            <a:tbl>
              <a:tblPr firstRow="1"/>
              <a:tblGrid>
                <a:gridCol w="2354303">
                  <a:extLst>
                    <a:ext uri="{9D8B030D-6E8A-4147-A177-3AD203B41FA5}">
                      <a16:colId xmlns:a16="http://schemas.microsoft.com/office/drawing/2014/main" val="20000"/>
                    </a:ext>
                  </a:extLst>
                </a:gridCol>
                <a:gridCol w="3792620">
                  <a:extLst>
                    <a:ext uri="{9D8B030D-6E8A-4147-A177-3AD203B41FA5}">
                      <a16:colId xmlns:a16="http://schemas.microsoft.com/office/drawing/2014/main" val="20001"/>
                    </a:ext>
                  </a:extLst>
                </a:gridCol>
                <a:gridCol w="1642712">
                  <a:extLst>
                    <a:ext uri="{9D8B030D-6E8A-4147-A177-3AD203B41FA5}">
                      <a16:colId xmlns:a16="http://schemas.microsoft.com/office/drawing/2014/main" val="20002"/>
                    </a:ext>
                  </a:extLst>
                </a:gridCol>
              </a:tblGrid>
              <a:tr h="355717">
                <a:tc>
                  <a:txBody>
                    <a:bodyPr/>
                    <a:lstStyle/>
                    <a:p>
                      <a:pPr marL="0" marR="0">
                        <a:lnSpc>
                          <a:spcPts val="1300"/>
                        </a:lnSpc>
                        <a:spcBef>
                          <a:spcPts val="300"/>
                        </a:spcBef>
                        <a:spcAft>
                          <a:spcPts val="0"/>
                        </a:spcAft>
                      </a:pPr>
                      <a:r>
                        <a:rPr lang="en-US" sz="18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Format</a:t>
                      </a:r>
                      <a:endParaRPr lang="en-US"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marL="76200" marR="76200" marT="190500" marB="38100" anchor="b">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BB9"/>
                    </a:solidFill>
                  </a:tcPr>
                </a:tc>
                <a:tc>
                  <a:txBody>
                    <a:bodyPr/>
                    <a:lstStyle/>
                    <a:p>
                      <a:pPr marL="0" marR="0">
                        <a:lnSpc>
                          <a:spcPts val="1300"/>
                        </a:lnSpc>
                        <a:spcBef>
                          <a:spcPts val="300"/>
                        </a:spcBef>
                        <a:spcAft>
                          <a:spcPts val="0"/>
                        </a:spcAft>
                      </a:pPr>
                      <a:r>
                        <a:rPr lang="en-US" sz="18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Description</a:t>
                      </a:r>
                      <a:endParaRPr lang="en-US"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marL="0" marR="76200" marT="190500" marB="38100" anchor="b">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BB9"/>
                    </a:solidFill>
                  </a:tcPr>
                </a:tc>
                <a:tc>
                  <a:txBody>
                    <a:bodyPr/>
                    <a:lstStyle/>
                    <a:p>
                      <a:pPr marL="0" marR="0">
                        <a:lnSpc>
                          <a:spcPts val="1300"/>
                        </a:lnSpc>
                        <a:spcBef>
                          <a:spcPts val="300"/>
                        </a:spcBef>
                        <a:spcAft>
                          <a:spcPts val="0"/>
                        </a:spcAft>
                      </a:pPr>
                      <a:r>
                        <a:rPr lang="en-US" sz="18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Browser</a:t>
                      </a:r>
                      <a:endParaRPr lang="en-US"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marL="0" marR="76200" marT="190500" marB="38100" anchor="b">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BB9"/>
                    </a:solidFill>
                  </a:tcPr>
                </a:tc>
                <a:extLst>
                  <a:ext uri="{0D108BD9-81ED-4DB2-BD59-A6C34878D82A}">
                    <a16:rowId xmlns:a16="http://schemas.microsoft.com/office/drawing/2014/main" val="10000"/>
                  </a:ext>
                </a:extLst>
              </a:tr>
              <a:tr h="708918">
                <a:tc>
                  <a:txBody>
                    <a:bodyPr/>
                    <a:lstStyle/>
                    <a:p>
                      <a:pPr marL="0" marR="0">
                        <a:lnSpc>
                          <a:spcPts val="1300"/>
                        </a:lnSpc>
                        <a:spcBef>
                          <a:spcPts val="300"/>
                        </a:spcBef>
                        <a:spcAft>
                          <a:spcPts val="300"/>
                        </a:spcAft>
                      </a:pPr>
                      <a:r>
                        <a:rPr lang="en-US" sz="16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Embedded OpenType (EOT)</a:t>
                      </a:r>
                    </a:p>
                  </a:txBody>
                  <a:tcPr marL="76200" marR="76200" marT="50800" marB="50800">
                    <a:lnL w="12700" cap="flat" cmpd="sng" algn="ctr">
                      <a:solidFill>
                        <a:srgbClr val="000000"/>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tc>
                  <a:txBody>
                    <a:bodyPr/>
                    <a:lstStyle/>
                    <a:p>
                      <a:pPr marL="0" marR="0">
                        <a:lnSpc>
                          <a:spcPts val="1300"/>
                        </a:lnSpc>
                        <a:spcBef>
                          <a:spcPts val="300"/>
                        </a:spcBef>
                        <a:spcAft>
                          <a:spcPts val="300"/>
                        </a:spcAft>
                      </a:pPr>
                      <a:r>
                        <a:rPr lang="en-US" sz="16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 compact form of OpenType fonts designed for use as embedded fonts in style sheets</a:t>
                      </a:r>
                    </a:p>
                  </a:txBody>
                  <a:tcPr marL="0" marR="76200" marT="50800" marB="50800">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tc>
                  <a:txBody>
                    <a:bodyPr/>
                    <a:lstStyle/>
                    <a:p>
                      <a:pPr marL="0" marR="0">
                        <a:lnSpc>
                          <a:spcPts val="1300"/>
                        </a:lnSpc>
                        <a:spcBef>
                          <a:spcPts val="300"/>
                        </a:spcBef>
                        <a:spcAft>
                          <a:spcPts val="300"/>
                        </a:spcAft>
                      </a:pPr>
                      <a:r>
                        <a:rPr lang="en-US" sz="16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Internet Explorer (IE)</a:t>
                      </a:r>
                    </a:p>
                  </a:txBody>
                  <a:tcPr marL="0" marR="76200" marT="50800" marB="50800">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518721">
                <a:tc>
                  <a:txBody>
                    <a:bodyPr/>
                    <a:lstStyle/>
                    <a:p>
                      <a:pPr marL="0" marR="0">
                        <a:lnSpc>
                          <a:spcPts val="1300"/>
                        </a:lnSpc>
                        <a:spcBef>
                          <a:spcPts val="300"/>
                        </a:spcBef>
                        <a:spcAft>
                          <a:spcPts val="300"/>
                        </a:spcAft>
                      </a:pPr>
                      <a:r>
                        <a:rPr lang="en-US" sz="16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TrueType (TTF)</a:t>
                      </a:r>
                    </a:p>
                  </a:txBody>
                  <a:tcPr marL="76200" marR="76200" marT="50800" marB="50800">
                    <a:lnL w="12700" cap="flat" cmpd="sng" algn="ctr">
                      <a:solidFill>
                        <a:srgbClr val="000000"/>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BFE2C9"/>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tc>
                  <a:txBody>
                    <a:bodyPr/>
                    <a:lstStyle/>
                    <a:p>
                      <a:pPr marL="0" marR="0">
                        <a:lnSpc>
                          <a:spcPts val="1300"/>
                        </a:lnSpc>
                        <a:spcBef>
                          <a:spcPts val="300"/>
                        </a:spcBef>
                        <a:spcAft>
                          <a:spcPts val="300"/>
                        </a:spcAft>
                      </a:pPr>
                      <a:r>
                        <a:rPr lang="en-US" sz="16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Font standard used on the Mac OS and Microsoft Windows operating systems</a:t>
                      </a:r>
                    </a:p>
                  </a:txBody>
                  <a:tcPr marL="0" marR="76200" marT="50800" marB="50800">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BFE2C9"/>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tc>
                  <a:txBody>
                    <a:bodyPr/>
                    <a:lstStyle/>
                    <a:p>
                      <a:pPr marL="0" marR="0">
                        <a:lnSpc>
                          <a:spcPts val="1300"/>
                        </a:lnSpc>
                        <a:spcBef>
                          <a:spcPts val="300"/>
                        </a:spcBef>
                        <a:spcAft>
                          <a:spcPts val="300"/>
                        </a:spcAft>
                      </a:pPr>
                      <a:r>
                        <a:rPr lang="en-US" sz="16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IE, Firefox, Chrome, Safari, Opera</a:t>
                      </a:r>
                    </a:p>
                  </a:txBody>
                  <a:tcPr marL="0" marR="76200" marT="50800" marB="50800">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BFE2C9"/>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518721">
                <a:tc>
                  <a:txBody>
                    <a:bodyPr/>
                    <a:lstStyle/>
                    <a:p>
                      <a:pPr marL="0" marR="0">
                        <a:lnSpc>
                          <a:spcPts val="1300"/>
                        </a:lnSpc>
                        <a:spcBef>
                          <a:spcPts val="300"/>
                        </a:spcBef>
                        <a:spcAft>
                          <a:spcPts val="300"/>
                        </a:spcAft>
                      </a:pPr>
                      <a:r>
                        <a:rPr lang="en-US" sz="16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OpenType (OTF)</a:t>
                      </a:r>
                    </a:p>
                  </a:txBody>
                  <a:tcPr marL="76200" marR="76200" marT="50800" marB="50800">
                    <a:lnL w="12700" cap="flat" cmpd="sng" algn="ctr">
                      <a:solidFill>
                        <a:srgbClr val="000000"/>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BFE2C9"/>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tc>
                  <a:txBody>
                    <a:bodyPr/>
                    <a:lstStyle/>
                    <a:p>
                      <a:pPr marL="0" marR="0">
                        <a:lnSpc>
                          <a:spcPts val="1300"/>
                        </a:lnSpc>
                        <a:spcBef>
                          <a:spcPts val="300"/>
                        </a:spcBef>
                        <a:spcAft>
                          <a:spcPts val="300"/>
                        </a:spcAft>
                      </a:pPr>
                      <a:r>
                        <a:rPr lang="en-US" sz="16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Font format built on the TrueType format developed by Microsoft</a:t>
                      </a:r>
                    </a:p>
                  </a:txBody>
                  <a:tcPr marL="0" marR="76200" marT="50800" marB="50800">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BFE2C9"/>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tc>
                  <a:txBody>
                    <a:bodyPr/>
                    <a:lstStyle/>
                    <a:p>
                      <a:pPr marL="0" marR="0">
                        <a:lnSpc>
                          <a:spcPts val="1300"/>
                        </a:lnSpc>
                        <a:spcBef>
                          <a:spcPts val="300"/>
                        </a:spcBef>
                        <a:spcAft>
                          <a:spcPts val="300"/>
                        </a:spcAft>
                      </a:pPr>
                      <a:r>
                        <a:rPr lang="en-US" sz="16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IE, Firefox, Chrome, Safari, Opera</a:t>
                      </a:r>
                    </a:p>
                  </a:txBody>
                  <a:tcPr marL="0" marR="76200" marT="50800" marB="50800">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BFE2C9"/>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708918">
                <a:tc>
                  <a:txBody>
                    <a:bodyPr/>
                    <a:lstStyle/>
                    <a:p>
                      <a:pPr marL="0" marR="0">
                        <a:lnSpc>
                          <a:spcPts val="1300"/>
                        </a:lnSpc>
                        <a:spcBef>
                          <a:spcPts val="300"/>
                        </a:spcBef>
                        <a:spcAft>
                          <a:spcPts val="300"/>
                        </a:spcAft>
                      </a:pPr>
                      <a:r>
                        <a:rPr lang="en-US" sz="16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Scalable Vector Graphics (SVG)</a:t>
                      </a:r>
                    </a:p>
                  </a:txBody>
                  <a:tcPr marL="76200" marR="76200" marT="50800" marB="50800">
                    <a:lnL w="12700" cap="flat" cmpd="sng" algn="ctr">
                      <a:solidFill>
                        <a:srgbClr val="000000"/>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BFE2C9"/>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tc>
                  <a:txBody>
                    <a:bodyPr/>
                    <a:lstStyle/>
                    <a:p>
                      <a:pPr marL="0" marR="0">
                        <a:lnSpc>
                          <a:spcPts val="1300"/>
                        </a:lnSpc>
                        <a:spcBef>
                          <a:spcPts val="300"/>
                        </a:spcBef>
                        <a:spcAft>
                          <a:spcPts val="300"/>
                        </a:spcAft>
                      </a:pPr>
                      <a:r>
                        <a:rPr lang="en-US" sz="16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Font format based on an XML vocabulary designed to describe resizable graphics and vector images</a:t>
                      </a:r>
                    </a:p>
                  </a:txBody>
                  <a:tcPr marL="0" marR="76200" marT="50800" marB="50800">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BFE2C9"/>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tc>
                  <a:txBody>
                    <a:bodyPr/>
                    <a:lstStyle/>
                    <a:p>
                      <a:pPr marL="0" marR="0">
                        <a:lnSpc>
                          <a:spcPts val="1300"/>
                        </a:lnSpc>
                        <a:spcBef>
                          <a:spcPts val="300"/>
                        </a:spcBef>
                        <a:spcAft>
                          <a:spcPts val="300"/>
                        </a:spcAft>
                      </a:pPr>
                      <a:r>
                        <a:rPr lang="en-US" sz="16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Safari</a:t>
                      </a:r>
                    </a:p>
                  </a:txBody>
                  <a:tcPr marL="0" marR="76200" marT="50800" marB="50800">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BFE2C9"/>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708918">
                <a:tc>
                  <a:txBody>
                    <a:bodyPr/>
                    <a:lstStyle/>
                    <a:p>
                      <a:pPr marL="0" marR="0">
                        <a:lnSpc>
                          <a:spcPts val="1300"/>
                        </a:lnSpc>
                        <a:spcBef>
                          <a:spcPts val="300"/>
                        </a:spcBef>
                        <a:spcAft>
                          <a:spcPts val="300"/>
                        </a:spcAft>
                      </a:pPr>
                      <a:r>
                        <a:rPr lang="en-US" sz="16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Web Open Font Format (WOFF)</a:t>
                      </a:r>
                    </a:p>
                  </a:txBody>
                  <a:tcPr marL="76200" marR="76200" marT="50800" marB="50800">
                    <a:lnL w="12700" cap="flat" cmpd="sng" algn="ctr">
                      <a:solidFill>
                        <a:srgbClr val="000000"/>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BFE2C9"/>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tc>
                  <a:txBody>
                    <a:bodyPr/>
                    <a:lstStyle/>
                    <a:p>
                      <a:pPr marL="0" marR="0">
                        <a:lnSpc>
                          <a:spcPts val="1300"/>
                        </a:lnSpc>
                        <a:spcBef>
                          <a:spcPts val="300"/>
                        </a:spcBef>
                        <a:spcAft>
                          <a:spcPts val="300"/>
                        </a:spcAft>
                      </a:pPr>
                      <a:r>
                        <a:rPr lang="en-US" sz="16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The W3C recommendation font format based on OpenType and TrueType with compression and additional metadata</a:t>
                      </a:r>
                    </a:p>
                  </a:txBody>
                  <a:tcPr marL="0" marR="76200" marT="50800" marB="50800">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BFE2C9"/>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tc>
                  <a:txBody>
                    <a:bodyPr/>
                    <a:lstStyle/>
                    <a:p>
                      <a:pPr marL="0" marR="0">
                        <a:lnSpc>
                          <a:spcPts val="1300"/>
                        </a:lnSpc>
                        <a:spcBef>
                          <a:spcPts val="300"/>
                        </a:spcBef>
                        <a:spcAft>
                          <a:spcPts val="300"/>
                        </a:spcAft>
                      </a:pPr>
                      <a:r>
                        <a:rPr lang="en-US" sz="16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IE, Firefox, Chrome, Safari, Opera</a:t>
                      </a:r>
                    </a:p>
                  </a:txBody>
                  <a:tcPr marL="0" marR="76200" marT="50800" marB="50800">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BFE2C9"/>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83409017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@font-face Rule</a:t>
            </a:r>
          </a:p>
        </p:txBody>
      </p:sp>
      <p:sp>
        <p:nvSpPr>
          <p:cNvPr id="3" name="Text Placeholder 2"/>
          <p:cNvSpPr>
            <a:spLocks noGrp="1"/>
          </p:cNvSpPr>
          <p:nvPr>
            <p:ph type="body" sz="quarter" idx="17"/>
          </p:nvPr>
        </p:nvSpPr>
        <p:spPr/>
        <p:txBody>
          <a:bodyPr/>
          <a:lstStyle/>
          <a:p>
            <a:r>
              <a:rPr lang="en-IN" dirty="0"/>
              <a:t>To access and load a web font, add the </a:t>
            </a:r>
            <a:r>
              <a:rPr lang="en-IN" sz="2600" dirty="0">
                <a:latin typeface="Courier New" panose="02070309020205020404" pitchFamily="49" charset="0"/>
                <a:cs typeface="Courier New" panose="02070309020205020404" pitchFamily="49" charset="0"/>
              </a:rPr>
              <a:t>@font-face </a:t>
            </a:r>
            <a:r>
              <a:rPr lang="en-IN" dirty="0"/>
              <a:t>rule to the style sheet</a:t>
            </a:r>
          </a:p>
          <a:p>
            <a:r>
              <a:rPr lang="en-IN" dirty="0"/>
              <a:t>Once a web font is defined using the </a:t>
            </a:r>
            <a:r>
              <a:rPr lang="en-IN" sz="2600" dirty="0">
                <a:latin typeface="Courier New" panose="02070309020205020404" pitchFamily="49" charset="0"/>
                <a:cs typeface="Courier New" panose="02070309020205020404" pitchFamily="49" charset="0"/>
              </a:rPr>
              <a:t>@font-face</a:t>
            </a:r>
            <a:r>
              <a:rPr lang="en-IN" dirty="0"/>
              <a:t> rule, it is included in the font stack</a:t>
            </a:r>
          </a:p>
        </p:txBody>
      </p:sp>
    </p:spTree>
    <p:extLst>
      <p:ext uri="{BB962C8B-B14F-4D97-AF65-F5344CB8AC3E}">
        <p14:creationId xmlns:p14="http://schemas.microsoft.com/office/powerpoint/2010/main" val="759902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Styles and Colors</a:t>
            </a:r>
          </a:p>
        </p:txBody>
      </p:sp>
      <p:pic>
        <p:nvPicPr>
          <p:cNvPr id="4" name="Picture Placeholder 3" descr="This figure explains the CSS styles and colors applied to a page on a website.&#10;The web page consists of vertically positioned rectangle on either sides. A rectangular box 1 labeled “The browser window background color is set to the color value hsl(27, 73%, 72%) using the html style rule” is positioned above the vertical rectangle in the left. An arrow originating from rectangular box 1 points to the vertically positioned rectangle at the left.&#10;The figure consists of three horizontally placed rectangles at the top. The three rectangular boxes read “Links”, “About TSS”, and “Comments”. A rectangular box 2 labeled “The h1 headings appear in white on a dark orange background as specifies by the h1 style rule” is positioned to the right of rectangular box 1. An arrow originating from rectangular box 2 points to the three horizontally placed rectangles.&#10;The figure consists of two rectangles that reads “Classes” and “Our philosophy” listed below the three horizontally placed rectangles. Under the, “classes” rectangle a description about running, cycling, and swimming classes is given. Under the, “Our philosophy” rectangle a description about athletes and  a good coach is given. A rectangular box 3 labeled “The h2 headings appear in white on a light orange background as specified by the h2 style rule” is positioned at the left center of the document. An arrow originating from rectangular box 3 points to the “Classes” rectangle and “Our philosophy” rectangle.&#10;A rectangular box 4 labeled “Page body background color is set to ivory using the body style rule” is positioned at the left bottom of the document. An arrow origination from rectangular box 4 points to a plane area in the document.&#10;A rectangular box 5 labeled “Page text is set to the color value rgb(91, 91, 91)” is positioned at the bottom center of the document. An arrow originating from rectangular box 5 points to the text below “Our philosophy” rectangle that consists of the description about athletes and their training program." title="CSS Styles and Colors"/>
          <p:cNvPicPr>
            <a:picLocks noGrp="1" noChangeAspect="1"/>
          </p:cNvPicPr>
          <p:nvPr>
            <p:ph type="pic" sz="quarter" idx="10"/>
          </p:nvPr>
        </p:nvPicPr>
        <p:blipFill>
          <a:blip r:embed="rId2"/>
          <a:stretch>
            <a:fillRect/>
          </a:stretch>
        </p:blipFill>
        <p:spPr>
          <a:xfrm>
            <a:off x="1976437" y="888646"/>
            <a:ext cx="5191125" cy="5305425"/>
          </a:xfrm>
          <a:prstGeom prst="rect">
            <a:avLst/>
          </a:prstGeom>
        </p:spPr>
      </p:pic>
    </p:spTree>
    <p:extLst>
      <p:ext uri="{BB962C8B-B14F-4D97-AF65-F5344CB8AC3E}">
        <p14:creationId xmlns:p14="http://schemas.microsoft.com/office/powerpoint/2010/main" val="231205639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@font-face Rule (continued 1)</a:t>
            </a:r>
          </a:p>
        </p:txBody>
      </p:sp>
      <p:sp>
        <p:nvSpPr>
          <p:cNvPr id="3" name="Text Placeholder 2"/>
          <p:cNvSpPr>
            <a:spLocks noGrp="1"/>
          </p:cNvSpPr>
          <p:nvPr>
            <p:ph type="body" sz="quarter" idx="17"/>
          </p:nvPr>
        </p:nvSpPr>
        <p:spPr/>
        <p:txBody>
          <a:bodyPr>
            <a:normAutofit fontScale="92500" lnSpcReduction="10000"/>
          </a:bodyPr>
          <a:lstStyle/>
          <a:p>
            <a:r>
              <a:rPr lang="en-IN" dirty="0"/>
              <a:t>General syntax to include @font-face</a:t>
            </a:r>
          </a:p>
          <a:p>
            <a:pPr marL="465138" indent="0">
              <a:buNone/>
            </a:pPr>
            <a:r>
              <a:rPr lang="en-IN" sz="2800" dirty="0">
                <a:latin typeface="Courier New" panose="02070309020205020404" pitchFamily="49" charset="0"/>
                <a:cs typeface="Courier New" panose="02070309020205020404" pitchFamily="49" charset="0"/>
              </a:rPr>
              <a:t>@font-face {</a:t>
            </a:r>
          </a:p>
          <a:p>
            <a:pPr marL="914400" indent="0">
              <a:buNone/>
            </a:pPr>
            <a:r>
              <a:rPr lang="en-IN" sz="2800" dirty="0">
                <a:latin typeface="Courier New" panose="02070309020205020404" pitchFamily="49" charset="0"/>
                <a:cs typeface="Courier New" panose="02070309020205020404" pitchFamily="49" charset="0"/>
              </a:rPr>
              <a:t>font-family: name;</a:t>
            </a:r>
          </a:p>
          <a:p>
            <a:pPr marL="914400" indent="0">
              <a:buNone/>
            </a:pPr>
            <a:r>
              <a:rPr lang="en-IN" sz="2800" dirty="0">
                <a:latin typeface="Courier New" panose="02070309020205020404" pitchFamily="49" charset="0"/>
                <a:cs typeface="Courier New" panose="02070309020205020404" pitchFamily="49" charset="0"/>
              </a:rPr>
              <a:t>src: url (‘url1’) format (‘text1’),</a:t>
            </a:r>
          </a:p>
          <a:p>
            <a:pPr marL="1379538" indent="0">
              <a:buNone/>
            </a:pPr>
            <a:r>
              <a:rPr lang="en-IN" sz="2800" dirty="0">
                <a:latin typeface="Courier New" panose="02070309020205020404" pitchFamily="49" charset="0"/>
                <a:cs typeface="Courier New" panose="02070309020205020404" pitchFamily="49" charset="0"/>
              </a:rPr>
              <a:t>url (‘url2’) format (‘text2’), </a:t>
            </a:r>
          </a:p>
          <a:p>
            <a:pPr marL="977900" indent="0">
              <a:buNone/>
            </a:pPr>
            <a:r>
              <a:rPr lang="en-IN" sz="2800" dirty="0">
                <a:latin typeface="Courier New" panose="02070309020205020404" pitchFamily="49" charset="0"/>
                <a:cs typeface="Courier New" panose="02070309020205020404" pitchFamily="49" charset="0"/>
              </a:rPr>
              <a:t>…;</a:t>
            </a:r>
          </a:p>
          <a:p>
            <a:pPr marL="914400" indent="0">
              <a:buNone/>
            </a:pPr>
            <a:r>
              <a:rPr lang="en-IN" sz="2800" dirty="0">
                <a:latin typeface="Courier New" panose="02070309020205020404" pitchFamily="49" charset="0"/>
                <a:cs typeface="Courier New" panose="02070309020205020404" pitchFamily="49" charset="0"/>
              </a:rPr>
              <a:t>descriptor1: value1;</a:t>
            </a:r>
          </a:p>
          <a:p>
            <a:pPr marL="914400" indent="0">
              <a:buNone/>
            </a:pPr>
            <a:r>
              <a:rPr lang="en-IN" sz="2800" dirty="0">
                <a:latin typeface="Courier New" panose="02070309020205020404" pitchFamily="49" charset="0"/>
                <a:cs typeface="Courier New" panose="02070309020205020404" pitchFamily="49" charset="0"/>
              </a:rPr>
              <a:t>descriptor2: value2;</a:t>
            </a:r>
          </a:p>
          <a:p>
            <a:pPr marL="914400" indent="0">
              <a:buNone/>
            </a:pPr>
            <a:r>
              <a:rPr lang="en-IN" sz="2800" dirty="0">
                <a:latin typeface="Courier New" panose="02070309020205020404" pitchFamily="49" charset="0"/>
                <a:cs typeface="Courier New" panose="02070309020205020404" pitchFamily="49" charset="0"/>
              </a:rPr>
              <a:t>…</a:t>
            </a:r>
          </a:p>
          <a:p>
            <a:pPr marL="465138" indent="0">
              <a:buNone/>
            </a:pPr>
            <a:r>
              <a:rPr lang="en-IN" sz="28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73358727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@font-face Rule (continued 2)</a:t>
            </a:r>
          </a:p>
        </p:txBody>
      </p:sp>
      <p:sp>
        <p:nvSpPr>
          <p:cNvPr id="3" name="Text Placeholder 2"/>
          <p:cNvSpPr>
            <a:spLocks noGrp="1"/>
          </p:cNvSpPr>
          <p:nvPr>
            <p:ph type="body" sz="quarter" idx="17"/>
          </p:nvPr>
        </p:nvSpPr>
        <p:spPr/>
        <p:txBody>
          <a:bodyPr/>
          <a:lstStyle/>
          <a:p>
            <a:pPr marL="465138" indent="0">
              <a:buNone/>
            </a:pPr>
            <a:r>
              <a:rPr lang="en-US" dirty="0"/>
              <a:t>where </a:t>
            </a:r>
            <a:r>
              <a:rPr lang="en-US" sz="2600" dirty="0">
                <a:latin typeface="Courier New" panose="02070309020205020404" pitchFamily="49" charset="0"/>
                <a:cs typeface="Courier New" panose="02070309020205020404" pitchFamily="49" charset="0"/>
              </a:rPr>
              <a:t>name</a:t>
            </a:r>
            <a:r>
              <a:rPr lang="en-US" dirty="0"/>
              <a:t> is the name of the font, </a:t>
            </a:r>
            <a:r>
              <a:rPr lang="en-US" sz="2600" dirty="0">
                <a:latin typeface="Courier New" panose="02070309020205020404" pitchFamily="49" charset="0"/>
                <a:cs typeface="Courier New" panose="02070309020205020404" pitchFamily="49" charset="0"/>
              </a:rPr>
              <a:t>url</a:t>
            </a:r>
            <a:r>
              <a:rPr lang="en-US" dirty="0"/>
              <a:t> is the location of the font definition file, </a:t>
            </a:r>
            <a:r>
              <a:rPr lang="en-US" sz="2600" dirty="0">
                <a:latin typeface="Courier New" panose="02070309020205020404" pitchFamily="49" charset="0"/>
                <a:cs typeface="Courier New" panose="02070309020205020404" pitchFamily="49" charset="0"/>
              </a:rPr>
              <a:t>text</a:t>
            </a:r>
            <a:r>
              <a:rPr lang="en-US" dirty="0"/>
              <a:t> is an optional text description of the font format, and the </a:t>
            </a:r>
            <a:r>
              <a:rPr lang="en-US" sz="2600" dirty="0">
                <a:latin typeface="Courier New" panose="02070309020205020404" pitchFamily="49" charset="0"/>
                <a:cs typeface="Courier New" panose="02070309020205020404" pitchFamily="49" charset="0"/>
              </a:rPr>
              <a:t>descriptor1: value1;</a:t>
            </a:r>
            <a:r>
              <a:rPr lang="en-US" dirty="0"/>
              <a:t> pairs are optional style properties of the font</a:t>
            </a:r>
          </a:p>
        </p:txBody>
      </p:sp>
    </p:spTree>
    <p:extLst>
      <p:ext uri="{BB962C8B-B14F-4D97-AF65-F5344CB8AC3E}">
        <p14:creationId xmlns:p14="http://schemas.microsoft.com/office/powerpoint/2010/main" val="155745966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Setting the Font Size</a:t>
            </a:r>
          </a:p>
        </p:txBody>
      </p:sp>
      <p:sp>
        <p:nvSpPr>
          <p:cNvPr id="3" name="Text Placeholder 2"/>
          <p:cNvSpPr>
            <a:spLocks noGrp="1"/>
          </p:cNvSpPr>
          <p:nvPr>
            <p:ph type="body" sz="quarter" idx="17"/>
          </p:nvPr>
        </p:nvSpPr>
        <p:spPr/>
        <p:txBody>
          <a:bodyPr>
            <a:normAutofit lnSpcReduction="10000"/>
          </a:bodyPr>
          <a:lstStyle/>
          <a:p>
            <a:r>
              <a:rPr lang="en-US" dirty="0"/>
              <a:t>To set a text size, use </a:t>
            </a:r>
            <a:r>
              <a:rPr lang="en-US" sz="2600" dirty="0">
                <a:latin typeface="Courier New" panose="02070309020205020404" pitchFamily="49" charset="0"/>
                <a:cs typeface="Courier New" panose="02070309020205020404" pitchFamily="49" charset="0"/>
              </a:rPr>
              <a:t>font-size: size;</a:t>
            </a:r>
          </a:p>
          <a:p>
            <a:pPr marL="465138" indent="0">
              <a:buNone/>
            </a:pPr>
            <a:r>
              <a:rPr lang="en-US" dirty="0"/>
              <a:t>where </a:t>
            </a:r>
            <a:r>
              <a:rPr lang="en-US" sz="2800" dirty="0">
                <a:latin typeface="Courier New" panose="02070309020205020404" pitchFamily="49" charset="0"/>
                <a:cs typeface="Courier New" panose="02070309020205020404" pitchFamily="49" charset="0"/>
              </a:rPr>
              <a:t>size</a:t>
            </a:r>
            <a:r>
              <a:rPr lang="en-US" i="1" dirty="0"/>
              <a:t> </a:t>
            </a:r>
            <a:r>
              <a:rPr lang="en-US" dirty="0"/>
              <a:t>is a CSS unit of length in either relative or absolute units</a:t>
            </a:r>
          </a:p>
          <a:p>
            <a:r>
              <a:rPr lang="en-US" b="1" dirty="0"/>
              <a:t>Absolute units</a:t>
            </a:r>
            <a:r>
              <a:rPr lang="en-US" dirty="0"/>
              <a:t> – Fixed in size regardless of the output device and are used only with printed media</a:t>
            </a:r>
          </a:p>
          <a:p>
            <a:r>
              <a:rPr lang="en-US" b="1" dirty="0"/>
              <a:t>Relative units</a:t>
            </a:r>
            <a:r>
              <a:rPr lang="en-US" dirty="0"/>
              <a:t> – Expressed relative to the size of other objects within the web page or to the display properties of the device itself</a:t>
            </a:r>
            <a:endParaRPr lang="en-US" b="1" dirty="0"/>
          </a:p>
        </p:txBody>
      </p:sp>
    </p:spTree>
    <p:extLst>
      <p:ext uri="{BB962C8B-B14F-4D97-AF65-F5344CB8AC3E}">
        <p14:creationId xmlns:p14="http://schemas.microsoft.com/office/powerpoint/2010/main" val="132428329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Scaling Fonts with ems and rems</a:t>
            </a:r>
          </a:p>
        </p:txBody>
      </p:sp>
      <p:sp>
        <p:nvSpPr>
          <p:cNvPr id="3" name="Text Placeholder 2"/>
          <p:cNvSpPr>
            <a:spLocks noGrp="1"/>
          </p:cNvSpPr>
          <p:nvPr>
            <p:ph type="body" sz="quarter" idx="17"/>
          </p:nvPr>
        </p:nvSpPr>
        <p:spPr/>
        <p:txBody>
          <a:bodyPr/>
          <a:lstStyle/>
          <a:p>
            <a:r>
              <a:rPr lang="en-US" dirty="0"/>
              <a:t>Text is made </a:t>
            </a:r>
            <a:r>
              <a:rPr lang="en-US" b="1" dirty="0"/>
              <a:t>scalable</a:t>
            </a:r>
            <a:r>
              <a:rPr lang="en-US" dirty="0"/>
              <a:t> with all font sizes expressed relative to default font sizes</a:t>
            </a:r>
          </a:p>
          <a:p>
            <a:r>
              <a:rPr lang="en-US" dirty="0"/>
              <a:t>The three relative measurements used to provide scalability are:</a:t>
            </a:r>
          </a:p>
          <a:p>
            <a:pPr lvl="1"/>
            <a:r>
              <a:rPr lang="en-US" dirty="0"/>
              <a:t>percentage</a:t>
            </a:r>
          </a:p>
          <a:p>
            <a:pPr lvl="1"/>
            <a:r>
              <a:rPr lang="en-US" dirty="0"/>
              <a:t>em unit</a:t>
            </a:r>
          </a:p>
          <a:p>
            <a:pPr lvl="1"/>
            <a:r>
              <a:rPr lang="en-US" dirty="0"/>
              <a:t>rem or root em unit</a:t>
            </a:r>
          </a:p>
        </p:txBody>
      </p:sp>
    </p:spTree>
    <p:extLst>
      <p:ext uri="{BB962C8B-B14F-4D97-AF65-F5344CB8AC3E}">
        <p14:creationId xmlns:p14="http://schemas.microsoft.com/office/powerpoint/2010/main" val="113849793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Viewport Units</a:t>
            </a:r>
          </a:p>
        </p:txBody>
      </p:sp>
      <p:sp>
        <p:nvSpPr>
          <p:cNvPr id="3" name="Text Placeholder 2"/>
          <p:cNvSpPr>
            <a:spLocks noGrp="1"/>
          </p:cNvSpPr>
          <p:nvPr>
            <p:ph type="body" sz="quarter" idx="17"/>
          </p:nvPr>
        </p:nvSpPr>
        <p:spPr/>
        <p:txBody>
          <a:bodyPr/>
          <a:lstStyle/>
          <a:p>
            <a:r>
              <a:rPr lang="en-US" b="1" dirty="0"/>
              <a:t>Viewport unit </a:t>
            </a:r>
            <a:r>
              <a:rPr lang="en-US" dirty="0"/>
              <a:t>– A relative unit used to express length as a percentage if the width and height if the browser window</a:t>
            </a:r>
          </a:p>
          <a:p>
            <a:r>
              <a:rPr lang="en-US" dirty="0"/>
              <a:t>CSS3 introduced four viewport units</a:t>
            </a:r>
          </a:p>
          <a:p>
            <a:pPr lvl="1"/>
            <a:r>
              <a:rPr lang="en-US" dirty="0"/>
              <a:t>1 vw = 1% of the browser window width</a:t>
            </a:r>
          </a:p>
          <a:p>
            <a:pPr lvl="1"/>
            <a:r>
              <a:rPr lang="en-US" dirty="0"/>
              <a:t>1 vh = 1% of the browser window height</a:t>
            </a:r>
          </a:p>
          <a:p>
            <a:pPr lvl="1"/>
            <a:r>
              <a:rPr lang="en-US" dirty="0"/>
              <a:t>1 vmin = 1 vw or 1 vh (whichever is smaller)</a:t>
            </a:r>
          </a:p>
          <a:p>
            <a:pPr lvl="1"/>
            <a:r>
              <a:rPr lang="en-US" dirty="0"/>
              <a:t>1 vmax = 1 vw or 1 vh (whichever is larger)</a:t>
            </a:r>
          </a:p>
        </p:txBody>
      </p:sp>
    </p:spTree>
    <p:extLst>
      <p:ext uri="{BB962C8B-B14F-4D97-AF65-F5344CB8AC3E}">
        <p14:creationId xmlns:p14="http://schemas.microsoft.com/office/powerpoint/2010/main" val="415791620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Sizing Keywords</a:t>
            </a:r>
          </a:p>
        </p:txBody>
      </p:sp>
      <p:sp>
        <p:nvSpPr>
          <p:cNvPr id="3" name="Text Placeholder 2"/>
          <p:cNvSpPr>
            <a:spLocks noGrp="1"/>
          </p:cNvSpPr>
          <p:nvPr>
            <p:ph type="body" sz="quarter" idx="17"/>
          </p:nvPr>
        </p:nvSpPr>
        <p:spPr/>
        <p:txBody>
          <a:bodyPr>
            <a:normAutofit lnSpcReduction="10000"/>
          </a:bodyPr>
          <a:lstStyle/>
          <a:p>
            <a:r>
              <a:rPr lang="en-US" dirty="0"/>
              <a:t>Font sizes are expressed using the following keywords</a:t>
            </a:r>
          </a:p>
          <a:p>
            <a:pPr lvl="1"/>
            <a:r>
              <a:rPr lang="en-US" sz="2600" dirty="0">
                <a:latin typeface="Courier New" panose="02070309020205020404" pitchFamily="49" charset="0"/>
                <a:cs typeface="Courier New" panose="02070309020205020404" pitchFamily="49" charset="0"/>
              </a:rPr>
              <a:t>xx-small</a:t>
            </a:r>
          </a:p>
          <a:p>
            <a:pPr lvl="1"/>
            <a:r>
              <a:rPr lang="en-US" sz="2600" dirty="0">
                <a:latin typeface="Courier New" panose="02070309020205020404" pitchFamily="49" charset="0"/>
                <a:cs typeface="Courier New" panose="02070309020205020404" pitchFamily="49" charset="0"/>
              </a:rPr>
              <a:t>x-small</a:t>
            </a:r>
          </a:p>
          <a:p>
            <a:pPr lvl="1"/>
            <a:r>
              <a:rPr lang="en-US" sz="2600" dirty="0">
                <a:latin typeface="Courier New" panose="02070309020205020404" pitchFamily="49" charset="0"/>
                <a:cs typeface="Courier New" panose="02070309020205020404" pitchFamily="49" charset="0"/>
              </a:rPr>
              <a:t>small</a:t>
            </a:r>
          </a:p>
          <a:p>
            <a:pPr lvl="1"/>
            <a:r>
              <a:rPr lang="en-US" sz="2600" dirty="0">
                <a:latin typeface="Courier New" panose="02070309020205020404" pitchFamily="49" charset="0"/>
                <a:cs typeface="Courier New" panose="02070309020205020404" pitchFamily="49" charset="0"/>
              </a:rPr>
              <a:t>medium</a:t>
            </a:r>
          </a:p>
          <a:p>
            <a:pPr lvl="1"/>
            <a:r>
              <a:rPr lang="en-US" sz="2600" dirty="0">
                <a:latin typeface="Courier New" panose="02070309020205020404" pitchFamily="49" charset="0"/>
                <a:cs typeface="Courier New" panose="02070309020205020404" pitchFamily="49" charset="0"/>
              </a:rPr>
              <a:t>large</a:t>
            </a:r>
          </a:p>
          <a:p>
            <a:pPr lvl="1"/>
            <a:r>
              <a:rPr lang="en-US" sz="2600" dirty="0">
                <a:latin typeface="Courier New" panose="02070309020205020404" pitchFamily="49" charset="0"/>
                <a:cs typeface="Courier New" panose="02070309020205020404" pitchFamily="49" charset="0"/>
              </a:rPr>
              <a:t>x-large</a:t>
            </a:r>
          </a:p>
          <a:p>
            <a:pPr lvl="1"/>
            <a:r>
              <a:rPr lang="en-US" sz="2600" dirty="0">
                <a:latin typeface="Courier New" panose="02070309020205020404" pitchFamily="49" charset="0"/>
                <a:cs typeface="Courier New" panose="02070309020205020404" pitchFamily="49" charset="0"/>
              </a:rPr>
              <a:t>xx-large</a:t>
            </a:r>
            <a:endParaRPr lang="en-US" dirty="0">
              <a:cs typeface="Courier New" panose="02070309020205020404" pitchFamily="49" charset="0"/>
            </a:endParaRPr>
          </a:p>
          <a:p>
            <a:pPr lvl="1"/>
            <a:r>
              <a:rPr lang="en-US" sz="2600" dirty="0">
                <a:latin typeface="Courier New" panose="02070309020205020404" pitchFamily="49" charset="0"/>
                <a:cs typeface="Courier New" panose="02070309020205020404" pitchFamily="49" charset="0"/>
              </a:rPr>
              <a:t>larger</a:t>
            </a:r>
          </a:p>
          <a:p>
            <a:pPr lvl="1"/>
            <a:r>
              <a:rPr lang="en-US" sz="2600" dirty="0">
                <a:latin typeface="Courier New" panose="02070309020205020404" pitchFamily="49" charset="0"/>
                <a:cs typeface="Courier New" panose="02070309020205020404" pitchFamily="49" charset="0"/>
              </a:rPr>
              <a:t>smaller</a:t>
            </a:r>
          </a:p>
        </p:txBody>
      </p:sp>
    </p:spTree>
    <p:extLst>
      <p:ext uri="{BB962C8B-B14F-4D97-AF65-F5344CB8AC3E}">
        <p14:creationId xmlns:p14="http://schemas.microsoft.com/office/powerpoint/2010/main" val="403904286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Controlling Spacing and Indentation</a:t>
            </a:r>
          </a:p>
        </p:txBody>
      </p:sp>
      <p:sp>
        <p:nvSpPr>
          <p:cNvPr id="3" name="Text Placeholder 2"/>
          <p:cNvSpPr>
            <a:spLocks noGrp="1"/>
          </p:cNvSpPr>
          <p:nvPr>
            <p:ph type="body" sz="quarter" idx="17"/>
          </p:nvPr>
        </p:nvSpPr>
        <p:spPr/>
        <p:txBody>
          <a:bodyPr/>
          <a:lstStyle/>
          <a:p>
            <a:r>
              <a:rPr lang="en-US" dirty="0"/>
              <a:t>Kerning sets the space between characters, while </a:t>
            </a:r>
            <a:r>
              <a:rPr lang="en-US" b="1" dirty="0"/>
              <a:t>tracking</a:t>
            </a:r>
            <a:r>
              <a:rPr lang="en-US" dirty="0"/>
              <a:t> sets the space between words</a:t>
            </a:r>
          </a:p>
          <a:p>
            <a:r>
              <a:rPr lang="en-US" dirty="0"/>
              <a:t>The properties to control an element’s kerning and tracking are:</a:t>
            </a:r>
          </a:p>
          <a:p>
            <a:pPr marL="465138" indent="0">
              <a:buNone/>
            </a:pPr>
            <a:r>
              <a:rPr lang="en-US" sz="2600" dirty="0">
                <a:latin typeface="Courier New" panose="02070309020205020404" pitchFamily="49" charset="0"/>
                <a:cs typeface="Courier New" panose="02070309020205020404" pitchFamily="49" charset="0"/>
              </a:rPr>
              <a:t>letter-spacing: value;</a:t>
            </a:r>
          </a:p>
          <a:p>
            <a:pPr marL="465138" indent="0">
              <a:buNone/>
            </a:pPr>
            <a:r>
              <a:rPr lang="en-US" sz="2600" dirty="0">
                <a:latin typeface="Courier New" panose="02070309020205020404" pitchFamily="49" charset="0"/>
                <a:cs typeface="Courier New" panose="02070309020205020404" pitchFamily="49" charset="0"/>
              </a:rPr>
              <a:t>word-spacing: value;</a:t>
            </a:r>
          </a:p>
          <a:p>
            <a:endParaRPr lang="en-US" dirty="0"/>
          </a:p>
        </p:txBody>
      </p:sp>
    </p:spTree>
    <p:extLst>
      <p:ext uri="{BB962C8B-B14F-4D97-AF65-F5344CB8AC3E}">
        <p14:creationId xmlns:p14="http://schemas.microsoft.com/office/powerpoint/2010/main" val="236210828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Controlling Spacing and Indentation (continued 1)</a:t>
            </a:r>
          </a:p>
        </p:txBody>
      </p:sp>
      <p:sp>
        <p:nvSpPr>
          <p:cNvPr id="3" name="Text Placeholder 2"/>
          <p:cNvSpPr>
            <a:spLocks noGrp="1"/>
          </p:cNvSpPr>
          <p:nvPr>
            <p:ph type="body" sz="quarter" idx="17"/>
          </p:nvPr>
        </p:nvSpPr>
        <p:spPr/>
        <p:txBody>
          <a:bodyPr>
            <a:normAutofit lnSpcReduction="10000"/>
          </a:bodyPr>
          <a:lstStyle/>
          <a:p>
            <a:r>
              <a:rPr lang="en-US" b="1" dirty="0">
                <a:cs typeface="Courier New" pitchFamily="49" charset="0"/>
              </a:rPr>
              <a:t>Leading</a:t>
            </a:r>
            <a:r>
              <a:rPr lang="en-US" dirty="0">
                <a:cs typeface="Courier New" pitchFamily="49" charset="0"/>
              </a:rPr>
              <a:t> – sets the space between lines of text and is defined with the following </a:t>
            </a:r>
            <a:r>
              <a:rPr lang="en-US" sz="2600" dirty="0">
                <a:latin typeface="Courier New" panose="02070309020205020404" pitchFamily="49" charset="0"/>
                <a:cs typeface="Courier New" panose="02070309020205020404" pitchFamily="49" charset="0"/>
              </a:rPr>
              <a:t>line-height</a:t>
            </a:r>
            <a:r>
              <a:rPr lang="en-US" dirty="0">
                <a:cs typeface="Courier New" pitchFamily="49" charset="0"/>
              </a:rPr>
              <a:t> property:</a:t>
            </a:r>
          </a:p>
          <a:p>
            <a:pPr marL="914400" lvl="2" indent="0">
              <a:buNone/>
            </a:pPr>
            <a:r>
              <a:rPr lang="en-IN" sz="2600" dirty="0">
                <a:latin typeface="Courier New" panose="02070309020205020404" pitchFamily="49" charset="0"/>
                <a:cs typeface="Courier New" panose="02070309020205020404" pitchFamily="49" charset="0"/>
              </a:rPr>
              <a:t>line-height: size;</a:t>
            </a:r>
          </a:p>
          <a:p>
            <a:pPr marL="288925" indent="-234950"/>
            <a:r>
              <a:rPr lang="en-IN" dirty="0"/>
              <a:t>Text spacing can be controlled by setting the indentation for the first line of text block by using the </a:t>
            </a:r>
            <a:r>
              <a:rPr lang="en-IN" sz="2600" dirty="0">
                <a:latin typeface="Courier New" panose="02070309020205020404" pitchFamily="49" charset="0"/>
                <a:cs typeface="Courier New" panose="02070309020205020404" pitchFamily="49" charset="0"/>
              </a:rPr>
              <a:t>text-indent</a:t>
            </a:r>
            <a:r>
              <a:rPr lang="en-IN" dirty="0"/>
              <a:t> property</a:t>
            </a:r>
          </a:p>
          <a:p>
            <a:pPr marL="914400" lvl="2" indent="0">
              <a:buNone/>
            </a:pPr>
            <a:r>
              <a:rPr lang="en-IN" sz="2600" dirty="0">
                <a:latin typeface="Courier New" panose="02070309020205020404" pitchFamily="49" charset="0"/>
                <a:cs typeface="Courier New" panose="02070309020205020404" pitchFamily="49" charset="0"/>
              </a:rPr>
              <a:t>text-indent: size;</a:t>
            </a:r>
          </a:p>
          <a:p>
            <a:pPr marL="223838" indent="-193675"/>
            <a:r>
              <a:rPr lang="en-US" dirty="0"/>
              <a:t>A negative indentation value creates a </a:t>
            </a:r>
            <a:r>
              <a:rPr lang="en-US" b="1" dirty="0"/>
              <a:t>hanging indent</a:t>
            </a:r>
            <a:endParaRPr lang="en-IN" b="1" dirty="0"/>
          </a:p>
        </p:txBody>
      </p:sp>
    </p:spTree>
    <p:extLst>
      <p:ext uri="{BB962C8B-B14F-4D97-AF65-F5344CB8AC3E}">
        <p14:creationId xmlns:p14="http://schemas.microsoft.com/office/powerpoint/2010/main" val="336990211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Controlling Spacing and Indentation (continued 2)</a:t>
            </a:r>
          </a:p>
        </p:txBody>
      </p:sp>
      <p:pic>
        <p:nvPicPr>
          <p:cNvPr id="5" name="Content Placeholder 5" descr="This figure explains how to control letter spacing and line height.&#10;The third line of the code within the heading tag reads ”letter-spacing: 0.1em;”. A rectangular box labeled “sets the space between letters to 0.1em” is positioned on the right side of the figure. An arrow originating from the rectangular box points to the third line of the code.&#10;The fourth line of the code within the navigation tag reads “nav &gt; ul {”. The fifth line of the code within the navigation tag reads “line-height: 2em;”. A rectangular box labeled “double spaces the list of hypertext links” is positioned on the right side of the figure below the first rectangular box. An arrow originating from the second rectangular box points to the fourth and fifth lines of the navigation tag." title="Controlling letter spacing and line height"/>
          <p:cNvPicPr>
            <a:picLocks noGrp="1" noChangeAspect="1"/>
          </p:cNvPicPr>
          <p:nvPr>
            <p:ph type="pic" sz="quarter" idx="10"/>
          </p:nvPr>
        </p:nvPicPr>
        <p:blipFill>
          <a:blip r:embed="rId2">
            <a:extLst>
              <a:ext uri="{28A0092B-C50C-407E-A947-70E740481C1C}">
                <a14:useLocalDpi xmlns:a14="http://schemas.microsoft.com/office/drawing/2010/main" val="0"/>
              </a:ext>
            </a:extLst>
          </a:blip>
          <a:stretch>
            <a:fillRect/>
          </a:stretch>
        </p:blipFill>
        <p:spPr>
          <a:xfrm>
            <a:off x="825327" y="1732548"/>
            <a:ext cx="7493345" cy="4265290"/>
          </a:xfrm>
          <a:prstGeom prst="rect">
            <a:avLst/>
          </a:prstGeom>
        </p:spPr>
      </p:pic>
    </p:spTree>
    <p:extLst>
      <p:ext uri="{BB962C8B-B14F-4D97-AF65-F5344CB8AC3E}">
        <p14:creationId xmlns:p14="http://schemas.microsoft.com/office/powerpoint/2010/main" val="353987009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Working with Font Styles</a:t>
            </a:r>
          </a:p>
        </p:txBody>
      </p:sp>
      <p:sp>
        <p:nvSpPr>
          <p:cNvPr id="3" name="Text Placeholder 2"/>
          <p:cNvSpPr>
            <a:spLocks noGrp="1"/>
          </p:cNvSpPr>
          <p:nvPr>
            <p:ph type="body" sz="quarter" idx="17"/>
          </p:nvPr>
        </p:nvSpPr>
        <p:spPr/>
        <p:txBody>
          <a:bodyPr/>
          <a:lstStyle/>
          <a:p>
            <a:r>
              <a:rPr lang="en-US" dirty="0"/>
              <a:t>To specify the font style, use</a:t>
            </a:r>
          </a:p>
          <a:p>
            <a:pPr marL="457200" lvl="1" indent="0">
              <a:buNone/>
            </a:pPr>
            <a:r>
              <a:rPr lang="en-US" sz="2600" dirty="0">
                <a:latin typeface="Courier New" panose="02070309020205020404" pitchFamily="49" charset="0"/>
                <a:cs typeface="Courier New" panose="02070309020205020404" pitchFamily="49" charset="0"/>
              </a:rPr>
              <a:t>font-style: </a:t>
            </a:r>
            <a:r>
              <a:rPr lang="en-US" sz="2600" i="1" dirty="0">
                <a:latin typeface="Courier New" panose="02070309020205020404" pitchFamily="49" charset="0"/>
                <a:cs typeface="Courier New" panose="02070309020205020404" pitchFamily="49" charset="0"/>
              </a:rPr>
              <a:t>type;</a:t>
            </a:r>
            <a:endParaRPr lang="en-US" sz="2600" dirty="0">
              <a:latin typeface="Courier New" panose="02070309020205020404" pitchFamily="49" charset="0"/>
              <a:cs typeface="Courier New" panose="02070309020205020404" pitchFamily="49" charset="0"/>
            </a:endParaRPr>
          </a:p>
          <a:p>
            <a:pPr marL="457200" lvl="1" indent="0">
              <a:buNone/>
            </a:pPr>
            <a:r>
              <a:rPr lang="en-US" sz="3200" dirty="0"/>
              <a:t>where</a:t>
            </a:r>
            <a:r>
              <a:rPr lang="en-US" dirty="0"/>
              <a:t> </a:t>
            </a:r>
            <a:r>
              <a:rPr lang="en-US" sz="2600" i="1" dirty="0">
                <a:latin typeface="Courier New" panose="02070309020205020404" pitchFamily="49" charset="0"/>
                <a:cs typeface="Courier New" panose="02070309020205020404" pitchFamily="49" charset="0"/>
              </a:rPr>
              <a:t>type</a:t>
            </a:r>
            <a:r>
              <a:rPr lang="en-US" i="1" dirty="0"/>
              <a:t> </a:t>
            </a:r>
            <a:r>
              <a:rPr lang="en-US" sz="3200" dirty="0"/>
              <a:t>is </a:t>
            </a:r>
            <a:r>
              <a:rPr lang="en-US" sz="3200" dirty="0">
                <a:latin typeface="Courier New" panose="02070309020205020404" pitchFamily="49" charset="0"/>
                <a:cs typeface="Courier New" panose="02070309020205020404" pitchFamily="49" charset="0"/>
              </a:rPr>
              <a:t>normal</a:t>
            </a:r>
            <a:r>
              <a:rPr lang="en-US" sz="3200" dirty="0"/>
              <a:t>, </a:t>
            </a:r>
            <a:r>
              <a:rPr lang="en-US" sz="3200" dirty="0">
                <a:latin typeface="Courier New" panose="02070309020205020404" pitchFamily="49" charset="0"/>
                <a:cs typeface="Courier New" panose="02070309020205020404" pitchFamily="49" charset="0"/>
              </a:rPr>
              <a:t>italic</a:t>
            </a:r>
            <a:r>
              <a:rPr lang="en-US" sz="3200" dirty="0"/>
              <a:t>, or </a:t>
            </a:r>
            <a:r>
              <a:rPr lang="en-US" sz="3200" dirty="0">
                <a:latin typeface="Courier New" panose="02070309020205020404" pitchFamily="49" charset="0"/>
                <a:cs typeface="Courier New" panose="02070309020205020404" pitchFamily="49" charset="0"/>
              </a:rPr>
              <a:t>oblique</a:t>
            </a:r>
          </a:p>
          <a:p>
            <a:r>
              <a:rPr lang="en-US" dirty="0"/>
              <a:t>To change the weight of the font, use</a:t>
            </a:r>
          </a:p>
          <a:p>
            <a:pPr marL="457200" lvl="1" indent="0">
              <a:buNone/>
            </a:pPr>
            <a:r>
              <a:rPr lang="en-US" sz="2600" dirty="0">
                <a:latin typeface="Courier New" panose="02070309020205020404" pitchFamily="49" charset="0"/>
                <a:cs typeface="Courier New" panose="02070309020205020404" pitchFamily="49" charset="0"/>
              </a:rPr>
              <a:t>font-weight: </a:t>
            </a:r>
            <a:r>
              <a:rPr lang="en-US" sz="2600" i="1" dirty="0">
                <a:latin typeface="Courier New" panose="02070309020205020404" pitchFamily="49" charset="0"/>
                <a:cs typeface="Courier New" panose="02070309020205020404" pitchFamily="49" charset="0"/>
              </a:rPr>
              <a:t>weight</a:t>
            </a:r>
            <a:r>
              <a:rPr lang="en-US" sz="2600" dirty="0">
                <a:latin typeface="Courier New" panose="02070309020205020404" pitchFamily="49" charset="0"/>
                <a:cs typeface="Courier New" panose="02070309020205020404" pitchFamily="49" charset="0"/>
              </a:rPr>
              <a:t>;</a:t>
            </a:r>
          </a:p>
          <a:p>
            <a:pPr marL="457200" lvl="1" indent="0">
              <a:buNone/>
            </a:pPr>
            <a:r>
              <a:rPr lang="en-US" sz="3200" dirty="0"/>
              <a:t>where</a:t>
            </a:r>
            <a:r>
              <a:rPr lang="en-US" dirty="0"/>
              <a:t> </a:t>
            </a:r>
            <a:r>
              <a:rPr lang="en-US" sz="2600" i="1" dirty="0">
                <a:latin typeface="Courier New" panose="02070309020205020404" pitchFamily="49" charset="0"/>
                <a:cs typeface="Courier New" panose="02070309020205020404" pitchFamily="49" charset="0"/>
              </a:rPr>
              <a:t>weight</a:t>
            </a:r>
            <a:r>
              <a:rPr lang="en-US" i="1" dirty="0">
                <a:cs typeface="Courier New" pitchFamily="49" charset="0"/>
              </a:rPr>
              <a:t> </a:t>
            </a:r>
            <a:r>
              <a:rPr lang="en-US" sz="3200" dirty="0"/>
              <a:t>is the level of bold formatting applied to the text</a:t>
            </a:r>
            <a:endParaRPr lang="en-US" dirty="0"/>
          </a:p>
        </p:txBody>
      </p:sp>
    </p:spTree>
    <p:extLst>
      <p:ext uri="{BB962C8B-B14F-4D97-AF65-F5344CB8AC3E}">
        <p14:creationId xmlns:p14="http://schemas.microsoft.com/office/powerpoint/2010/main" val="17508098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Introducing CSS</a:t>
            </a:r>
          </a:p>
        </p:txBody>
      </p:sp>
      <p:sp>
        <p:nvSpPr>
          <p:cNvPr id="5" name="Text Placeholder 4"/>
          <p:cNvSpPr>
            <a:spLocks noGrp="1"/>
          </p:cNvSpPr>
          <p:nvPr>
            <p:ph type="body" sz="quarter" idx="17"/>
          </p:nvPr>
        </p:nvSpPr>
        <p:spPr/>
        <p:txBody>
          <a:bodyPr>
            <a:normAutofit/>
          </a:bodyPr>
          <a:lstStyle/>
          <a:p>
            <a:r>
              <a:rPr lang="en-US" dirty="0"/>
              <a:t>The appearance of the page is determined by one or more style sheets written in the Cascading Style Sheets (CSS) language</a:t>
            </a:r>
          </a:p>
          <a:p>
            <a:r>
              <a:rPr lang="en-US" dirty="0"/>
              <a:t>The latest version of the CSS language is </a:t>
            </a:r>
            <a:r>
              <a:rPr lang="en-US" b="1" dirty="0"/>
              <a:t>CSS3</a:t>
            </a:r>
          </a:p>
          <a:p>
            <a:r>
              <a:rPr lang="en-US" dirty="0"/>
              <a:t>CSS3 is built upon several </a:t>
            </a:r>
            <a:r>
              <a:rPr lang="en-US" b="1" dirty="0"/>
              <a:t>modules</a:t>
            </a:r>
            <a:r>
              <a:rPr lang="en-US" dirty="0"/>
              <a:t>, where each module is focused on a separate design topic</a:t>
            </a:r>
          </a:p>
        </p:txBody>
      </p:sp>
    </p:spTree>
    <p:extLst>
      <p:ext uri="{BB962C8B-B14F-4D97-AF65-F5344CB8AC3E}">
        <p14:creationId xmlns:p14="http://schemas.microsoft.com/office/powerpoint/2010/main" val="400356186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Working with Font Styles</a:t>
            </a:r>
            <a:br>
              <a:rPr lang="en-US" dirty="0"/>
            </a:br>
            <a:r>
              <a:rPr lang="en-US" dirty="0"/>
              <a:t>(continued 1)</a:t>
            </a:r>
          </a:p>
        </p:txBody>
      </p:sp>
      <p:sp>
        <p:nvSpPr>
          <p:cNvPr id="3" name="Text Placeholder 2"/>
          <p:cNvSpPr>
            <a:spLocks noGrp="1"/>
          </p:cNvSpPr>
          <p:nvPr>
            <p:ph type="body" sz="quarter" idx="17"/>
          </p:nvPr>
        </p:nvSpPr>
        <p:spPr/>
        <p:txBody>
          <a:bodyPr/>
          <a:lstStyle/>
          <a:p>
            <a:r>
              <a:rPr lang="en-US" dirty="0"/>
              <a:t>To specify a text decoration, use</a:t>
            </a:r>
          </a:p>
          <a:p>
            <a:pPr marL="457200" lvl="1" indent="0">
              <a:buNone/>
            </a:pPr>
            <a:r>
              <a:rPr lang="en-US" sz="2600" dirty="0">
                <a:latin typeface="Courier New" panose="02070309020205020404" pitchFamily="49" charset="0"/>
                <a:cs typeface="Courier New" panose="02070309020205020404" pitchFamily="49" charset="0"/>
              </a:rPr>
              <a:t>text-decoration: </a:t>
            </a:r>
            <a:r>
              <a:rPr lang="en-US" sz="2600" i="1" dirty="0">
                <a:latin typeface="Courier New" panose="02070309020205020404" pitchFamily="49" charset="0"/>
                <a:cs typeface="Courier New" panose="02070309020205020404" pitchFamily="49" charset="0"/>
              </a:rPr>
              <a:t>type</a:t>
            </a:r>
            <a:r>
              <a:rPr lang="en-US" sz="2600" dirty="0">
                <a:latin typeface="Courier New" panose="02070309020205020404" pitchFamily="49" charset="0"/>
                <a:cs typeface="Courier New" panose="02070309020205020404" pitchFamily="49" charset="0"/>
              </a:rPr>
              <a:t>;</a:t>
            </a:r>
          </a:p>
          <a:p>
            <a:pPr marL="457200" lvl="1" indent="0">
              <a:buNone/>
            </a:pPr>
            <a:r>
              <a:rPr lang="en-US" sz="3200" dirty="0"/>
              <a:t>where </a:t>
            </a:r>
            <a:r>
              <a:rPr lang="en-US" sz="2600" i="1" dirty="0">
                <a:latin typeface="Courier New" panose="02070309020205020404" pitchFamily="49" charset="0"/>
                <a:cs typeface="Courier New" panose="02070309020205020404" pitchFamily="49" charset="0"/>
              </a:rPr>
              <a:t>type</a:t>
            </a:r>
            <a:r>
              <a:rPr lang="en-US" sz="3200" i="1" dirty="0"/>
              <a:t> </a:t>
            </a:r>
            <a:r>
              <a:rPr lang="en-US" sz="3200" dirty="0"/>
              <a:t>is </a:t>
            </a:r>
            <a:r>
              <a:rPr lang="en-US" sz="3200" dirty="0">
                <a:latin typeface="Courier New" panose="02070309020205020404" pitchFamily="49" charset="0"/>
                <a:cs typeface="Courier New" panose="02070309020205020404" pitchFamily="49" charset="0"/>
              </a:rPr>
              <a:t>none</a:t>
            </a:r>
            <a:r>
              <a:rPr lang="en-US" sz="3200" dirty="0"/>
              <a:t>, </a:t>
            </a:r>
            <a:r>
              <a:rPr lang="en-US" sz="3200" dirty="0">
                <a:latin typeface="Courier New" panose="02070309020205020404" pitchFamily="49" charset="0"/>
                <a:cs typeface="Courier New" panose="02070309020205020404" pitchFamily="49" charset="0"/>
              </a:rPr>
              <a:t>underline</a:t>
            </a:r>
            <a:r>
              <a:rPr lang="en-US" sz="3200" dirty="0"/>
              <a:t>, </a:t>
            </a:r>
            <a:r>
              <a:rPr lang="en-US" sz="3200" dirty="0">
                <a:latin typeface="Courier New" panose="02070309020205020404" pitchFamily="49" charset="0"/>
                <a:cs typeface="Courier New" panose="02070309020205020404" pitchFamily="49" charset="0"/>
              </a:rPr>
              <a:t>overline</a:t>
            </a:r>
            <a:r>
              <a:rPr lang="en-US" sz="3200" dirty="0"/>
              <a:t>, or </a:t>
            </a:r>
            <a:r>
              <a:rPr lang="en-US" sz="3200" dirty="0">
                <a:latin typeface="Courier New" panose="02070309020205020404" pitchFamily="49" charset="0"/>
                <a:cs typeface="Courier New" panose="02070309020205020404" pitchFamily="49" charset="0"/>
              </a:rPr>
              <a:t>line-through</a:t>
            </a:r>
          </a:p>
          <a:p>
            <a:r>
              <a:rPr lang="en-US" dirty="0"/>
              <a:t>To transform text, use</a:t>
            </a:r>
          </a:p>
          <a:p>
            <a:pPr marL="457200" lvl="1" indent="0">
              <a:buNone/>
            </a:pPr>
            <a:r>
              <a:rPr lang="en-US" sz="2600" dirty="0">
                <a:latin typeface="Courier New" panose="02070309020205020404" pitchFamily="49" charset="0"/>
                <a:cs typeface="Courier New" panose="02070309020205020404" pitchFamily="49" charset="0"/>
              </a:rPr>
              <a:t>text-transform: </a:t>
            </a:r>
            <a:r>
              <a:rPr lang="en-US" sz="2600" i="1" dirty="0">
                <a:latin typeface="Courier New" panose="02070309020205020404" pitchFamily="49" charset="0"/>
                <a:cs typeface="Courier New" panose="02070309020205020404" pitchFamily="49" charset="0"/>
              </a:rPr>
              <a:t>type</a:t>
            </a:r>
            <a:r>
              <a:rPr lang="en-US" sz="2600" dirty="0">
                <a:latin typeface="Courier New" panose="02070309020205020404" pitchFamily="49" charset="0"/>
                <a:cs typeface="Courier New" panose="02070309020205020404" pitchFamily="49" charset="0"/>
              </a:rPr>
              <a:t>;</a:t>
            </a:r>
          </a:p>
          <a:p>
            <a:pPr marL="457200" lvl="1" indent="0">
              <a:buNone/>
            </a:pPr>
            <a:r>
              <a:rPr lang="en-US" sz="3200" dirty="0"/>
              <a:t>where </a:t>
            </a:r>
            <a:r>
              <a:rPr lang="en-US" sz="2600" i="1" dirty="0">
                <a:latin typeface="Courier New" panose="02070309020205020404" pitchFamily="49" charset="0"/>
                <a:cs typeface="Courier New" panose="02070309020205020404" pitchFamily="49" charset="0"/>
              </a:rPr>
              <a:t>type</a:t>
            </a:r>
            <a:r>
              <a:rPr lang="en-US" sz="3200" i="1" dirty="0"/>
              <a:t> </a:t>
            </a:r>
            <a:r>
              <a:rPr lang="en-US" sz="3200" dirty="0"/>
              <a:t>is </a:t>
            </a:r>
            <a:r>
              <a:rPr lang="en-US" sz="3200" dirty="0">
                <a:latin typeface="Courier New" panose="02070309020205020404" pitchFamily="49" charset="0"/>
                <a:cs typeface="Courier New" panose="02070309020205020404" pitchFamily="49" charset="0"/>
              </a:rPr>
              <a:t>capitalize</a:t>
            </a:r>
            <a:r>
              <a:rPr lang="en-US" sz="3200" dirty="0"/>
              <a:t>, </a:t>
            </a:r>
            <a:r>
              <a:rPr lang="en-US" sz="3200" dirty="0">
                <a:latin typeface="Courier New" panose="02070309020205020404" pitchFamily="49" charset="0"/>
                <a:cs typeface="Courier New" panose="02070309020205020404" pitchFamily="49" charset="0"/>
              </a:rPr>
              <a:t>uppercase</a:t>
            </a:r>
            <a:r>
              <a:rPr lang="en-US" sz="3200" dirty="0"/>
              <a:t>, </a:t>
            </a:r>
            <a:r>
              <a:rPr lang="en-US" sz="3200" dirty="0">
                <a:latin typeface="Courier New" panose="02070309020205020404" pitchFamily="49" charset="0"/>
                <a:cs typeface="Courier New" panose="02070309020205020404" pitchFamily="49" charset="0"/>
              </a:rPr>
              <a:t>lowercase</a:t>
            </a:r>
            <a:r>
              <a:rPr lang="en-US" sz="3200" dirty="0"/>
              <a:t>, or </a:t>
            </a:r>
            <a:r>
              <a:rPr lang="en-US" sz="3200" dirty="0">
                <a:latin typeface="Courier New" panose="02070309020205020404" pitchFamily="49" charset="0"/>
                <a:cs typeface="Courier New" panose="02070309020205020404" pitchFamily="49" charset="0"/>
              </a:rPr>
              <a:t>none</a:t>
            </a:r>
          </a:p>
        </p:txBody>
      </p:sp>
    </p:spTree>
    <p:extLst>
      <p:ext uri="{BB962C8B-B14F-4D97-AF65-F5344CB8AC3E}">
        <p14:creationId xmlns:p14="http://schemas.microsoft.com/office/powerpoint/2010/main" val="364075247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Working with Font Styles</a:t>
            </a:r>
            <a:br>
              <a:rPr lang="en-US" dirty="0"/>
            </a:br>
            <a:r>
              <a:rPr lang="en-US" dirty="0"/>
              <a:t>(continued 2)</a:t>
            </a:r>
          </a:p>
        </p:txBody>
      </p:sp>
      <p:sp>
        <p:nvSpPr>
          <p:cNvPr id="3" name="Text Placeholder 2"/>
          <p:cNvSpPr>
            <a:spLocks noGrp="1"/>
          </p:cNvSpPr>
          <p:nvPr>
            <p:ph type="body" sz="quarter" idx="17"/>
          </p:nvPr>
        </p:nvSpPr>
        <p:spPr/>
        <p:txBody>
          <a:bodyPr/>
          <a:lstStyle/>
          <a:p>
            <a:r>
              <a:rPr lang="en-US" dirty="0"/>
              <a:t>To display a font variant of text, use</a:t>
            </a:r>
          </a:p>
          <a:p>
            <a:pPr marL="457200" lvl="1" indent="0">
              <a:buNone/>
            </a:pPr>
            <a:r>
              <a:rPr lang="en-US" sz="2600" dirty="0">
                <a:latin typeface="Courier New" panose="02070309020205020404" pitchFamily="49" charset="0"/>
                <a:cs typeface="Courier New" panose="02070309020205020404" pitchFamily="49" charset="0"/>
              </a:rPr>
              <a:t>font-variant: </a:t>
            </a:r>
            <a:r>
              <a:rPr lang="en-US" sz="2600" i="1" dirty="0">
                <a:latin typeface="Courier New" panose="02070309020205020404" pitchFamily="49" charset="0"/>
                <a:cs typeface="Courier New" panose="02070309020205020404" pitchFamily="49" charset="0"/>
              </a:rPr>
              <a:t>type</a:t>
            </a:r>
            <a:r>
              <a:rPr lang="en-US" sz="2600" dirty="0">
                <a:latin typeface="Courier New" panose="02070309020205020404" pitchFamily="49" charset="0"/>
                <a:cs typeface="Courier New" panose="02070309020205020404" pitchFamily="49" charset="0"/>
              </a:rPr>
              <a:t>;</a:t>
            </a:r>
          </a:p>
          <a:p>
            <a:pPr marL="457200" lvl="1" indent="0">
              <a:buNone/>
            </a:pPr>
            <a:r>
              <a:rPr lang="en-US" sz="3200" dirty="0"/>
              <a:t>where</a:t>
            </a:r>
            <a:r>
              <a:rPr lang="en-US" sz="2600" dirty="0"/>
              <a:t> </a:t>
            </a:r>
            <a:r>
              <a:rPr lang="en-US" sz="2600" i="1" dirty="0">
                <a:latin typeface="Courier New" panose="02070309020205020404" pitchFamily="49" charset="0"/>
                <a:cs typeface="Courier New" panose="02070309020205020404" pitchFamily="49" charset="0"/>
              </a:rPr>
              <a:t>type</a:t>
            </a:r>
            <a:r>
              <a:rPr lang="en-US" sz="2600" i="1" dirty="0"/>
              <a:t> </a:t>
            </a:r>
            <a:r>
              <a:rPr lang="en-US" sz="3200" dirty="0"/>
              <a:t>is </a:t>
            </a:r>
            <a:r>
              <a:rPr lang="en-US" sz="3200" dirty="0">
                <a:latin typeface="Courier New" panose="02070309020205020404" pitchFamily="49" charset="0"/>
                <a:cs typeface="Courier New" panose="02070309020205020404" pitchFamily="49" charset="0"/>
              </a:rPr>
              <a:t>normal</a:t>
            </a:r>
            <a:r>
              <a:rPr lang="en-US" sz="3200" dirty="0"/>
              <a:t> or </a:t>
            </a:r>
            <a:r>
              <a:rPr lang="en-US" sz="3200" dirty="0">
                <a:latin typeface="Courier New" panose="02070309020205020404" pitchFamily="49" charset="0"/>
                <a:cs typeface="Courier New" panose="02070309020205020404" pitchFamily="49" charset="0"/>
              </a:rPr>
              <a:t>small-caps</a:t>
            </a:r>
          </a:p>
        </p:txBody>
      </p:sp>
    </p:spTree>
    <p:extLst>
      <p:ext uri="{BB962C8B-B14F-4D97-AF65-F5344CB8AC3E}">
        <p14:creationId xmlns:p14="http://schemas.microsoft.com/office/powerpoint/2010/main" val="191944682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Aligning Text Horizontally and Vertically</a:t>
            </a:r>
          </a:p>
        </p:txBody>
      </p:sp>
      <p:sp>
        <p:nvSpPr>
          <p:cNvPr id="3" name="Text Placeholder 2"/>
          <p:cNvSpPr>
            <a:spLocks noGrp="1"/>
          </p:cNvSpPr>
          <p:nvPr>
            <p:ph type="body" sz="quarter" idx="17"/>
          </p:nvPr>
        </p:nvSpPr>
        <p:spPr/>
        <p:txBody>
          <a:bodyPr>
            <a:normAutofit lnSpcReduction="10000"/>
          </a:bodyPr>
          <a:lstStyle/>
          <a:p>
            <a:r>
              <a:rPr lang="en-IN" dirty="0"/>
              <a:t>To horizontally align the text , use</a:t>
            </a:r>
          </a:p>
          <a:p>
            <a:pPr marL="457200" lvl="1" indent="0">
              <a:buNone/>
            </a:pPr>
            <a:r>
              <a:rPr lang="en-IN" sz="2600" dirty="0">
                <a:latin typeface="Courier New" panose="02070309020205020404" pitchFamily="49" charset="0"/>
                <a:cs typeface="Courier New" panose="02070309020205020404" pitchFamily="49" charset="0"/>
              </a:rPr>
              <a:t>text-align: </a:t>
            </a:r>
            <a:r>
              <a:rPr lang="en-IN" sz="2600" i="1" dirty="0">
                <a:latin typeface="Courier New" panose="02070309020205020404" pitchFamily="49" charset="0"/>
                <a:cs typeface="Courier New" panose="02070309020205020404" pitchFamily="49" charset="0"/>
              </a:rPr>
              <a:t>alignment</a:t>
            </a:r>
            <a:r>
              <a:rPr lang="en-IN" sz="2600" dirty="0">
                <a:latin typeface="Courier New" panose="02070309020205020404" pitchFamily="49" charset="0"/>
                <a:cs typeface="Courier New" panose="02070309020205020404" pitchFamily="49" charset="0"/>
              </a:rPr>
              <a:t>;</a:t>
            </a:r>
          </a:p>
          <a:p>
            <a:pPr marL="457200" lvl="1" indent="0">
              <a:buNone/>
            </a:pPr>
            <a:r>
              <a:rPr lang="en-IN" sz="3200" dirty="0"/>
              <a:t>where </a:t>
            </a:r>
            <a:r>
              <a:rPr lang="en-IN" sz="2600" i="1" dirty="0">
                <a:latin typeface="Courier New" panose="02070309020205020404" pitchFamily="49" charset="0"/>
                <a:cs typeface="Courier New" panose="02070309020205020404" pitchFamily="49" charset="0"/>
              </a:rPr>
              <a:t>alignment</a:t>
            </a:r>
            <a:r>
              <a:rPr lang="en-IN" sz="3200" dirty="0"/>
              <a:t> is </a:t>
            </a:r>
            <a:r>
              <a:rPr lang="en-IN" sz="3200" dirty="0">
                <a:latin typeface="Courier New" panose="02070309020205020404" pitchFamily="49" charset="0"/>
                <a:cs typeface="Courier New" panose="02070309020205020404" pitchFamily="49" charset="0"/>
              </a:rPr>
              <a:t>left</a:t>
            </a:r>
            <a:r>
              <a:rPr lang="en-IN" sz="3200" dirty="0"/>
              <a:t>, </a:t>
            </a:r>
            <a:r>
              <a:rPr lang="en-IN" sz="3200" dirty="0">
                <a:latin typeface="Courier New" panose="02070309020205020404" pitchFamily="49" charset="0"/>
                <a:cs typeface="Courier New" panose="02070309020205020404" pitchFamily="49" charset="0"/>
              </a:rPr>
              <a:t>right</a:t>
            </a:r>
            <a:r>
              <a:rPr lang="en-IN" sz="3200" dirty="0"/>
              <a:t>, </a:t>
            </a:r>
            <a:r>
              <a:rPr lang="en-IN" sz="3200" dirty="0">
                <a:latin typeface="Courier New" panose="02070309020205020404" pitchFamily="49" charset="0"/>
                <a:cs typeface="Courier New" panose="02070309020205020404" pitchFamily="49" charset="0"/>
              </a:rPr>
              <a:t>center</a:t>
            </a:r>
            <a:r>
              <a:rPr lang="en-IN" sz="3200" dirty="0"/>
              <a:t>, or </a:t>
            </a:r>
            <a:r>
              <a:rPr lang="en-IN" sz="3200" dirty="0">
                <a:latin typeface="Courier New" panose="02070309020205020404" pitchFamily="49" charset="0"/>
                <a:cs typeface="Courier New" panose="02070309020205020404" pitchFamily="49" charset="0"/>
              </a:rPr>
              <a:t>justify</a:t>
            </a:r>
          </a:p>
          <a:p>
            <a:r>
              <a:rPr lang="en-IN" dirty="0"/>
              <a:t>To vertically align the text within each line, use</a:t>
            </a:r>
          </a:p>
          <a:p>
            <a:pPr marL="457200" lvl="1" indent="0">
              <a:buNone/>
            </a:pPr>
            <a:r>
              <a:rPr lang="en-IN" sz="2600" dirty="0">
                <a:latin typeface="Courier New" panose="02070309020205020404" pitchFamily="49" charset="0"/>
                <a:cs typeface="Courier New" panose="02070309020205020404" pitchFamily="49" charset="0"/>
              </a:rPr>
              <a:t>vertical-align: </a:t>
            </a:r>
            <a:r>
              <a:rPr lang="en-IN" sz="2600" i="1" dirty="0">
                <a:latin typeface="Courier New" panose="02070309020205020404" pitchFamily="49" charset="0"/>
                <a:cs typeface="Courier New" panose="02070309020205020404" pitchFamily="49" charset="0"/>
              </a:rPr>
              <a:t>alignment</a:t>
            </a:r>
            <a:r>
              <a:rPr lang="en-IN" sz="2600" dirty="0">
                <a:latin typeface="Courier New" panose="02070309020205020404" pitchFamily="49" charset="0"/>
                <a:cs typeface="Courier New" panose="02070309020205020404" pitchFamily="49" charset="0"/>
              </a:rPr>
              <a:t>;</a:t>
            </a:r>
          </a:p>
          <a:p>
            <a:pPr marL="457200" lvl="1" indent="0">
              <a:buNone/>
            </a:pPr>
            <a:r>
              <a:rPr lang="en-IN" sz="3200" dirty="0"/>
              <a:t>where </a:t>
            </a:r>
            <a:r>
              <a:rPr lang="en-IN" sz="2600" i="1" dirty="0">
                <a:latin typeface="Courier New" panose="02070309020205020404" pitchFamily="49" charset="0"/>
                <a:cs typeface="Courier New" panose="02070309020205020404" pitchFamily="49" charset="0"/>
              </a:rPr>
              <a:t>alignment</a:t>
            </a:r>
            <a:r>
              <a:rPr lang="en-IN" sz="3200" dirty="0"/>
              <a:t> is </a:t>
            </a:r>
            <a:r>
              <a:rPr lang="en-IN" sz="3200" dirty="0">
                <a:latin typeface="Courier New" panose="02070309020205020404" pitchFamily="49" charset="0"/>
                <a:cs typeface="Courier New" panose="02070309020205020404" pitchFamily="49" charset="0"/>
              </a:rPr>
              <a:t>baseline</a:t>
            </a:r>
            <a:r>
              <a:rPr lang="en-IN" sz="3200" dirty="0"/>
              <a:t>, </a:t>
            </a:r>
            <a:r>
              <a:rPr lang="en-IN" sz="3200" dirty="0">
                <a:latin typeface="Courier New" panose="02070309020205020404" pitchFamily="49" charset="0"/>
                <a:cs typeface="Courier New" panose="02070309020205020404" pitchFamily="49" charset="0"/>
              </a:rPr>
              <a:t>bottom</a:t>
            </a:r>
            <a:r>
              <a:rPr lang="en-IN" sz="3200" dirty="0"/>
              <a:t>, </a:t>
            </a:r>
            <a:r>
              <a:rPr lang="en-IN" sz="3200" dirty="0">
                <a:latin typeface="Courier New" panose="02070309020205020404" pitchFamily="49" charset="0"/>
                <a:cs typeface="Courier New" panose="02070309020205020404" pitchFamily="49" charset="0"/>
              </a:rPr>
              <a:t>middle</a:t>
            </a:r>
            <a:r>
              <a:rPr lang="en-IN" sz="3200" dirty="0"/>
              <a:t>, </a:t>
            </a:r>
            <a:r>
              <a:rPr lang="en-IN" sz="3200" dirty="0">
                <a:latin typeface="Courier New" panose="02070309020205020404" pitchFamily="49" charset="0"/>
                <a:cs typeface="Courier New" panose="02070309020205020404" pitchFamily="49" charset="0"/>
              </a:rPr>
              <a:t>sub</a:t>
            </a:r>
            <a:r>
              <a:rPr lang="en-IN" sz="3200" dirty="0"/>
              <a:t>, </a:t>
            </a:r>
            <a:r>
              <a:rPr lang="en-IN" sz="3200" dirty="0">
                <a:latin typeface="Courier New" panose="02070309020205020404" pitchFamily="49" charset="0"/>
                <a:cs typeface="Courier New" panose="02070309020205020404" pitchFamily="49" charset="0"/>
              </a:rPr>
              <a:t>super</a:t>
            </a:r>
            <a:r>
              <a:rPr lang="en-IN" sz="3200" dirty="0"/>
              <a:t>, </a:t>
            </a:r>
            <a:r>
              <a:rPr lang="en-IN" sz="3200" dirty="0">
                <a:latin typeface="Courier New" panose="02070309020205020404" pitchFamily="49" charset="0"/>
                <a:cs typeface="Courier New" panose="02070309020205020404" pitchFamily="49" charset="0"/>
              </a:rPr>
              <a:t>text-bottom</a:t>
            </a:r>
            <a:r>
              <a:rPr lang="en-IN" sz="3200" dirty="0"/>
              <a:t>, </a:t>
            </a:r>
            <a:r>
              <a:rPr lang="en-IN" sz="3200" dirty="0">
                <a:latin typeface="Courier New" panose="02070309020205020404" pitchFamily="49" charset="0"/>
                <a:cs typeface="Courier New" panose="02070309020205020404" pitchFamily="49" charset="0"/>
              </a:rPr>
              <a:t>text-top</a:t>
            </a:r>
            <a:r>
              <a:rPr lang="en-IN" sz="3200" dirty="0"/>
              <a:t>, or </a:t>
            </a:r>
            <a:r>
              <a:rPr lang="en-IN" sz="3200" dirty="0">
                <a:latin typeface="Courier New" panose="02070309020205020404" pitchFamily="49" charset="0"/>
                <a:cs typeface="Courier New" panose="02070309020205020404" pitchFamily="49" charset="0"/>
              </a:rPr>
              <a:t>top</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50338835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Aligning Text Horizontally and Vertically (continued 1)</a:t>
            </a:r>
          </a:p>
        </p:txBody>
      </p:sp>
      <p:graphicFrame>
        <p:nvGraphicFramePr>
          <p:cNvPr id="4" name="Table Placeholder 3"/>
          <p:cNvGraphicFramePr>
            <a:graphicFrameLocks noGrp="1"/>
          </p:cNvGraphicFramePr>
          <p:nvPr>
            <p:ph type="tbl" sz="quarter" idx="10"/>
            <p:extLst>
              <p:ext uri="{D42A27DB-BD31-4B8C-83A1-F6EECF244321}">
                <p14:modId xmlns:p14="http://schemas.microsoft.com/office/powerpoint/2010/main" val="3089791268"/>
              </p:ext>
            </p:extLst>
          </p:nvPr>
        </p:nvGraphicFramePr>
        <p:xfrm>
          <a:off x="1054559" y="1809697"/>
          <a:ext cx="7034882" cy="4082716"/>
        </p:xfrm>
        <a:graphic>
          <a:graphicData uri="http://schemas.openxmlformats.org/drawingml/2006/table">
            <a:tbl>
              <a:tblPr firstRow="1"/>
              <a:tblGrid>
                <a:gridCol w="1634012">
                  <a:extLst>
                    <a:ext uri="{9D8B030D-6E8A-4147-A177-3AD203B41FA5}">
                      <a16:colId xmlns:a16="http://schemas.microsoft.com/office/drawing/2014/main" val="20000"/>
                    </a:ext>
                  </a:extLst>
                </a:gridCol>
                <a:gridCol w="5400870">
                  <a:extLst>
                    <a:ext uri="{9D8B030D-6E8A-4147-A177-3AD203B41FA5}">
                      <a16:colId xmlns:a16="http://schemas.microsoft.com/office/drawing/2014/main" val="20001"/>
                    </a:ext>
                  </a:extLst>
                </a:gridCol>
              </a:tblGrid>
              <a:tr h="552074">
                <a:tc>
                  <a:txBody>
                    <a:bodyPr/>
                    <a:lstStyle/>
                    <a:p>
                      <a:pPr marL="0" marR="0">
                        <a:lnSpc>
                          <a:spcPts val="1300"/>
                        </a:lnSpc>
                        <a:spcBef>
                          <a:spcPts val="300"/>
                        </a:spcBef>
                        <a:spcAft>
                          <a:spcPts val="0"/>
                        </a:spcAft>
                      </a:pPr>
                      <a:r>
                        <a:rPr lang="en-US" sz="18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Value</a:t>
                      </a:r>
                      <a:endParaRPr lang="en-US"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marL="76200" marR="76200" marT="190500" marB="38100" anchor="b">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BB9"/>
                    </a:solidFill>
                  </a:tcPr>
                </a:tc>
                <a:tc>
                  <a:txBody>
                    <a:bodyPr/>
                    <a:lstStyle/>
                    <a:p>
                      <a:pPr marL="0" marR="0">
                        <a:lnSpc>
                          <a:spcPts val="1300"/>
                        </a:lnSpc>
                        <a:spcBef>
                          <a:spcPts val="300"/>
                        </a:spcBef>
                        <a:spcAft>
                          <a:spcPts val="0"/>
                        </a:spcAft>
                      </a:pPr>
                      <a:r>
                        <a:rPr lang="en-US" sz="18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Description</a:t>
                      </a:r>
                      <a:endParaRPr lang="en-US"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marL="76200" marR="76200" marT="190500" marB="38100" anchor="b">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BB9"/>
                    </a:solidFill>
                  </a:tcPr>
                </a:tc>
                <a:extLst>
                  <a:ext uri="{0D108BD9-81ED-4DB2-BD59-A6C34878D82A}">
                    <a16:rowId xmlns:a16="http://schemas.microsoft.com/office/drawing/2014/main" val="10000"/>
                  </a:ext>
                </a:extLst>
              </a:tr>
              <a:tr h="349647">
                <a:tc>
                  <a:txBody>
                    <a:bodyPr/>
                    <a:lstStyle/>
                    <a:p>
                      <a:pPr marL="0" marR="0">
                        <a:lnSpc>
                          <a:spcPts val="1300"/>
                        </a:lnSpc>
                        <a:spcBef>
                          <a:spcPts val="300"/>
                        </a:spcBef>
                        <a:spcAft>
                          <a:spcPts val="0"/>
                        </a:spcAft>
                      </a:pPr>
                      <a:r>
                        <a:rPr lang="en-US" sz="1600"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baseline</a:t>
                      </a:r>
                    </a:p>
                  </a:txBody>
                  <a:tcPr marL="76200" marR="76200" marT="50800" marB="50800">
                    <a:lnL w="12700" cap="flat" cmpd="sng" algn="ctr">
                      <a:solidFill>
                        <a:srgbClr val="000000"/>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tc>
                  <a:txBody>
                    <a:bodyPr/>
                    <a:lstStyle/>
                    <a:p>
                      <a:pPr marL="0" marR="0">
                        <a:lnSpc>
                          <a:spcPts val="1300"/>
                        </a:lnSpc>
                        <a:spcBef>
                          <a:spcPts val="300"/>
                        </a:spcBef>
                        <a:spcAft>
                          <a:spcPts val="0"/>
                        </a:spcAft>
                      </a:pPr>
                      <a:r>
                        <a:rPr lang="en-US" sz="16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Aligns the baseline of the element with the baseline of the parent element</a:t>
                      </a:r>
                    </a:p>
                  </a:txBody>
                  <a:tcPr marL="0" marR="76200" marT="50800" marB="50800">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552074">
                <a:tc>
                  <a:txBody>
                    <a:bodyPr/>
                    <a:lstStyle/>
                    <a:p>
                      <a:pPr marL="0" marR="0">
                        <a:lnSpc>
                          <a:spcPts val="1300"/>
                        </a:lnSpc>
                        <a:spcBef>
                          <a:spcPts val="300"/>
                        </a:spcBef>
                        <a:spcAft>
                          <a:spcPts val="0"/>
                        </a:spcAft>
                      </a:pPr>
                      <a:r>
                        <a:rPr lang="en-US" sz="1600"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bottom</a:t>
                      </a:r>
                    </a:p>
                  </a:txBody>
                  <a:tcPr marL="76200" marR="76200" marT="50800" marB="50800">
                    <a:lnL w="12700" cap="flat" cmpd="sng" algn="ctr">
                      <a:solidFill>
                        <a:srgbClr val="000000"/>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BFE2C9"/>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tc>
                  <a:txBody>
                    <a:bodyPr/>
                    <a:lstStyle/>
                    <a:p>
                      <a:pPr marL="0" marR="0">
                        <a:lnSpc>
                          <a:spcPts val="1300"/>
                        </a:lnSpc>
                        <a:spcBef>
                          <a:spcPts val="300"/>
                        </a:spcBef>
                        <a:spcAft>
                          <a:spcPts val="0"/>
                        </a:spcAft>
                      </a:pPr>
                      <a:r>
                        <a:rPr lang="en-US" sz="16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Aligns the bottom of the element with the bottom of the lowest element in the line</a:t>
                      </a:r>
                    </a:p>
                  </a:txBody>
                  <a:tcPr marL="0" marR="76200" marT="50800" marB="50800">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BFE2C9"/>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552074">
                <a:tc>
                  <a:txBody>
                    <a:bodyPr/>
                    <a:lstStyle/>
                    <a:p>
                      <a:pPr marL="0" marR="0">
                        <a:lnSpc>
                          <a:spcPts val="1300"/>
                        </a:lnSpc>
                        <a:spcBef>
                          <a:spcPts val="300"/>
                        </a:spcBef>
                        <a:spcAft>
                          <a:spcPts val="0"/>
                        </a:spcAft>
                      </a:pPr>
                      <a:r>
                        <a:rPr lang="en-US" sz="1600"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middle</a:t>
                      </a:r>
                    </a:p>
                  </a:txBody>
                  <a:tcPr marL="76200" marR="76200" marT="50800" marB="50800">
                    <a:lnL w="12700" cap="flat" cmpd="sng" algn="ctr">
                      <a:solidFill>
                        <a:srgbClr val="000000"/>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BFE2C9"/>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tc>
                  <a:txBody>
                    <a:bodyPr/>
                    <a:lstStyle/>
                    <a:p>
                      <a:pPr marL="0" marR="0">
                        <a:lnSpc>
                          <a:spcPts val="1300"/>
                        </a:lnSpc>
                        <a:spcBef>
                          <a:spcPts val="300"/>
                        </a:spcBef>
                        <a:spcAft>
                          <a:spcPts val="0"/>
                        </a:spcAft>
                      </a:pPr>
                      <a:r>
                        <a:rPr lang="en-US" sz="16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Aligns the middle of the element with the middle of the surrounding content in the line</a:t>
                      </a:r>
                    </a:p>
                  </a:txBody>
                  <a:tcPr marL="0" marR="76200" marT="50800" marB="50800">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BFE2C9"/>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349647">
                <a:tc>
                  <a:txBody>
                    <a:bodyPr/>
                    <a:lstStyle/>
                    <a:p>
                      <a:pPr marL="0" marR="0">
                        <a:lnSpc>
                          <a:spcPts val="1300"/>
                        </a:lnSpc>
                        <a:spcBef>
                          <a:spcPts val="300"/>
                        </a:spcBef>
                        <a:spcAft>
                          <a:spcPts val="0"/>
                        </a:spcAft>
                      </a:pPr>
                      <a:r>
                        <a:rPr lang="en-US" sz="1600"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sub</a:t>
                      </a:r>
                    </a:p>
                  </a:txBody>
                  <a:tcPr marL="76200" marR="76200" marT="50800" marB="50800">
                    <a:lnL w="12700" cap="flat" cmpd="sng" algn="ctr">
                      <a:solidFill>
                        <a:srgbClr val="000000"/>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BFE2C9"/>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tc>
                  <a:txBody>
                    <a:bodyPr/>
                    <a:lstStyle/>
                    <a:p>
                      <a:pPr marL="0" marR="0">
                        <a:lnSpc>
                          <a:spcPts val="1300"/>
                        </a:lnSpc>
                        <a:spcBef>
                          <a:spcPts val="300"/>
                        </a:spcBef>
                        <a:spcAft>
                          <a:spcPts val="0"/>
                        </a:spcAft>
                      </a:pPr>
                      <a:r>
                        <a:rPr lang="en-US" sz="16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Subscripts the element</a:t>
                      </a:r>
                    </a:p>
                  </a:txBody>
                  <a:tcPr marL="0" marR="76200" marT="50800" marB="50800">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BFE2C9"/>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349647">
                <a:tc>
                  <a:txBody>
                    <a:bodyPr/>
                    <a:lstStyle/>
                    <a:p>
                      <a:pPr marL="0" marR="0">
                        <a:lnSpc>
                          <a:spcPts val="1300"/>
                        </a:lnSpc>
                        <a:spcBef>
                          <a:spcPts val="300"/>
                        </a:spcBef>
                        <a:spcAft>
                          <a:spcPts val="0"/>
                        </a:spcAft>
                      </a:pPr>
                      <a:r>
                        <a:rPr lang="en-US" sz="1600"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super</a:t>
                      </a:r>
                    </a:p>
                  </a:txBody>
                  <a:tcPr marL="76200" marR="76200" marT="50800" marB="50800">
                    <a:lnL w="12700" cap="flat" cmpd="sng" algn="ctr">
                      <a:solidFill>
                        <a:srgbClr val="000000"/>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BFE2C9"/>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tc>
                  <a:txBody>
                    <a:bodyPr/>
                    <a:lstStyle/>
                    <a:p>
                      <a:pPr marL="0" marR="0">
                        <a:lnSpc>
                          <a:spcPts val="1300"/>
                        </a:lnSpc>
                        <a:spcBef>
                          <a:spcPts val="300"/>
                        </a:spcBef>
                        <a:spcAft>
                          <a:spcPts val="0"/>
                        </a:spcAft>
                      </a:pPr>
                      <a:r>
                        <a:rPr lang="en-US" sz="16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Superscripts the element</a:t>
                      </a:r>
                    </a:p>
                  </a:txBody>
                  <a:tcPr marL="0" marR="76200" marT="50800" marB="50800">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BFE2C9"/>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349647">
                <a:tc>
                  <a:txBody>
                    <a:bodyPr/>
                    <a:lstStyle/>
                    <a:p>
                      <a:pPr marL="0" marR="0">
                        <a:lnSpc>
                          <a:spcPts val="1300"/>
                        </a:lnSpc>
                        <a:spcBef>
                          <a:spcPts val="300"/>
                        </a:spcBef>
                        <a:spcAft>
                          <a:spcPts val="0"/>
                        </a:spcAft>
                      </a:pPr>
                      <a:r>
                        <a:rPr lang="en-US" sz="1600"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text-bottom</a:t>
                      </a:r>
                    </a:p>
                  </a:txBody>
                  <a:tcPr marL="76200" marR="76200" marT="50800" marB="50800">
                    <a:lnL w="12700" cap="flat" cmpd="sng" algn="ctr">
                      <a:solidFill>
                        <a:srgbClr val="000000"/>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BFE2C9"/>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tc>
                  <a:txBody>
                    <a:bodyPr/>
                    <a:lstStyle/>
                    <a:p>
                      <a:pPr marL="0" marR="0">
                        <a:lnSpc>
                          <a:spcPts val="1300"/>
                        </a:lnSpc>
                        <a:spcBef>
                          <a:spcPts val="300"/>
                        </a:spcBef>
                        <a:spcAft>
                          <a:spcPts val="0"/>
                        </a:spcAft>
                      </a:pPr>
                      <a:r>
                        <a:rPr lang="en-US" sz="16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Aligns the bottom of the element with the bottom of the text in the line</a:t>
                      </a:r>
                    </a:p>
                  </a:txBody>
                  <a:tcPr marL="0" marR="76200" marT="50800" marB="50800">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BFE2C9"/>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extLst>
                  <a:ext uri="{0D108BD9-81ED-4DB2-BD59-A6C34878D82A}">
                    <a16:rowId xmlns:a16="http://schemas.microsoft.com/office/drawing/2014/main" val="10006"/>
                  </a:ext>
                </a:extLst>
              </a:tr>
              <a:tr h="349647">
                <a:tc>
                  <a:txBody>
                    <a:bodyPr/>
                    <a:lstStyle/>
                    <a:p>
                      <a:pPr marL="0" marR="0">
                        <a:lnSpc>
                          <a:spcPts val="1300"/>
                        </a:lnSpc>
                        <a:spcBef>
                          <a:spcPts val="300"/>
                        </a:spcBef>
                        <a:spcAft>
                          <a:spcPts val="0"/>
                        </a:spcAft>
                      </a:pPr>
                      <a:r>
                        <a:rPr lang="en-US" sz="1600"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text-top</a:t>
                      </a:r>
                    </a:p>
                  </a:txBody>
                  <a:tcPr marL="76200" marR="76200" marT="50800" marB="50800">
                    <a:lnL w="12700" cap="flat" cmpd="sng" algn="ctr">
                      <a:solidFill>
                        <a:srgbClr val="000000"/>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BFE2C9"/>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tc>
                  <a:txBody>
                    <a:bodyPr/>
                    <a:lstStyle/>
                    <a:p>
                      <a:pPr marL="0" marR="0">
                        <a:lnSpc>
                          <a:spcPts val="1300"/>
                        </a:lnSpc>
                        <a:spcBef>
                          <a:spcPts val="300"/>
                        </a:spcBef>
                        <a:spcAft>
                          <a:spcPts val="0"/>
                        </a:spcAft>
                      </a:pPr>
                      <a:r>
                        <a:rPr lang="en-US" sz="16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Aligns the top of the element with the top of the text in the line</a:t>
                      </a:r>
                    </a:p>
                  </a:txBody>
                  <a:tcPr marL="0" marR="76200" marT="50800" marB="50800">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BFE2C9"/>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r h="349647">
                <a:tc>
                  <a:txBody>
                    <a:bodyPr/>
                    <a:lstStyle/>
                    <a:p>
                      <a:pPr marL="0" marR="0">
                        <a:lnSpc>
                          <a:spcPts val="1300"/>
                        </a:lnSpc>
                        <a:spcBef>
                          <a:spcPts val="300"/>
                        </a:spcBef>
                        <a:spcAft>
                          <a:spcPts val="0"/>
                        </a:spcAft>
                      </a:pPr>
                      <a:r>
                        <a:rPr lang="en-US" sz="1600"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top</a:t>
                      </a:r>
                    </a:p>
                  </a:txBody>
                  <a:tcPr marL="76200" marR="76200" marT="50800" marB="50800">
                    <a:lnL w="12700" cap="flat" cmpd="sng" algn="ctr">
                      <a:solidFill>
                        <a:srgbClr val="000000"/>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BFE2C9"/>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tc>
                  <a:txBody>
                    <a:bodyPr/>
                    <a:lstStyle/>
                    <a:p>
                      <a:pPr marL="0" marR="0">
                        <a:lnSpc>
                          <a:spcPts val="1300"/>
                        </a:lnSpc>
                        <a:spcBef>
                          <a:spcPts val="300"/>
                        </a:spcBef>
                        <a:spcAft>
                          <a:spcPts val="0"/>
                        </a:spcAft>
                      </a:pPr>
                      <a:r>
                        <a:rPr lang="en-US" sz="16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Aligns the top of the element with the top of the tallest object in the line</a:t>
                      </a:r>
                    </a:p>
                  </a:txBody>
                  <a:tcPr marL="0" marR="76200" marT="50800" marB="50800">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BFE2C9"/>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12528587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Combining All Text Formatting in a Single Style</a:t>
            </a:r>
          </a:p>
        </p:txBody>
      </p:sp>
      <p:sp>
        <p:nvSpPr>
          <p:cNvPr id="3" name="Text Placeholder 2"/>
          <p:cNvSpPr>
            <a:spLocks noGrp="1"/>
          </p:cNvSpPr>
          <p:nvPr>
            <p:ph type="body" sz="quarter" idx="17"/>
          </p:nvPr>
        </p:nvSpPr>
        <p:spPr/>
        <p:txBody>
          <a:bodyPr/>
          <a:lstStyle/>
          <a:p>
            <a:r>
              <a:rPr lang="en-US" dirty="0"/>
              <a:t>The text and font styles can be combined using the following shorthand font property:</a:t>
            </a:r>
          </a:p>
          <a:p>
            <a:pPr marL="914400" lvl="2" indent="0">
              <a:buNone/>
            </a:pPr>
            <a:r>
              <a:rPr lang="en-US" sz="2600" dirty="0">
                <a:latin typeface="Courier New" panose="02070309020205020404" pitchFamily="49" charset="0"/>
                <a:cs typeface="Courier New" panose="02070309020205020404" pitchFamily="49" charset="0"/>
              </a:rPr>
              <a:t>font: </a:t>
            </a:r>
            <a:r>
              <a:rPr lang="en-US" sz="2600" i="1" dirty="0">
                <a:latin typeface="Courier New" panose="02070309020205020404" pitchFamily="49" charset="0"/>
                <a:cs typeface="Courier New" panose="02070309020205020404" pitchFamily="49" charset="0"/>
              </a:rPr>
              <a:t>style variant weight size/height family</a:t>
            </a:r>
            <a:r>
              <a:rPr lang="en-US" sz="2600" dirty="0">
                <a:latin typeface="Courier New" panose="02070309020205020404" pitchFamily="49" charset="0"/>
                <a:cs typeface="Courier New" panose="02070309020205020404" pitchFamily="49" charset="0"/>
              </a:rPr>
              <a:t>;</a:t>
            </a:r>
          </a:p>
          <a:p>
            <a:pPr marL="400050" lvl="2" indent="0">
              <a:buNone/>
            </a:pPr>
            <a:r>
              <a:rPr lang="en-US" sz="3200" dirty="0">
                <a:cs typeface="Courier New" pitchFamily="49" charset="0"/>
              </a:rPr>
              <a:t>where </a:t>
            </a:r>
            <a:r>
              <a:rPr lang="en-US" sz="2600" i="1" dirty="0">
                <a:latin typeface="Courier New" panose="02070309020205020404" pitchFamily="49" charset="0"/>
                <a:cs typeface="Courier New" panose="02070309020205020404" pitchFamily="49" charset="0"/>
              </a:rPr>
              <a:t>style</a:t>
            </a:r>
            <a:r>
              <a:rPr lang="en-US" sz="3200" dirty="0">
                <a:cs typeface="Courier New" pitchFamily="49" charset="0"/>
              </a:rPr>
              <a:t> is the font’s style, </a:t>
            </a:r>
            <a:r>
              <a:rPr lang="en-US" sz="2600" i="1" dirty="0">
                <a:latin typeface="Courier New" panose="02070309020205020404" pitchFamily="49" charset="0"/>
                <a:cs typeface="Courier New" panose="02070309020205020404" pitchFamily="49" charset="0"/>
              </a:rPr>
              <a:t>variant</a:t>
            </a:r>
            <a:r>
              <a:rPr lang="en-US" sz="3200" dirty="0">
                <a:cs typeface="Courier New" pitchFamily="49" charset="0"/>
              </a:rPr>
              <a:t> is the font variant, </a:t>
            </a:r>
            <a:r>
              <a:rPr lang="en-US" sz="2600" i="1" dirty="0">
                <a:latin typeface="Courier New" panose="02070309020205020404" pitchFamily="49" charset="0"/>
                <a:cs typeface="Courier New" panose="02070309020205020404" pitchFamily="49" charset="0"/>
              </a:rPr>
              <a:t>weight</a:t>
            </a:r>
            <a:r>
              <a:rPr lang="en-US" sz="3200" dirty="0">
                <a:cs typeface="Courier New" pitchFamily="49" charset="0"/>
              </a:rPr>
              <a:t> is the font weight, </a:t>
            </a:r>
            <a:r>
              <a:rPr lang="en-US" sz="2600" i="1" dirty="0">
                <a:latin typeface="Courier New" panose="02070309020205020404" pitchFamily="49" charset="0"/>
                <a:cs typeface="Courier New" panose="02070309020205020404" pitchFamily="49" charset="0"/>
              </a:rPr>
              <a:t>size</a:t>
            </a:r>
            <a:r>
              <a:rPr lang="en-US" sz="2600" dirty="0">
                <a:latin typeface="Courier New" panose="02070309020205020404" pitchFamily="49" charset="0"/>
                <a:cs typeface="Courier New" panose="02070309020205020404" pitchFamily="49" charset="0"/>
              </a:rPr>
              <a:t> </a:t>
            </a:r>
            <a:r>
              <a:rPr lang="en-US" sz="3200" dirty="0">
                <a:cs typeface="Courier New" pitchFamily="49" charset="0"/>
              </a:rPr>
              <a:t>is the font size, </a:t>
            </a:r>
            <a:r>
              <a:rPr lang="en-US" sz="2600" i="1" dirty="0">
                <a:latin typeface="Courier New" panose="02070309020205020404" pitchFamily="49" charset="0"/>
                <a:cs typeface="Courier New" panose="02070309020205020404" pitchFamily="49" charset="0"/>
              </a:rPr>
              <a:t>height</a:t>
            </a:r>
            <a:r>
              <a:rPr lang="en-US" sz="3200" dirty="0">
                <a:cs typeface="Courier New" pitchFamily="49" charset="0"/>
              </a:rPr>
              <a:t> is the height of each line, and</a:t>
            </a:r>
            <a:r>
              <a:rPr lang="en-US" sz="2600" dirty="0">
                <a:latin typeface="Courier New" panose="02070309020205020404" pitchFamily="49" charset="0"/>
                <a:cs typeface="Courier New" panose="02070309020205020404" pitchFamily="49" charset="0"/>
              </a:rPr>
              <a:t> </a:t>
            </a:r>
            <a:r>
              <a:rPr lang="en-US" sz="2600" i="1" dirty="0">
                <a:latin typeface="Courier New" panose="02070309020205020404" pitchFamily="49" charset="0"/>
                <a:cs typeface="Courier New" panose="02070309020205020404" pitchFamily="49" charset="0"/>
              </a:rPr>
              <a:t>family</a:t>
            </a:r>
            <a:r>
              <a:rPr lang="en-US" sz="3200" dirty="0">
                <a:cs typeface="Courier New" pitchFamily="49" charset="0"/>
              </a:rPr>
              <a:t> is the font stack</a:t>
            </a:r>
            <a:endParaRPr lang="en-US" dirty="0"/>
          </a:p>
        </p:txBody>
      </p:sp>
    </p:spTree>
    <p:extLst>
      <p:ext uri="{BB962C8B-B14F-4D97-AF65-F5344CB8AC3E}">
        <p14:creationId xmlns:p14="http://schemas.microsoft.com/office/powerpoint/2010/main" val="326372721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Combining All Text Formatting in a Single Style (continued 1)</a:t>
            </a:r>
          </a:p>
        </p:txBody>
      </p:sp>
      <p:pic>
        <p:nvPicPr>
          <p:cNvPr id="8" name="Content Placeholder 8" descr="The first line reads “/* Footer Styles */”.&#10;The second line reads “body &gt; footer address {”. A rectangular box labeled “applies the style rule to the address element within the body footer” is positioned at the top of the figure. An arrow originating from the rectangular box points to the second line.&#10;The third line reads “background-color: rgb (222, 128, 60);”. A rectangular box labeled “sets the background color to dark orange” is positioned to the right of the first rectangular box. An arrow originating from the second rectangular box points to the third line.&#10;The fourth line reads “color: white;”. The fifth line reads “color: rgba (255, 255, 255, 0.7);”. A rectangular box labeled “displays the text color in a semi-transparent white or white if semi-transparent colors are not supported” is positioned on the left side of the figure. An arrow originating from the third rectangular box collectively points to the third, fourth, and fifth lines of the code.&#10;The sixth line of the code reads “font: normal small-caps bold 0.9em/3em”. A rectangular box labeled “displays the text in a normal bold font with small caps” is positioned below the third rectangular box. An arrow originating from the fourth rectangular box points to the sixth line of the code. A rectangular box labeled “sets the font size to 0.9em” is positioned to the right of the document. An arrow originating from the fifth rectangular box points to “0.9em” in the sixth line of the document. A rectangular box labeled “sets the line height to 3em” is positioned at the bottom right corner of the figure. An arrow originating from the sixth rectangular box points to “3em” in the sixth line of the code.&#10;The seventh line of the code reads “Quicksand, Verdana, Geneva, sans-serif;”. A rectangular box labeled “displays the text in a Quicksand, Verdana, Geneva, or a default sans-serif font” is positioned to the left of the sixth rectangular box. An arrow originating from the seventh rectangular box points to the seventh line of the code.&#10;The eighth line of the document reads “text-align: center;”. A rectangular box labeled “horizontally centers the text” is positioned at the bottom to the left of the seventh box. An arrow originating from the eighth rectangular box points to the eighth line of the document. " title="Style rule for the body footer"/>
          <p:cNvPicPr>
            <a:picLocks noGrp="1" noChangeAspect="1"/>
          </p:cNvPicPr>
          <p:nvPr>
            <p:ph type="pic" sz="quarter" idx="10"/>
          </p:nvPr>
        </p:nvPicPr>
        <p:blipFill>
          <a:blip r:embed="rId2">
            <a:extLst>
              <a:ext uri="{28A0092B-C50C-407E-A947-70E740481C1C}">
                <a14:useLocalDpi xmlns:a14="http://schemas.microsoft.com/office/drawing/2010/main" val="0"/>
              </a:ext>
            </a:extLst>
          </a:blip>
          <a:stretch>
            <a:fillRect/>
          </a:stretch>
        </p:blipFill>
        <p:spPr>
          <a:xfrm>
            <a:off x="925700" y="1539348"/>
            <a:ext cx="7292600" cy="4535160"/>
          </a:xfrm>
          <a:prstGeom prst="rect">
            <a:avLst/>
          </a:prstGeom>
        </p:spPr>
      </p:pic>
    </p:spTree>
    <p:extLst>
      <p:ext uri="{BB962C8B-B14F-4D97-AF65-F5344CB8AC3E}">
        <p14:creationId xmlns:p14="http://schemas.microsoft.com/office/powerpoint/2010/main" val="135503141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Combining All Text Formatting in a Single Style (continued 2)</a:t>
            </a:r>
          </a:p>
        </p:txBody>
      </p:sp>
      <p:pic>
        <p:nvPicPr>
          <p:cNvPr id="5" name="Picture Placeholder 4" descr="A rectangular box that reads “TRI AND SUCCEED SPORTS * 41 VENTURE DR. * AUSTIN, TX 78711 * 512.555.9917” is positioned at the bottom of the document. A small rectangular box labeled “body footer” is positioned to the right of the document. An arrow originating from the small rectangular box points to the first rectangular box." title="Formatted body footer"/>
          <p:cNvPicPr>
            <a:picLocks noGrp="1" noChangeAspect="1"/>
          </p:cNvPicPr>
          <p:nvPr>
            <p:ph type="pic" sz="quarter" idx="10"/>
          </p:nvPr>
        </p:nvPicPr>
        <p:blipFill>
          <a:blip r:embed="rId2">
            <a:extLst>
              <a:ext uri="{28A0092B-C50C-407E-A947-70E740481C1C}">
                <a14:useLocalDpi xmlns:a14="http://schemas.microsoft.com/office/drawing/2010/main" val="0"/>
              </a:ext>
            </a:extLst>
          </a:blip>
          <a:stretch>
            <a:fillRect/>
          </a:stretch>
        </p:blipFill>
        <p:spPr>
          <a:xfrm>
            <a:off x="688062" y="2357494"/>
            <a:ext cx="7767875" cy="2137469"/>
          </a:xfrm>
          <a:prstGeom prst="rect">
            <a:avLst/>
          </a:prstGeom>
        </p:spPr>
      </p:pic>
    </p:spTree>
    <p:extLst>
      <p:ext uri="{BB962C8B-B14F-4D97-AF65-F5344CB8AC3E}">
        <p14:creationId xmlns:p14="http://schemas.microsoft.com/office/powerpoint/2010/main" val="116231920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Choosing a List Style Type</a:t>
            </a:r>
            <a:endParaRPr lang="en-IN" dirty="0"/>
          </a:p>
        </p:txBody>
      </p:sp>
      <p:sp>
        <p:nvSpPr>
          <p:cNvPr id="3" name="Text Placeholder 2"/>
          <p:cNvSpPr>
            <a:spLocks noGrp="1"/>
          </p:cNvSpPr>
          <p:nvPr>
            <p:ph type="body" sz="quarter" idx="17"/>
          </p:nvPr>
        </p:nvSpPr>
        <p:spPr/>
        <p:txBody>
          <a:bodyPr/>
          <a:lstStyle/>
          <a:p>
            <a:r>
              <a:rPr lang="en-IN" b="1" dirty="0"/>
              <a:t>List marker</a:t>
            </a:r>
            <a:r>
              <a:rPr lang="en-IN" dirty="0"/>
              <a:t> – It is the default browser style symbol displayed before each list item for unordered and ordered lists </a:t>
            </a:r>
          </a:p>
          <a:p>
            <a:r>
              <a:rPr lang="en-IN" dirty="0"/>
              <a:t>To change the type of list marker or to prevent any display of a list marker, use</a:t>
            </a:r>
          </a:p>
          <a:p>
            <a:pPr marL="465138" indent="0">
              <a:buNone/>
            </a:pPr>
            <a:r>
              <a:rPr lang="en-IN" sz="2600" dirty="0">
                <a:latin typeface="Courier New" panose="02070309020205020404" pitchFamily="49" charset="0"/>
                <a:cs typeface="Courier New" panose="02070309020205020404" pitchFamily="49" charset="0"/>
              </a:rPr>
              <a:t>list-style-type: </a:t>
            </a:r>
            <a:r>
              <a:rPr lang="en-IN" sz="2600" i="1" dirty="0">
                <a:latin typeface="Courier New" panose="02070309020205020404" pitchFamily="49" charset="0"/>
                <a:cs typeface="Courier New" panose="02070309020205020404" pitchFamily="49" charset="0"/>
              </a:rPr>
              <a:t>type</a:t>
            </a:r>
            <a:r>
              <a:rPr lang="en-IN" sz="2600" dirty="0">
                <a:latin typeface="Courier New" panose="02070309020205020404" pitchFamily="49" charset="0"/>
                <a:cs typeface="Courier New" panose="02070309020205020404" pitchFamily="49" charset="0"/>
              </a:rPr>
              <a:t>;</a:t>
            </a:r>
          </a:p>
          <a:p>
            <a:pPr marL="465138" indent="0">
              <a:buNone/>
            </a:pPr>
            <a:r>
              <a:rPr lang="en-IN" dirty="0"/>
              <a:t>where </a:t>
            </a:r>
            <a:r>
              <a:rPr lang="en-IN" sz="2600" i="1" dirty="0">
                <a:latin typeface="Courier New" panose="02070309020205020404" pitchFamily="49" charset="0"/>
                <a:cs typeface="Courier New" panose="02070309020205020404" pitchFamily="49" charset="0"/>
              </a:rPr>
              <a:t>type</a:t>
            </a:r>
            <a:r>
              <a:rPr lang="en-IN" dirty="0"/>
              <a:t> is the various types of markers</a:t>
            </a:r>
          </a:p>
        </p:txBody>
      </p:sp>
    </p:spTree>
    <p:extLst>
      <p:ext uri="{BB962C8B-B14F-4D97-AF65-F5344CB8AC3E}">
        <p14:creationId xmlns:p14="http://schemas.microsoft.com/office/powerpoint/2010/main" val="196384546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Choosing a List Style Type</a:t>
            </a:r>
            <a:r>
              <a:rPr lang="en-IN" dirty="0"/>
              <a:t> </a:t>
            </a:r>
            <a:r>
              <a:rPr lang="en-US" dirty="0"/>
              <a:t>(continued)</a:t>
            </a:r>
          </a:p>
        </p:txBody>
      </p:sp>
      <p:graphicFrame>
        <p:nvGraphicFramePr>
          <p:cNvPr id="7" name="Table Placeholder 6"/>
          <p:cNvGraphicFramePr>
            <a:graphicFrameLocks noGrp="1"/>
          </p:cNvGraphicFramePr>
          <p:nvPr>
            <p:ph type="tbl" sz="quarter" idx="10"/>
            <p:extLst>
              <p:ext uri="{D42A27DB-BD31-4B8C-83A1-F6EECF244321}">
                <p14:modId xmlns:p14="http://schemas.microsoft.com/office/powerpoint/2010/main" val="1605740146"/>
              </p:ext>
            </p:extLst>
          </p:nvPr>
        </p:nvGraphicFramePr>
        <p:xfrm>
          <a:off x="2086927" y="1756377"/>
          <a:ext cx="4970145" cy="3902075"/>
        </p:xfrm>
        <a:graphic>
          <a:graphicData uri="http://schemas.openxmlformats.org/drawingml/2006/table">
            <a:tbl>
              <a:tblPr firstRow="1"/>
              <a:tblGrid>
                <a:gridCol w="2621280">
                  <a:extLst>
                    <a:ext uri="{9D8B030D-6E8A-4147-A177-3AD203B41FA5}">
                      <a16:colId xmlns:a16="http://schemas.microsoft.com/office/drawing/2014/main" val="20000"/>
                    </a:ext>
                  </a:extLst>
                </a:gridCol>
                <a:gridCol w="2348865">
                  <a:extLst>
                    <a:ext uri="{9D8B030D-6E8A-4147-A177-3AD203B41FA5}">
                      <a16:colId xmlns:a16="http://schemas.microsoft.com/office/drawing/2014/main" val="20001"/>
                    </a:ext>
                  </a:extLst>
                </a:gridCol>
              </a:tblGrid>
              <a:tr h="313055">
                <a:tc>
                  <a:txBody>
                    <a:bodyPr/>
                    <a:lstStyle/>
                    <a:p>
                      <a:pPr marL="0" marR="0">
                        <a:lnSpc>
                          <a:spcPts val="1200"/>
                        </a:lnSpc>
                        <a:spcBef>
                          <a:spcPts val="1200"/>
                        </a:spcBef>
                        <a:spcAft>
                          <a:spcPts val="0"/>
                        </a:spcAft>
                      </a:pPr>
                      <a:r>
                        <a:rPr lang="en-US" sz="18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list-style-type</a:t>
                      </a:r>
                      <a:endParaRPr lang="en-US"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marL="76200" marR="76200" marT="190500" marB="38100" anchor="b">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BB9"/>
                    </a:solidFill>
                  </a:tcPr>
                </a:tc>
                <a:tc>
                  <a:txBody>
                    <a:bodyPr/>
                    <a:lstStyle/>
                    <a:p>
                      <a:pPr marL="0" marR="0">
                        <a:lnSpc>
                          <a:spcPts val="1200"/>
                        </a:lnSpc>
                        <a:spcBef>
                          <a:spcPts val="1200"/>
                        </a:spcBef>
                        <a:spcAft>
                          <a:spcPts val="0"/>
                        </a:spcAft>
                      </a:pPr>
                      <a:r>
                        <a:rPr lang="en-US" sz="18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Marker(s)</a:t>
                      </a:r>
                      <a:endParaRPr lang="en-US"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marL="76200" marR="76200" marT="190500" marB="38100" anchor="b">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BB9"/>
                    </a:solidFill>
                  </a:tcPr>
                </a:tc>
                <a:extLst>
                  <a:ext uri="{0D108BD9-81ED-4DB2-BD59-A6C34878D82A}">
                    <a16:rowId xmlns:a16="http://schemas.microsoft.com/office/drawing/2014/main" val="10000"/>
                  </a:ext>
                </a:extLst>
              </a:tr>
              <a:tr h="0">
                <a:tc>
                  <a:txBody>
                    <a:bodyPr/>
                    <a:lstStyle/>
                    <a:p>
                      <a:pPr marL="0" marR="0">
                        <a:lnSpc>
                          <a:spcPts val="1500"/>
                        </a:lnSpc>
                        <a:spcBef>
                          <a:spcPts val="300"/>
                        </a:spcBef>
                        <a:spcAft>
                          <a:spcPts val="0"/>
                        </a:spcAft>
                      </a:pPr>
                      <a:r>
                        <a:rPr lang="en-US" sz="16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disc</a:t>
                      </a:r>
                    </a:p>
                  </a:txBody>
                  <a:tcPr marL="76200" marR="76200" marT="50800" marB="50800">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tc>
                  <a:txBody>
                    <a:bodyPr/>
                    <a:lstStyle/>
                    <a:p>
                      <a:pPr marL="0" marR="0">
                        <a:lnSpc>
                          <a:spcPts val="1500"/>
                        </a:lnSpc>
                        <a:spcBef>
                          <a:spcPts val="300"/>
                        </a:spcBef>
                        <a:spcAft>
                          <a:spcPts val="0"/>
                        </a:spcAft>
                      </a:pPr>
                      <a:r>
                        <a:rPr lang="en-US" sz="1600" dirty="0">
                          <a:solidFill>
                            <a:srgbClr val="000000"/>
                          </a:solidFill>
                          <a:effectLst/>
                          <a:latin typeface="MathematicalPiLTStd-6"/>
                          <a:ea typeface="Times New Roman" panose="02020603050405020304" pitchFamily="18" charset="0"/>
                          <a:cs typeface="MathematicalPiLTStd-6"/>
                          <a:sym typeface="Wingdings 2" panose="05020102010507070707" pitchFamily="18" charset="2"/>
                        </a:rPr>
                        <a:t></a:t>
                      </a:r>
                      <a:endParaRPr lang="en-US" sz="1600" dirty="0">
                        <a:solidFill>
                          <a:srgbClr val="000000"/>
                        </a:solidFill>
                        <a:effectLst/>
                        <a:latin typeface="AvenirLTStd-Book"/>
                        <a:ea typeface="Times New Roman" panose="02020603050405020304" pitchFamily="18" charset="0"/>
                        <a:cs typeface="AvenirLTStd-Book"/>
                      </a:endParaRPr>
                    </a:p>
                  </a:txBody>
                  <a:tcPr marL="76200" marR="76200" marT="50800" marB="50800">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0">
                <a:tc>
                  <a:txBody>
                    <a:bodyPr/>
                    <a:lstStyle/>
                    <a:p>
                      <a:pPr marL="0" marR="0">
                        <a:lnSpc>
                          <a:spcPts val="1500"/>
                        </a:lnSpc>
                        <a:spcBef>
                          <a:spcPts val="300"/>
                        </a:spcBef>
                        <a:spcAft>
                          <a:spcPts val="0"/>
                        </a:spcAft>
                      </a:pPr>
                      <a:r>
                        <a:rPr lang="en-US" sz="16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circle</a:t>
                      </a:r>
                    </a:p>
                  </a:txBody>
                  <a:tcPr marL="76200" marR="76200" marT="50800" marB="50800">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BFE2C9"/>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tc>
                  <a:txBody>
                    <a:bodyPr/>
                    <a:lstStyle/>
                    <a:p>
                      <a:pPr marL="0" marR="0">
                        <a:lnSpc>
                          <a:spcPts val="1500"/>
                        </a:lnSpc>
                        <a:spcBef>
                          <a:spcPts val="300"/>
                        </a:spcBef>
                        <a:spcAft>
                          <a:spcPts val="0"/>
                        </a:spcAft>
                      </a:pPr>
                      <a:r>
                        <a:rPr lang="en-US" sz="1600" dirty="0">
                          <a:solidFill>
                            <a:srgbClr val="000000"/>
                          </a:solidFill>
                          <a:effectLst/>
                          <a:latin typeface="MathematicalPiLTStd-6"/>
                          <a:ea typeface="Times New Roman" panose="02020603050405020304" pitchFamily="18" charset="0"/>
                          <a:cs typeface="MathematicalPiLTStd-6"/>
                          <a:sym typeface="Wingdings 2" panose="05020102010507070707" pitchFamily="18" charset="2"/>
                        </a:rPr>
                        <a:t></a:t>
                      </a:r>
                      <a:endParaRPr lang="en-US" sz="1600" dirty="0">
                        <a:solidFill>
                          <a:srgbClr val="000000"/>
                        </a:solidFill>
                        <a:effectLst/>
                        <a:latin typeface="AvenirLTStd-Book"/>
                        <a:ea typeface="Times New Roman" panose="02020603050405020304" pitchFamily="18" charset="0"/>
                        <a:cs typeface="AvenirLTStd-Book"/>
                      </a:endParaRPr>
                    </a:p>
                  </a:txBody>
                  <a:tcPr marL="76200" marR="76200" marT="50800" marB="50800">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BFE2C9"/>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0">
                <a:tc>
                  <a:txBody>
                    <a:bodyPr/>
                    <a:lstStyle/>
                    <a:p>
                      <a:pPr marL="0" marR="0">
                        <a:lnSpc>
                          <a:spcPts val="1500"/>
                        </a:lnSpc>
                        <a:spcBef>
                          <a:spcPts val="300"/>
                        </a:spcBef>
                        <a:spcAft>
                          <a:spcPts val="0"/>
                        </a:spcAft>
                      </a:pPr>
                      <a:r>
                        <a:rPr lang="en-US" sz="16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square</a:t>
                      </a:r>
                    </a:p>
                  </a:txBody>
                  <a:tcPr marL="76200" marR="76200" marT="50800" marB="50800">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BFE2C9"/>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tc>
                  <a:txBody>
                    <a:bodyPr/>
                    <a:lstStyle/>
                    <a:p>
                      <a:pPr marL="0" marR="0">
                        <a:lnSpc>
                          <a:spcPts val="1500"/>
                        </a:lnSpc>
                        <a:spcBef>
                          <a:spcPts val="300"/>
                        </a:spcBef>
                        <a:spcAft>
                          <a:spcPts val="0"/>
                        </a:spcAft>
                      </a:pPr>
                      <a:r>
                        <a:rPr lang="en-US" sz="1600" dirty="0">
                          <a:solidFill>
                            <a:srgbClr val="000000"/>
                          </a:solidFill>
                          <a:effectLst/>
                          <a:latin typeface="MathematicalPiLTStd-6"/>
                          <a:ea typeface="Times New Roman" panose="02020603050405020304" pitchFamily="18" charset="0"/>
                          <a:cs typeface="MathematicalPiLTStd-6"/>
                          <a:sym typeface="Wingdings 2" panose="05020102010507070707" pitchFamily="18" charset="2"/>
                        </a:rPr>
                        <a:t></a:t>
                      </a:r>
                      <a:endParaRPr lang="en-US" sz="1600" dirty="0">
                        <a:solidFill>
                          <a:srgbClr val="000000"/>
                        </a:solidFill>
                        <a:effectLst/>
                        <a:latin typeface="AvenirLTStd-Book"/>
                        <a:ea typeface="Times New Roman" panose="02020603050405020304" pitchFamily="18" charset="0"/>
                        <a:cs typeface="AvenirLTStd-Book"/>
                      </a:endParaRPr>
                    </a:p>
                  </a:txBody>
                  <a:tcPr marL="76200" marR="76200" marT="50800" marB="50800">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BFE2C9"/>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0">
                <a:tc>
                  <a:txBody>
                    <a:bodyPr/>
                    <a:lstStyle/>
                    <a:p>
                      <a:pPr marL="0" marR="0">
                        <a:lnSpc>
                          <a:spcPts val="1500"/>
                        </a:lnSpc>
                        <a:spcBef>
                          <a:spcPts val="300"/>
                        </a:spcBef>
                        <a:spcAft>
                          <a:spcPts val="0"/>
                        </a:spcAft>
                      </a:pPr>
                      <a:r>
                        <a:rPr lang="en-US" sz="16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decimal</a:t>
                      </a:r>
                    </a:p>
                  </a:txBody>
                  <a:tcPr marL="76200" marR="76200" marT="50800" marB="50800">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BFE2C9"/>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tc>
                  <a:txBody>
                    <a:bodyPr/>
                    <a:lstStyle/>
                    <a:p>
                      <a:pPr marL="0" marR="0">
                        <a:lnSpc>
                          <a:spcPts val="1500"/>
                        </a:lnSpc>
                        <a:spcBef>
                          <a:spcPts val="300"/>
                        </a:spcBef>
                        <a:spcAft>
                          <a:spcPts val="0"/>
                        </a:spcAft>
                      </a:pPr>
                      <a:r>
                        <a:rPr lang="en-US" sz="1600" dirty="0">
                          <a:solidFill>
                            <a:srgbClr val="000000"/>
                          </a:solidFill>
                          <a:effectLst/>
                          <a:latin typeface="AvenirLTStd-Book"/>
                          <a:ea typeface="Times New Roman" panose="02020603050405020304" pitchFamily="18" charset="0"/>
                          <a:cs typeface="AvenirLTStd-Book"/>
                        </a:rPr>
                        <a:t>1, 2, 3, 4, …</a:t>
                      </a:r>
                    </a:p>
                  </a:txBody>
                  <a:tcPr marL="76200" marR="76200" marT="50800" marB="50800">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BFE2C9"/>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0">
                <a:tc>
                  <a:txBody>
                    <a:bodyPr/>
                    <a:lstStyle/>
                    <a:p>
                      <a:pPr marL="0" marR="0">
                        <a:lnSpc>
                          <a:spcPts val="1500"/>
                        </a:lnSpc>
                        <a:spcBef>
                          <a:spcPts val="300"/>
                        </a:spcBef>
                        <a:spcAft>
                          <a:spcPts val="0"/>
                        </a:spcAft>
                      </a:pPr>
                      <a:r>
                        <a:rPr lang="en-US" sz="16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decimal-leading-zero</a:t>
                      </a:r>
                    </a:p>
                  </a:txBody>
                  <a:tcPr marL="76200" marR="76200" marT="50800" marB="50800">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BFE2C9"/>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tc>
                  <a:txBody>
                    <a:bodyPr/>
                    <a:lstStyle/>
                    <a:p>
                      <a:pPr marL="0" marR="0">
                        <a:lnSpc>
                          <a:spcPts val="1500"/>
                        </a:lnSpc>
                        <a:spcBef>
                          <a:spcPts val="300"/>
                        </a:spcBef>
                        <a:spcAft>
                          <a:spcPts val="0"/>
                        </a:spcAft>
                      </a:pPr>
                      <a:r>
                        <a:rPr lang="en-US" sz="1600">
                          <a:solidFill>
                            <a:srgbClr val="000000"/>
                          </a:solidFill>
                          <a:effectLst/>
                          <a:latin typeface="AvenirLTStd-Book"/>
                          <a:ea typeface="Times New Roman" panose="02020603050405020304" pitchFamily="18" charset="0"/>
                          <a:cs typeface="AvenirLTStd-Book"/>
                        </a:rPr>
                        <a:t>01, 02, 03, 04, …</a:t>
                      </a:r>
                    </a:p>
                  </a:txBody>
                  <a:tcPr marL="76200" marR="76200" marT="50800" marB="50800">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BFE2C9"/>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0">
                <a:tc>
                  <a:txBody>
                    <a:bodyPr/>
                    <a:lstStyle/>
                    <a:p>
                      <a:pPr marL="0" marR="0">
                        <a:lnSpc>
                          <a:spcPts val="1500"/>
                        </a:lnSpc>
                        <a:spcBef>
                          <a:spcPts val="300"/>
                        </a:spcBef>
                        <a:spcAft>
                          <a:spcPts val="0"/>
                        </a:spcAft>
                      </a:pPr>
                      <a:r>
                        <a:rPr lang="en-US" sz="16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lower-roman</a:t>
                      </a:r>
                    </a:p>
                  </a:txBody>
                  <a:tcPr marL="76200" marR="76200" marT="50800" marB="50800">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BFE2C9"/>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tc>
                  <a:txBody>
                    <a:bodyPr/>
                    <a:lstStyle/>
                    <a:p>
                      <a:pPr marL="0" marR="0">
                        <a:lnSpc>
                          <a:spcPts val="1500"/>
                        </a:lnSpc>
                        <a:spcBef>
                          <a:spcPts val="300"/>
                        </a:spcBef>
                        <a:spcAft>
                          <a:spcPts val="0"/>
                        </a:spcAft>
                      </a:pPr>
                      <a:r>
                        <a:rPr lang="en-US" sz="1600">
                          <a:solidFill>
                            <a:srgbClr val="000000"/>
                          </a:solidFill>
                          <a:effectLst/>
                          <a:latin typeface="AvenirLTStd-Book"/>
                          <a:ea typeface="Times New Roman" panose="02020603050405020304" pitchFamily="18" charset="0"/>
                          <a:cs typeface="AvenirLTStd-Book"/>
                        </a:rPr>
                        <a:t>i, ii, iii, iv, …</a:t>
                      </a:r>
                    </a:p>
                  </a:txBody>
                  <a:tcPr marL="76200" marR="76200" marT="50800" marB="50800">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BFE2C9"/>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extLst>
                  <a:ext uri="{0D108BD9-81ED-4DB2-BD59-A6C34878D82A}">
                    <a16:rowId xmlns:a16="http://schemas.microsoft.com/office/drawing/2014/main" val="10006"/>
                  </a:ext>
                </a:extLst>
              </a:tr>
              <a:tr h="0">
                <a:tc>
                  <a:txBody>
                    <a:bodyPr/>
                    <a:lstStyle/>
                    <a:p>
                      <a:pPr marL="0" marR="0">
                        <a:lnSpc>
                          <a:spcPts val="1500"/>
                        </a:lnSpc>
                        <a:spcBef>
                          <a:spcPts val="300"/>
                        </a:spcBef>
                        <a:spcAft>
                          <a:spcPts val="0"/>
                        </a:spcAft>
                      </a:pPr>
                      <a:r>
                        <a:rPr lang="en-US" sz="16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upper-roman</a:t>
                      </a:r>
                    </a:p>
                  </a:txBody>
                  <a:tcPr marL="76200" marR="76200" marT="50800" marB="50800">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BFE2C9"/>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tc>
                  <a:txBody>
                    <a:bodyPr/>
                    <a:lstStyle/>
                    <a:p>
                      <a:pPr marL="0" marR="0">
                        <a:lnSpc>
                          <a:spcPts val="1500"/>
                        </a:lnSpc>
                        <a:spcBef>
                          <a:spcPts val="300"/>
                        </a:spcBef>
                        <a:spcAft>
                          <a:spcPts val="0"/>
                        </a:spcAft>
                      </a:pPr>
                      <a:r>
                        <a:rPr lang="en-US" sz="1600">
                          <a:solidFill>
                            <a:srgbClr val="000000"/>
                          </a:solidFill>
                          <a:effectLst/>
                          <a:latin typeface="AvenirLTStd-Book"/>
                          <a:ea typeface="Times New Roman" panose="02020603050405020304" pitchFamily="18" charset="0"/>
                          <a:cs typeface="AvenirLTStd-Book"/>
                        </a:rPr>
                        <a:t>I, II, III, IV, …</a:t>
                      </a:r>
                    </a:p>
                  </a:txBody>
                  <a:tcPr marL="76200" marR="76200" marT="50800" marB="50800">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BFE2C9"/>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r h="0">
                <a:tc>
                  <a:txBody>
                    <a:bodyPr/>
                    <a:lstStyle/>
                    <a:p>
                      <a:pPr marL="0" marR="0">
                        <a:lnSpc>
                          <a:spcPts val="1500"/>
                        </a:lnSpc>
                        <a:spcBef>
                          <a:spcPts val="300"/>
                        </a:spcBef>
                        <a:spcAft>
                          <a:spcPts val="0"/>
                        </a:spcAft>
                      </a:pPr>
                      <a:r>
                        <a:rPr lang="en-US" sz="16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lower-alpha</a:t>
                      </a:r>
                    </a:p>
                  </a:txBody>
                  <a:tcPr marL="76200" marR="76200" marT="50800" marB="50800">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BFE2C9"/>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tc>
                  <a:txBody>
                    <a:bodyPr/>
                    <a:lstStyle/>
                    <a:p>
                      <a:pPr marL="0" marR="0">
                        <a:lnSpc>
                          <a:spcPts val="1500"/>
                        </a:lnSpc>
                        <a:spcBef>
                          <a:spcPts val="300"/>
                        </a:spcBef>
                        <a:spcAft>
                          <a:spcPts val="0"/>
                        </a:spcAft>
                      </a:pPr>
                      <a:r>
                        <a:rPr lang="en-US" sz="1600">
                          <a:solidFill>
                            <a:srgbClr val="000000"/>
                          </a:solidFill>
                          <a:effectLst/>
                          <a:latin typeface="AvenirLTStd-Book"/>
                          <a:ea typeface="Times New Roman" panose="02020603050405020304" pitchFamily="18" charset="0"/>
                          <a:cs typeface="AvenirLTStd-Book"/>
                        </a:rPr>
                        <a:t>a, b, c, d, …</a:t>
                      </a:r>
                    </a:p>
                  </a:txBody>
                  <a:tcPr marL="76200" marR="76200" marT="50800" marB="50800">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BFE2C9"/>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extLst>
                  <a:ext uri="{0D108BD9-81ED-4DB2-BD59-A6C34878D82A}">
                    <a16:rowId xmlns:a16="http://schemas.microsoft.com/office/drawing/2014/main" val="10008"/>
                  </a:ext>
                </a:extLst>
              </a:tr>
              <a:tr h="0">
                <a:tc>
                  <a:txBody>
                    <a:bodyPr/>
                    <a:lstStyle/>
                    <a:p>
                      <a:pPr marL="0" marR="0">
                        <a:lnSpc>
                          <a:spcPts val="1500"/>
                        </a:lnSpc>
                        <a:spcBef>
                          <a:spcPts val="300"/>
                        </a:spcBef>
                        <a:spcAft>
                          <a:spcPts val="0"/>
                        </a:spcAft>
                      </a:pPr>
                      <a:r>
                        <a:rPr lang="en-US" sz="16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upper-alpha</a:t>
                      </a:r>
                    </a:p>
                  </a:txBody>
                  <a:tcPr marL="76200" marR="76200" marT="50800" marB="50800">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BFE2C9"/>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tc>
                  <a:txBody>
                    <a:bodyPr/>
                    <a:lstStyle/>
                    <a:p>
                      <a:pPr marL="0" marR="0">
                        <a:lnSpc>
                          <a:spcPts val="1500"/>
                        </a:lnSpc>
                        <a:spcBef>
                          <a:spcPts val="300"/>
                        </a:spcBef>
                        <a:spcAft>
                          <a:spcPts val="0"/>
                        </a:spcAft>
                      </a:pPr>
                      <a:r>
                        <a:rPr lang="en-US" sz="1600">
                          <a:solidFill>
                            <a:srgbClr val="000000"/>
                          </a:solidFill>
                          <a:effectLst/>
                          <a:latin typeface="AvenirLTStd-Book"/>
                          <a:ea typeface="Times New Roman" panose="02020603050405020304" pitchFamily="18" charset="0"/>
                          <a:cs typeface="AvenirLTStd-Book"/>
                        </a:rPr>
                        <a:t>A, B, C, D, …</a:t>
                      </a:r>
                    </a:p>
                  </a:txBody>
                  <a:tcPr marL="76200" marR="76200" marT="50800" marB="50800">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BFE2C9"/>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extLst>
                  <a:ext uri="{0D108BD9-81ED-4DB2-BD59-A6C34878D82A}">
                    <a16:rowId xmlns:a16="http://schemas.microsoft.com/office/drawing/2014/main" val="10009"/>
                  </a:ext>
                </a:extLst>
              </a:tr>
              <a:tr h="0">
                <a:tc>
                  <a:txBody>
                    <a:bodyPr/>
                    <a:lstStyle/>
                    <a:p>
                      <a:pPr marL="0" marR="0">
                        <a:lnSpc>
                          <a:spcPts val="1500"/>
                        </a:lnSpc>
                        <a:spcBef>
                          <a:spcPts val="300"/>
                        </a:spcBef>
                        <a:spcAft>
                          <a:spcPts val="0"/>
                        </a:spcAft>
                      </a:pPr>
                      <a:r>
                        <a:rPr lang="en-US" sz="16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lower-</a:t>
                      </a:r>
                      <a:r>
                        <a:rPr lang="en-US" sz="16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greek</a:t>
                      </a:r>
                      <a:endParaRPr lang="en-US" sz="16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marL="76200" marR="76200" marT="50800" marB="50800">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BFE2C9"/>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tc>
                  <a:txBody>
                    <a:bodyPr/>
                    <a:lstStyle/>
                    <a:p>
                      <a:pPr marL="0" marR="0">
                        <a:lnSpc>
                          <a:spcPts val="1500"/>
                        </a:lnSpc>
                        <a:spcBef>
                          <a:spcPts val="300"/>
                        </a:spcBef>
                        <a:spcAft>
                          <a:spcPts val="0"/>
                        </a:spcAft>
                      </a:pPr>
                      <a:r>
                        <a:rPr lang="en-US" sz="1600" dirty="0">
                          <a:solidFill>
                            <a:srgbClr val="000000"/>
                          </a:solidFill>
                          <a:effectLst/>
                          <a:latin typeface="AvenirLTStd-Book"/>
                          <a:ea typeface="Times New Roman" panose="02020603050405020304" pitchFamily="18" charset="0"/>
                          <a:cs typeface="MathematicalPiLTStd-1"/>
                          <a:sym typeface="Symbol" panose="05050102010706020507" pitchFamily="18" charset="2"/>
                        </a:rPr>
                        <a:t></a:t>
                      </a:r>
                      <a:r>
                        <a:rPr lang="en-US" sz="1600" dirty="0">
                          <a:solidFill>
                            <a:srgbClr val="000000"/>
                          </a:solidFill>
                          <a:effectLst/>
                          <a:latin typeface="AvenirLTStd-Book"/>
                          <a:ea typeface="Times New Roman" panose="02020603050405020304" pitchFamily="18" charset="0"/>
                          <a:cs typeface="AvenirLTStd-Book"/>
                        </a:rPr>
                        <a:t>, </a:t>
                      </a:r>
                      <a:r>
                        <a:rPr lang="en-US" sz="1600" dirty="0">
                          <a:solidFill>
                            <a:srgbClr val="000000"/>
                          </a:solidFill>
                          <a:effectLst/>
                          <a:latin typeface="AvenirLTStd-Book"/>
                          <a:ea typeface="Times New Roman" panose="02020603050405020304" pitchFamily="18" charset="0"/>
                          <a:cs typeface="MathematicalPiLTStd-1"/>
                          <a:sym typeface="Symbol" panose="05050102010706020507" pitchFamily="18" charset="2"/>
                        </a:rPr>
                        <a:t></a:t>
                      </a:r>
                      <a:r>
                        <a:rPr lang="en-US" sz="1600" dirty="0">
                          <a:solidFill>
                            <a:srgbClr val="000000"/>
                          </a:solidFill>
                          <a:effectLst/>
                          <a:latin typeface="AvenirLTStd-Book"/>
                          <a:ea typeface="Times New Roman" panose="02020603050405020304" pitchFamily="18" charset="0"/>
                          <a:cs typeface="AvenirLTStd-Book"/>
                        </a:rPr>
                        <a:t>, </a:t>
                      </a:r>
                      <a:r>
                        <a:rPr lang="en-US" sz="1600" dirty="0">
                          <a:solidFill>
                            <a:srgbClr val="000000"/>
                          </a:solidFill>
                          <a:effectLst/>
                          <a:latin typeface="Symbol" panose="05050102010706020507" pitchFamily="18" charset="2"/>
                          <a:ea typeface="Times New Roman" panose="02020603050405020304" pitchFamily="18" charset="0"/>
                          <a:cs typeface="MathematicalPiLTStd-1"/>
                        </a:rPr>
                        <a:t>g</a:t>
                      </a:r>
                      <a:r>
                        <a:rPr lang="en-US" sz="1600" dirty="0">
                          <a:solidFill>
                            <a:srgbClr val="000000"/>
                          </a:solidFill>
                          <a:effectLst/>
                          <a:latin typeface="AvenirLTStd-Book"/>
                          <a:ea typeface="Times New Roman" panose="02020603050405020304" pitchFamily="18" charset="0"/>
                          <a:cs typeface="AvenirLTStd-Book"/>
                        </a:rPr>
                        <a:t>, </a:t>
                      </a:r>
                      <a:r>
                        <a:rPr lang="en-US" sz="1600" dirty="0">
                          <a:solidFill>
                            <a:srgbClr val="000000"/>
                          </a:solidFill>
                          <a:effectLst/>
                          <a:latin typeface="Symbol" panose="05050102010706020507" pitchFamily="18" charset="2"/>
                          <a:ea typeface="Times New Roman" panose="02020603050405020304" pitchFamily="18" charset="0"/>
                          <a:cs typeface="MathematicalPiLTStd-1"/>
                        </a:rPr>
                        <a:t>d</a:t>
                      </a:r>
                      <a:r>
                        <a:rPr lang="en-US" sz="1600" dirty="0">
                          <a:solidFill>
                            <a:srgbClr val="000000"/>
                          </a:solidFill>
                          <a:effectLst/>
                          <a:latin typeface="AvenirLTStd-Book"/>
                          <a:ea typeface="Times New Roman" panose="02020603050405020304" pitchFamily="18" charset="0"/>
                          <a:cs typeface="AvenirLTStd-Book"/>
                        </a:rPr>
                        <a:t>, …</a:t>
                      </a:r>
                    </a:p>
                  </a:txBody>
                  <a:tcPr marL="76200" marR="76200" marT="50800" marB="50800">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BFE2C9"/>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extLst>
                  <a:ext uri="{0D108BD9-81ED-4DB2-BD59-A6C34878D82A}">
                    <a16:rowId xmlns:a16="http://schemas.microsoft.com/office/drawing/2014/main" val="10010"/>
                  </a:ext>
                </a:extLst>
              </a:tr>
              <a:tr h="0">
                <a:tc>
                  <a:txBody>
                    <a:bodyPr/>
                    <a:lstStyle/>
                    <a:p>
                      <a:pPr marL="0" marR="0">
                        <a:lnSpc>
                          <a:spcPts val="1500"/>
                        </a:lnSpc>
                        <a:spcBef>
                          <a:spcPts val="300"/>
                        </a:spcBef>
                        <a:spcAft>
                          <a:spcPts val="0"/>
                        </a:spcAft>
                      </a:pPr>
                      <a:r>
                        <a:rPr lang="en-US" sz="16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upper-</a:t>
                      </a:r>
                      <a:r>
                        <a:rPr lang="en-US" sz="16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greek</a:t>
                      </a:r>
                      <a:endParaRPr lang="en-US" sz="16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marL="76200" marR="76200" marT="50800" marB="50800">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BFE2C9"/>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tc>
                  <a:txBody>
                    <a:bodyPr/>
                    <a:lstStyle/>
                    <a:p>
                      <a:pPr marL="0" marR="0">
                        <a:lnSpc>
                          <a:spcPts val="1500"/>
                        </a:lnSpc>
                        <a:spcBef>
                          <a:spcPts val="300"/>
                        </a:spcBef>
                        <a:spcAft>
                          <a:spcPts val="0"/>
                        </a:spcAft>
                      </a:pPr>
                      <a:r>
                        <a:rPr lang="en-US" sz="1600" dirty="0">
                          <a:solidFill>
                            <a:srgbClr val="000000"/>
                          </a:solidFill>
                          <a:effectLst/>
                          <a:latin typeface="Symbol" panose="05050102010706020507" pitchFamily="18" charset="2"/>
                          <a:ea typeface="Times New Roman" panose="02020603050405020304" pitchFamily="18" charset="0"/>
                          <a:cs typeface="MathematicalPiLTStd-1"/>
                        </a:rPr>
                        <a:t>A</a:t>
                      </a:r>
                      <a:r>
                        <a:rPr lang="en-US" sz="1600" dirty="0">
                          <a:solidFill>
                            <a:srgbClr val="000000"/>
                          </a:solidFill>
                          <a:effectLst/>
                          <a:latin typeface="AvenirLTStd-Book"/>
                          <a:ea typeface="Times New Roman" panose="02020603050405020304" pitchFamily="18" charset="0"/>
                          <a:cs typeface="AvenirLTStd-Book"/>
                        </a:rPr>
                        <a:t>, </a:t>
                      </a:r>
                      <a:r>
                        <a:rPr lang="en-US" sz="1600" dirty="0">
                          <a:solidFill>
                            <a:srgbClr val="000000"/>
                          </a:solidFill>
                          <a:effectLst/>
                          <a:latin typeface="Symbol" panose="05050102010706020507" pitchFamily="18" charset="2"/>
                          <a:ea typeface="Times New Roman" panose="02020603050405020304" pitchFamily="18" charset="0"/>
                          <a:cs typeface="MathematicalPiLTStd-1"/>
                        </a:rPr>
                        <a:t>B</a:t>
                      </a:r>
                      <a:r>
                        <a:rPr lang="en-US" sz="1600" dirty="0">
                          <a:solidFill>
                            <a:srgbClr val="000000"/>
                          </a:solidFill>
                          <a:effectLst/>
                          <a:latin typeface="AvenirLTStd-Book"/>
                          <a:ea typeface="Times New Roman" panose="02020603050405020304" pitchFamily="18" charset="0"/>
                          <a:cs typeface="AvenirLTStd-Book"/>
                        </a:rPr>
                        <a:t>, </a:t>
                      </a:r>
                      <a:r>
                        <a:rPr lang="en-US" sz="1600" dirty="0">
                          <a:solidFill>
                            <a:srgbClr val="000000"/>
                          </a:solidFill>
                          <a:effectLst/>
                          <a:latin typeface="Symbol" panose="05050102010706020507" pitchFamily="18" charset="2"/>
                          <a:ea typeface="Times New Roman" panose="02020603050405020304" pitchFamily="18" charset="0"/>
                          <a:cs typeface="MathematicalPiLTStd-1"/>
                        </a:rPr>
                        <a:t>G</a:t>
                      </a:r>
                      <a:r>
                        <a:rPr lang="en-US" sz="1600" dirty="0">
                          <a:solidFill>
                            <a:srgbClr val="000000"/>
                          </a:solidFill>
                          <a:effectLst/>
                          <a:latin typeface="AvenirLTStd-Book"/>
                          <a:ea typeface="Times New Roman" panose="02020603050405020304" pitchFamily="18" charset="0"/>
                          <a:cs typeface="AvenirLTStd-Book"/>
                        </a:rPr>
                        <a:t>, </a:t>
                      </a:r>
                      <a:r>
                        <a:rPr lang="en-US" sz="1600" dirty="0">
                          <a:solidFill>
                            <a:srgbClr val="000000"/>
                          </a:solidFill>
                          <a:effectLst/>
                          <a:latin typeface="Symbol" panose="05050102010706020507" pitchFamily="18" charset="2"/>
                          <a:ea typeface="Times New Roman" panose="02020603050405020304" pitchFamily="18" charset="0"/>
                          <a:cs typeface="MathematicalPiLTStd-1"/>
                        </a:rPr>
                        <a:t>D</a:t>
                      </a:r>
                      <a:r>
                        <a:rPr lang="en-US" sz="1600" dirty="0">
                          <a:solidFill>
                            <a:srgbClr val="000000"/>
                          </a:solidFill>
                          <a:effectLst/>
                          <a:latin typeface="AvenirLTStd-Book"/>
                          <a:ea typeface="Times New Roman" panose="02020603050405020304" pitchFamily="18" charset="0"/>
                          <a:cs typeface="AvenirLTStd-Book"/>
                        </a:rPr>
                        <a:t>, …</a:t>
                      </a:r>
                    </a:p>
                  </a:txBody>
                  <a:tcPr marL="76200" marR="76200" marT="50800" marB="50800">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BFE2C9"/>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extLst>
                  <a:ext uri="{0D108BD9-81ED-4DB2-BD59-A6C34878D82A}">
                    <a16:rowId xmlns:a16="http://schemas.microsoft.com/office/drawing/2014/main" val="10011"/>
                  </a:ext>
                </a:extLst>
              </a:tr>
              <a:tr h="0">
                <a:tc>
                  <a:txBody>
                    <a:bodyPr/>
                    <a:lstStyle/>
                    <a:p>
                      <a:pPr marL="0" marR="0">
                        <a:lnSpc>
                          <a:spcPts val="1500"/>
                        </a:lnSpc>
                        <a:spcBef>
                          <a:spcPts val="300"/>
                        </a:spcBef>
                        <a:spcAft>
                          <a:spcPts val="0"/>
                        </a:spcAft>
                      </a:pPr>
                      <a:r>
                        <a:rPr lang="en-US" sz="16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none</a:t>
                      </a:r>
                    </a:p>
                  </a:txBody>
                  <a:tcPr marL="76200" marR="76200" marT="50800" marB="50800">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BFE2C9"/>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tc>
                  <a:txBody>
                    <a:bodyPr/>
                    <a:lstStyle/>
                    <a:p>
                      <a:pPr marL="0" marR="0">
                        <a:lnSpc>
                          <a:spcPts val="1500"/>
                        </a:lnSpc>
                        <a:spcBef>
                          <a:spcPts val="300"/>
                        </a:spcBef>
                        <a:spcAft>
                          <a:spcPts val="0"/>
                        </a:spcAft>
                      </a:pPr>
                      <a:r>
                        <a:rPr lang="en-US" sz="16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no marker displayed</a:t>
                      </a:r>
                    </a:p>
                  </a:txBody>
                  <a:tcPr marL="76200" marR="76200" marT="50800" marB="50800">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BFE2C9"/>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extLst>
                  <a:ext uri="{0D108BD9-81ED-4DB2-BD59-A6C34878D82A}">
                    <a16:rowId xmlns:a16="http://schemas.microsoft.com/office/drawing/2014/main" val="10012"/>
                  </a:ext>
                </a:extLst>
              </a:tr>
            </a:tbl>
          </a:graphicData>
        </a:graphic>
      </p:graphicFrame>
    </p:spTree>
    <p:extLst>
      <p:ext uri="{BB962C8B-B14F-4D97-AF65-F5344CB8AC3E}">
        <p14:creationId xmlns:p14="http://schemas.microsoft.com/office/powerpoint/2010/main" val="208331293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an Outline Style</a:t>
            </a:r>
          </a:p>
        </p:txBody>
      </p:sp>
      <p:sp>
        <p:nvSpPr>
          <p:cNvPr id="3" name="Text Placeholder 2"/>
          <p:cNvSpPr>
            <a:spLocks noGrp="1"/>
          </p:cNvSpPr>
          <p:nvPr>
            <p:ph type="body" sz="quarter" idx="17"/>
          </p:nvPr>
        </p:nvSpPr>
        <p:spPr/>
        <p:txBody>
          <a:bodyPr>
            <a:normAutofit/>
          </a:bodyPr>
          <a:lstStyle/>
          <a:p>
            <a:r>
              <a:rPr lang="en-US" dirty="0"/>
              <a:t>Nested lists can be displayed in an outline style using contextual selectors</a:t>
            </a:r>
          </a:p>
          <a:p>
            <a:r>
              <a:rPr lang="en-US" dirty="0"/>
              <a:t>The following style rules create an outline style for a nested ordered list:</a:t>
            </a:r>
          </a:p>
          <a:p>
            <a:pPr marL="512763" indent="0">
              <a:buNone/>
            </a:pPr>
            <a:r>
              <a:rPr lang="en-US" sz="2600" dirty="0">
                <a:latin typeface="Courier New" panose="02070309020205020404" pitchFamily="49" charset="0"/>
                <a:cs typeface="Courier New" panose="02070309020205020404" pitchFamily="49" charset="0"/>
              </a:rPr>
              <a:t>ol {list-style-type: upper-roman;}</a:t>
            </a:r>
          </a:p>
          <a:p>
            <a:pPr marL="512763" indent="0">
              <a:buNone/>
            </a:pPr>
            <a:r>
              <a:rPr lang="en-US" sz="2600" dirty="0">
                <a:latin typeface="Courier New" panose="02070309020205020404" pitchFamily="49" charset="0"/>
                <a:cs typeface="Courier New" panose="02070309020205020404" pitchFamily="49" charset="0"/>
              </a:rPr>
              <a:t>ol ol {list-style-type: upper-alpha;}</a:t>
            </a:r>
          </a:p>
          <a:p>
            <a:pPr marL="512763" indent="0">
              <a:buNone/>
            </a:pPr>
            <a:r>
              <a:rPr lang="en-US" sz="2600" dirty="0">
                <a:latin typeface="Courier New" panose="02070309020205020404" pitchFamily="49" charset="0"/>
                <a:cs typeface="Courier New" panose="02070309020205020404" pitchFamily="49" charset="0"/>
              </a:rPr>
              <a:t>ol ol ol {list-style-type: decimal;</a:t>
            </a:r>
            <a:endParaRPr lang="en-IN" sz="2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1395524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Style Sheets</a:t>
            </a:r>
          </a:p>
        </p:txBody>
      </p:sp>
      <p:sp>
        <p:nvSpPr>
          <p:cNvPr id="3" name="Text Placeholder 2"/>
          <p:cNvSpPr>
            <a:spLocks noGrp="1"/>
          </p:cNvSpPr>
          <p:nvPr>
            <p:ph type="body" sz="quarter" idx="17"/>
          </p:nvPr>
        </p:nvSpPr>
        <p:spPr/>
        <p:txBody>
          <a:bodyPr/>
          <a:lstStyle/>
          <a:p>
            <a:r>
              <a:rPr lang="en-IN" b="1" dirty="0"/>
              <a:t>Browser styles </a:t>
            </a:r>
            <a:r>
              <a:rPr lang="en-IN" dirty="0"/>
              <a:t>or </a:t>
            </a:r>
            <a:r>
              <a:rPr lang="en-IN" b="1" dirty="0"/>
              <a:t>user agent styles </a:t>
            </a:r>
            <a:r>
              <a:rPr lang="en-IN" dirty="0"/>
              <a:t>– Styles built into the browser </a:t>
            </a:r>
          </a:p>
          <a:p>
            <a:r>
              <a:rPr lang="en-IN" b="1" dirty="0"/>
              <a:t>User-defined styles </a:t>
            </a:r>
            <a:r>
              <a:rPr lang="en-IN" dirty="0"/>
              <a:t>– Styles defined by a user based on the configuration settings of the user’s browser</a:t>
            </a:r>
          </a:p>
          <a:p>
            <a:r>
              <a:rPr lang="en-IN" b="1" dirty="0"/>
              <a:t>External styles</a:t>
            </a:r>
            <a:r>
              <a:rPr lang="en-IN" dirty="0"/>
              <a:t> – Styles created by a website author, placed within a CSS file, and linked to the </a:t>
            </a:r>
            <a:r>
              <a:rPr lang="en-US" dirty="0"/>
              <a:t>website</a:t>
            </a:r>
            <a:endParaRPr lang="en-IN" dirty="0"/>
          </a:p>
        </p:txBody>
      </p:sp>
    </p:spTree>
    <p:extLst>
      <p:ext uri="{BB962C8B-B14F-4D97-AF65-F5344CB8AC3E}">
        <p14:creationId xmlns:p14="http://schemas.microsoft.com/office/powerpoint/2010/main" val="193839712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Images for List Markers</a:t>
            </a:r>
          </a:p>
        </p:txBody>
      </p:sp>
      <p:sp>
        <p:nvSpPr>
          <p:cNvPr id="3" name="Text Placeholder 2"/>
          <p:cNvSpPr>
            <a:spLocks noGrp="1"/>
          </p:cNvSpPr>
          <p:nvPr>
            <p:ph type="body" sz="quarter" idx="17"/>
          </p:nvPr>
        </p:nvSpPr>
        <p:spPr/>
        <p:txBody>
          <a:bodyPr/>
          <a:lstStyle/>
          <a:p>
            <a:r>
              <a:rPr lang="en-IN" dirty="0"/>
              <a:t>A customized graphic image for the list marker can be supplied by the user</a:t>
            </a:r>
          </a:p>
          <a:p>
            <a:pPr marL="457200" lvl="1" indent="0">
              <a:buNone/>
            </a:pPr>
            <a:r>
              <a:rPr lang="en-IN" sz="2600" dirty="0">
                <a:latin typeface="Courier New" panose="02070309020205020404" pitchFamily="49" charset="0"/>
                <a:cs typeface="Courier New" panose="02070309020205020404" pitchFamily="49" charset="0"/>
              </a:rPr>
              <a:t>list-style-image: url </a:t>
            </a:r>
            <a:r>
              <a:rPr lang="en-IN" sz="2600" i="1" dirty="0">
                <a:latin typeface="Courier New" panose="02070309020205020404" pitchFamily="49" charset="0"/>
                <a:cs typeface="Courier New" panose="02070309020205020404" pitchFamily="49" charset="0"/>
              </a:rPr>
              <a:t>(url</a:t>
            </a:r>
            <a:r>
              <a:rPr lang="en-IN" sz="2600" dirty="0">
                <a:latin typeface="Courier New" panose="02070309020205020404" pitchFamily="49" charset="0"/>
                <a:cs typeface="Courier New" panose="02070309020205020404" pitchFamily="49" charset="0"/>
              </a:rPr>
              <a:t>);</a:t>
            </a:r>
          </a:p>
          <a:p>
            <a:pPr marL="457200" lvl="1" indent="0">
              <a:buNone/>
            </a:pPr>
            <a:r>
              <a:rPr lang="en-IN" sz="3200" dirty="0"/>
              <a:t>where </a:t>
            </a:r>
            <a:r>
              <a:rPr lang="en-IN" sz="2600" i="1" dirty="0">
                <a:latin typeface="Courier New" panose="02070309020205020404" pitchFamily="49" charset="0"/>
                <a:cs typeface="Courier New" panose="02070309020205020404" pitchFamily="49" charset="0"/>
              </a:rPr>
              <a:t>url</a:t>
            </a:r>
            <a:r>
              <a:rPr lang="en-IN" sz="2600" dirty="0">
                <a:latin typeface="Courier New" panose="02070309020205020404" pitchFamily="49" charset="0"/>
                <a:cs typeface="Courier New" panose="02070309020205020404" pitchFamily="49" charset="0"/>
              </a:rPr>
              <a:t> </a:t>
            </a:r>
            <a:r>
              <a:rPr lang="en-IN" sz="3200" dirty="0"/>
              <a:t>is the URL of a graphic file containing the marker image</a:t>
            </a:r>
          </a:p>
        </p:txBody>
      </p:sp>
    </p:spTree>
    <p:extLst>
      <p:ext uri="{BB962C8B-B14F-4D97-AF65-F5344CB8AC3E}">
        <p14:creationId xmlns:p14="http://schemas.microsoft.com/office/powerpoint/2010/main" val="247854424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Images for List Markers (continued 1)</a:t>
            </a:r>
          </a:p>
        </p:txBody>
      </p:sp>
      <p:pic>
        <p:nvPicPr>
          <p:cNvPr id="5" name="Picture Placeholder 4" descr="This figure explains how to display an image in place of a list marker.&#10;The first line reads “/* List Styles */”. The second line reads “article#about_tss ul {”. A rectangular box labeled “style rule applied to the unordered list within the about_tss article” is positioned on the left side of the figure. An arrow originating from the rectangular box points to the second line of the code.&#10;The third line of the code reads “list-style-image: url(runicon.png);”. A rectangular box labeled “displays the runicon.png file as the list marker” is positioned on the right side of the figure. An arrow originating from the second rectangular box points to the third line of the code.&#10;The fourth line reads “}”." title="Displaying an image in place of a list marker"/>
          <p:cNvPicPr>
            <a:picLocks noGrp="1" noChangeAspect="1"/>
          </p:cNvPicPr>
          <p:nvPr>
            <p:ph type="pic" sz="quarter" idx="10"/>
          </p:nvPr>
        </p:nvPicPr>
        <p:blipFill>
          <a:blip r:embed="rId2">
            <a:extLst>
              <a:ext uri="{28A0092B-C50C-407E-A947-70E740481C1C}">
                <a14:useLocalDpi xmlns:a14="http://schemas.microsoft.com/office/drawing/2010/main" val="0"/>
              </a:ext>
            </a:extLst>
          </a:blip>
          <a:stretch>
            <a:fillRect/>
          </a:stretch>
        </p:blipFill>
        <p:spPr>
          <a:xfrm>
            <a:off x="383761" y="2727157"/>
            <a:ext cx="8376477" cy="1622139"/>
          </a:xfrm>
          <a:prstGeom prst="rect">
            <a:avLst/>
          </a:prstGeom>
        </p:spPr>
      </p:pic>
    </p:spTree>
    <p:extLst>
      <p:ext uri="{BB962C8B-B14F-4D97-AF65-F5344CB8AC3E}">
        <p14:creationId xmlns:p14="http://schemas.microsoft.com/office/powerpoint/2010/main" val="118666748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Images for List Markers (continued 2)</a:t>
            </a:r>
          </a:p>
        </p:txBody>
      </p:sp>
      <p:pic>
        <p:nvPicPr>
          <p:cNvPr id="4" name="Content Placeholder 5" descr="This figure explains an unordered list with the runicon.png image marker.&#10;The figure consists of a rectangular box that reads “Classes” positioned at the top of the figure. The second line reads “Winter instruction starts soon. Get a jump on your summer goals by joining us for individual or group instruction in:”.&#10;The third, fourth, and fifth line displays an icon at the beginning of the lines followed by points on running, cycling, and swimming. A small rectangular box labeled “runicon.png image file” is positioned to the left of the figure. An arrow originating from the small rectangular box points to the third, fourth, and fifth lines of the figure." title="Unordered list with the runicon.png image marker"/>
          <p:cNvPicPr>
            <a:picLocks noGrp="1" noChangeAspect="1"/>
          </p:cNvPicPr>
          <p:nvPr>
            <p:ph type="pic" sz="quarter" idx="10"/>
          </p:nvPr>
        </p:nvPicPr>
        <p:blipFill>
          <a:blip r:embed="rId2">
            <a:extLst>
              <a:ext uri="{28A0092B-C50C-407E-A947-70E740481C1C}">
                <a14:useLocalDpi xmlns:a14="http://schemas.microsoft.com/office/drawing/2010/main" val="0"/>
              </a:ext>
            </a:extLst>
          </a:blip>
          <a:stretch>
            <a:fillRect/>
          </a:stretch>
        </p:blipFill>
        <p:spPr>
          <a:xfrm>
            <a:off x="628650" y="1632726"/>
            <a:ext cx="7620156" cy="4291986"/>
          </a:xfrm>
          <a:prstGeom prst="rect">
            <a:avLst/>
          </a:prstGeom>
        </p:spPr>
      </p:pic>
    </p:spTree>
    <p:extLst>
      <p:ext uri="{BB962C8B-B14F-4D97-AF65-F5344CB8AC3E}">
        <p14:creationId xmlns:p14="http://schemas.microsoft.com/office/powerpoint/2010/main" val="337422466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Setting the List Marker Position</a:t>
            </a:r>
          </a:p>
        </p:txBody>
      </p:sp>
      <p:sp>
        <p:nvSpPr>
          <p:cNvPr id="3" name="Text Placeholder 2"/>
          <p:cNvSpPr>
            <a:spLocks noGrp="1"/>
          </p:cNvSpPr>
          <p:nvPr>
            <p:ph type="body" sz="quarter" idx="17"/>
          </p:nvPr>
        </p:nvSpPr>
        <p:spPr/>
        <p:txBody>
          <a:bodyPr/>
          <a:lstStyle/>
          <a:p>
            <a:r>
              <a:rPr lang="en-IN" dirty="0"/>
              <a:t>CSS treats each list item as a block-level element, placed within a virtual box in which the list marker is placed outside of the list text</a:t>
            </a:r>
          </a:p>
          <a:p>
            <a:r>
              <a:rPr lang="en-IN" dirty="0"/>
              <a:t>To change the default behaviour, use </a:t>
            </a:r>
          </a:p>
          <a:p>
            <a:pPr marL="465138" indent="0">
              <a:buNone/>
            </a:pPr>
            <a:r>
              <a:rPr lang="en-IN" sz="2600" dirty="0">
                <a:latin typeface="Courier New" panose="02070309020205020404" pitchFamily="49" charset="0"/>
                <a:cs typeface="Courier New" panose="02070309020205020404" pitchFamily="49" charset="0"/>
              </a:rPr>
              <a:t>list-style-position: </a:t>
            </a:r>
            <a:r>
              <a:rPr lang="en-IN" sz="2600" i="1" dirty="0">
                <a:latin typeface="Courier New" panose="02070309020205020404" pitchFamily="49" charset="0"/>
                <a:cs typeface="Courier New" panose="02070309020205020404" pitchFamily="49" charset="0"/>
              </a:rPr>
              <a:t>position</a:t>
            </a:r>
            <a:r>
              <a:rPr lang="en-IN" sz="2600" dirty="0">
                <a:latin typeface="Courier New" panose="02070309020205020404" pitchFamily="49" charset="0"/>
                <a:cs typeface="Courier New" panose="02070309020205020404" pitchFamily="49" charset="0"/>
              </a:rPr>
              <a:t>;</a:t>
            </a:r>
          </a:p>
          <a:p>
            <a:pPr marL="465138" indent="0">
              <a:buNone/>
            </a:pPr>
            <a:r>
              <a:rPr lang="en-IN" dirty="0"/>
              <a:t>where </a:t>
            </a:r>
            <a:r>
              <a:rPr lang="en-IN" sz="2600" i="1" dirty="0">
                <a:latin typeface="Courier New" panose="02070309020205020404" pitchFamily="49" charset="0"/>
                <a:cs typeface="Courier New" panose="02070309020205020404" pitchFamily="49" charset="0"/>
              </a:rPr>
              <a:t>position</a:t>
            </a:r>
            <a:r>
              <a:rPr lang="en-IN" dirty="0"/>
              <a:t> is either outside or inside</a:t>
            </a:r>
          </a:p>
        </p:txBody>
      </p:sp>
    </p:spTree>
    <p:extLst>
      <p:ext uri="{BB962C8B-B14F-4D97-AF65-F5344CB8AC3E}">
        <p14:creationId xmlns:p14="http://schemas.microsoft.com/office/powerpoint/2010/main" val="341820383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Setting the List Marker Position (continued)</a:t>
            </a:r>
          </a:p>
        </p:txBody>
      </p:sp>
      <p:pic>
        <p:nvPicPr>
          <p:cNvPr id="4" name="Picture Placeholder 3" descr="This figure explains the values of the list-style-position property.&#10;The figure consists of two rectangular boxes placed horizontally. &#10;A rectangular box labeled “list-style-position: outside;” is positioned first in the document. Three bulleted lists are positioned inside a small rectangular box inside rectangular box 1. The bullets are placed outside the small rectangular box.&#10;A rectangular box labeled “list-style-position: inside;” is positioned to the right of rectangular box 1. Three bulleted lists are positioned inside a small rectangular box inside rectangular box 2. The bullets are placed inside the small rectangular box.&#10;A rectangular box 3 labeled “virtual box around each list item” is positioned to the left of the document. An arrow originating from rectangular box 3 points to rectangular box 1 and 2." title="Values of the list-style-position property"/>
          <p:cNvPicPr>
            <a:picLocks noGrp="1" noChangeAspect="1"/>
          </p:cNvPicPr>
          <p:nvPr>
            <p:ph type="pic" sz="quarter" idx="10"/>
          </p:nvPr>
        </p:nvPicPr>
        <p:blipFill>
          <a:blip r:embed="rId2"/>
          <a:stretch>
            <a:fillRect/>
          </a:stretch>
        </p:blipFill>
        <p:spPr>
          <a:xfrm>
            <a:off x="705157" y="2274877"/>
            <a:ext cx="7733685" cy="2160154"/>
          </a:xfrm>
          <a:prstGeom prst="rect">
            <a:avLst/>
          </a:prstGeom>
        </p:spPr>
      </p:pic>
    </p:spTree>
    <p:extLst>
      <p:ext uri="{BB962C8B-B14F-4D97-AF65-F5344CB8AC3E}">
        <p14:creationId xmlns:p14="http://schemas.microsoft.com/office/powerpoint/2010/main" val="257948340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Working with Margins and Padding</a:t>
            </a:r>
          </a:p>
        </p:txBody>
      </p:sp>
      <p:sp>
        <p:nvSpPr>
          <p:cNvPr id="3" name="Text Placeholder 2"/>
          <p:cNvSpPr>
            <a:spLocks noGrp="1"/>
          </p:cNvSpPr>
          <p:nvPr>
            <p:ph type="body" sz="quarter" idx="17"/>
          </p:nvPr>
        </p:nvSpPr>
        <p:spPr/>
        <p:txBody>
          <a:bodyPr>
            <a:normAutofit/>
          </a:bodyPr>
          <a:lstStyle/>
          <a:p>
            <a:r>
              <a:rPr lang="en-US" dirty="0"/>
              <a:t>Block-level elements follow the structure of the </a:t>
            </a:r>
            <a:r>
              <a:rPr lang="en-US" b="1" dirty="0"/>
              <a:t>box model</a:t>
            </a:r>
            <a:endParaRPr lang="en-US" dirty="0"/>
          </a:p>
          <a:p>
            <a:r>
              <a:rPr lang="en-US" dirty="0"/>
              <a:t>Contents in a </a:t>
            </a:r>
            <a:r>
              <a:rPr lang="en-US" b="1" dirty="0"/>
              <a:t>box model</a:t>
            </a:r>
            <a:r>
              <a:rPr lang="en-US" dirty="0"/>
              <a:t> are enclosed within the following series of nested boxes:</a:t>
            </a:r>
          </a:p>
          <a:p>
            <a:pPr lvl="1"/>
            <a:r>
              <a:rPr lang="en-US" dirty="0"/>
              <a:t>The content of the element itself</a:t>
            </a:r>
          </a:p>
          <a:p>
            <a:pPr lvl="1"/>
            <a:r>
              <a:rPr lang="en-US" dirty="0"/>
              <a:t>The </a:t>
            </a:r>
            <a:r>
              <a:rPr lang="en-US" b="1" dirty="0"/>
              <a:t>padding space</a:t>
            </a:r>
            <a:r>
              <a:rPr lang="en-US" dirty="0"/>
              <a:t>, which extends from the element’s content to a border</a:t>
            </a:r>
          </a:p>
          <a:p>
            <a:pPr lvl="1"/>
            <a:r>
              <a:rPr lang="en-US" dirty="0"/>
              <a:t>The border surrounding the padding space</a:t>
            </a:r>
          </a:p>
          <a:p>
            <a:pPr lvl="1"/>
            <a:r>
              <a:rPr lang="en-US" dirty="0"/>
              <a:t>The margin space comprised of the space beyond the border up to the next page element</a:t>
            </a:r>
          </a:p>
        </p:txBody>
      </p:sp>
    </p:spTree>
    <p:extLst>
      <p:ext uri="{BB962C8B-B14F-4D97-AF65-F5344CB8AC3E}">
        <p14:creationId xmlns:p14="http://schemas.microsoft.com/office/powerpoint/2010/main" val="321750004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Working with Margins and Padding (continued)</a:t>
            </a:r>
          </a:p>
        </p:txBody>
      </p:sp>
      <p:pic>
        <p:nvPicPr>
          <p:cNvPr id="4" name="Picture Placeholder 3" descr="This figure explains the CSS box model.&#10;It consists of four concentric dotted rectangles. The outermost rectangle is labeled “margin”.&#10;The second inner rectangle is labeled “border”.&#10;The third inner rectangle is labeled “padding”.&#10;The innermost rectangle, which is the fourth rectangle contains text." title="The CSS box model"/>
          <p:cNvPicPr>
            <a:picLocks noGrp="1" noChangeAspect="1"/>
          </p:cNvPicPr>
          <p:nvPr>
            <p:ph type="pic" sz="quarter" idx="10"/>
          </p:nvPr>
        </p:nvPicPr>
        <p:blipFill>
          <a:blip r:embed="rId2"/>
          <a:stretch>
            <a:fillRect/>
          </a:stretch>
        </p:blipFill>
        <p:spPr>
          <a:xfrm>
            <a:off x="628650" y="2004490"/>
            <a:ext cx="7886700" cy="3606349"/>
          </a:xfrm>
          <a:prstGeom prst="rect">
            <a:avLst/>
          </a:prstGeom>
        </p:spPr>
      </p:pic>
    </p:spTree>
    <p:extLst>
      <p:ext uri="{BB962C8B-B14F-4D97-AF65-F5344CB8AC3E}">
        <p14:creationId xmlns:p14="http://schemas.microsoft.com/office/powerpoint/2010/main" val="405413964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Setting the Padding Space</a:t>
            </a:r>
          </a:p>
        </p:txBody>
      </p:sp>
      <p:sp>
        <p:nvSpPr>
          <p:cNvPr id="3" name="Text Placeholder 2"/>
          <p:cNvSpPr>
            <a:spLocks noGrp="1"/>
          </p:cNvSpPr>
          <p:nvPr>
            <p:ph type="body" sz="quarter" idx="17"/>
          </p:nvPr>
        </p:nvSpPr>
        <p:spPr/>
        <p:txBody>
          <a:bodyPr/>
          <a:lstStyle/>
          <a:p>
            <a:r>
              <a:rPr lang="en-IN" dirty="0"/>
              <a:t>To set the width of the padding space, use the following </a:t>
            </a:r>
            <a:r>
              <a:rPr lang="en-IN" sz="2600" dirty="0">
                <a:latin typeface="Courier New" panose="02070309020205020404" pitchFamily="49" charset="0"/>
                <a:cs typeface="Courier New" panose="02070309020205020404" pitchFamily="49" charset="0"/>
              </a:rPr>
              <a:t>padding</a:t>
            </a:r>
            <a:r>
              <a:rPr lang="en-IN" dirty="0"/>
              <a:t> property</a:t>
            </a:r>
          </a:p>
          <a:p>
            <a:pPr marL="400050" lvl="1" indent="0">
              <a:buNone/>
            </a:pPr>
            <a:r>
              <a:rPr lang="en-IN" sz="2600" dirty="0">
                <a:latin typeface="Courier New" panose="02070309020205020404" pitchFamily="49" charset="0"/>
                <a:cs typeface="Courier New" panose="02070309020205020404" pitchFamily="49" charset="0"/>
              </a:rPr>
              <a:t>padding: </a:t>
            </a:r>
            <a:r>
              <a:rPr lang="en-IN" sz="2600" i="1" dirty="0">
                <a:latin typeface="Courier New" panose="02070309020205020404" pitchFamily="49" charset="0"/>
                <a:cs typeface="Courier New" panose="02070309020205020404" pitchFamily="49" charset="0"/>
              </a:rPr>
              <a:t>size</a:t>
            </a:r>
            <a:r>
              <a:rPr lang="en-IN" sz="2600" dirty="0">
                <a:latin typeface="Courier New" panose="02070309020205020404" pitchFamily="49" charset="0"/>
                <a:cs typeface="Courier New" panose="02070309020205020404" pitchFamily="49" charset="0"/>
              </a:rPr>
              <a:t>;</a:t>
            </a:r>
          </a:p>
          <a:p>
            <a:pPr marL="400050" lvl="1" indent="0">
              <a:buNone/>
            </a:pPr>
            <a:r>
              <a:rPr lang="en-IN" sz="3200" dirty="0"/>
              <a:t>where </a:t>
            </a:r>
            <a:r>
              <a:rPr lang="en-IN" sz="2600" i="1" dirty="0">
                <a:latin typeface="Courier New" panose="02070309020205020404" pitchFamily="49" charset="0"/>
                <a:cs typeface="Courier New" panose="02070309020205020404" pitchFamily="49" charset="0"/>
              </a:rPr>
              <a:t>size</a:t>
            </a:r>
            <a:r>
              <a:rPr lang="en-IN" sz="3200" dirty="0"/>
              <a:t> is expressed in one of the CSS units of length or the keyword </a:t>
            </a:r>
            <a:r>
              <a:rPr lang="en-IN" sz="2600" dirty="0">
                <a:latin typeface="Courier New" panose="02070309020205020404" pitchFamily="49" charset="0"/>
                <a:cs typeface="Courier New" panose="02070309020205020404" pitchFamily="49" charset="0"/>
              </a:rPr>
              <a:t>auto</a:t>
            </a:r>
            <a:r>
              <a:rPr lang="en-IN" sz="3200" dirty="0"/>
              <a:t> to let the browser automatically choose the padding</a:t>
            </a:r>
            <a:endParaRPr lang="en-IN" sz="3200" b="1" dirty="0"/>
          </a:p>
        </p:txBody>
      </p:sp>
    </p:spTree>
    <p:extLst>
      <p:ext uri="{BB962C8B-B14F-4D97-AF65-F5344CB8AC3E}">
        <p14:creationId xmlns:p14="http://schemas.microsoft.com/office/powerpoint/2010/main" val="4578172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Setting the Padding Space (continued)</a:t>
            </a:r>
          </a:p>
        </p:txBody>
      </p:sp>
      <p:pic>
        <p:nvPicPr>
          <p:cNvPr id="5" name="Content Placeholder 5" descr="This figure explains how to set the size of the left padding space.&#10;The first line of the code reads “nav &gt; ul {”. A rectangular box labeled “selects unordered lists within the nav element” is positioned to the left of the figure. An arrow originating from the rectangular box points to the first line of the code.&#10;The second and the third lines of the code defines the height and style type of a list. The fourth line reads “padding-left: 5px;”. A rectangular box labeled “sets the padding on the left edge to 5 pixels” is placed to the right of the figure. An arrow originating from the second rectangular box points to the fourth line of the code." title="Setting the size of the left padding space"/>
          <p:cNvPicPr>
            <a:picLocks noGrp="1" noChangeAspect="1"/>
          </p:cNvPicPr>
          <p:nvPr>
            <p:ph type="pic" sz="quarter" idx="10"/>
          </p:nvPr>
        </p:nvPicPr>
        <p:blipFill>
          <a:blip r:embed="rId2">
            <a:extLst>
              <a:ext uri="{28A0092B-C50C-407E-A947-70E740481C1C}">
                <a14:useLocalDpi xmlns:a14="http://schemas.microsoft.com/office/drawing/2010/main" val="0"/>
              </a:ext>
            </a:extLst>
          </a:blip>
          <a:stretch>
            <a:fillRect/>
          </a:stretch>
        </p:blipFill>
        <p:spPr>
          <a:xfrm>
            <a:off x="553063" y="2614168"/>
            <a:ext cx="8037873" cy="1635954"/>
          </a:xfrm>
          <a:prstGeom prst="rect">
            <a:avLst/>
          </a:prstGeom>
        </p:spPr>
      </p:pic>
    </p:spTree>
    <p:extLst>
      <p:ext uri="{BB962C8B-B14F-4D97-AF65-F5344CB8AC3E}">
        <p14:creationId xmlns:p14="http://schemas.microsoft.com/office/powerpoint/2010/main" val="418967355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Setting the Margin and the Border Spaces</a:t>
            </a:r>
          </a:p>
        </p:txBody>
      </p:sp>
      <p:sp>
        <p:nvSpPr>
          <p:cNvPr id="3" name="Text Placeholder 2"/>
          <p:cNvSpPr>
            <a:spLocks noGrp="1"/>
          </p:cNvSpPr>
          <p:nvPr>
            <p:ph type="body" sz="quarter" idx="17"/>
          </p:nvPr>
        </p:nvSpPr>
        <p:spPr/>
        <p:txBody>
          <a:bodyPr/>
          <a:lstStyle/>
          <a:p>
            <a:r>
              <a:rPr lang="en-US" dirty="0"/>
              <a:t>To set the size of the margin around block elements, use</a:t>
            </a:r>
          </a:p>
          <a:p>
            <a:pPr marL="465138" indent="0">
              <a:buNone/>
            </a:pPr>
            <a:r>
              <a:rPr lang="en-US" sz="2600" dirty="0">
                <a:latin typeface="Courier New" panose="02070309020205020404" pitchFamily="49" charset="0"/>
                <a:cs typeface="Courier New" panose="02070309020205020404" pitchFamily="49" charset="0"/>
              </a:rPr>
              <a:t>margin: size;</a:t>
            </a:r>
          </a:p>
          <a:p>
            <a:pPr marL="465138" indent="0">
              <a:buNone/>
            </a:pPr>
            <a:r>
              <a:rPr lang="en-US" sz="2600" dirty="0">
                <a:latin typeface="Courier New" panose="02070309020205020404" pitchFamily="49" charset="0"/>
                <a:cs typeface="Courier New" panose="02070309020205020404" pitchFamily="49" charset="0"/>
              </a:rPr>
              <a:t>margin: top right bottom left;</a:t>
            </a:r>
          </a:p>
          <a:p>
            <a:r>
              <a:rPr lang="en-US" dirty="0"/>
              <a:t>To set the size of the border space, use</a:t>
            </a:r>
          </a:p>
          <a:p>
            <a:pPr marL="465138" indent="0">
              <a:buNone/>
            </a:pPr>
            <a:r>
              <a:rPr lang="en-US" sz="2600" dirty="0">
                <a:latin typeface="Courier New" panose="02070309020205020404" pitchFamily="49" charset="0"/>
                <a:cs typeface="Courier New" panose="02070309020205020404" pitchFamily="49" charset="0"/>
              </a:rPr>
              <a:t>border-width: size;</a:t>
            </a:r>
          </a:p>
          <a:p>
            <a:pPr marL="465138" indent="0">
              <a:buNone/>
            </a:pPr>
            <a:r>
              <a:rPr lang="en-US" sz="2600" dirty="0">
                <a:latin typeface="Courier New" panose="02070309020205020404" pitchFamily="49" charset="0"/>
                <a:cs typeface="Courier New" panose="02070309020205020404" pitchFamily="49" charset="0"/>
              </a:rPr>
              <a:t>border-width: top right bottom left;</a:t>
            </a:r>
          </a:p>
        </p:txBody>
      </p:sp>
    </p:spTree>
    <p:extLst>
      <p:ext uri="{BB962C8B-B14F-4D97-AF65-F5344CB8AC3E}">
        <p14:creationId xmlns:p14="http://schemas.microsoft.com/office/powerpoint/2010/main" val="8890594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Style Sheets (continued)</a:t>
            </a:r>
          </a:p>
        </p:txBody>
      </p:sp>
      <p:sp>
        <p:nvSpPr>
          <p:cNvPr id="3" name="Text Placeholder 2"/>
          <p:cNvSpPr>
            <a:spLocks noGrp="1"/>
          </p:cNvSpPr>
          <p:nvPr>
            <p:ph type="body" sz="quarter" idx="17"/>
          </p:nvPr>
        </p:nvSpPr>
        <p:spPr/>
        <p:txBody>
          <a:bodyPr/>
          <a:lstStyle/>
          <a:p>
            <a:r>
              <a:rPr lang="en-IN" b="1" dirty="0"/>
              <a:t>Embedded styles</a:t>
            </a:r>
            <a:r>
              <a:rPr lang="en-IN" dirty="0"/>
              <a:t> – Styles added to the head of an HTML document</a:t>
            </a:r>
            <a:endParaRPr lang="en-IN" b="1" dirty="0"/>
          </a:p>
          <a:p>
            <a:r>
              <a:rPr lang="en-IN" b="1" dirty="0"/>
              <a:t>Inline styles</a:t>
            </a:r>
            <a:r>
              <a:rPr lang="en-IN" dirty="0"/>
              <a:t> – Styles added as element attributes within an HTML document and applied to only that particular element</a:t>
            </a:r>
            <a:endParaRPr lang="en-IN" b="1" dirty="0"/>
          </a:p>
        </p:txBody>
      </p:sp>
    </p:spTree>
    <p:extLst>
      <p:ext uri="{BB962C8B-B14F-4D97-AF65-F5344CB8AC3E}">
        <p14:creationId xmlns:p14="http://schemas.microsoft.com/office/powerpoint/2010/main" val="178583684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Setting the Margin and the Border Spaces (continued)</a:t>
            </a:r>
          </a:p>
        </p:txBody>
      </p:sp>
      <p:pic>
        <p:nvPicPr>
          <p:cNvPr id="6" name="Content Placeholder 5" descr="This figure explains how to set the size of the top margin.&#10;The first line of the code reads “nav &gt; ul {” and the fifth line of the document closes the nav &gt; ul tag. The sixth line of the code reads “nav &gt; ul &gt; li.newgroup {”. A rectangular box labeled “selects the list items belonging to the newgroup class found within the unordered navigation list” is positioned to the left of the figure. An arrow originating from the first rectangular box points to the sixth line of the code.&#10;The seventh line of the code reads “margin-top: 20px;”. A rectangular box labeled “sets the margin space on the top edge to 20 pixels” is positioned to the right of the figure. An arrow originating from the second rectangular box points to the seventh line of the code." title="Setting the size of the top margin"/>
          <p:cNvPicPr>
            <a:picLocks noGrp="1" noChangeAspect="1"/>
          </p:cNvPicPr>
          <p:nvPr>
            <p:ph type="pic" sz="quarter" idx="10"/>
          </p:nvPr>
        </p:nvPicPr>
        <p:blipFill>
          <a:blip r:embed="rId2">
            <a:extLst>
              <a:ext uri="{28A0092B-C50C-407E-A947-70E740481C1C}">
                <a14:useLocalDpi xmlns:a14="http://schemas.microsoft.com/office/drawing/2010/main" val="0"/>
              </a:ext>
            </a:extLst>
          </a:blip>
          <a:stretch>
            <a:fillRect/>
          </a:stretch>
        </p:blipFill>
        <p:spPr>
          <a:xfrm>
            <a:off x="933805" y="2261242"/>
            <a:ext cx="7276390" cy="2330836"/>
          </a:xfrm>
          <a:prstGeom prst="rect">
            <a:avLst/>
          </a:prstGeom>
        </p:spPr>
      </p:pic>
    </p:spTree>
    <p:extLst>
      <p:ext uri="{BB962C8B-B14F-4D97-AF65-F5344CB8AC3E}">
        <p14:creationId xmlns:p14="http://schemas.microsoft.com/office/powerpoint/2010/main" val="362039262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Pseudo-Classes and Pseudo-Elements</a:t>
            </a:r>
          </a:p>
        </p:txBody>
      </p:sp>
      <p:sp>
        <p:nvSpPr>
          <p:cNvPr id="3" name="Text Placeholder 2"/>
          <p:cNvSpPr>
            <a:spLocks noGrp="1"/>
          </p:cNvSpPr>
          <p:nvPr>
            <p:ph type="body" sz="quarter" idx="17"/>
          </p:nvPr>
        </p:nvSpPr>
        <p:spPr/>
        <p:txBody>
          <a:bodyPr/>
          <a:lstStyle/>
          <a:p>
            <a:r>
              <a:rPr lang="en-US" b="1" dirty="0"/>
              <a:t>Pseudo-class</a:t>
            </a:r>
            <a:r>
              <a:rPr lang="en-US" dirty="0"/>
              <a:t> – classifies an element based on its current status, position, or use in the document</a:t>
            </a:r>
          </a:p>
          <a:p>
            <a:pPr marL="465138" lvl="1" indent="0">
              <a:buNone/>
            </a:pPr>
            <a:r>
              <a:rPr lang="en-US" sz="2600" dirty="0">
                <a:latin typeface="Courier New" panose="02070309020205020404" pitchFamily="49" charset="0"/>
                <a:cs typeface="Courier New" panose="02070309020205020404" pitchFamily="49" charset="0"/>
              </a:rPr>
              <a:t>element: pseudo-class</a:t>
            </a:r>
          </a:p>
          <a:p>
            <a:pPr marL="465138" lvl="1" indent="0">
              <a:buNone/>
            </a:pPr>
            <a:r>
              <a:rPr lang="en-US" dirty="0"/>
              <a:t>where </a:t>
            </a:r>
            <a:r>
              <a:rPr lang="en-US" sz="2600" dirty="0">
                <a:latin typeface="Courier New" panose="02070309020205020404" pitchFamily="49" charset="0"/>
                <a:cs typeface="Courier New" panose="02070309020205020404" pitchFamily="49" charset="0"/>
              </a:rPr>
              <a:t>element</a:t>
            </a:r>
            <a:r>
              <a:rPr lang="en-US" dirty="0"/>
              <a:t> is an element from the document and </a:t>
            </a:r>
            <a:r>
              <a:rPr lang="en-US" sz="2600" dirty="0">
                <a:latin typeface="Courier New" panose="02070309020205020404" pitchFamily="49" charset="0"/>
                <a:cs typeface="Courier New" panose="02070309020205020404" pitchFamily="49" charset="0"/>
              </a:rPr>
              <a:t>pseudo-class</a:t>
            </a:r>
            <a:r>
              <a:rPr lang="en-US" dirty="0"/>
              <a:t> is the name of a CSS pseudo-class</a:t>
            </a:r>
          </a:p>
          <a:p>
            <a:pPr lvl="0"/>
            <a:r>
              <a:rPr lang="en-US" b="1" dirty="0"/>
              <a:t>Structural pseudo-class</a:t>
            </a:r>
            <a:r>
              <a:rPr lang="en-US" dirty="0"/>
              <a:t> – classifies an element based on its location within the structure of the HTML document</a:t>
            </a:r>
          </a:p>
          <a:p>
            <a:endParaRPr lang="en-US" dirty="0"/>
          </a:p>
        </p:txBody>
      </p:sp>
    </p:spTree>
    <p:extLst>
      <p:ext uri="{BB962C8B-B14F-4D97-AF65-F5344CB8AC3E}">
        <p14:creationId xmlns:p14="http://schemas.microsoft.com/office/powerpoint/2010/main" val="93253957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Pseudo-Classes and Pseudo-Elements (continued 1)</a:t>
            </a:r>
          </a:p>
        </p:txBody>
      </p:sp>
      <p:graphicFrame>
        <p:nvGraphicFramePr>
          <p:cNvPr id="7" name="Table Placeholder 6"/>
          <p:cNvGraphicFramePr>
            <a:graphicFrameLocks noGrp="1"/>
          </p:cNvGraphicFramePr>
          <p:nvPr>
            <p:ph type="tbl" sz="quarter" idx="10"/>
            <p:extLst>
              <p:ext uri="{D42A27DB-BD31-4B8C-83A1-F6EECF244321}">
                <p14:modId xmlns:p14="http://schemas.microsoft.com/office/powerpoint/2010/main" val="1758425803"/>
              </p:ext>
            </p:extLst>
          </p:nvPr>
        </p:nvGraphicFramePr>
        <p:xfrm>
          <a:off x="1044470" y="1389073"/>
          <a:ext cx="7055059" cy="4823777"/>
        </p:xfrm>
        <a:graphic>
          <a:graphicData uri="http://schemas.openxmlformats.org/drawingml/2006/table">
            <a:tbl>
              <a:tblPr firstRow="1"/>
              <a:tblGrid>
                <a:gridCol w="1880451">
                  <a:extLst>
                    <a:ext uri="{9D8B030D-6E8A-4147-A177-3AD203B41FA5}">
                      <a16:colId xmlns:a16="http://schemas.microsoft.com/office/drawing/2014/main" val="20000"/>
                    </a:ext>
                  </a:extLst>
                </a:gridCol>
                <a:gridCol w="5174608">
                  <a:extLst>
                    <a:ext uri="{9D8B030D-6E8A-4147-A177-3AD203B41FA5}">
                      <a16:colId xmlns:a16="http://schemas.microsoft.com/office/drawing/2014/main" val="20001"/>
                    </a:ext>
                  </a:extLst>
                </a:gridCol>
              </a:tblGrid>
              <a:tr h="465203">
                <a:tc>
                  <a:txBody>
                    <a:bodyPr/>
                    <a:lstStyle/>
                    <a:p>
                      <a:pPr marL="0" marR="0">
                        <a:lnSpc>
                          <a:spcPts val="1300"/>
                        </a:lnSpc>
                        <a:spcBef>
                          <a:spcPts val="300"/>
                        </a:spcBef>
                        <a:spcAft>
                          <a:spcPts val="0"/>
                        </a:spcAft>
                      </a:pPr>
                      <a:r>
                        <a:rPr lang="en-US" sz="18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Pseudo-Class</a:t>
                      </a:r>
                      <a:endParaRPr lang="en-US"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marL="76200" marR="76200" marT="190500" marB="38100" anchor="b">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BB9"/>
                    </a:solidFill>
                  </a:tcPr>
                </a:tc>
                <a:tc>
                  <a:txBody>
                    <a:bodyPr/>
                    <a:lstStyle/>
                    <a:p>
                      <a:pPr marL="0" marR="0">
                        <a:lnSpc>
                          <a:spcPts val="1300"/>
                        </a:lnSpc>
                        <a:spcBef>
                          <a:spcPts val="300"/>
                        </a:spcBef>
                        <a:spcAft>
                          <a:spcPts val="0"/>
                        </a:spcAft>
                      </a:pPr>
                      <a:r>
                        <a:rPr lang="en-US" sz="18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Matches</a:t>
                      </a:r>
                      <a:endParaRPr lang="en-US"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marL="76200" marR="76200" marT="190500" marB="38100" anchor="b">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BB9"/>
                    </a:solidFill>
                  </a:tcPr>
                </a:tc>
                <a:extLst>
                  <a:ext uri="{0D108BD9-81ED-4DB2-BD59-A6C34878D82A}">
                    <a16:rowId xmlns:a16="http://schemas.microsoft.com/office/drawing/2014/main" val="10000"/>
                  </a:ext>
                </a:extLst>
              </a:tr>
              <a:tr h="294629">
                <a:tc>
                  <a:txBody>
                    <a:bodyPr/>
                    <a:lstStyle/>
                    <a:p>
                      <a:pPr marL="0" marR="0">
                        <a:lnSpc>
                          <a:spcPts val="1300"/>
                        </a:lnSpc>
                        <a:spcBef>
                          <a:spcPts val="300"/>
                        </a:spcBef>
                        <a:spcAft>
                          <a:spcPts val="0"/>
                        </a:spcAft>
                      </a:pPr>
                      <a:r>
                        <a:rPr lang="en-US" sz="1600"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:root</a:t>
                      </a:r>
                    </a:p>
                  </a:txBody>
                  <a:tcPr marL="76200" marR="76200" marT="50800" marB="50800">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tc>
                  <a:txBody>
                    <a:bodyPr/>
                    <a:lstStyle/>
                    <a:p>
                      <a:pPr marL="0" marR="0">
                        <a:lnSpc>
                          <a:spcPts val="1300"/>
                        </a:lnSpc>
                        <a:spcBef>
                          <a:spcPts val="300"/>
                        </a:spcBef>
                        <a:spcAft>
                          <a:spcPts val="0"/>
                        </a:spcAft>
                      </a:pPr>
                      <a:r>
                        <a:rPr lang="en-US" sz="16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The top element in the document hierarchy (the html element)</a:t>
                      </a:r>
                    </a:p>
                  </a:txBody>
                  <a:tcPr marL="76200" marR="76200" marT="50800" marB="50800">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294629">
                <a:tc>
                  <a:txBody>
                    <a:bodyPr/>
                    <a:lstStyle/>
                    <a:p>
                      <a:pPr marL="0" marR="0">
                        <a:lnSpc>
                          <a:spcPts val="1300"/>
                        </a:lnSpc>
                        <a:spcBef>
                          <a:spcPts val="300"/>
                        </a:spcBef>
                        <a:spcAft>
                          <a:spcPts val="0"/>
                        </a:spcAft>
                      </a:pPr>
                      <a:r>
                        <a:rPr lang="en-US" sz="1600"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:empty</a:t>
                      </a:r>
                    </a:p>
                  </a:txBody>
                  <a:tcPr marL="76200" marR="76200" marT="50800" marB="50800">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BFE2C9"/>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tc>
                  <a:txBody>
                    <a:bodyPr/>
                    <a:lstStyle/>
                    <a:p>
                      <a:pPr marL="0" marR="0">
                        <a:lnSpc>
                          <a:spcPts val="1300"/>
                        </a:lnSpc>
                        <a:spcBef>
                          <a:spcPts val="300"/>
                        </a:spcBef>
                        <a:spcAft>
                          <a:spcPts val="0"/>
                        </a:spcAft>
                      </a:pPr>
                      <a:r>
                        <a:rPr lang="en-US" sz="16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An element with no content</a:t>
                      </a:r>
                    </a:p>
                  </a:txBody>
                  <a:tcPr marL="76200" marR="76200" marT="50800" marB="50800">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BFE2C9"/>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294629">
                <a:tc>
                  <a:txBody>
                    <a:bodyPr/>
                    <a:lstStyle/>
                    <a:p>
                      <a:pPr marL="0" marR="0">
                        <a:lnSpc>
                          <a:spcPts val="1300"/>
                        </a:lnSpc>
                        <a:spcBef>
                          <a:spcPts val="300"/>
                        </a:spcBef>
                        <a:spcAft>
                          <a:spcPts val="0"/>
                        </a:spcAft>
                      </a:pPr>
                      <a:r>
                        <a:rPr lang="en-US" sz="1600"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:only-child</a:t>
                      </a:r>
                    </a:p>
                  </a:txBody>
                  <a:tcPr marL="76200" marR="76200" marT="50800" marB="50800">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BFE2C9"/>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tc>
                  <a:txBody>
                    <a:bodyPr/>
                    <a:lstStyle/>
                    <a:p>
                      <a:pPr marL="0" marR="0">
                        <a:lnSpc>
                          <a:spcPts val="1300"/>
                        </a:lnSpc>
                        <a:spcBef>
                          <a:spcPts val="300"/>
                        </a:spcBef>
                        <a:spcAft>
                          <a:spcPts val="0"/>
                        </a:spcAft>
                      </a:pPr>
                      <a:r>
                        <a:rPr lang="en-US" sz="16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An element with no siblings</a:t>
                      </a:r>
                    </a:p>
                  </a:txBody>
                  <a:tcPr marL="76200" marR="76200" marT="50800" marB="50800">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BFE2C9"/>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294629">
                <a:tc>
                  <a:txBody>
                    <a:bodyPr/>
                    <a:lstStyle/>
                    <a:p>
                      <a:pPr marL="0" marR="0">
                        <a:lnSpc>
                          <a:spcPts val="1300"/>
                        </a:lnSpc>
                        <a:spcBef>
                          <a:spcPts val="300"/>
                        </a:spcBef>
                        <a:spcAft>
                          <a:spcPts val="0"/>
                        </a:spcAft>
                      </a:pPr>
                      <a:r>
                        <a:rPr lang="en-US" sz="1600"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:first-child</a:t>
                      </a:r>
                    </a:p>
                  </a:txBody>
                  <a:tcPr marL="76200" marR="76200" marT="50800" marB="50800">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BFE2C9"/>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tc>
                  <a:txBody>
                    <a:bodyPr/>
                    <a:lstStyle/>
                    <a:p>
                      <a:pPr marL="0" marR="0">
                        <a:lnSpc>
                          <a:spcPts val="1300"/>
                        </a:lnSpc>
                        <a:spcBef>
                          <a:spcPts val="300"/>
                        </a:spcBef>
                        <a:spcAft>
                          <a:spcPts val="0"/>
                        </a:spcAft>
                      </a:pPr>
                      <a:r>
                        <a:rPr lang="en-US" sz="16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The first child of the parent element</a:t>
                      </a:r>
                    </a:p>
                  </a:txBody>
                  <a:tcPr marL="76200" marR="76200" marT="50800" marB="50800">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BFE2C9"/>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294629">
                <a:tc>
                  <a:txBody>
                    <a:bodyPr/>
                    <a:lstStyle/>
                    <a:p>
                      <a:pPr marL="0" marR="0">
                        <a:lnSpc>
                          <a:spcPts val="1300"/>
                        </a:lnSpc>
                        <a:spcBef>
                          <a:spcPts val="300"/>
                        </a:spcBef>
                        <a:spcAft>
                          <a:spcPts val="0"/>
                        </a:spcAft>
                      </a:pPr>
                      <a:r>
                        <a:rPr lang="en-US" sz="1600"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:last-child</a:t>
                      </a:r>
                    </a:p>
                  </a:txBody>
                  <a:tcPr marL="76200" marR="76200" marT="50800" marB="50800">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BFE2C9"/>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tc>
                  <a:txBody>
                    <a:bodyPr/>
                    <a:lstStyle/>
                    <a:p>
                      <a:pPr marL="0" marR="0">
                        <a:lnSpc>
                          <a:spcPts val="1300"/>
                        </a:lnSpc>
                        <a:spcBef>
                          <a:spcPts val="300"/>
                        </a:spcBef>
                        <a:spcAft>
                          <a:spcPts val="0"/>
                        </a:spcAft>
                      </a:pPr>
                      <a:r>
                        <a:rPr lang="en-US" sz="16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The last child of the parent element</a:t>
                      </a:r>
                    </a:p>
                  </a:txBody>
                  <a:tcPr marL="76200" marR="76200" marT="50800" marB="50800">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BFE2C9"/>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294629">
                <a:tc>
                  <a:txBody>
                    <a:bodyPr/>
                    <a:lstStyle/>
                    <a:p>
                      <a:pPr marL="0" marR="0">
                        <a:lnSpc>
                          <a:spcPts val="1300"/>
                        </a:lnSpc>
                        <a:spcBef>
                          <a:spcPts val="300"/>
                        </a:spcBef>
                        <a:spcAft>
                          <a:spcPts val="0"/>
                        </a:spcAft>
                      </a:pPr>
                      <a:r>
                        <a:rPr lang="en-US" sz="1600"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:first-of-type</a:t>
                      </a:r>
                    </a:p>
                  </a:txBody>
                  <a:tcPr marL="76200" marR="76200" marT="50800" marB="50800">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BFE2C9"/>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tc>
                  <a:txBody>
                    <a:bodyPr/>
                    <a:lstStyle/>
                    <a:p>
                      <a:pPr marL="0" marR="0">
                        <a:lnSpc>
                          <a:spcPts val="1300"/>
                        </a:lnSpc>
                        <a:spcBef>
                          <a:spcPts val="300"/>
                        </a:spcBef>
                        <a:spcAft>
                          <a:spcPts val="0"/>
                        </a:spcAft>
                      </a:pPr>
                      <a:r>
                        <a:rPr lang="en-US" sz="16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The first descendant of the parent that matches the specified type</a:t>
                      </a:r>
                    </a:p>
                  </a:txBody>
                  <a:tcPr marL="76200" marR="76200" marT="50800" marB="50800">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BFE2C9"/>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extLst>
                  <a:ext uri="{0D108BD9-81ED-4DB2-BD59-A6C34878D82A}">
                    <a16:rowId xmlns:a16="http://schemas.microsoft.com/office/drawing/2014/main" val="10006"/>
                  </a:ext>
                </a:extLst>
              </a:tr>
              <a:tr h="294629">
                <a:tc>
                  <a:txBody>
                    <a:bodyPr/>
                    <a:lstStyle/>
                    <a:p>
                      <a:pPr marL="0" marR="0">
                        <a:lnSpc>
                          <a:spcPts val="1300"/>
                        </a:lnSpc>
                        <a:spcBef>
                          <a:spcPts val="300"/>
                        </a:spcBef>
                        <a:spcAft>
                          <a:spcPts val="0"/>
                        </a:spcAft>
                      </a:pPr>
                      <a:r>
                        <a:rPr lang="en-US" sz="1600"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:last-of-type</a:t>
                      </a:r>
                    </a:p>
                  </a:txBody>
                  <a:tcPr marL="76200" marR="76200" marT="50800" marB="50800">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BFE2C9"/>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tc>
                  <a:txBody>
                    <a:bodyPr/>
                    <a:lstStyle/>
                    <a:p>
                      <a:pPr marL="0" marR="0">
                        <a:lnSpc>
                          <a:spcPts val="1300"/>
                        </a:lnSpc>
                        <a:spcBef>
                          <a:spcPts val="300"/>
                        </a:spcBef>
                        <a:spcAft>
                          <a:spcPts val="0"/>
                        </a:spcAft>
                      </a:pPr>
                      <a:r>
                        <a:rPr lang="en-US" sz="16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The last descendant of the parent that matches the specified type</a:t>
                      </a:r>
                    </a:p>
                  </a:txBody>
                  <a:tcPr marL="76200" marR="76200" marT="50800" marB="50800">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BFE2C9"/>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r h="294629">
                <a:tc>
                  <a:txBody>
                    <a:bodyPr/>
                    <a:lstStyle/>
                    <a:p>
                      <a:pPr marL="0" marR="0">
                        <a:lnSpc>
                          <a:spcPts val="1300"/>
                        </a:lnSpc>
                        <a:spcBef>
                          <a:spcPts val="300"/>
                        </a:spcBef>
                        <a:spcAft>
                          <a:spcPts val="0"/>
                        </a:spcAft>
                      </a:pPr>
                      <a:r>
                        <a:rPr lang="en-US" sz="1600"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:nth-of-type(</a:t>
                      </a:r>
                      <a:r>
                        <a:rPr lang="en-US" sz="1600" i="1"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n</a:t>
                      </a:r>
                      <a:r>
                        <a:rPr lang="en-US" sz="1600"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a:t>
                      </a:r>
                    </a:p>
                  </a:txBody>
                  <a:tcPr marL="76200" marR="76200" marT="50800" marB="50800">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BFE2C9"/>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tc>
                  <a:txBody>
                    <a:bodyPr/>
                    <a:lstStyle/>
                    <a:p>
                      <a:pPr marL="0" marR="0">
                        <a:lnSpc>
                          <a:spcPts val="1300"/>
                        </a:lnSpc>
                        <a:spcBef>
                          <a:spcPts val="300"/>
                        </a:spcBef>
                        <a:spcAft>
                          <a:spcPts val="0"/>
                        </a:spcAft>
                      </a:pPr>
                      <a:r>
                        <a:rPr lang="en-US" sz="16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The </a:t>
                      </a:r>
                      <a:r>
                        <a:rPr lang="en-US" sz="160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n</a:t>
                      </a:r>
                      <a:r>
                        <a:rPr lang="en-US" sz="1600" baseline="30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th</a:t>
                      </a:r>
                      <a:r>
                        <a:rPr lang="en-US" sz="16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element of the parent of the specified type</a:t>
                      </a:r>
                    </a:p>
                  </a:txBody>
                  <a:tcPr marL="76200" marR="76200" marT="50800" marB="50800">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BFE2C9"/>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extLst>
                  <a:ext uri="{0D108BD9-81ED-4DB2-BD59-A6C34878D82A}">
                    <a16:rowId xmlns:a16="http://schemas.microsoft.com/office/drawing/2014/main" val="10008"/>
                  </a:ext>
                </a:extLst>
              </a:tr>
              <a:tr h="294629">
                <a:tc>
                  <a:txBody>
                    <a:bodyPr/>
                    <a:lstStyle/>
                    <a:p>
                      <a:pPr marL="0" marR="0">
                        <a:lnSpc>
                          <a:spcPts val="1300"/>
                        </a:lnSpc>
                        <a:spcBef>
                          <a:spcPts val="300"/>
                        </a:spcBef>
                        <a:spcAft>
                          <a:spcPts val="0"/>
                        </a:spcAft>
                      </a:pPr>
                      <a:r>
                        <a:rPr lang="en-US" sz="1600"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:nth-last-of-type(</a:t>
                      </a:r>
                      <a:r>
                        <a:rPr lang="en-US" sz="1600" i="1"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n</a:t>
                      </a:r>
                      <a:r>
                        <a:rPr lang="en-US" sz="1600"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a:t>
                      </a:r>
                    </a:p>
                  </a:txBody>
                  <a:tcPr marL="76200" marR="76200" marT="50800" marB="50800">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BFE2C9"/>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tc>
                  <a:txBody>
                    <a:bodyPr/>
                    <a:lstStyle/>
                    <a:p>
                      <a:pPr marL="0" marR="0">
                        <a:lnSpc>
                          <a:spcPts val="1300"/>
                        </a:lnSpc>
                        <a:spcBef>
                          <a:spcPts val="300"/>
                        </a:spcBef>
                        <a:spcAft>
                          <a:spcPts val="0"/>
                        </a:spcAft>
                      </a:pPr>
                      <a:r>
                        <a:rPr lang="en-US" sz="16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The </a:t>
                      </a:r>
                      <a:r>
                        <a:rPr lang="en-US" sz="160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n</a:t>
                      </a:r>
                      <a:r>
                        <a:rPr lang="en-US" sz="1600" baseline="30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th</a:t>
                      </a:r>
                      <a:r>
                        <a:rPr lang="en-US" sz="16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from the last element of the parent of the specified type</a:t>
                      </a:r>
                    </a:p>
                  </a:txBody>
                  <a:tcPr marL="76200" marR="76200" marT="50800" marB="50800">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BFE2C9"/>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extLst>
                  <a:ext uri="{0D108BD9-81ED-4DB2-BD59-A6C34878D82A}">
                    <a16:rowId xmlns:a16="http://schemas.microsoft.com/office/drawing/2014/main" val="10009"/>
                  </a:ext>
                </a:extLst>
              </a:tr>
              <a:tr h="294629">
                <a:tc>
                  <a:txBody>
                    <a:bodyPr/>
                    <a:lstStyle/>
                    <a:p>
                      <a:pPr marL="0" marR="0">
                        <a:lnSpc>
                          <a:spcPts val="1300"/>
                        </a:lnSpc>
                        <a:spcBef>
                          <a:spcPts val="300"/>
                        </a:spcBef>
                        <a:spcAft>
                          <a:spcPts val="0"/>
                        </a:spcAft>
                      </a:pPr>
                      <a:r>
                        <a:rPr lang="en-US" sz="1600"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:only-of-type</a:t>
                      </a:r>
                    </a:p>
                  </a:txBody>
                  <a:tcPr marL="76200" marR="76200" marT="50800" marB="50800">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BFE2C9"/>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tc>
                  <a:txBody>
                    <a:bodyPr/>
                    <a:lstStyle/>
                    <a:p>
                      <a:pPr marL="0" marR="0">
                        <a:lnSpc>
                          <a:spcPts val="1300"/>
                        </a:lnSpc>
                        <a:spcBef>
                          <a:spcPts val="300"/>
                        </a:spcBef>
                        <a:spcAft>
                          <a:spcPts val="0"/>
                        </a:spcAft>
                      </a:pPr>
                      <a:r>
                        <a:rPr lang="en-US" sz="16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An element that has no siblings of the same type</a:t>
                      </a:r>
                    </a:p>
                  </a:txBody>
                  <a:tcPr marL="76200" marR="76200" marT="50800" marB="50800">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BFE2C9"/>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extLst>
                  <a:ext uri="{0D108BD9-81ED-4DB2-BD59-A6C34878D82A}">
                    <a16:rowId xmlns:a16="http://schemas.microsoft.com/office/drawing/2014/main" val="10010"/>
                  </a:ext>
                </a:extLst>
              </a:tr>
              <a:tr h="294629">
                <a:tc>
                  <a:txBody>
                    <a:bodyPr/>
                    <a:lstStyle/>
                    <a:p>
                      <a:pPr marL="0" marR="0">
                        <a:lnSpc>
                          <a:spcPts val="1300"/>
                        </a:lnSpc>
                        <a:spcBef>
                          <a:spcPts val="300"/>
                        </a:spcBef>
                        <a:spcAft>
                          <a:spcPts val="0"/>
                        </a:spcAft>
                      </a:pPr>
                      <a:r>
                        <a:rPr lang="en-US" sz="1600"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:lang(</a:t>
                      </a:r>
                      <a:r>
                        <a:rPr lang="en-US" sz="1600" i="1"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code</a:t>
                      </a:r>
                      <a:r>
                        <a:rPr lang="en-US" sz="1600"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a:t>
                      </a:r>
                    </a:p>
                  </a:txBody>
                  <a:tcPr marL="76200" marR="76200" marT="50800" marB="50800">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BFE2C9"/>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tc>
                  <a:txBody>
                    <a:bodyPr/>
                    <a:lstStyle/>
                    <a:p>
                      <a:pPr marL="0" marR="0">
                        <a:lnSpc>
                          <a:spcPts val="1300"/>
                        </a:lnSpc>
                        <a:spcBef>
                          <a:spcPts val="300"/>
                        </a:spcBef>
                        <a:spcAft>
                          <a:spcPts val="0"/>
                        </a:spcAft>
                      </a:pPr>
                      <a:r>
                        <a:rPr lang="en-US" sz="16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The element that has the specified language indicated by </a:t>
                      </a:r>
                      <a:r>
                        <a:rPr lang="en-US" sz="160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code</a:t>
                      </a:r>
                      <a:endParaRPr lang="en-US" sz="16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marL="76200" marR="76200" marT="50800" marB="50800">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BFE2C9"/>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extLst>
                  <a:ext uri="{0D108BD9-81ED-4DB2-BD59-A6C34878D82A}">
                    <a16:rowId xmlns:a16="http://schemas.microsoft.com/office/drawing/2014/main" val="10011"/>
                  </a:ext>
                </a:extLst>
              </a:tr>
              <a:tr h="294629">
                <a:tc>
                  <a:txBody>
                    <a:bodyPr/>
                    <a:lstStyle/>
                    <a:p>
                      <a:pPr marL="0" marR="0">
                        <a:lnSpc>
                          <a:spcPts val="1300"/>
                        </a:lnSpc>
                        <a:spcBef>
                          <a:spcPts val="300"/>
                        </a:spcBef>
                        <a:spcAft>
                          <a:spcPts val="0"/>
                        </a:spcAft>
                      </a:pPr>
                      <a:r>
                        <a:rPr lang="en-US" sz="1600"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:not(</a:t>
                      </a:r>
                      <a:r>
                        <a:rPr lang="en-US" sz="1600" i="1"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selector</a:t>
                      </a:r>
                      <a:r>
                        <a:rPr lang="en-US" sz="1600"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a:t>
                      </a:r>
                    </a:p>
                  </a:txBody>
                  <a:tcPr marL="76200" marR="76200" marT="50800" marB="50800">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BFE2C9"/>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tc>
                  <a:txBody>
                    <a:bodyPr/>
                    <a:lstStyle/>
                    <a:p>
                      <a:pPr marL="0" marR="0">
                        <a:lnSpc>
                          <a:spcPts val="1300"/>
                        </a:lnSpc>
                        <a:spcBef>
                          <a:spcPts val="300"/>
                        </a:spcBef>
                        <a:spcAft>
                          <a:spcPts val="0"/>
                        </a:spcAft>
                      </a:pPr>
                      <a:r>
                        <a:rPr lang="en-US" sz="16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An element not matching the specified </a:t>
                      </a:r>
                      <a:r>
                        <a:rPr lang="en-US" sz="160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selector</a:t>
                      </a:r>
                      <a:endParaRPr lang="en-US" sz="16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marL="76200" marR="76200" marT="50800" marB="50800">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BFE2C9"/>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extLst>
                  <a:ext uri="{0D108BD9-81ED-4DB2-BD59-A6C34878D82A}">
                    <a16:rowId xmlns:a16="http://schemas.microsoft.com/office/drawing/2014/main" val="10012"/>
                  </a:ext>
                </a:extLst>
              </a:tr>
            </a:tbl>
          </a:graphicData>
        </a:graphic>
      </p:graphicFrame>
    </p:spTree>
    <p:extLst>
      <p:ext uri="{BB962C8B-B14F-4D97-AF65-F5344CB8AC3E}">
        <p14:creationId xmlns:p14="http://schemas.microsoft.com/office/powerpoint/2010/main" val="161156554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Pseudo-Classes and Pseudo-Elements (continued 2)</a:t>
            </a:r>
          </a:p>
        </p:txBody>
      </p:sp>
      <p:pic>
        <p:nvPicPr>
          <p:cNvPr id="8" name="Content Placeholder 5" descr="This figure explains how to apply pseudo-classes to list items.&#10;The first line of the code reads “/* List Styles */”. The second line of the code reads “article#about_tss ul li:first-of-type {”. A rectangular box labeled “selects the first list item from the unordered list in the about_tss article” is positioned at the top right of the document. An arrow originating from the first rectangular box points to the second line of the code.&#10;The third line of the code reads “list-style-image: url(runicon.png);”. A rectangular box labeled “uses the runicon.png as the marker for the first list item” is positioned at the top left of the figure. An arrow originating from the second rectangular points to the third line of the code.&#10;The fourth line of the code reads “}”.&#10;The fifth line of the code reads “article#about_tss ul li:nth-of-type(2) {”. A rectangular box labeled “selects the second list item” is positioned to the right of the figure below the first rectangular box. An arrow originating from the third rectangular box points to the fifth line of the code.&#10;The sixth line of the code reads “list-style-image: url(bikeicon.png);”. A rectangular box labeled “uses the bikeicon.png image for the second marker” is positioned to the left of the figure below the second rectangular box. An arrow originating from the fourth rectangular box points to the sixth line of the code.&#10;The seventh line of the code reads “}”.&#10;The eighth line of the code reads “article#about_tss ul li:last-of-type {”. A rectangular box labeled “selects the last list item” is positioned to the right of the figure below the third rectangular box. An arrow originating from the fifth rectangular box points to the eighth line of the code.&#10;The ninth line of the code reads “list-style-image: url(swimicon.png);”. A rectangular box labeled “uses the swimicon.png image for the last marker” is positioned to the left of the figure below the fourth rectangular box. An arrow originating from the sixth rectangular box points to the ninth line of the code.&#10;The tenth line of the code reads “}”." title="Applying pseudo-classes to list items"/>
          <p:cNvPicPr>
            <a:picLocks noGrp="1" noChangeAspect="1"/>
          </p:cNvPicPr>
          <p:nvPr>
            <p:ph type="pic" sz="quarter" idx="10"/>
          </p:nvPr>
        </p:nvPicPr>
        <p:blipFill>
          <a:blip r:embed="rId2">
            <a:extLst>
              <a:ext uri="{28A0092B-C50C-407E-A947-70E740481C1C}">
                <a14:useLocalDpi xmlns:a14="http://schemas.microsoft.com/office/drawing/2010/main" val="0"/>
              </a:ext>
            </a:extLst>
          </a:blip>
          <a:stretch>
            <a:fillRect/>
          </a:stretch>
        </p:blipFill>
        <p:spPr>
          <a:xfrm>
            <a:off x="628650" y="2079168"/>
            <a:ext cx="7896126" cy="3226131"/>
          </a:xfrm>
          <a:prstGeom prst="rect">
            <a:avLst/>
          </a:prstGeom>
        </p:spPr>
      </p:pic>
    </p:spTree>
    <p:extLst>
      <p:ext uri="{BB962C8B-B14F-4D97-AF65-F5344CB8AC3E}">
        <p14:creationId xmlns:p14="http://schemas.microsoft.com/office/powerpoint/2010/main" val="372382161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Pseudo-classes for Hypertext</a:t>
            </a:r>
          </a:p>
        </p:txBody>
      </p:sp>
      <p:sp>
        <p:nvSpPr>
          <p:cNvPr id="3" name="Text Placeholder 2"/>
          <p:cNvSpPr>
            <a:spLocks noGrp="1"/>
          </p:cNvSpPr>
          <p:nvPr>
            <p:ph type="body" sz="quarter" idx="17"/>
          </p:nvPr>
        </p:nvSpPr>
        <p:spPr/>
        <p:txBody>
          <a:bodyPr/>
          <a:lstStyle/>
          <a:p>
            <a:r>
              <a:rPr lang="en-US" dirty="0"/>
              <a:t>Dynamic pseudo-class – A type of pseudo-class in which the class can change state based on the actions of the user</a:t>
            </a:r>
          </a:p>
        </p:txBody>
      </p:sp>
    </p:spTree>
    <p:extLst>
      <p:ext uri="{BB962C8B-B14F-4D97-AF65-F5344CB8AC3E}">
        <p14:creationId xmlns:p14="http://schemas.microsoft.com/office/powerpoint/2010/main" val="421081290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Pseudo-classes for Hypertext (continued)</a:t>
            </a:r>
          </a:p>
        </p:txBody>
      </p:sp>
      <p:graphicFrame>
        <p:nvGraphicFramePr>
          <p:cNvPr id="8" name="Table Placeholder 7"/>
          <p:cNvGraphicFramePr>
            <a:graphicFrameLocks noGrp="1"/>
          </p:cNvGraphicFramePr>
          <p:nvPr>
            <p:ph type="tbl" sz="quarter" idx="10"/>
            <p:extLst>
              <p:ext uri="{D42A27DB-BD31-4B8C-83A1-F6EECF244321}">
                <p14:modId xmlns:p14="http://schemas.microsoft.com/office/powerpoint/2010/main" val="2876367785"/>
              </p:ext>
            </p:extLst>
          </p:nvPr>
        </p:nvGraphicFramePr>
        <p:xfrm>
          <a:off x="863600" y="2167210"/>
          <a:ext cx="7416800" cy="2581321"/>
        </p:xfrm>
        <a:graphic>
          <a:graphicData uri="http://schemas.openxmlformats.org/drawingml/2006/table">
            <a:tbl>
              <a:tblPr firstRow="1"/>
              <a:tblGrid>
                <a:gridCol w="2011572">
                  <a:extLst>
                    <a:ext uri="{9D8B030D-6E8A-4147-A177-3AD203B41FA5}">
                      <a16:colId xmlns:a16="http://schemas.microsoft.com/office/drawing/2014/main" val="20000"/>
                    </a:ext>
                  </a:extLst>
                </a:gridCol>
                <a:gridCol w="5405228">
                  <a:extLst>
                    <a:ext uri="{9D8B030D-6E8A-4147-A177-3AD203B41FA5}">
                      <a16:colId xmlns:a16="http://schemas.microsoft.com/office/drawing/2014/main" val="20001"/>
                    </a:ext>
                  </a:extLst>
                </a:gridCol>
              </a:tblGrid>
              <a:tr h="557283">
                <a:tc>
                  <a:txBody>
                    <a:bodyPr/>
                    <a:lstStyle/>
                    <a:p>
                      <a:pPr marL="0" marR="0">
                        <a:lnSpc>
                          <a:spcPts val="1300"/>
                        </a:lnSpc>
                        <a:spcBef>
                          <a:spcPts val="300"/>
                        </a:spcBef>
                        <a:spcAft>
                          <a:spcPts val="0"/>
                        </a:spcAft>
                      </a:pPr>
                      <a:r>
                        <a:rPr lang="en-US" sz="18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Pseudo-Class</a:t>
                      </a:r>
                      <a:endParaRPr lang="en-US"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marL="76200" marR="76200" marT="190500" marB="38100" anchor="b">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BB9"/>
                    </a:solidFill>
                  </a:tcPr>
                </a:tc>
                <a:tc>
                  <a:txBody>
                    <a:bodyPr/>
                    <a:lstStyle/>
                    <a:p>
                      <a:pPr marL="0" marR="0">
                        <a:lnSpc>
                          <a:spcPts val="1300"/>
                        </a:lnSpc>
                        <a:spcBef>
                          <a:spcPts val="300"/>
                        </a:spcBef>
                        <a:spcAft>
                          <a:spcPts val="0"/>
                        </a:spcAft>
                      </a:pPr>
                      <a:r>
                        <a:rPr lang="en-US" sz="18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Description</a:t>
                      </a:r>
                      <a:endParaRPr lang="en-US"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marL="76200" marR="76200" marT="190500" marB="38100" anchor="b">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BB9"/>
                    </a:solidFill>
                  </a:tcPr>
                </a:tc>
                <a:extLst>
                  <a:ext uri="{0D108BD9-81ED-4DB2-BD59-A6C34878D82A}">
                    <a16:rowId xmlns:a16="http://schemas.microsoft.com/office/drawing/2014/main" val="10000"/>
                  </a:ext>
                </a:extLst>
              </a:tr>
              <a:tr h="352946">
                <a:tc>
                  <a:txBody>
                    <a:bodyPr/>
                    <a:lstStyle/>
                    <a:p>
                      <a:pPr marL="0" marR="0">
                        <a:lnSpc>
                          <a:spcPts val="1500"/>
                        </a:lnSpc>
                        <a:spcBef>
                          <a:spcPts val="300"/>
                        </a:spcBef>
                        <a:spcAft>
                          <a:spcPts val="0"/>
                        </a:spcAft>
                      </a:pPr>
                      <a:r>
                        <a:rPr lang="en-US" sz="1600"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:link</a:t>
                      </a:r>
                    </a:p>
                  </a:txBody>
                  <a:tcPr marL="76200" marR="76200" marT="50800" marB="50800">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tc>
                  <a:txBody>
                    <a:bodyPr/>
                    <a:lstStyle/>
                    <a:p>
                      <a:pPr marL="0" marR="0">
                        <a:lnSpc>
                          <a:spcPts val="1500"/>
                        </a:lnSpc>
                        <a:spcBef>
                          <a:spcPts val="300"/>
                        </a:spcBef>
                        <a:spcAft>
                          <a:spcPts val="0"/>
                        </a:spcAft>
                      </a:pPr>
                      <a:r>
                        <a:rPr lang="en-US" sz="16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The link has not yet been visited by the user.</a:t>
                      </a:r>
                    </a:p>
                  </a:txBody>
                  <a:tcPr marL="76200" marR="76200" marT="50800" marB="50800">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352946">
                <a:tc>
                  <a:txBody>
                    <a:bodyPr/>
                    <a:lstStyle/>
                    <a:p>
                      <a:pPr marL="0" marR="0">
                        <a:lnSpc>
                          <a:spcPts val="1500"/>
                        </a:lnSpc>
                        <a:spcBef>
                          <a:spcPts val="300"/>
                        </a:spcBef>
                        <a:spcAft>
                          <a:spcPts val="0"/>
                        </a:spcAft>
                      </a:pPr>
                      <a:r>
                        <a:rPr lang="en-US" sz="1600"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:visited</a:t>
                      </a:r>
                    </a:p>
                  </a:txBody>
                  <a:tcPr marL="76200" marR="76200" marT="50800" marB="50800">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BFE2C9"/>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tc>
                  <a:txBody>
                    <a:bodyPr/>
                    <a:lstStyle/>
                    <a:p>
                      <a:pPr marL="0" marR="0">
                        <a:lnSpc>
                          <a:spcPts val="1500"/>
                        </a:lnSpc>
                        <a:spcBef>
                          <a:spcPts val="300"/>
                        </a:spcBef>
                        <a:spcAft>
                          <a:spcPts val="0"/>
                        </a:spcAft>
                      </a:pPr>
                      <a:r>
                        <a:rPr lang="en-US" sz="16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The link has been visited by the user.</a:t>
                      </a:r>
                    </a:p>
                  </a:txBody>
                  <a:tcPr marL="76200" marR="76200" marT="50800" marB="50800">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BFE2C9"/>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352946">
                <a:tc>
                  <a:txBody>
                    <a:bodyPr/>
                    <a:lstStyle/>
                    <a:p>
                      <a:pPr marL="0" marR="0">
                        <a:lnSpc>
                          <a:spcPts val="1500"/>
                        </a:lnSpc>
                        <a:spcBef>
                          <a:spcPts val="300"/>
                        </a:spcBef>
                        <a:spcAft>
                          <a:spcPts val="0"/>
                        </a:spcAft>
                      </a:pPr>
                      <a:r>
                        <a:rPr lang="en-US" sz="1600"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:active</a:t>
                      </a:r>
                    </a:p>
                  </a:txBody>
                  <a:tcPr marL="76200" marR="76200" marT="50800" marB="50800">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BFE2C9"/>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tc>
                  <a:txBody>
                    <a:bodyPr/>
                    <a:lstStyle/>
                    <a:p>
                      <a:pPr marL="0" marR="0">
                        <a:lnSpc>
                          <a:spcPts val="1500"/>
                        </a:lnSpc>
                        <a:spcBef>
                          <a:spcPts val="300"/>
                        </a:spcBef>
                        <a:spcAft>
                          <a:spcPts val="0"/>
                        </a:spcAft>
                      </a:pPr>
                      <a:r>
                        <a:rPr lang="en-US" sz="16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The element is in the process of being activated or clicked by the user.</a:t>
                      </a:r>
                    </a:p>
                  </a:txBody>
                  <a:tcPr marL="76200" marR="76200" marT="50800" marB="50800">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BFE2C9"/>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352946">
                <a:tc>
                  <a:txBody>
                    <a:bodyPr/>
                    <a:lstStyle/>
                    <a:p>
                      <a:pPr marL="0" marR="0">
                        <a:lnSpc>
                          <a:spcPts val="1500"/>
                        </a:lnSpc>
                        <a:spcBef>
                          <a:spcPts val="300"/>
                        </a:spcBef>
                        <a:spcAft>
                          <a:spcPts val="0"/>
                        </a:spcAft>
                      </a:pPr>
                      <a:r>
                        <a:rPr lang="en-US" sz="1600"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:hover</a:t>
                      </a:r>
                    </a:p>
                  </a:txBody>
                  <a:tcPr marL="76200" marR="76200" marT="50800" marB="50800">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BFE2C9"/>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tc>
                  <a:txBody>
                    <a:bodyPr/>
                    <a:lstStyle/>
                    <a:p>
                      <a:pPr marL="0" marR="0">
                        <a:lnSpc>
                          <a:spcPts val="1500"/>
                        </a:lnSpc>
                        <a:spcBef>
                          <a:spcPts val="300"/>
                        </a:spcBef>
                        <a:spcAft>
                          <a:spcPts val="0"/>
                        </a:spcAft>
                      </a:pPr>
                      <a:r>
                        <a:rPr lang="en-US" sz="16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The mouse pointer is hovering over the element.</a:t>
                      </a:r>
                    </a:p>
                  </a:txBody>
                  <a:tcPr marL="76200" marR="76200" marT="50800" marB="50800">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BFE2C9"/>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352946">
                <a:tc>
                  <a:txBody>
                    <a:bodyPr/>
                    <a:lstStyle/>
                    <a:p>
                      <a:pPr marL="0" marR="0">
                        <a:lnSpc>
                          <a:spcPts val="1500"/>
                        </a:lnSpc>
                        <a:spcBef>
                          <a:spcPts val="300"/>
                        </a:spcBef>
                        <a:spcAft>
                          <a:spcPts val="0"/>
                        </a:spcAft>
                      </a:pPr>
                      <a:r>
                        <a:rPr lang="en-US" sz="1600"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:focus</a:t>
                      </a:r>
                    </a:p>
                  </a:txBody>
                  <a:tcPr marL="76200" marR="76200" marT="50800" marB="50800">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BFE2C9"/>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tc>
                  <a:txBody>
                    <a:bodyPr/>
                    <a:lstStyle/>
                    <a:p>
                      <a:pPr marL="0" marR="0">
                        <a:lnSpc>
                          <a:spcPts val="1500"/>
                        </a:lnSpc>
                        <a:spcBef>
                          <a:spcPts val="300"/>
                        </a:spcBef>
                        <a:spcAft>
                          <a:spcPts val="0"/>
                        </a:spcAft>
                      </a:pPr>
                      <a:r>
                        <a:rPr lang="en-US" sz="16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The element is receiving the focus of the keyboard or mouse pointer.</a:t>
                      </a:r>
                    </a:p>
                  </a:txBody>
                  <a:tcPr marL="76200" marR="76200" marT="50800" marB="50800">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BFE2C9"/>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405513290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Pseudo-Elements</a:t>
            </a:r>
          </a:p>
        </p:txBody>
      </p:sp>
      <p:sp>
        <p:nvSpPr>
          <p:cNvPr id="3" name="Text Placeholder 2"/>
          <p:cNvSpPr>
            <a:spLocks noGrp="1"/>
          </p:cNvSpPr>
          <p:nvPr>
            <p:ph type="body" sz="quarter" idx="17"/>
          </p:nvPr>
        </p:nvSpPr>
        <p:spPr/>
        <p:txBody>
          <a:bodyPr/>
          <a:lstStyle/>
          <a:p>
            <a:r>
              <a:rPr lang="en-IN" b="1" dirty="0"/>
              <a:t>Pseudo-element</a:t>
            </a:r>
            <a:r>
              <a:rPr lang="en-IN" dirty="0"/>
              <a:t> – An object that exists only in the rendered page</a:t>
            </a:r>
          </a:p>
          <a:p>
            <a:r>
              <a:rPr lang="en-IN" dirty="0"/>
              <a:t>Pseudo-elements can be selected using the following CSS selector:</a:t>
            </a:r>
          </a:p>
          <a:p>
            <a:pPr marL="457200" lvl="1" indent="0">
              <a:buNone/>
            </a:pPr>
            <a:r>
              <a:rPr lang="en-IN" sz="2600" dirty="0">
                <a:latin typeface="Courier New" panose="02070309020205020404" pitchFamily="49" charset="0"/>
                <a:cs typeface="Courier New" panose="02070309020205020404" pitchFamily="49" charset="0"/>
              </a:rPr>
              <a:t>element::pseudo-element</a:t>
            </a:r>
          </a:p>
          <a:p>
            <a:pPr marL="457200" lvl="1" indent="0">
              <a:buNone/>
            </a:pPr>
            <a:r>
              <a:rPr lang="en-IN" sz="3200" dirty="0"/>
              <a:t>where </a:t>
            </a:r>
            <a:r>
              <a:rPr lang="en-IN" sz="2600" i="1" dirty="0">
                <a:latin typeface="Courier New" panose="02070309020205020404" pitchFamily="49" charset="0"/>
                <a:cs typeface="Courier New" panose="02070309020205020404" pitchFamily="49" charset="0"/>
              </a:rPr>
              <a:t>element</a:t>
            </a:r>
            <a:r>
              <a:rPr lang="en-IN" sz="3200" dirty="0"/>
              <a:t> is an element from the HTML file and </a:t>
            </a:r>
            <a:r>
              <a:rPr lang="en-IN" sz="2600" dirty="0">
                <a:latin typeface="Courier New" panose="02070309020205020404" pitchFamily="49" charset="0"/>
                <a:cs typeface="Courier New" panose="02070309020205020404" pitchFamily="49" charset="0"/>
              </a:rPr>
              <a:t>pseudo-element</a:t>
            </a:r>
            <a:r>
              <a:rPr lang="en-IN" sz="3200" dirty="0"/>
              <a:t> is the name of a CSS pseudo-element</a:t>
            </a:r>
          </a:p>
        </p:txBody>
      </p:sp>
    </p:spTree>
    <p:extLst>
      <p:ext uri="{BB962C8B-B14F-4D97-AF65-F5344CB8AC3E}">
        <p14:creationId xmlns:p14="http://schemas.microsoft.com/office/powerpoint/2010/main" val="397348165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Pseudo-Elements (continued)</a:t>
            </a:r>
          </a:p>
        </p:txBody>
      </p:sp>
      <p:graphicFrame>
        <p:nvGraphicFramePr>
          <p:cNvPr id="5" name="Table Placeholder 4"/>
          <p:cNvGraphicFramePr>
            <a:graphicFrameLocks noGrp="1"/>
          </p:cNvGraphicFramePr>
          <p:nvPr>
            <p:ph type="tbl" sz="quarter" idx="10"/>
            <p:extLst>
              <p:ext uri="{D42A27DB-BD31-4B8C-83A1-F6EECF244321}">
                <p14:modId xmlns:p14="http://schemas.microsoft.com/office/powerpoint/2010/main" val="680152568"/>
              </p:ext>
            </p:extLst>
          </p:nvPr>
        </p:nvGraphicFramePr>
        <p:xfrm>
          <a:off x="1066800" y="1900608"/>
          <a:ext cx="7010400" cy="1877661"/>
        </p:xfrm>
        <a:graphic>
          <a:graphicData uri="http://schemas.openxmlformats.org/drawingml/2006/table">
            <a:tbl>
              <a:tblPr firstRow="1"/>
              <a:tblGrid>
                <a:gridCol w="2200710">
                  <a:extLst>
                    <a:ext uri="{9D8B030D-6E8A-4147-A177-3AD203B41FA5}">
                      <a16:colId xmlns:a16="http://schemas.microsoft.com/office/drawing/2014/main" val="20000"/>
                    </a:ext>
                  </a:extLst>
                </a:gridCol>
                <a:gridCol w="4809690">
                  <a:extLst>
                    <a:ext uri="{9D8B030D-6E8A-4147-A177-3AD203B41FA5}">
                      <a16:colId xmlns:a16="http://schemas.microsoft.com/office/drawing/2014/main" val="20001"/>
                    </a:ext>
                  </a:extLst>
                </a:gridCol>
              </a:tblGrid>
              <a:tr h="495901">
                <a:tc>
                  <a:txBody>
                    <a:bodyPr/>
                    <a:lstStyle/>
                    <a:p>
                      <a:pPr marL="0" marR="0">
                        <a:lnSpc>
                          <a:spcPts val="1300"/>
                        </a:lnSpc>
                        <a:spcBef>
                          <a:spcPts val="300"/>
                        </a:spcBef>
                        <a:spcAft>
                          <a:spcPts val="0"/>
                        </a:spcAft>
                      </a:pPr>
                      <a:r>
                        <a:rPr lang="en-US" sz="18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Pseudo-Element</a:t>
                      </a:r>
                      <a:endParaRPr lang="en-US"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marL="76200" marR="76200" marT="190500" marB="38100" anchor="b">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BB9"/>
                    </a:solidFill>
                  </a:tcPr>
                </a:tc>
                <a:tc>
                  <a:txBody>
                    <a:bodyPr/>
                    <a:lstStyle/>
                    <a:p>
                      <a:pPr marL="0" marR="0">
                        <a:lnSpc>
                          <a:spcPts val="1300"/>
                        </a:lnSpc>
                        <a:spcBef>
                          <a:spcPts val="300"/>
                        </a:spcBef>
                        <a:spcAft>
                          <a:spcPts val="0"/>
                        </a:spcAft>
                      </a:pPr>
                      <a:r>
                        <a:rPr lang="en-US" sz="18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Description</a:t>
                      </a:r>
                      <a:endParaRPr lang="en-US"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marL="76200" marR="76200" marT="190500" marB="38100" anchor="b">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BB9"/>
                    </a:solidFill>
                  </a:tcPr>
                </a:tc>
                <a:extLst>
                  <a:ext uri="{0D108BD9-81ED-4DB2-BD59-A6C34878D82A}">
                    <a16:rowId xmlns:a16="http://schemas.microsoft.com/office/drawing/2014/main" val="10000"/>
                  </a:ext>
                </a:extLst>
              </a:tr>
              <a:tr h="314070">
                <a:tc>
                  <a:txBody>
                    <a:bodyPr/>
                    <a:lstStyle/>
                    <a:p>
                      <a:pPr marL="0" marR="0">
                        <a:lnSpc>
                          <a:spcPct val="100000"/>
                        </a:lnSpc>
                        <a:spcBef>
                          <a:spcPts val="0"/>
                        </a:spcBef>
                        <a:spcAft>
                          <a:spcPts val="0"/>
                        </a:spcAft>
                      </a:pPr>
                      <a:r>
                        <a:rPr lang="en-US" sz="16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::first-letter</a:t>
                      </a:r>
                    </a:p>
                  </a:txBody>
                  <a:tcPr marL="76200" marR="76200" marT="50800" marB="50800">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tc>
                  <a:txBody>
                    <a:bodyPr/>
                    <a:lstStyle/>
                    <a:p>
                      <a:pPr marL="0" marR="0">
                        <a:lnSpc>
                          <a:spcPct val="100000"/>
                        </a:lnSpc>
                        <a:spcBef>
                          <a:spcPts val="0"/>
                        </a:spcBef>
                        <a:spcAft>
                          <a:spcPts val="0"/>
                        </a:spcAft>
                      </a:pPr>
                      <a:r>
                        <a:rPr lang="en-US" sz="16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The first letter of the element text</a:t>
                      </a:r>
                    </a:p>
                  </a:txBody>
                  <a:tcPr marL="76200" marR="76200" marT="50800" marB="50800">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314070">
                <a:tc>
                  <a:txBody>
                    <a:bodyPr/>
                    <a:lstStyle/>
                    <a:p>
                      <a:pPr marL="0" marR="0">
                        <a:lnSpc>
                          <a:spcPct val="100000"/>
                        </a:lnSpc>
                        <a:spcBef>
                          <a:spcPts val="0"/>
                        </a:spcBef>
                        <a:spcAft>
                          <a:spcPts val="0"/>
                        </a:spcAft>
                      </a:pPr>
                      <a:r>
                        <a:rPr lang="en-US" sz="16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::first-line</a:t>
                      </a:r>
                    </a:p>
                  </a:txBody>
                  <a:tcPr marL="76200" marR="76200" marT="50800" marB="50800">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BFE2C9"/>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tc>
                  <a:txBody>
                    <a:bodyPr/>
                    <a:lstStyle/>
                    <a:p>
                      <a:pPr marL="0" marR="0">
                        <a:lnSpc>
                          <a:spcPct val="100000"/>
                        </a:lnSpc>
                        <a:spcBef>
                          <a:spcPts val="0"/>
                        </a:spcBef>
                        <a:spcAft>
                          <a:spcPts val="0"/>
                        </a:spcAft>
                      </a:pPr>
                      <a:r>
                        <a:rPr lang="en-US" sz="16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The first line of the element text</a:t>
                      </a:r>
                    </a:p>
                  </a:txBody>
                  <a:tcPr marL="76200" marR="76200" marT="50800" marB="50800">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BFE2C9"/>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314070">
                <a:tc>
                  <a:txBody>
                    <a:bodyPr/>
                    <a:lstStyle/>
                    <a:p>
                      <a:pPr marL="0" marR="0">
                        <a:lnSpc>
                          <a:spcPct val="100000"/>
                        </a:lnSpc>
                        <a:spcBef>
                          <a:spcPts val="0"/>
                        </a:spcBef>
                        <a:spcAft>
                          <a:spcPts val="0"/>
                        </a:spcAft>
                      </a:pPr>
                      <a:r>
                        <a:rPr lang="en-US" sz="16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::before</a:t>
                      </a:r>
                    </a:p>
                  </a:txBody>
                  <a:tcPr marL="76200" marR="76200" marT="50800" marB="50800">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BFE2C9"/>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tc>
                  <a:txBody>
                    <a:bodyPr/>
                    <a:lstStyle/>
                    <a:p>
                      <a:pPr marL="0" marR="0">
                        <a:lnSpc>
                          <a:spcPct val="100000"/>
                        </a:lnSpc>
                        <a:spcBef>
                          <a:spcPts val="0"/>
                        </a:spcBef>
                        <a:spcAft>
                          <a:spcPts val="0"/>
                        </a:spcAft>
                      </a:pPr>
                      <a:r>
                        <a:rPr lang="en-US" sz="16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Content inserted directly before the element</a:t>
                      </a:r>
                    </a:p>
                  </a:txBody>
                  <a:tcPr marL="76200" marR="76200" marT="50800" marB="50800">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BFE2C9"/>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314070">
                <a:tc>
                  <a:txBody>
                    <a:bodyPr/>
                    <a:lstStyle/>
                    <a:p>
                      <a:pPr marL="0" marR="0">
                        <a:lnSpc>
                          <a:spcPct val="100000"/>
                        </a:lnSpc>
                        <a:spcBef>
                          <a:spcPts val="0"/>
                        </a:spcBef>
                        <a:spcAft>
                          <a:spcPts val="0"/>
                        </a:spcAft>
                      </a:pPr>
                      <a:r>
                        <a:rPr lang="en-US" sz="16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::after</a:t>
                      </a:r>
                    </a:p>
                  </a:txBody>
                  <a:tcPr marL="76200" marR="76200" marT="50800" marB="50800">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BFE2C9"/>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tc>
                  <a:txBody>
                    <a:bodyPr/>
                    <a:lstStyle/>
                    <a:p>
                      <a:pPr marL="0" marR="0">
                        <a:lnSpc>
                          <a:spcPct val="100000"/>
                        </a:lnSpc>
                        <a:spcBef>
                          <a:spcPts val="0"/>
                        </a:spcBef>
                        <a:spcAft>
                          <a:spcPts val="0"/>
                        </a:spcAft>
                      </a:pPr>
                      <a:r>
                        <a:rPr lang="en-US" sz="16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Content inserted directly after the element</a:t>
                      </a:r>
                    </a:p>
                  </a:txBody>
                  <a:tcPr marL="76200" marR="76200" marT="50800" marB="50800">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BFE2C9"/>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23023001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Generating Content with CSS</a:t>
            </a:r>
          </a:p>
        </p:txBody>
      </p:sp>
      <p:sp>
        <p:nvSpPr>
          <p:cNvPr id="3" name="Text Placeholder 2"/>
          <p:cNvSpPr>
            <a:spLocks noGrp="1"/>
          </p:cNvSpPr>
          <p:nvPr>
            <p:ph type="body" sz="quarter" idx="17"/>
          </p:nvPr>
        </p:nvSpPr>
        <p:spPr/>
        <p:txBody>
          <a:bodyPr/>
          <a:lstStyle/>
          <a:p>
            <a:r>
              <a:rPr lang="en-IN" dirty="0"/>
              <a:t>New content can be added either before or after an element using the following </a:t>
            </a:r>
            <a:r>
              <a:rPr lang="en-IN" sz="2600" dirty="0">
                <a:latin typeface="Courier New" panose="02070309020205020404" pitchFamily="49" charset="0"/>
                <a:cs typeface="Courier New" panose="02070309020205020404" pitchFamily="49" charset="0"/>
              </a:rPr>
              <a:t>before</a:t>
            </a:r>
            <a:r>
              <a:rPr lang="en-IN" dirty="0"/>
              <a:t> and </a:t>
            </a:r>
            <a:r>
              <a:rPr lang="en-IN" sz="2600" dirty="0">
                <a:latin typeface="Courier New" panose="02070309020205020404" pitchFamily="49" charset="0"/>
                <a:cs typeface="Courier New" panose="02070309020205020404" pitchFamily="49" charset="0"/>
              </a:rPr>
              <a:t>after</a:t>
            </a:r>
            <a:r>
              <a:rPr lang="en-IN" dirty="0"/>
              <a:t> pseudo-elements:</a:t>
            </a:r>
          </a:p>
          <a:p>
            <a:pPr marL="914400" lvl="2" indent="0">
              <a:buNone/>
            </a:pPr>
            <a:r>
              <a:rPr lang="en-IN" sz="2600" i="1" dirty="0">
                <a:latin typeface="Courier New" panose="02070309020205020404" pitchFamily="49" charset="0"/>
                <a:cs typeface="Courier New" panose="02070309020205020404" pitchFamily="49" charset="0"/>
              </a:rPr>
              <a:t>element</a:t>
            </a:r>
            <a:r>
              <a:rPr lang="en-IN" sz="2600" dirty="0">
                <a:latin typeface="Courier New" panose="02070309020205020404" pitchFamily="49" charset="0"/>
                <a:cs typeface="Courier New" panose="02070309020205020404" pitchFamily="49" charset="0"/>
              </a:rPr>
              <a:t>::before {content: </a:t>
            </a:r>
            <a:r>
              <a:rPr lang="en-IN" sz="2600" i="1" dirty="0">
                <a:latin typeface="Courier New" panose="02070309020205020404" pitchFamily="49" charset="0"/>
                <a:cs typeface="Courier New" panose="02070309020205020404" pitchFamily="49" charset="0"/>
              </a:rPr>
              <a:t>text</a:t>
            </a:r>
            <a:r>
              <a:rPr lang="en-IN" sz="2600" dirty="0">
                <a:latin typeface="Courier New" panose="02070309020205020404" pitchFamily="49" charset="0"/>
                <a:cs typeface="Courier New" panose="02070309020205020404" pitchFamily="49" charset="0"/>
              </a:rPr>
              <a:t>;}</a:t>
            </a:r>
          </a:p>
          <a:p>
            <a:pPr marL="914400" lvl="2" indent="0">
              <a:buNone/>
            </a:pPr>
            <a:r>
              <a:rPr lang="en-IN" sz="2600" i="1" dirty="0">
                <a:latin typeface="Courier New" panose="02070309020205020404" pitchFamily="49" charset="0"/>
                <a:cs typeface="Courier New" panose="02070309020205020404" pitchFamily="49" charset="0"/>
              </a:rPr>
              <a:t>element</a:t>
            </a:r>
            <a:r>
              <a:rPr lang="en-IN" sz="2600" dirty="0">
                <a:latin typeface="Courier New" panose="02070309020205020404" pitchFamily="49" charset="0"/>
                <a:cs typeface="Courier New" panose="02070309020205020404" pitchFamily="49" charset="0"/>
              </a:rPr>
              <a:t>::after {content: </a:t>
            </a:r>
            <a:r>
              <a:rPr lang="en-IN" sz="2600" i="1" dirty="0">
                <a:latin typeface="Courier New" panose="02070309020205020404" pitchFamily="49" charset="0"/>
                <a:cs typeface="Courier New" panose="02070309020205020404" pitchFamily="49" charset="0"/>
              </a:rPr>
              <a:t>text</a:t>
            </a:r>
            <a:r>
              <a:rPr lang="en-IN" sz="2600" dirty="0">
                <a:latin typeface="Courier New" panose="02070309020205020404" pitchFamily="49" charset="0"/>
                <a:cs typeface="Courier New" panose="02070309020205020404" pitchFamily="49" charset="0"/>
              </a:rPr>
              <a:t>;}</a:t>
            </a:r>
            <a:endParaRPr lang="en-IN" sz="2600" i="1" dirty="0">
              <a:latin typeface="Courier New" panose="02070309020205020404" pitchFamily="49" charset="0"/>
              <a:cs typeface="Courier New" panose="02070309020205020404" pitchFamily="49" charset="0"/>
            </a:endParaRPr>
          </a:p>
          <a:p>
            <a:pPr marL="285750" lvl="2" indent="0">
              <a:buNone/>
            </a:pPr>
            <a:r>
              <a:rPr lang="en-IN" sz="3200" dirty="0"/>
              <a:t>where </a:t>
            </a:r>
            <a:r>
              <a:rPr lang="en-IN" sz="2600" i="1" dirty="0">
                <a:latin typeface="Courier New" panose="02070309020205020404" pitchFamily="49" charset="0"/>
                <a:cs typeface="Courier New" panose="02070309020205020404" pitchFamily="49" charset="0"/>
              </a:rPr>
              <a:t>text</a:t>
            </a:r>
            <a:r>
              <a:rPr lang="en-IN" sz="3200" dirty="0"/>
              <a:t> is the content to be inserted into the rendered web page</a:t>
            </a:r>
          </a:p>
        </p:txBody>
      </p:sp>
    </p:spTree>
    <p:extLst>
      <p:ext uri="{BB962C8B-B14F-4D97-AF65-F5344CB8AC3E}">
        <p14:creationId xmlns:p14="http://schemas.microsoft.com/office/powerpoint/2010/main" val="175481750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Generating Content with CSS (continued)</a:t>
            </a:r>
          </a:p>
        </p:txBody>
      </p:sp>
      <p:graphicFrame>
        <p:nvGraphicFramePr>
          <p:cNvPr id="5" name="Table Placeholder 4"/>
          <p:cNvGraphicFramePr>
            <a:graphicFrameLocks noGrp="1"/>
          </p:cNvGraphicFramePr>
          <p:nvPr>
            <p:ph type="tbl" sz="quarter" idx="10"/>
            <p:extLst>
              <p:ext uri="{D42A27DB-BD31-4B8C-83A1-F6EECF244321}">
                <p14:modId xmlns:p14="http://schemas.microsoft.com/office/powerpoint/2010/main" val="164607246"/>
              </p:ext>
            </p:extLst>
          </p:nvPr>
        </p:nvGraphicFramePr>
        <p:xfrm>
          <a:off x="1272224" y="1802064"/>
          <a:ext cx="6812231" cy="3706730"/>
        </p:xfrm>
        <a:graphic>
          <a:graphicData uri="http://schemas.openxmlformats.org/drawingml/2006/table">
            <a:tbl>
              <a:tblPr firstRow="1"/>
              <a:tblGrid>
                <a:gridCol w="2148310">
                  <a:extLst>
                    <a:ext uri="{9D8B030D-6E8A-4147-A177-3AD203B41FA5}">
                      <a16:colId xmlns:a16="http://schemas.microsoft.com/office/drawing/2014/main" val="20000"/>
                    </a:ext>
                  </a:extLst>
                </a:gridCol>
                <a:gridCol w="4663921">
                  <a:extLst>
                    <a:ext uri="{9D8B030D-6E8A-4147-A177-3AD203B41FA5}">
                      <a16:colId xmlns:a16="http://schemas.microsoft.com/office/drawing/2014/main" val="20001"/>
                    </a:ext>
                  </a:extLst>
                </a:gridCol>
              </a:tblGrid>
              <a:tr h="488487">
                <a:tc>
                  <a:txBody>
                    <a:bodyPr/>
                    <a:lstStyle/>
                    <a:p>
                      <a:pPr marL="0" marR="0">
                        <a:lnSpc>
                          <a:spcPts val="1300"/>
                        </a:lnSpc>
                        <a:spcBef>
                          <a:spcPts val="300"/>
                        </a:spcBef>
                        <a:spcAft>
                          <a:spcPts val="0"/>
                        </a:spcAft>
                      </a:pPr>
                      <a:r>
                        <a:rPr lang="en-US" sz="18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Value</a:t>
                      </a:r>
                      <a:endParaRPr lang="en-US"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marL="76200" marR="76200" marT="190500" marB="38100" anchor="b">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BB9"/>
                    </a:solidFill>
                  </a:tcPr>
                </a:tc>
                <a:tc>
                  <a:txBody>
                    <a:bodyPr/>
                    <a:lstStyle/>
                    <a:p>
                      <a:pPr marL="0" marR="0">
                        <a:lnSpc>
                          <a:spcPts val="1300"/>
                        </a:lnSpc>
                        <a:spcBef>
                          <a:spcPts val="300"/>
                        </a:spcBef>
                        <a:spcAft>
                          <a:spcPts val="0"/>
                        </a:spcAft>
                      </a:pPr>
                      <a:r>
                        <a:rPr lang="en-US" sz="18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Description</a:t>
                      </a:r>
                      <a:endParaRPr lang="en-US"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marL="76200" marR="76200" marT="190500" marB="38100" anchor="b">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BB9"/>
                    </a:solidFill>
                  </a:tcPr>
                </a:tc>
                <a:extLst>
                  <a:ext uri="{0D108BD9-81ED-4DB2-BD59-A6C34878D82A}">
                    <a16:rowId xmlns:a16="http://schemas.microsoft.com/office/drawing/2014/main" val="10000"/>
                  </a:ext>
                </a:extLst>
              </a:tr>
              <a:tr h="309375">
                <a:tc>
                  <a:txBody>
                    <a:bodyPr/>
                    <a:lstStyle/>
                    <a:p>
                      <a:pPr marL="0" marR="0">
                        <a:lnSpc>
                          <a:spcPts val="1300"/>
                        </a:lnSpc>
                        <a:spcBef>
                          <a:spcPts val="300"/>
                        </a:spcBef>
                        <a:spcAft>
                          <a:spcPts val="0"/>
                        </a:spcAft>
                      </a:pPr>
                      <a:r>
                        <a:rPr lang="en-US" sz="1600"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none</a:t>
                      </a:r>
                    </a:p>
                  </a:txBody>
                  <a:tcPr marL="76200" marR="76200" marT="50800" marB="50800">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tc>
                  <a:txBody>
                    <a:bodyPr/>
                    <a:lstStyle/>
                    <a:p>
                      <a:pPr marL="0" marR="0">
                        <a:lnSpc>
                          <a:spcPts val="1300"/>
                        </a:lnSpc>
                        <a:spcBef>
                          <a:spcPts val="300"/>
                        </a:spcBef>
                        <a:spcAft>
                          <a:spcPts val="0"/>
                        </a:spcAft>
                      </a:pPr>
                      <a:r>
                        <a:rPr lang="en-US" sz="16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Sets the content to an empty text string</a:t>
                      </a:r>
                    </a:p>
                  </a:txBody>
                  <a:tcPr marL="76200" marR="76200" marT="50800" marB="50800">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309375">
                <a:tc>
                  <a:txBody>
                    <a:bodyPr/>
                    <a:lstStyle/>
                    <a:p>
                      <a:pPr marL="0" marR="0">
                        <a:lnSpc>
                          <a:spcPts val="1300"/>
                        </a:lnSpc>
                        <a:spcBef>
                          <a:spcPts val="300"/>
                        </a:spcBef>
                        <a:spcAft>
                          <a:spcPts val="0"/>
                        </a:spcAft>
                      </a:pPr>
                      <a:r>
                        <a:rPr lang="en-US" sz="1600"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counter</a:t>
                      </a:r>
                    </a:p>
                  </a:txBody>
                  <a:tcPr marL="76200" marR="76200" marT="50800" marB="50800">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BFE2C9"/>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tc>
                  <a:txBody>
                    <a:bodyPr/>
                    <a:lstStyle/>
                    <a:p>
                      <a:pPr marL="0" marR="0">
                        <a:lnSpc>
                          <a:spcPts val="1300"/>
                        </a:lnSpc>
                        <a:spcBef>
                          <a:spcPts val="300"/>
                        </a:spcBef>
                        <a:spcAft>
                          <a:spcPts val="0"/>
                        </a:spcAft>
                      </a:pPr>
                      <a:r>
                        <a:rPr lang="en-US" sz="16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Displays a counter value</a:t>
                      </a:r>
                    </a:p>
                  </a:txBody>
                  <a:tcPr marL="76200" marR="76200" marT="50800" marB="50800">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BFE2C9"/>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309375">
                <a:tc>
                  <a:txBody>
                    <a:bodyPr/>
                    <a:lstStyle/>
                    <a:p>
                      <a:pPr marL="0" marR="0">
                        <a:lnSpc>
                          <a:spcPts val="1300"/>
                        </a:lnSpc>
                        <a:spcBef>
                          <a:spcPts val="300"/>
                        </a:spcBef>
                        <a:spcAft>
                          <a:spcPts val="0"/>
                        </a:spcAft>
                      </a:pPr>
                      <a:r>
                        <a:rPr lang="en-US" sz="1600"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attr(</a:t>
                      </a:r>
                      <a:r>
                        <a:rPr lang="en-US" sz="1600" i="1"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attribute</a:t>
                      </a:r>
                      <a:r>
                        <a:rPr lang="en-US" sz="1600"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a:t>
                      </a:r>
                    </a:p>
                  </a:txBody>
                  <a:tcPr marL="76200" marR="76200" marT="50800" marB="50800">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BFE2C9"/>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tc>
                  <a:txBody>
                    <a:bodyPr/>
                    <a:lstStyle/>
                    <a:p>
                      <a:pPr marL="0" marR="0">
                        <a:lnSpc>
                          <a:spcPts val="1300"/>
                        </a:lnSpc>
                        <a:spcBef>
                          <a:spcPts val="300"/>
                        </a:spcBef>
                        <a:spcAft>
                          <a:spcPts val="0"/>
                        </a:spcAft>
                      </a:pPr>
                      <a:r>
                        <a:rPr lang="en-US" sz="16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Displays the value of the selector’s </a:t>
                      </a:r>
                      <a:r>
                        <a:rPr lang="en-US" sz="1600" i="1"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attribute</a:t>
                      </a:r>
                      <a:endParaRPr lang="en-US" sz="1600"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76200" marR="76200" marT="50800" marB="50800">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BFE2C9"/>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309375">
                <a:tc>
                  <a:txBody>
                    <a:bodyPr/>
                    <a:lstStyle/>
                    <a:p>
                      <a:pPr marL="0" marR="0">
                        <a:lnSpc>
                          <a:spcPts val="1300"/>
                        </a:lnSpc>
                        <a:spcBef>
                          <a:spcPts val="300"/>
                        </a:spcBef>
                        <a:spcAft>
                          <a:spcPts val="0"/>
                        </a:spcAft>
                      </a:pPr>
                      <a:r>
                        <a:rPr lang="en-US" sz="1600"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text</a:t>
                      </a:r>
                    </a:p>
                  </a:txBody>
                  <a:tcPr marL="76200" marR="76200" marT="50800" marB="50800">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BFE2C9"/>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tc>
                  <a:txBody>
                    <a:bodyPr/>
                    <a:lstStyle/>
                    <a:p>
                      <a:pPr marL="0" marR="0">
                        <a:lnSpc>
                          <a:spcPts val="1300"/>
                        </a:lnSpc>
                        <a:spcBef>
                          <a:spcPts val="300"/>
                        </a:spcBef>
                        <a:spcAft>
                          <a:spcPts val="0"/>
                        </a:spcAft>
                      </a:pPr>
                      <a:r>
                        <a:rPr lang="en-US" sz="16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Displays the specified </a:t>
                      </a:r>
                      <a:r>
                        <a:rPr lang="en-US" sz="1600" i="1"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text</a:t>
                      </a:r>
                      <a:endParaRPr lang="en-US" sz="1600"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76200" marR="76200" marT="50800" marB="50800">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BFE2C9"/>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309375">
                <a:tc>
                  <a:txBody>
                    <a:bodyPr/>
                    <a:lstStyle/>
                    <a:p>
                      <a:pPr marL="0" marR="0">
                        <a:lnSpc>
                          <a:spcPts val="1300"/>
                        </a:lnSpc>
                        <a:spcBef>
                          <a:spcPts val="300"/>
                        </a:spcBef>
                        <a:spcAft>
                          <a:spcPts val="0"/>
                        </a:spcAft>
                      </a:pPr>
                      <a:r>
                        <a:rPr lang="en-US" sz="1600"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open-quote</a:t>
                      </a:r>
                    </a:p>
                  </a:txBody>
                  <a:tcPr marL="76200" marR="76200" marT="50800" marB="50800">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BFE2C9"/>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tc>
                  <a:txBody>
                    <a:bodyPr/>
                    <a:lstStyle/>
                    <a:p>
                      <a:pPr marL="0" marR="0">
                        <a:lnSpc>
                          <a:spcPts val="1300"/>
                        </a:lnSpc>
                        <a:spcBef>
                          <a:spcPts val="300"/>
                        </a:spcBef>
                        <a:spcAft>
                          <a:spcPts val="0"/>
                        </a:spcAft>
                      </a:pPr>
                      <a:r>
                        <a:rPr lang="en-US" sz="16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Displays an opening quotation mark</a:t>
                      </a:r>
                    </a:p>
                  </a:txBody>
                  <a:tcPr marL="76200" marR="76200" marT="50800" marB="50800">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BFE2C9"/>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309375">
                <a:tc>
                  <a:txBody>
                    <a:bodyPr/>
                    <a:lstStyle/>
                    <a:p>
                      <a:pPr marL="0" marR="0">
                        <a:lnSpc>
                          <a:spcPts val="1300"/>
                        </a:lnSpc>
                        <a:spcBef>
                          <a:spcPts val="300"/>
                        </a:spcBef>
                        <a:spcAft>
                          <a:spcPts val="0"/>
                        </a:spcAft>
                      </a:pPr>
                      <a:r>
                        <a:rPr lang="en-US" sz="1600"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close-quote</a:t>
                      </a:r>
                    </a:p>
                  </a:txBody>
                  <a:tcPr marL="76200" marR="76200" marT="50800" marB="50800">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BFE2C9"/>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tc>
                  <a:txBody>
                    <a:bodyPr/>
                    <a:lstStyle/>
                    <a:p>
                      <a:pPr marL="0" marR="0">
                        <a:lnSpc>
                          <a:spcPts val="1300"/>
                        </a:lnSpc>
                        <a:spcBef>
                          <a:spcPts val="300"/>
                        </a:spcBef>
                        <a:spcAft>
                          <a:spcPts val="0"/>
                        </a:spcAft>
                      </a:pPr>
                      <a:r>
                        <a:rPr lang="en-US" sz="16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Displays a closing quotation mark</a:t>
                      </a:r>
                    </a:p>
                  </a:txBody>
                  <a:tcPr marL="76200" marR="76200" marT="50800" marB="50800">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BFE2C9"/>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extLst>
                  <a:ext uri="{0D108BD9-81ED-4DB2-BD59-A6C34878D82A}">
                    <a16:rowId xmlns:a16="http://schemas.microsoft.com/office/drawing/2014/main" val="10006"/>
                  </a:ext>
                </a:extLst>
              </a:tr>
              <a:tr h="309375">
                <a:tc>
                  <a:txBody>
                    <a:bodyPr/>
                    <a:lstStyle/>
                    <a:p>
                      <a:pPr marL="0" marR="0">
                        <a:lnSpc>
                          <a:spcPts val="1300"/>
                        </a:lnSpc>
                        <a:spcBef>
                          <a:spcPts val="300"/>
                        </a:spcBef>
                        <a:spcAft>
                          <a:spcPts val="0"/>
                        </a:spcAft>
                      </a:pPr>
                      <a:r>
                        <a:rPr lang="en-US" sz="1600"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no-open-quote</a:t>
                      </a:r>
                    </a:p>
                  </a:txBody>
                  <a:tcPr marL="76200" marR="76200" marT="50800" marB="50800">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BFE2C9"/>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tc>
                  <a:txBody>
                    <a:bodyPr/>
                    <a:lstStyle/>
                    <a:p>
                      <a:pPr marL="0" marR="0">
                        <a:lnSpc>
                          <a:spcPts val="1300"/>
                        </a:lnSpc>
                        <a:spcBef>
                          <a:spcPts val="300"/>
                        </a:spcBef>
                        <a:spcAft>
                          <a:spcPts val="0"/>
                        </a:spcAft>
                      </a:pPr>
                      <a:r>
                        <a:rPr lang="en-US" sz="16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Removes an opening quotation mark, if previously specified</a:t>
                      </a:r>
                    </a:p>
                  </a:txBody>
                  <a:tcPr marL="76200" marR="76200" marT="50800" marB="50800">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BFE2C9"/>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r h="309375">
                <a:tc>
                  <a:txBody>
                    <a:bodyPr/>
                    <a:lstStyle/>
                    <a:p>
                      <a:pPr marL="0" marR="0">
                        <a:lnSpc>
                          <a:spcPts val="1300"/>
                        </a:lnSpc>
                        <a:spcBef>
                          <a:spcPts val="300"/>
                        </a:spcBef>
                        <a:spcAft>
                          <a:spcPts val="0"/>
                        </a:spcAft>
                      </a:pPr>
                      <a:r>
                        <a:rPr lang="en-US" sz="1600"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no-close-quote</a:t>
                      </a:r>
                    </a:p>
                  </a:txBody>
                  <a:tcPr marL="76200" marR="76200" marT="50800" marB="50800">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BFE2C9"/>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tc>
                  <a:txBody>
                    <a:bodyPr/>
                    <a:lstStyle/>
                    <a:p>
                      <a:pPr marL="0" marR="0">
                        <a:lnSpc>
                          <a:spcPts val="1300"/>
                        </a:lnSpc>
                        <a:spcBef>
                          <a:spcPts val="300"/>
                        </a:spcBef>
                        <a:spcAft>
                          <a:spcPts val="0"/>
                        </a:spcAft>
                      </a:pPr>
                      <a:r>
                        <a:rPr lang="en-US" sz="16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Removes a closing quotation mark, if previously specified</a:t>
                      </a:r>
                    </a:p>
                  </a:txBody>
                  <a:tcPr marL="76200" marR="76200" marT="50800" marB="50800">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BFE2C9"/>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extLst>
                  <a:ext uri="{0D108BD9-81ED-4DB2-BD59-A6C34878D82A}">
                    <a16:rowId xmlns:a16="http://schemas.microsoft.com/office/drawing/2014/main" val="10008"/>
                  </a:ext>
                </a:extLst>
              </a:tr>
              <a:tr h="488487">
                <a:tc>
                  <a:txBody>
                    <a:bodyPr/>
                    <a:lstStyle/>
                    <a:p>
                      <a:pPr marL="0" marR="0">
                        <a:lnSpc>
                          <a:spcPts val="1300"/>
                        </a:lnSpc>
                        <a:spcBef>
                          <a:spcPts val="300"/>
                        </a:spcBef>
                        <a:spcAft>
                          <a:spcPts val="0"/>
                        </a:spcAft>
                      </a:pPr>
                      <a:r>
                        <a:rPr lang="en-US" sz="1600"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url(</a:t>
                      </a:r>
                      <a:r>
                        <a:rPr lang="en-US" sz="1600" i="1"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url</a:t>
                      </a:r>
                      <a:r>
                        <a:rPr lang="en-US" sz="1600"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a:t>
                      </a:r>
                    </a:p>
                  </a:txBody>
                  <a:tcPr marL="76200" marR="76200" marT="50800" marB="50800">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BFE2C9"/>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tc>
                  <a:txBody>
                    <a:bodyPr/>
                    <a:lstStyle/>
                    <a:p>
                      <a:pPr marL="0" marR="0">
                        <a:lnSpc>
                          <a:spcPts val="1300"/>
                        </a:lnSpc>
                        <a:spcBef>
                          <a:spcPts val="300"/>
                        </a:spcBef>
                        <a:spcAft>
                          <a:spcPts val="0"/>
                        </a:spcAft>
                      </a:pPr>
                      <a:r>
                        <a:rPr lang="en-US" sz="16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Displays the content of the media (image, video, etc.) from the file located at </a:t>
                      </a:r>
                      <a:r>
                        <a:rPr lang="en-US" sz="1600" i="1"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url</a:t>
                      </a:r>
                      <a:endParaRPr lang="en-US" sz="1600"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76200" marR="76200" marT="50800" marB="50800">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BFE2C9"/>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6564014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Exploring Style Rules</a:t>
            </a:r>
          </a:p>
        </p:txBody>
      </p:sp>
      <p:sp>
        <p:nvSpPr>
          <p:cNvPr id="3" name="Text Placeholder 2"/>
          <p:cNvSpPr>
            <a:spLocks noGrp="1"/>
          </p:cNvSpPr>
          <p:nvPr>
            <p:ph type="body" sz="quarter" idx="17"/>
          </p:nvPr>
        </p:nvSpPr>
        <p:spPr/>
        <p:txBody>
          <a:bodyPr>
            <a:normAutofit fontScale="92500" lnSpcReduction="20000"/>
          </a:bodyPr>
          <a:lstStyle/>
          <a:p>
            <a:r>
              <a:rPr lang="en-US" dirty="0"/>
              <a:t>The general syntax of a CSS style rule is</a:t>
            </a:r>
          </a:p>
          <a:p>
            <a:pPr marL="465138" indent="0">
              <a:buNone/>
            </a:pPr>
            <a:r>
              <a:rPr lang="en-US" dirty="0"/>
              <a:t> </a:t>
            </a:r>
            <a:r>
              <a:rPr lang="en-US" sz="2600" dirty="0">
                <a:latin typeface="Courier New" panose="02070309020205020404" pitchFamily="49" charset="0"/>
                <a:cs typeface="Courier New" panose="02070309020205020404" pitchFamily="49" charset="0"/>
              </a:rPr>
              <a:t>selector {</a:t>
            </a:r>
          </a:p>
          <a:p>
            <a:pPr marL="465138" indent="0">
              <a:buNone/>
            </a:pPr>
            <a:r>
              <a:rPr lang="en-US" sz="2600" dirty="0">
                <a:latin typeface="Courier New" panose="02070309020205020404" pitchFamily="49" charset="0"/>
                <a:cs typeface="Courier New" panose="02070309020205020404" pitchFamily="49" charset="0"/>
              </a:rPr>
              <a:t>	property1: value1;</a:t>
            </a:r>
          </a:p>
          <a:p>
            <a:pPr marL="465138" indent="0">
              <a:buNone/>
            </a:pPr>
            <a:r>
              <a:rPr lang="en-US" sz="2600" dirty="0">
                <a:latin typeface="Courier New" panose="02070309020205020404" pitchFamily="49" charset="0"/>
                <a:cs typeface="Courier New" panose="02070309020205020404" pitchFamily="49" charset="0"/>
              </a:rPr>
              <a:t>	property2: value2;</a:t>
            </a:r>
          </a:p>
          <a:p>
            <a:pPr marL="465138" indent="0">
              <a:buNone/>
            </a:pPr>
            <a:r>
              <a:rPr lang="en-US" sz="2600" dirty="0">
                <a:latin typeface="Courier New" panose="02070309020205020404" pitchFamily="49" charset="0"/>
                <a:cs typeface="Courier New" panose="02070309020205020404" pitchFamily="49" charset="0"/>
              </a:rPr>
              <a:t>	...</a:t>
            </a:r>
          </a:p>
          <a:p>
            <a:pPr marL="625475" indent="0">
              <a:buNone/>
            </a:pPr>
            <a:r>
              <a:rPr lang="en-US" sz="2600" dirty="0">
                <a:latin typeface="Courier New" panose="02070309020205020404" pitchFamily="49" charset="0"/>
                <a:cs typeface="Courier New" panose="02070309020205020404" pitchFamily="49" charset="0"/>
              </a:rPr>
              <a:t>}</a:t>
            </a:r>
          </a:p>
          <a:p>
            <a:pPr marL="512763" indent="0">
              <a:buNone/>
            </a:pPr>
            <a:r>
              <a:rPr lang="en-US" sz="3500" dirty="0"/>
              <a:t>where </a:t>
            </a:r>
            <a:r>
              <a:rPr lang="en-US" sz="2800" dirty="0">
                <a:latin typeface="Courier New" panose="02070309020205020404" pitchFamily="49" charset="0"/>
                <a:cs typeface="Courier New" panose="02070309020205020404" pitchFamily="49" charset="0"/>
              </a:rPr>
              <a:t>selector</a:t>
            </a:r>
            <a:r>
              <a:rPr lang="en-US" sz="3500" dirty="0"/>
              <a:t> identifies an element or a group of elements within the document and the </a:t>
            </a:r>
            <a:r>
              <a:rPr lang="en-US" sz="2800" dirty="0">
                <a:latin typeface="Courier New" panose="02070309020205020404" pitchFamily="49" charset="0"/>
                <a:cs typeface="Courier New" panose="02070309020205020404" pitchFamily="49" charset="0"/>
              </a:rPr>
              <a:t>property: value </a:t>
            </a:r>
            <a:r>
              <a:rPr lang="en-US" sz="3500" dirty="0"/>
              <a:t>pairs specify the style properties and their values applied to that element or elements</a:t>
            </a:r>
          </a:p>
        </p:txBody>
      </p:sp>
    </p:spTree>
    <p:extLst>
      <p:ext uri="{BB962C8B-B14F-4D97-AF65-F5344CB8AC3E}">
        <p14:creationId xmlns:p14="http://schemas.microsoft.com/office/powerpoint/2010/main" val="110575917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Displaying Attribute Values</a:t>
            </a:r>
          </a:p>
        </p:txBody>
      </p:sp>
      <p:sp>
        <p:nvSpPr>
          <p:cNvPr id="3" name="Text Placeholder 2"/>
          <p:cNvSpPr>
            <a:spLocks noGrp="1"/>
          </p:cNvSpPr>
          <p:nvPr>
            <p:ph type="body" sz="quarter" idx="17"/>
          </p:nvPr>
        </p:nvSpPr>
        <p:spPr/>
        <p:txBody>
          <a:bodyPr/>
          <a:lstStyle/>
          <a:p>
            <a:r>
              <a:rPr lang="en-IN" dirty="0"/>
              <a:t>The content property can be used to insert an attribute value into the rendered web page using the </a:t>
            </a:r>
            <a:r>
              <a:rPr lang="en-IN" sz="2600" dirty="0">
                <a:latin typeface="Courier New" panose="02070309020205020404" pitchFamily="49" charset="0"/>
                <a:cs typeface="Courier New" panose="02070309020205020404" pitchFamily="49" charset="0"/>
              </a:rPr>
              <a:t>attr( ) </a:t>
            </a:r>
            <a:r>
              <a:rPr lang="en-IN" dirty="0"/>
              <a:t>function</a:t>
            </a:r>
          </a:p>
          <a:p>
            <a:pPr marL="914400" lvl="2" indent="0">
              <a:buNone/>
            </a:pPr>
            <a:r>
              <a:rPr lang="en-IN" sz="2600" dirty="0">
                <a:latin typeface="Courier New" panose="02070309020205020404" pitchFamily="49" charset="0"/>
                <a:cs typeface="Courier New" panose="02070309020205020404" pitchFamily="49" charset="0"/>
              </a:rPr>
              <a:t>content: attr(</a:t>
            </a:r>
            <a:r>
              <a:rPr lang="en-IN" sz="2600" i="1" dirty="0">
                <a:latin typeface="Courier New" panose="02070309020205020404" pitchFamily="49" charset="0"/>
                <a:cs typeface="Courier New" panose="02070309020205020404" pitchFamily="49" charset="0"/>
              </a:rPr>
              <a:t>attribute</a:t>
            </a:r>
            <a:r>
              <a:rPr lang="en-IN" sz="2600" dirty="0">
                <a:latin typeface="Courier New" panose="02070309020205020404" pitchFamily="49" charset="0"/>
                <a:cs typeface="Courier New" panose="02070309020205020404" pitchFamily="49" charset="0"/>
              </a:rPr>
              <a:t>);</a:t>
            </a:r>
          </a:p>
          <a:p>
            <a:pPr marL="457200" lvl="2" indent="0">
              <a:buNone/>
            </a:pPr>
            <a:r>
              <a:rPr lang="en-IN" sz="3200" dirty="0"/>
              <a:t>where </a:t>
            </a:r>
            <a:r>
              <a:rPr lang="en-IN" sz="2600" i="1" dirty="0">
                <a:latin typeface="Courier New" panose="02070309020205020404" pitchFamily="49" charset="0"/>
                <a:cs typeface="Courier New" panose="02070309020205020404" pitchFamily="49" charset="0"/>
              </a:rPr>
              <a:t>attribute</a:t>
            </a:r>
            <a:r>
              <a:rPr lang="en-IN" sz="3200" dirty="0"/>
              <a:t> is an attribute of the selected element</a:t>
            </a:r>
          </a:p>
          <a:p>
            <a:pPr marL="0" indent="0">
              <a:buNone/>
            </a:pPr>
            <a:endParaRPr lang="en-US" dirty="0"/>
          </a:p>
        </p:txBody>
      </p:sp>
    </p:spTree>
    <p:extLst>
      <p:ext uri="{BB962C8B-B14F-4D97-AF65-F5344CB8AC3E}">
        <p14:creationId xmlns:p14="http://schemas.microsoft.com/office/powerpoint/2010/main" val="322449454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Inserting Quotation Marks</a:t>
            </a:r>
          </a:p>
        </p:txBody>
      </p:sp>
      <p:sp>
        <p:nvSpPr>
          <p:cNvPr id="3" name="Text Placeholder 2"/>
          <p:cNvSpPr>
            <a:spLocks noGrp="1"/>
          </p:cNvSpPr>
          <p:nvPr>
            <p:ph type="body" sz="quarter" idx="17"/>
          </p:nvPr>
        </p:nvSpPr>
        <p:spPr/>
        <p:txBody>
          <a:bodyPr/>
          <a:lstStyle/>
          <a:p>
            <a:r>
              <a:rPr lang="en-IN" dirty="0"/>
              <a:t>The </a:t>
            </a:r>
            <a:r>
              <a:rPr lang="en-IN" sz="2600" dirty="0">
                <a:latin typeface="Courier New" panose="02070309020205020404" pitchFamily="49" charset="0"/>
                <a:cs typeface="Courier New" panose="02070309020205020404" pitchFamily="49" charset="0"/>
              </a:rPr>
              <a:t>blockquote</a:t>
            </a:r>
            <a:r>
              <a:rPr lang="en-IN" dirty="0"/>
              <a:t> and </a:t>
            </a:r>
            <a:r>
              <a:rPr lang="en-IN" sz="2600" dirty="0">
                <a:latin typeface="Courier New" panose="02070309020205020404" pitchFamily="49" charset="0"/>
                <a:cs typeface="Courier New" panose="02070309020205020404" pitchFamily="49" charset="0"/>
              </a:rPr>
              <a:t>q</a:t>
            </a:r>
            <a:r>
              <a:rPr lang="en-IN" dirty="0"/>
              <a:t> elements are used for quoted material</a:t>
            </a:r>
          </a:p>
          <a:p>
            <a:r>
              <a:rPr lang="en-IN" dirty="0"/>
              <a:t>Decorative opening and closing quotation marks can be inserted using the </a:t>
            </a:r>
            <a:r>
              <a:rPr lang="en-IN" sz="2600" b="1" dirty="0">
                <a:latin typeface="Courier New" panose="02070309020205020404" pitchFamily="49" charset="0"/>
                <a:cs typeface="Courier New" panose="02070309020205020404" pitchFamily="49" charset="0"/>
              </a:rPr>
              <a:t>content</a:t>
            </a:r>
            <a:r>
              <a:rPr lang="en-IN" dirty="0"/>
              <a:t> property as follows:</a:t>
            </a:r>
          </a:p>
          <a:p>
            <a:pPr marL="914400" lvl="2" indent="0">
              <a:buNone/>
            </a:pPr>
            <a:r>
              <a:rPr lang="en-IN" sz="2600" dirty="0">
                <a:latin typeface="Courier New" panose="02070309020205020404" pitchFamily="49" charset="0"/>
                <a:cs typeface="Courier New" panose="02070309020205020404" pitchFamily="49" charset="0"/>
              </a:rPr>
              <a:t>content: open-quote;</a:t>
            </a:r>
          </a:p>
          <a:p>
            <a:pPr marL="914400" lvl="2" indent="0">
              <a:buNone/>
            </a:pPr>
            <a:r>
              <a:rPr lang="en-IN" sz="2600" dirty="0">
                <a:latin typeface="Courier New" panose="02070309020205020404" pitchFamily="49" charset="0"/>
                <a:cs typeface="Courier New" panose="02070309020205020404" pitchFamily="49" charset="0"/>
              </a:rPr>
              <a:t>content: close-quote;</a:t>
            </a:r>
          </a:p>
          <a:p>
            <a:endParaRPr lang="en-US" dirty="0"/>
          </a:p>
        </p:txBody>
      </p:sp>
    </p:spTree>
    <p:extLst>
      <p:ext uri="{BB962C8B-B14F-4D97-AF65-F5344CB8AC3E}">
        <p14:creationId xmlns:p14="http://schemas.microsoft.com/office/powerpoint/2010/main" val="71225923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Inserting Quotation Marks (continued)</a:t>
            </a:r>
          </a:p>
        </p:txBody>
      </p:sp>
      <p:pic>
        <p:nvPicPr>
          <p:cNvPr id="7" name="Content Placeholder 5" descr="This figure explains how to add quotation marks to block quotes.&#10;The first line of the code reads “aside blockquote {”. The fourth line of the code reads “quotes: “\201C” “\201D”;”. A rectangular box labeled “character codes for the “and” curly quotes” is positioned to the top left of the figure. An arrow originating from the first rectangular box points to the fourth line of the code.&#10;The sixth line of the code reads “aside blockquote::before {“. A rectangular box labeled “before pseudo-element” is positioned to the left of the figure below the first rectangular box. An arrow originating from the second rectangular box points to the sixth line of the code.&#10;The seventh line of the code reads “content: open-quote;”. A rectangular box labeled “displays the open quote character before each block quote” is positioned to the right of the figure. An arrow originating from the third rectangular box points to the seventh line of the code.&#10;The eighth line of the code to the tenth line defines the font-family, size, and weight of the section.&#10;The eleventh line of the code closes the opened aside blockquote::before tag.&#10;The twelfth line of the code reads “aside blockquote::after {”. A rectangular box labeled “after pseudo-element” is positioned above the twelfth line of the code. An arrow originating from the fourth rectangular box points to the twelfth line of the code.&#10;The thirteenth line of the code reads “content: close-quote;”. A rectangular box labeled “displays the close quote character after each block quote” is positioned to the right of the figure below the third rectangular box. An arrow originating from the fifth rectangular box points to the thirteenth line of the code.&#10;The fourteenth line of the code to the sixteenth line defines the font-family, size, and weight of the section.&#10;A rectangular box labeled “format applied to the opening and closing quotation marks” is positioned to the left of the figure below the second rectangular box. An arrow originating from the sixth rectangular box points to the eighth-to-tenth lines of code and another arrow originating from the same rectangular box points to the fourteenth-to-sixteenth lines of code.&#10;The seventeenth line closes the opened aside blockquote::after tag." title="Adding quotation marks to block quotes"/>
          <p:cNvPicPr>
            <a:picLocks noGrp="1" noChangeAspect="1"/>
          </p:cNvPicPr>
          <p:nvPr>
            <p:ph type="pic" sz="quarter" idx="10"/>
          </p:nvPr>
        </p:nvPicPr>
        <p:blipFill>
          <a:blip r:embed="rId2">
            <a:extLst>
              <a:ext uri="{28A0092B-C50C-407E-A947-70E740481C1C}">
                <a14:useLocalDpi xmlns:a14="http://schemas.microsoft.com/office/drawing/2010/main" val="0"/>
              </a:ext>
            </a:extLst>
          </a:blip>
          <a:stretch>
            <a:fillRect/>
          </a:stretch>
        </p:blipFill>
        <p:spPr>
          <a:xfrm>
            <a:off x="911421" y="1335376"/>
            <a:ext cx="7321158" cy="4632733"/>
          </a:xfrm>
          <a:prstGeom prst="rect">
            <a:avLst/>
          </a:prstGeom>
        </p:spPr>
      </p:pic>
    </p:spTree>
    <p:extLst>
      <p:ext uri="{BB962C8B-B14F-4D97-AF65-F5344CB8AC3E}">
        <p14:creationId xmlns:p14="http://schemas.microsoft.com/office/powerpoint/2010/main" val="374898116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Validating Your Style Sheet</a:t>
            </a:r>
          </a:p>
        </p:txBody>
      </p:sp>
      <p:sp>
        <p:nvSpPr>
          <p:cNvPr id="3" name="Text Placeholder 2"/>
          <p:cNvSpPr>
            <a:spLocks noGrp="1"/>
          </p:cNvSpPr>
          <p:nvPr>
            <p:ph type="body" sz="quarter" idx="17"/>
          </p:nvPr>
        </p:nvSpPr>
        <p:spPr/>
        <p:txBody>
          <a:bodyPr>
            <a:normAutofit/>
          </a:bodyPr>
          <a:lstStyle/>
          <a:p>
            <a:r>
              <a:rPr lang="en-US" dirty="0"/>
              <a:t>Browsers are very unforgiving about CSS errors</a:t>
            </a:r>
          </a:p>
          <a:p>
            <a:r>
              <a:rPr lang="en-US" dirty="0"/>
              <a:t>Submit a CSS style sheet for validation, either to a web content management system or to the validation site at the W3C</a:t>
            </a:r>
          </a:p>
          <a:p>
            <a:r>
              <a:rPr lang="en-US" dirty="0"/>
              <a:t>If using a validator, first add a deliberate error to the code to see how the CSS validator works</a:t>
            </a:r>
          </a:p>
          <a:p>
            <a:endParaRPr lang="en-US" dirty="0"/>
          </a:p>
        </p:txBody>
      </p:sp>
    </p:spTree>
    <p:extLst>
      <p:ext uri="{BB962C8B-B14F-4D97-AF65-F5344CB8AC3E}">
        <p14:creationId xmlns:p14="http://schemas.microsoft.com/office/powerpoint/2010/main" val="28945222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Browser Extensions</a:t>
            </a:r>
          </a:p>
        </p:txBody>
      </p:sp>
      <p:sp>
        <p:nvSpPr>
          <p:cNvPr id="3" name="Text Placeholder 2"/>
          <p:cNvSpPr>
            <a:spLocks noGrp="1"/>
          </p:cNvSpPr>
          <p:nvPr>
            <p:ph type="body" sz="quarter" idx="17"/>
          </p:nvPr>
        </p:nvSpPr>
        <p:spPr/>
        <p:txBody>
          <a:bodyPr/>
          <a:lstStyle/>
          <a:p>
            <a:r>
              <a:rPr lang="en-IN" b="1" dirty="0"/>
              <a:t>Browser extensions</a:t>
            </a:r>
            <a:r>
              <a:rPr lang="en-IN" dirty="0"/>
              <a:t> are an extended library of style properties in the browser</a:t>
            </a:r>
          </a:p>
          <a:p>
            <a:r>
              <a:rPr lang="en-IN" b="1" dirty="0"/>
              <a:t>Vendor prefix </a:t>
            </a:r>
            <a:r>
              <a:rPr lang="en-IN" dirty="0"/>
              <a:t>– Indicates the browser vendor that created and supports the style property</a:t>
            </a:r>
          </a:p>
        </p:txBody>
      </p:sp>
    </p:spTree>
    <p:extLst>
      <p:ext uri="{BB962C8B-B14F-4D97-AF65-F5344CB8AC3E}">
        <p14:creationId xmlns:p14="http://schemas.microsoft.com/office/powerpoint/2010/main" val="1134714740"/>
      </p:ext>
    </p:extLst>
  </p:cSld>
  <p:clrMapOvr>
    <a:masterClrMapping/>
  </p:clrMapOvr>
</p:sld>
</file>

<file path=ppt/theme/theme1.xml><?xml version="1.0" encoding="utf-8"?>
<a:theme xmlns:a="http://schemas.openxmlformats.org/drawingml/2006/main" name="Office Theme">
  <a:themeElements>
    <a:clrScheme name="Custom 1">
      <a:dk1>
        <a:srgbClr val="011892"/>
      </a:dk1>
      <a:lt1>
        <a:srgbClr val="FFFFFF"/>
      </a:lt1>
      <a:dk2>
        <a:srgbClr val="006198"/>
      </a:dk2>
      <a:lt2>
        <a:srgbClr val="E7E6E6"/>
      </a:lt2>
      <a:accent1>
        <a:srgbClr val="0098D4"/>
      </a:accent1>
      <a:accent2>
        <a:srgbClr val="00B7E6"/>
      </a:accent2>
      <a:accent3>
        <a:srgbClr val="81CFEC"/>
      </a:accent3>
      <a:accent4>
        <a:srgbClr val="E8255F"/>
      </a:accent4>
      <a:accent5>
        <a:srgbClr val="FF6300"/>
      </a:accent5>
      <a:accent6>
        <a:srgbClr val="F5B600"/>
      </a:accent6>
      <a:hlink>
        <a:srgbClr val="00B7E6"/>
      </a:hlink>
      <a:folHlink>
        <a:srgbClr val="0098D4"/>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effectLst/>
      </a:spPr>
      <a:bodyPr wrap="square" lIns="0" tIns="0" rIns="0" rtlCol="0" anchor="b">
        <a:spAutoFit/>
      </a:bodyPr>
      <a:lstStyle>
        <a:defPPr>
          <a:defRPr sz="2000" smtClean="0">
            <a:latin typeface="Open Sans" panose="020B0606030504020204" pitchFamily="34" charset="0"/>
            <a:ea typeface="Open Sans" panose="020B0606030504020204" pitchFamily="34" charset="0"/>
            <a:cs typeface="Open Sans" panose="020B0606030504020204" pitchFamily="34" charset="0"/>
          </a:defRPr>
        </a:defPPr>
      </a:lstStyle>
    </a:txDef>
  </a:objectDefaults>
  <a:extraClrSchemeLst/>
  <a:extLst>
    <a:ext uri="{05A4C25C-085E-4340-85A3-A5531E510DB2}">
      <thm15:themeFamily xmlns:thm15="http://schemas.microsoft.com/office/thememl/2012/main" name="Presentation1" id="{276F6C23-6457-4163-906F-9FD71B1D340C}" vid="{9A4A37B5-06EA-4573-8274-FD94E47E4E80}"/>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3966</Words>
  <Application>Microsoft Office PowerPoint</Application>
  <PresentationFormat>On-screen Show (4:3)</PresentationFormat>
  <Paragraphs>533</Paragraphs>
  <Slides>83</Slides>
  <Notes>2</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83</vt:i4>
      </vt:variant>
    </vt:vector>
  </HeadingPairs>
  <TitlesOfParts>
    <vt:vector size="97" baseType="lpstr">
      <vt:lpstr>Arial</vt:lpstr>
      <vt:lpstr>Arial</vt:lpstr>
      <vt:lpstr>AvenirLTStd-Book</vt:lpstr>
      <vt:lpstr>Courier New</vt:lpstr>
      <vt:lpstr>Helvetica</vt:lpstr>
      <vt:lpstr>LucidaGrande</vt:lpstr>
      <vt:lpstr>MathematicalPiLTStd-1</vt:lpstr>
      <vt:lpstr>MathematicalPiLTStd-6</vt:lpstr>
      <vt:lpstr>Open Sans</vt:lpstr>
      <vt:lpstr>Summer Font</vt:lpstr>
      <vt:lpstr>Symbol</vt:lpstr>
      <vt:lpstr>Times New Roman</vt:lpstr>
      <vt:lpstr>Wingdings 2</vt:lpstr>
      <vt:lpstr>Office Theme</vt:lpstr>
      <vt:lpstr>Tutorial 02</vt:lpstr>
      <vt:lpstr>Objectives</vt:lpstr>
      <vt:lpstr>Objectives (continued)</vt:lpstr>
      <vt:lpstr>CSS Styles and Colors</vt:lpstr>
      <vt:lpstr>Introducing CSS</vt:lpstr>
      <vt:lpstr>Types of Style Sheets</vt:lpstr>
      <vt:lpstr>Types of Style Sheets (continued)</vt:lpstr>
      <vt:lpstr>Exploring Style Rules</vt:lpstr>
      <vt:lpstr>Browser Extensions</vt:lpstr>
      <vt:lpstr>Browser Extensions (continued)</vt:lpstr>
      <vt:lpstr>Embedded Style Sheets</vt:lpstr>
      <vt:lpstr>Inline Styles</vt:lpstr>
      <vt:lpstr>Style Specificity and Precedence</vt:lpstr>
      <vt:lpstr>Style Inheritance</vt:lpstr>
      <vt:lpstr>Browser Developer Tools</vt:lpstr>
      <vt:lpstr>Creating a Style Sheet</vt:lpstr>
      <vt:lpstr>Creating a Style Sheet (continued 1)</vt:lpstr>
      <vt:lpstr>Creating a Style Sheet (continued 2)</vt:lpstr>
      <vt:lpstr>Working with Color in CSS</vt:lpstr>
      <vt:lpstr>RGB Color Values</vt:lpstr>
      <vt:lpstr>HSL Color Values</vt:lpstr>
      <vt:lpstr>HSL Color Values (continued)</vt:lpstr>
      <vt:lpstr>Defining Semi-Opaque Colors</vt:lpstr>
      <vt:lpstr>Setting Text and Background Colors</vt:lpstr>
      <vt:lpstr>Employing Progressive Enhancement</vt:lpstr>
      <vt:lpstr>Exploring Selector Patterns</vt:lpstr>
      <vt:lpstr>Contextual Selectors</vt:lpstr>
      <vt:lpstr>Contextual Selectors (continued 1)</vt:lpstr>
      <vt:lpstr>Contextual Selectors (continued 2)</vt:lpstr>
      <vt:lpstr>Attribute Selectors</vt:lpstr>
      <vt:lpstr>Attribute Selectors (continued 1)</vt:lpstr>
      <vt:lpstr>Attribute Selectors (continued 2)</vt:lpstr>
      <vt:lpstr>Working with Fonts</vt:lpstr>
      <vt:lpstr>Choosing a Font</vt:lpstr>
      <vt:lpstr>Choosing a Font (continued 1)</vt:lpstr>
      <vt:lpstr>Choosing a Font (continued 2)</vt:lpstr>
      <vt:lpstr>Exploring Web Fonts</vt:lpstr>
      <vt:lpstr>Exploring Web Fonts (continued)</vt:lpstr>
      <vt:lpstr>The @font-face Rule</vt:lpstr>
      <vt:lpstr>The @font-face Rule (continued 1)</vt:lpstr>
      <vt:lpstr>The @font-face Rule (continued 2)</vt:lpstr>
      <vt:lpstr>Setting the Font Size</vt:lpstr>
      <vt:lpstr>Scaling Fonts with ems and rems</vt:lpstr>
      <vt:lpstr>Using Viewport Units</vt:lpstr>
      <vt:lpstr>Sizing Keywords</vt:lpstr>
      <vt:lpstr>Controlling Spacing and Indentation</vt:lpstr>
      <vt:lpstr>Controlling Spacing and Indentation (continued 1)</vt:lpstr>
      <vt:lpstr>Controlling Spacing and Indentation (continued 2)</vt:lpstr>
      <vt:lpstr>Working with Font Styles</vt:lpstr>
      <vt:lpstr>Working with Font Styles (continued 1)</vt:lpstr>
      <vt:lpstr>Working with Font Styles (continued 2)</vt:lpstr>
      <vt:lpstr>Aligning Text Horizontally and Vertically</vt:lpstr>
      <vt:lpstr>Aligning Text Horizontally and Vertically (continued 1)</vt:lpstr>
      <vt:lpstr>Combining All Text Formatting in a Single Style</vt:lpstr>
      <vt:lpstr>Combining All Text Formatting in a Single Style (continued 1)</vt:lpstr>
      <vt:lpstr>Combining All Text Formatting in a Single Style (continued 2)</vt:lpstr>
      <vt:lpstr>Choosing a List Style Type</vt:lpstr>
      <vt:lpstr>Choosing a List Style Type (continued)</vt:lpstr>
      <vt:lpstr>Creating an Outline Style</vt:lpstr>
      <vt:lpstr>Using Images for List Markers</vt:lpstr>
      <vt:lpstr>Using Images for List Markers (continued 1)</vt:lpstr>
      <vt:lpstr>Using Images for List Markers (continued 2)</vt:lpstr>
      <vt:lpstr>Setting the List Marker Position</vt:lpstr>
      <vt:lpstr>Setting the List Marker Position (continued)</vt:lpstr>
      <vt:lpstr>Working with Margins and Padding</vt:lpstr>
      <vt:lpstr>Working with Margins and Padding (continued)</vt:lpstr>
      <vt:lpstr>Setting the Padding Space</vt:lpstr>
      <vt:lpstr>Setting the Padding Space (continued)</vt:lpstr>
      <vt:lpstr>Setting the Margin and the Border Spaces</vt:lpstr>
      <vt:lpstr>Setting the Margin and the Border Spaces (continued)</vt:lpstr>
      <vt:lpstr>Using Pseudo-Classes and Pseudo-Elements</vt:lpstr>
      <vt:lpstr>Using Pseudo-Classes and Pseudo-Elements (continued 1)</vt:lpstr>
      <vt:lpstr>Using Pseudo-Classes and Pseudo-Elements (continued 2)</vt:lpstr>
      <vt:lpstr>Pseudo-classes for Hypertext</vt:lpstr>
      <vt:lpstr>Pseudo-classes for Hypertext (continued)</vt:lpstr>
      <vt:lpstr>Pseudo-Elements</vt:lpstr>
      <vt:lpstr>Pseudo-Elements (continued)</vt:lpstr>
      <vt:lpstr>Generating Content with CSS</vt:lpstr>
      <vt:lpstr>Generating Content with CSS (continued)</vt:lpstr>
      <vt:lpstr>Displaying Attribute Values</vt:lpstr>
      <vt:lpstr>Inserting Quotation Marks</vt:lpstr>
      <vt:lpstr>Inserting Quotation Marks (continued)</vt:lpstr>
      <vt:lpstr>Validating Your Style Sheet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modified xsi:type="dcterms:W3CDTF">2021-04-27T06:20:21Z</dcterms:modified>
</cp:coreProperties>
</file>