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0" r:id="rId1"/>
  </p:sldMasterIdLst>
  <p:notesMasterIdLst>
    <p:notesMasterId r:id="rId100"/>
  </p:notesMasterIdLst>
  <p:handoutMasterIdLst>
    <p:handoutMasterId r:id="rId101"/>
  </p:handoutMasterIdLst>
  <p:sldIdLst>
    <p:sldId id="258" r:id="rId2"/>
    <p:sldId id="309" r:id="rId3"/>
    <p:sldId id="383" r:id="rId4"/>
    <p:sldId id="310" r:id="rId5"/>
    <p:sldId id="454" r:id="rId6"/>
    <p:sldId id="455" r:id="rId7"/>
    <p:sldId id="456" r:id="rId8"/>
    <p:sldId id="457" r:id="rId9"/>
    <p:sldId id="538" r:id="rId10"/>
    <p:sldId id="459" r:id="rId11"/>
    <p:sldId id="461" r:id="rId12"/>
    <p:sldId id="464" r:id="rId13"/>
    <p:sldId id="462" r:id="rId14"/>
    <p:sldId id="465" r:id="rId15"/>
    <p:sldId id="466" r:id="rId16"/>
    <p:sldId id="467" r:id="rId17"/>
    <p:sldId id="468" r:id="rId18"/>
    <p:sldId id="469" r:id="rId19"/>
    <p:sldId id="470" r:id="rId20"/>
    <p:sldId id="471" r:id="rId21"/>
    <p:sldId id="473" r:id="rId22"/>
    <p:sldId id="475" r:id="rId23"/>
    <p:sldId id="476" r:id="rId24"/>
    <p:sldId id="478" r:id="rId25"/>
    <p:sldId id="479" r:id="rId26"/>
    <p:sldId id="480" r:id="rId27"/>
    <p:sldId id="481" r:id="rId28"/>
    <p:sldId id="482" r:id="rId29"/>
    <p:sldId id="483" r:id="rId30"/>
    <p:sldId id="484" r:id="rId31"/>
    <p:sldId id="485" r:id="rId32"/>
    <p:sldId id="486" r:id="rId33"/>
    <p:sldId id="487" r:id="rId34"/>
    <p:sldId id="489" r:id="rId35"/>
    <p:sldId id="490" r:id="rId36"/>
    <p:sldId id="491" r:id="rId37"/>
    <p:sldId id="492" r:id="rId38"/>
    <p:sldId id="493" r:id="rId39"/>
    <p:sldId id="494" r:id="rId40"/>
    <p:sldId id="495" r:id="rId41"/>
    <p:sldId id="496" r:id="rId42"/>
    <p:sldId id="497" r:id="rId43"/>
    <p:sldId id="498" r:id="rId44"/>
    <p:sldId id="500" r:id="rId45"/>
    <p:sldId id="501" r:id="rId46"/>
    <p:sldId id="502" r:id="rId47"/>
    <p:sldId id="503" r:id="rId48"/>
    <p:sldId id="504" r:id="rId49"/>
    <p:sldId id="505" r:id="rId50"/>
    <p:sldId id="506" r:id="rId51"/>
    <p:sldId id="507" r:id="rId52"/>
    <p:sldId id="508" r:id="rId53"/>
    <p:sldId id="509" r:id="rId54"/>
    <p:sldId id="510" r:id="rId55"/>
    <p:sldId id="539" r:id="rId56"/>
    <p:sldId id="511" r:id="rId57"/>
    <p:sldId id="540" r:id="rId58"/>
    <p:sldId id="542" r:id="rId59"/>
    <p:sldId id="513" r:id="rId60"/>
    <p:sldId id="514" r:id="rId61"/>
    <p:sldId id="546" r:id="rId62"/>
    <p:sldId id="555" r:id="rId63"/>
    <p:sldId id="554" r:id="rId64"/>
    <p:sldId id="556" r:id="rId65"/>
    <p:sldId id="557" r:id="rId66"/>
    <p:sldId id="553" r:id="rId67"/>
    <p:sldId id="558" r:id="rId68"/>
    <p:sldId id="562" r:id="rId69"/>
    <p:sldId id="551" r:id="rId70"/>
    <p:sldId id="552" r:id="rId71"/>
    <p:sldId id="559" r:id="rId72"/>
    <p:sldId id="547" r:id="rId73"/>
    <p:sldId id="560" r:id="rId74"/>
    <p:sldId id="548" r:id="rId75"/>
    <p:sldId id="550" r:id="rId76"/>
    <p:sldId id="549" r:id="rId77"/>
    <p:sldId id="545" r:id="rId78"/>
    <p:sldId id="561" r:id="rId79"/>
    <p:sldId id="517" r:id="rId80"/>
    <p:sldId id="518" r:id="rId81"/>
    <p:sldId id="519" r:id="rId82"/>
    <p:sldId id="520" r:id="rId83"/>
    <p:sldId id="521" r:id="rId84"/>
    <p:sldId id="523" r:id="rId85"/>
    <p:sldId id="524" r:id="rId86"/>
    <p:sldId id="525" r:id="rId87"/>
    <p:sldId id="526" r:id="rId88"/>
    <p:sldId id="527" r:id="rId89"/>
    <p:sldId id="528" r:id="rId90"/>
    <p:sldId id="530" r:id="rId91"/>
    <p:sldId id="529" r:id="rId92"/>
    <p:sldId id="531" r:id="rId93"/>
    <p:sldId id="532" r:id="rId94"/>
    <p:sldId id="533" r:id="rId95"/>
    <p:sldId id="534" r:id="rId96"/>
    <p:sldId id="536" r:id="rId97"/>
    <p:sldId id="535" r:id="rId98"/>
    <p:sldId id="537" r:id="rId99"/>
  </p:sldIdLst>
  <p:sldSz cx="9144000" cy="6858000" type="screen4x3"/>
  <p:notesSz cx="7077075" cy="9363075"/>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00" autoAdjust="0"/>
    <p:restoredTop sz="86467" autoAdjust="0"/>
  </p:normalViewPr>
  <p:slideViewPr>
    <p:cSldViewPr snapToGrid="0">
      <p:cViewPr varScale="1">
        <p:scale>
          <a:sx n="59" d="100"/>
          <a:sy n="59" d="100"/>
        </p:scale>
        <p:origin x="1236"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25848"/>
    </p:cViewPr>
  </p:sorterViewPr>
  <p:notesViewPr>
    <p:cSldViewPr snapToGrid="0">
      <p:cViewPr varScale="1">
        <p:scale>
          <a:sx n="54" d="100"/>
          <a:sy n="54" d="100"/>
        </p:scale>
        <p:origin x="2784"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69780"/>
          </a:xfrm>
          <a:prstGeom prst="rect">
            <a:avLst/>
          </a:prstGeom>
        </p:spPr>
        <p:txBody>
          <a:bodyPr vert="horz" lIns="93936" tIns="46968" rIns="93936" bIns="46968" rtlCol="0"/>
          <a:lstStyle>
            <a:lvl1pPr algn="r">
              <a:defRPr sz="1200"/>
            </a:lvl1pPr>
          </a:lstStyle>
          <a:p>
            <a:fld id="{F828C31B-4A29-4AC7-BA5D-4D38F35C35BF}" type="datetimeFigureOut">
              <a:rPr lang="en-US" smtClean="0"/>
              <a:t>5/4/2022</a:t>
            </a:fld>
            <a:endParaRPr lang="en-US" dirty="0"/>
          </a:p>
        </p:txBody>
      </p:sp>
      <p:sp>
        <p:nvSpPr>
          <p:cNvPr id="4" name="Footer Placeholder 3"/>
          <p:cNvSpPr>
            <a:spLocks noGrp="1"/>
          </p:cNvSpPr>
          <p:nvPr>
            <p:ph type="ftr" sz="quarter" idx="2"/>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893297"/>
            <a:ext cx="3066733" cy="469779"/>
          </a:xfrm>
          <a:prstGeom prst="rect">
            <a:avLst/>
          </a:prstGeom>
        </p:spPr>
        <p:txBody>
          <a:bodyPr vert="horz" lIns="93936" tIns="46968" rIns="93936" bIns="46968" rtlCol="0" anchor="b"/>
          <a:lstStyle>
            <a:lvl1pPr algn="r">
              <a:defRPr sz="1200"/>
            </a:lvl1pPr>
          </a:lstStyle>
          <a:p>
            <a:fld id="{0737FAA5-A42F-4054-87F6-0DE43D98B245}" type="slidenum">
              <a:rPr lang="en-US" smtClean="0"/>
              <a:t>‹#›</a:t>
            </a:fld>
            <a:endParaRPr lang="en-US" dirty="0"/>
          </a:p>
        </p:txBody>
      </p:sp>
    </p:spTree>
    <p:extLst>
      <p:ext uri="{BB962C8B-B14F-4D97-AF65-F5344CB8AC3E}">
        <p14:creationId xmlns:p14="http://schemas.microsoft.com/office/powerpoint/2010/main" val="2109349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66733" cy="46815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a:defRPr sz="1200">
                <a:cs typeface="+mn-cs"/>
              </a:defRPr>
            </a:lvl1pPr>
          </a:lstStyle>
          <a:p>
            <a:pPr>
              <a:defRPr/>
            </a:pPr>
            <a:endParaRPr lang="en-US" dirty="0"/>
          </a:p>
        </p:txBody>
      </p:sp>
      <p:sp>
        <p:nvSpPr>
          <p:cNvPr id="4099" name="Rectangle 3"/>
          <p:cNvSpPr>
            <a:spLocks noGrp="1" noChangeArrowheads="1"/>
          </p:cNvSpPr>
          <p:nvPr>
            <p:ph type="dt" idx="1"/>
          </p:nvPr>
        </p:nvSpPr>
        <p:spPr bwMode="auto">
          <a:xfrm>
            <a:off x="4008705" y="0"/>
            <a:ext cx="3066733" cy="46815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algn="r">
              <a:defRPr sz="1200">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96975" y="701675"/>
            <a:ext cx="4683125"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7708" y="4447461"/>
            <a:ext cx="5661660" cy="421338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93296"/>
            <a:ext cx="3066733" cy="468154"/>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a:defRPr sz="1200">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4008705" y="8893296"/>
            <a:ext cx="3066733" cy="468154"/>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13</a:t>
            </a:fld>
            <a:endParaRPr lang="en-US" dirty="0"/>
          </a:p>
        </p:txBody>
      </p:sp>
    </p:spTree>
    <p:extLst>
      <p:ext uri="{BB962C8B-B14F-4D97-AF65-F5344CB8AC3E}">
        <p14:creationId xmlns:p14="http://schemas.microsoft.com/office/powerpoint/2010/main" val="1925400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47</a:t>
            </a:fld>
            <a:endParaRPr lang="en-US" dirty="0"/>
          </a:p>
        </p:txBody>
      </p:sp>
    </p:spTree>
    <p:extLst>
      <p:ext uri="{BB962C8B-B14F-4D97-AF65-F5344CB8AC3E}">
        <p14:creationId xmlns:p14="http://schemas.microsoft.com/office/powerpoint/2010/main" val="1659699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98</a:t>
            </a:fld>
            <a:endParaRPr lang="en-US" dirty="0"/>
          </a:p>
        </p:txBody>
      </p:sp>
    </p:spTree>
    <p:extLst>
      <p:ext uri="{BB962C8B-B14F-4D97-AF65-F5344CB8AC3E}">
        <p14:creationId xmlns:p14="http://schemas.microsoft.com/office/powerpoint/2010/main" val="755351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44" y="16"/>
            <a:ext cx="9143855" cy="6865874"/>
          </a:xfrm>
          <a:prstGeom prst="rect">
            <a:avLst/>
          </a:prstGeom>
        </p:spPr>
      </p:pic>
      <p:sp>
        <p:nvSpPr>
          <p:cNvPr id="2" name="Title 1"/>
          <p:cNvSpPr>
            <a:spLocks noGrp="1"/>
          </p:cNvSpPr>
          <p:nvPr>
            <p:ph type="title"/>
          </p:nvPr>
        </p:nvSpPr>
        <p:spPr>
          <a:xfrm>
            <a:off x="628650" y="2291187"/>
            <a:ext cx="78867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3650456" y="3619986"/>
            <a:ext cx="1843088" cy="597477"/>
          </a:xfrm>
        </p:spPr>
        <p:txBody>
          <a:bodyPr>
            <a:normAutofit/>
          </a:bodyPr>
          <a:lstStyle>
            <a:lvl1pPr marL="0" indent="0" algn="ctr">
              <a:buNone/>
              <a:defRPr sz="15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8646" y="6356350"/>
            <a:ext cx="1274569"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1722668" y="6375089"/>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charset="0"/>
              </a:defRPr>
            </a:lvl1pPr>
          </a:lstStyle>
          <a:p>
            <a:pPr defTabSz="685800"/>
            <a:r>
              <a:rPr lang="en-US" dirty="0">
                <a:solidFill>
                  <a:srgbClr val="FFFFFF"/>
                </a:solidFill>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01151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2" name="Text Placeholder 11"/>
          <p:cNvSpPr>
            <a:spLocks noGrp="1"/>
          </p:cNvSpPr>
          <p:nvPr>
            <p:ph type="body" sz="quarter" idx="17" hasCustomPrompt="1"/>
          </p:nvPr>
        </p:nvSpPr>
        <p:spPr>
          <a:xfrm>
            <a:off x="557683" y="1638300"/>
            <a:ext cx="8033657" cy="4394200"/>
          </a:xfrm>
        </p:spPr>
        <p:txBody>
          <a:bodyPr>
            <a:normAutofit/>
          </a:bodyPr>
          <a:lstStyle>
            <a:lvl1pPr marL="257175" indent="-257175">
              <a:buClr>
                <a:srgbClr val="004A78"/>
              </a:buClr>
              <a:buFont typeface="Arial" charset="0"/>
              <a:buChar char="•"/>
              <a:defRPr sz="1500">
                <a:solidFill>
                  <a:srgbClr val="000000"/>
                </a:solidFill>
              </a:defRPr>
            </a:lvl1pPr>
            <a:lvl2pPr marL="514350" marR="0" indent="-171450" algn="l" defTabSz="685800" rtl="0" eaLnBrk="1" fontAlgn="base" latinLnBrk="0" hangingPunct="1">
              <a:lnSpc>
                <a:spcPct val="90000"/>
              </a:lnSpc>
              <a:spcBef>
                <a:spcPts val="375"/>
              </a:spcBef>
              <a:spcAft>
                <a:spcPct val="0"/>
              </a:spcAft>
              <a:buClr>
                <a:srgbClr val="FF6300"/>
              </a:buClr>
              <a:buSzTx/>
              <a:buFont typeface="Arial" charset="0"/>
              <a:buChar char="•"/>
              <a:tabLst/>
              <a:defRPr sz="1500" baseline="0"/>
            </a:lvl2pPr>
            <a:lvl3pPr marL="857250" indent="-171450">
              <a:buClr>
                <a:srgbClr val="000000"/>
              </a:buClr>
              <a:buFont typeface="Arial" charset="0"/>
              <a:buChar char="•"/>
              <a:defRPr sz="1500"/>
            </a:lvl3pPr>
            <a:lvl4pPr marL="1200150" indent="-171450">
              <a:buClr>
                <a:srgbClr val="000000"/>
              </a:buClr>
              <a:buSzPct val="50000"/>
              <a:buFont typeface="LucidaGrande" charset="0"/>
              <a:buChar char="▶"/>
              <a:defRPr sz="1500"/>
            </a:lvl4pPr>
            <a:lvl5pPr marL="1543050" indent="-171450">
              <a:buClr>
                <a:srgbClr val="000000"/>
              </a:buClr>
              <a:buFont typeface="Helvetica" charset="0"/>
              <a:buChar char="⁃"/>
              <a:defRPr sz="15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p:nvSpPr>
        <p:spPr>
          <a:xfrm>
            <a:off x="1737360" y="6337389"/>
            <a:ext cx="71441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6542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2" name="Text Placeholder 11"/>
          <p:cNvSpPr>
            <a:spLocks noGrp="1"/>
          </p:cNvSpPr>
          <p:nvPr>
            <p:ph type="body" sz="quarter" idx="17" hasCustomPrompt="1"/>
          </p:nvPr>
        </p:nvSpPr>
        <p:spPr>
          <a:xfrm>
            <a:off x="557683" y="1638300"/>
            <a:ext cx="8033657" cy="4394200"/>
          </a:xfrm>
        </p:spPr>
        <p:txBody>
          <a:bodyPr>
            <a:normAutofit/>
          </a:bodyPr>
          <a:lstStyle>
            <a:lvl1pPr marL="342900" indent="-342900">
              <a:buClr>
                <a:srgbClr val="004A78"/>
              </a:buClr>
              <a:buFont typeface="+mj-lt"/>
              <a:buAutoNum type="arabicPeriod"/>
              <a:defRPr sz="1500">
                <a:solidFill>
                  <a:srgbClr val="000000"/>
                </a:solidFill>
              </a:defRPr>
            </a:lvl1pPr>
            <a:lvl2pPr marL="514350" marR="0" indent="-171450" algn="l" defTabSz="685800" rtl="0" eaLnBrk="1" fontAlgn="base" latinLnBrk="0" hangingPunct="1">
              <a:lnSpc>
                <a:spcPct val="90000"/>
              </a:lnSpc>
              <a:spcBef>
                <a:spcPts val="375"/>
              </a:spcBef>
              <a:spcAft>
                <a:spcPct val="0"/>
              </a:spcAft>
              <a:buClr>
                <a:srgbClr val="FF6300"/>
              </a:buClr>
              <a:buSzTx/>
              <a:buFont typeface="Arial" charset="0"/>
              <a:buChar char="•"/>
              <a:tabLst/>
              <a:defRPr sz="1500" baseline="0"/>
            </a:lvl2pPr>
            <a:lvl3pPr marL="857250" indent="-171450">
              <a:buClr>
                <a:srgbClr val="000000"/>
              </a:buClr>
              <a:buFont typeface="Arial" charset="0"/>
              <a:buChar char="•"/>
              <a:defRPr sz="1500"/>
            </a:lvl3pPr>
            <a:lvl4pPr marL="1200150" indent="-171450">
              <a:buClr>
                <a:srgbClr val="000000"/>
              </a:buClr>
              <a:buSzPct val="50000"/>
              <a:buFont typeface="LucidaGrande" charset="0"/>
              <a:buChar char="▶"/>
              <a:defRPr sz="1500"/>
            </a:lvl4pPr>
            <a:lvl5pPr marL="1543050" indent="-171450">
              <a:buClr>
                <a:srgbClr val="000000"/>
              </a:buClr>
              <a:buFont typeface="Helvetica" charset="0"/>
              <a:buChar char="⁃"/>
              <a:defRPr sz="15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p:nvSpPr>
        <p:spPr>
          <a:xfrm>
            <a:off x="2255900" y="6431021"/>
            <a:ext cx="67170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51988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12" name="Text Placeholder 11"/>
          <p:cNvSpPr>
            <a:spLocks noGrp="1"/>
          </p:cNvSpPr>
          <p:nvPr>
            <p:ph type="body" sz="quarter" idx="17" hasCustomPrompt="1"/>
          </p:nvPr>
        </p:nvSpPr>
        <p:spPr>
          <a:xfrm>
            <a:off x="557683" y="1638300"/>
            <a:ext cx="8033657" cy="4394200"/>
          </a:xfrm>
        </p:spPr>
        <p:txBody>
          <a:bodyPr>
            <a:normAutofit/>
          </a:bodyPr>
          <a:lstStyle>
            <a:lvl1pPr marL="257175" indent="-257175">
              <a:buClr>
                <a:srgbClr val="004A78"/>
              </a:buClr>
              <a:buFont typeface="Arial" charset="0"/>
              <a:buChar char="•"/>
              <a:defRPr sz="3200">
                <a:solidFill>
                  <a:srgbClr val="004A78"/>
                </a:solidFill>
              </a:defRPr>
            </a:lvl1pPr>
            <a:lvl2pPr marL="514350" marR="0" indent="-171450" algn="l" defTabSz="685800" rtl="0" eaLnBrk="1" fontAlgn="base" latinLnBrk="0" hangingPunct="1">
              <a:lnSpc>
                <a:spcPct val="90000"/>
              </a:lnSpc>
              <a:spcBef>
                <a:spcPts val="375"/>
              </a:spcBef>
              <a:spcAft>
                <a:spcPct val="0"/>
              </a:spcAft>
              <a:buClr>
                <a:srgbClr val="004A78"/>
              </a:buClr>
              <a:buSzTx/>
              <a:buFont typeface="Arial" charset="0"/>
              <a:buChar char="•"/>
              <a:tabLst/>
              <a:defRPr sz="2800" baseline="0"/>
            </a:lvl2pPr>
            <a:lvl3pPr marL="857250" indent="-171450">
              <a:buClr>
                <a:srgbClr val="004A78"/>
              </a:buClr>
              <a:buFont typeface="Arial" charset="0"/>
              <a:buChar char="•"/>
              <a:defRPr sz="2400"/>
            </a:lvl3pPr>
            <a:lvl4pPr marL="1200150" indent="-171450">
              <a:buClr>
                <a:srgbClr val="004A78"/>
              </a:buClr>
              <a:buSzPct val="50000"/>
              <a:buFont typeface="LucidaGrande" charset="0"/>
              <a:buChar char="▶"/>
              <a:defRPr sz="2400"/>
            </a:lvl4pPr>
            <a:lvl5pPr marL="1543050" indent="-171450">
              <a:buClr>
                <a:srgbClr val="000000"/>
              </a:buClr>
              <a:buFont typeface="Helvetica" charset="0"/>
              <a:buChar char="⁃"/>
              <a:defRPr sz="24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p:nvSpPr>
        <p:spPr>
          <a:xfrm>
            <a:off x="1783081" y="6363725"/>
            <a:ext cx="6808259"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7138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able Placeholder 4"/>
          <p:cNvSpPr>
            <a:spLocks noGrp="1"/>
          </p:cNvSpPr>
          <p:nvPr>
            <p:ph type="tbl" sz="quarter" idx="10"/>
          </p:nvPr>
        </p:nvSpPr>
        <p:spPr>
          <a:xfrm>
            <a:off x="1421642" y="2019869"/>
            <a:ext cx="6096000" cy="3380095"/>
          </a:xfrm>
        </p:spPr>
        <p:txBody>
          <a:bodyPr/>
          <a:lstStyle/>
          <a:p>
            <a:r>
              <a:rPr lang="en-US" dirty="0"/>
              <a:t>Click icon to add table</a:t>
            </a:r>
          </a:p>
        </p:txBody>
      </p:sp>
      <p:sp>
        <p:nvSpPr>
          <p:cNvPr id="6" name="Footer"/>
          <p:cNvSpPr txBox="1"/>
          <p:nvPr/>
        </p:nvSpPr>
        <p:spPr>
          <a:xfrm>
            <a:off x="1777800" y="6369539"/>
            <a:ext cx="67170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2240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Unit Slide">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44" y="16"/>
            <a:ext cx="9143855" cy="6865874"/>
          </a:xfrm>
          <a:prstGeom prst="rect">
            <a:avLst/>
          </a:prstGeom>
        </p:spPr>
      </p:pic>
      <p:sp>
        <p:nvSpPr>
          <p:cNvPr id="6" name="Text Placeholder 5"/>
          <p:cNvSpPr>
            <a:spLocks noGrp="1"/>
          </p:cNvSpPr>
          <p:nvPr>
            <p:ph type="body" sz="quarter" idx="11" hasCustomPrompt="1"/>
          </p:nvPr>
        </p:nvSpPr>
        <p:spPr>
          <a:xfrm>
            <a:off x="955931" y="2193424"/>
            <a:ext cx="7232139"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628650" y="3096123"/>
            <a:ext cx="7886700" cy="672105"/>
          </a:xfrm>
        </p:spPr>
        <p:txBody>
          <a:bodyPr/>
          <a:lstStyle>
            <a:lvl1pPr>
              <a:defRPr sz="3400">
                <a:solidFill>
                  <a:schemeClr val="bg1"/>
                </a:solidFill>
              </a:defRPr>
            </a:lvl1pPr>
          </a:lstStyle>
          <a:p>
            <a:r>
              <a:rPr lang="en-US" dirty="0"/>
              <a:t>Click to edit Master title style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8646" y="6356350"/>
            <a:ext cx="1274569"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1721231" y="6375089"/>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charset="0"/>
              </a:defRPr>
            </a:lvl1pPr>
          </a:lstStyle>
          <a:p>
            <a:pPr defTabSz="685800"/>
            <a:r>
              <a:rPr lang="en-US" dirty="0">
                <a:solidFill>
                  <a:srgbClr val="FFFFFF"/>
                </a:solidFill>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29245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hapter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4" y="16"/>
            <a:ext cx="9143855" cy="6865874"/>
          </a:xfrm>
          <a:prstGeom prst="rect">
            <a:avLst/>
          </a:prstGeom>
        </p:spPr>
      </p:pic>
      <p:sp>
        <p:nvSpPr>
          <p:cNvPr id="6" name="Text Placeholder 5"/>
          <p:cNvSpPr>
            <a:spLocks noGrp="1"/>
          </p:cNvSpPr>
          <p:nvPr>
            <p:ph type="body" sz="quarter" idx="11" hasCustomPrompt="1"/>
          </p:nvPr>
        </p:nvSpPr>
        <p:spPr>
          <a:xfrm>
            <a:off x="2997682" y="3112899"/>
            <a:ext cx="2473070" cy="618014"/>
          </a:xfrm>
        </p:spPr>
        <p:txBody>
          <a:bodyPr anchor="b">
            <a:noAutofit/>
          </a:bodyPr>
          <a:lstStyle>
            <a:lvl1pPr marL="0" indent="0" algn="l">
              <a:buNone/>
              <a:defRPr sz="2700" b="0" i="0">
                <a:solidFill>
                  <a:schemeClr val="bg1"/>
                </a:solidFill>
                <a:latin typeface="Arial" charset="0"/>
                <a:ea typeface="Arial" charset="0"/>
                <a:cs typeface="Arial"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2997683" y="4035475"/>
            <a:ext cx="4802013"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184548" y="314482"/>
            <a:ext cx="2507456" cy="4318000"/>
          </a:xfrm>
        </p:spPr>
        <p:txBody>
          <a:bodyPr/>
          <a:lstStyle/>
          <a:p>
            <a:r>
              <a:rPr lang="en-US" dirty="0"/>
              <a:t>Click icon to add picture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8646" y="6356350"/>
            <a:ext cx="1274569"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1728837" y="6356350"/>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charset="0"/>
              </a:defRPr>
            </a:lvl1pPr>
          </a:lstStyle>
          <a:p>
            <a:pPr defTabSz="685800"/>
            <a:r>
              <a:rPr lang="en-US" dirty="0">
                <a:solidFill>
                  <a:srgbClr val="FFFFFF"/>
                </a:solidFill>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41544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6" name="Text Placeholder 5"/>
          <p:cNvSpPr>
            <a:spLocks noGrp="1"/>
          </p:cNvSpPr>
          <p:nvPr>
            <p:ph type="body" sz="quarter" idx="15" hasCustomPrompt="1"/>
          </p:nvPr>
        </p:nvSpPr>
        <p:spPr>
          <a:xfrm>
            <a:off x="557683" y="1289684"/>
            <a:ext cx="8033657" cy="3732692"/>
          </a:xfrm>
        </p:spPr>
        <p:txBody>
          <a:bodyPr>
            <a:noAutofit/>
          </a:bodyPr>
          <a:lstStyle>
            <a:lvl1pPr marL="0" indent="0" algn="l">
              <a:buNone/>
              <a:defRPr sz="32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p:nvSpPr>
        <p:spPr>
          <a:xfrm>
            <a:off x="1785280" y="6365707"/>
            <a:ext cx="67170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14119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5" hasCustomPrompt="1"/>
          </p:nvPr>
        </p:nvSpPr>
        <p:spPr>
          <a:xfrm>
            <a:off x="557681" y="1290691"/>
            <a:ext cx="8033657" cy="348047"/>
          </a:xfrm>
        </p:spPr>
        <p:txBody>
          <a:bodyPr>
            <a:noAutofit/>
          </a:bodyPr>
          <a:lstStyle>
            <a:lvl1pPr marL="0" indent="0" algn="l">
              <a:buNone/>
              <a:defRPr sz="18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557680" y="1737343"/>
            <a:ext cx="8033657" cy="1462674"/>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557680" y="3389728"/>
            <a:ext cx="8033657" cy="348047"/>
          </a:xfrm>
        </p:spPr>
        <p:txBody>
          <a:bodyPr>
            <a:noAutofit/>
          </a:bodyPr>
          <a:lstStyle>
            <a:lvl1pPr marL="0" indent="0" algn="l">
              <a:buNone/>
              <a:defRPr sz="18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557680" y="3856204"/>
            <a:ext cx="8033657" cy="1462674"/>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p:nvSpPr>
        <p:spPr>
          <a:xfrm>
            <a:off x="2255900" y="6431021"/>
            <a:ext cx="67170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523130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557682" y="1655961"/>
            <a:ext cx="3813351" cy="415498"/>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15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557682" y="2202774"/>
            <a:ext cx="3813351" cy="3953578"/>
          </a:xfrm>
        </p:spPr>
        <p:txBody>
          <a:bodyPr>
            <a:normAutofit/>
          </a:bodyPr>
          <a:lstStyle>
            <a:lvl1pPr marL="171450" indent="-171450">
              <a:buClr>
                <a:srgbClr val="004A78"/>
              </a:buClr>
              <a:buFont typeface="Arial" charset="0"/>
              <a:buChar char="•"/>
              <a:defRPr sz="1350">
                <a:solidFill>
                  <a:srgbClr val="000000"/>
                </a:solidFill>
              </a:defRPr>
            </a:lvl1pPr>
            <a:lvl2pPr marL="514350" indent="-171450">
              <a:buClr>
                <a:srgbClr val="004A78"/>
              </a:buClr>
              <a:buFont typeface="Arial" charset="0"/>
              <a:buChar char="•"/>
              <a:defRPr sz="1350">
                <a:solidFill>
                  <a:srgbClr val="000000"/>
                </a:solidFill>
              </a:defRPr>
            </a:lvl2pPr>
            <a:lvl3pPr marL="857250" indent="-171450">
              <a:buClr>
                <a:srgbClr val="004A78"/>
              </a:buClr>
              <a:buFont typeface="Arial" charset="0"/>
              <a:buChar char="•"/>
              <a:defRPr sz="1350">
                <a:solidFill>
                  <a:srgbClr val="000000"/>
                </a:solidFill>
              </a:defRPr>
            </a:lvl3pPr>
            <a:lvl4pPr marL="1200150" indent="-171450">
              <a:buClr>
                <a:srgbClr val="004A78"/>
              </a:buClr>
              <a:buFont typeface="Arial" charset="0"/>
              <a:buChar char="•"/>
              <a:defRPr sz="1350">
                <a:solidFill>
                  <a:srgbClr val="000000"/>
                </a:solidFill>
              </a:defRPr>
            </a:lvl4pPr>
            <a:lvl5pPr marL="1543050" indent="-171450">
              <a:buClr>
                <a:srgbClr val="004A78"/>
              </a:buClr>
              <a:buFont typeface="Arial" charset="0"/>
              <a:buChar char="•"/>
              <a:defRPr sz="135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4777988" y="1655961"/>
            <a:ext cx="3813351" cy="415498"/>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15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4777988" y="2202774"/>
            <a:ext cx="3813351" cy="3953578"/>
          </a:xfrm>
        </p:spPr>
        <p:txBody>
          <a:bodyPr>
            <a:normAutofit/>
          </a:bodyPr>
          <a:lstStyle>
            <a:lvl1pPr>
              <a:buClr>
                <a:srgbClr val="004A78"/>
              </a:buClr>
              <a:defRPr sz="1350">
                <a:solidFill>
                  <a:srgbClr val="000000"/>
                </a:solidFill>
              </a:defRPr>
            </a:lvl1pPr>
            <a:lvl2pPr marL="514350" indent="-171450">
              <a:buClr>
                <a:srgbClr val="004A78"/>
              </a:buClr>
              <a:buFontTx/>
              <a:buChar char="‒"/>
              <a:defRPr sz="1350">
                <a:solidFill>
                  <a:srgbClr val="000000"/>
                </a:solidFill>
              </a:defRPr>
            </a:lvl2pPr>
            <a:lvl3pPr>
              <a:buClr>
                <a:srgbClr val="004A78"/>
              </a:buClr>
              <a:defRPr sz="1350">
                <a:solidFill>
                  <a:srgbClr val="000000"/>
                </a:solidFill>
              </a:defRPr>
            </a:lvl3pPr>
            <a:lvl4pPr>
              <a:buClr>
                <a:srgbClr val="004A78"/>
              </a:buClr>
              <a:defRPr sz="1350">
                <a:solidFill>
                  <a:srgbClr val="000000"/>
                </a:solidFill>
              </a:defRPr>
            </a:lvl4pPr>
            <a:lvl5pPr>
              <a:buClr>
                <a:srgbClr val="004A78"/>
              </a:buClr>
              <a:defRPr sz="135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p:nvSpPr>
        <p:spPr>
          <a:xfrm>
            <a:off x="2255900" y="6431021"/>
            <a:ext cx="67170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02074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557682" y="1425128"/>
            <a:ext cx="2475302" cy="646331"/>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15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557682" y="2202774"/>
            <a:ext cx="2475302" cy="3953578"/>
          </a:xfrm>
        </p:spPr>
        <p:txBody>
          <a:bodyPr>
            <a:normAutofit/>
          </a:bodyPr>
          <a:lstStyle>
            <a:lvl1pPr>
              <a:buClr>
                <a:srgbClr val="004A78"/>
              </a:buClr>
              <a:defRPr sz="1350">
                <a:solidFill>
                  <a:srgbClr val="000000"/>
                </a:solidFill>
              </a:defRPr>
            </a:lvl1pPr>
            <a:lvl2pPr marL="514350" indent="-171450">
              <a:buFontTx/>
              <a:buChar cha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3334349" y="1425128"/>
            <a:ext cx="2475302" cy="646331"/>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15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3334349" y="2202774"/>
            <a:ext cx="2475302" cy="3953578"/>
          </a:xfrm>
        </p:spPr>
        <p:txBody>
          <a:bodyPr>
            <a:normAutofit/>
          </a:bodyPr>
          <a:lstStyle>
            <a:lvl1pPr>
              <a:buClr>
                <a:srgbClr val="004A78"/>
              </a:buClr>
              <a:defRPr sz="1350">
                <a:solidFill>
                  <a:srgbClr val="000000"/>
                </a:solidFill>
              </a:defRPr>
            </a:lvl1pPr>
            <a:lvl2pPr marL="514350" indent="-171450">
              <a:buFontTx/>
              <a:buChar cha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6109465" y="1425128"/>
            <a:ext cx="2475302" cy="646331"/>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15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6116038" y="2202774"/>
            <a:ext cx="2475302" cy="3953578"/>
          </a:xfrm>
        </p:spPr>
        <p:txBody>
          <a:bodyPr>
            <a:normAutofit/>
          </a:bodyPr>
          <a:lstStyle>
            <a:lvl1pPr>
              <a:buClr>
                <a:srgbClr val="004A78"/>
              </a:buClr>
              <a:defRPr sz="1350">
                <a:solidFill>
                  <a:srgbClr val="000000"/>
                </a:solidFill>
              </a:defRPr>
            </a:lvl1pPr>
            <a:lvl2pPr marL="514350" indent="-171450">
              <a:buFontTx/>
              <a:buChar char="‒"/>
              <a:defRPr sz="1350"/>
            </a:lvl2pPr>
            <a:lvl3pPr>
              <a:defRPr sz="1350"/>
            </a:lvl3pPr>
            <a:lvl4pPr>
              <a:defRPr sz="1350"/>
            </a:lvl4pPr>
            <a:lvl5pPr>
              <a:defRPr sz="135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p:nvSpPr>
        <p:spPr>
          <a:xfrm>
            <a:off x="2255900" y="6431021"/>
            <a:ext cx="67170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96893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557683" y="1289685"/>
            <a:ext cx="8033657" cy="2750053"/>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555172" y="4846655"/>
            <a:ext cx="8033657" cy="825500"/>
          </a:xfrm>
        </p:spPr>
        <p:txBody>
          <a:bodyPr/>
          <a:lstStyle>
            <a:lvl1pPr marL="0" marR="0" indent="0" algn="l" defTabSz="685800" rtl="0" eaLnBrk="0" fontAlgn="base" latinLnBrk="0" hangingPunct="0">
              <a:lnSpc>
                <a:spcPct val="100000"/>
              </a:lnSpc>
              <a:spcBef>
                <a:spcPct val="0"/>
              </a:spcBef>
              <a:spcAft>
                <a:spcPct val="0"/>
              </a:spcAft>
              <a:buClrTx/>
              <a:buSzTx/>
              <a:buFontTx/>
              <a:buNone/>
              <a:tabLst/>
              <a:defRPr sz="1350">
                <a:solidFill>
                  <a:srgbClr val="006298"/>
                </a:solidFill>
                <a:latin typeface="Arial" panose="020B0604020202020204" pitchFamily="34" charset="0"/>
                <a:cs typeface="Arial" panose="020B0604020202020204" pitchFamily="34" charset="0"/>
              </a:defRPr>
            </a:lvl1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p:nvSpPr>
        <p:spPr>
          <a:xfrm>
            <a:off x="2255900" y="6431021"/>
            <a:ext cx="6717007"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70944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Picture Placeholder 5"/>
          <p:cNvSpPr>
            <a:spLocks noGrp="1"/>
          </p:cNvSpPr>
          <p:nvPr>
            <p:ph type="pic" sz="quarter" idx="10"/>
          </p:nvPr>
        </p:nvSpPr>
        <p:spPr>
          <a:xfrm>
            <a:off x="549839" y="1619557"/>
            <a:ext cx="485775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5609229" y="4070658"/>
            <a:ext cx="2982305" cy="1808163"/>
          </a:xfrm>
        </p:spPr>
        <p:txBody>
          <a:bodyPr/>
          <a:lstStyle>
            <a:lvl1pPr marL="0" marR="0" indent="0" algn="l" defTabSz="685800" rtl="0" eaLnBrk="0" fontAlgn="base" latinLnBrk="0" hangingPunct="0">
              <a:lnSpc>
                <a:spcPct val="100000"/>
              </a:lnSpc>
              <a:spcBef>
                <a:spcPct val="0"/>
              </a:spcBef>
              <a:spcAft>
                <a:spcPct val="0"/>
              </a:spcAft>
              <a:buClrTx/>
              <a:buSzTx/>
              <a:buFontTx/>
              <a:buNone/>
              <a:tabLst/>
              <a:defRPr sz="1350">
                <a:solidFill>
                  <a:srgbClr val="006298"/>
                </a:solidFill>
                <a:latin typeface="Arial" panose="020B0604020202020204" pitchFamily="34" charset="0"/>
                <a:cs typeface="Arial" panose="020B0604020202020204" pitchFamily="34" charset="0"/>
              </a:defRPr>
            </a:lvl1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p:nvSpPr>
        <p:spPr>
          <a:xfrm>
            <a:off x="1783079" y="6365706"/>
            <a:ext cx="6965770"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35303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6"/>
            <a:ext cx="78867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57632" y="6356351"/>
            <a:ext cx="118467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1744717" y="6310311"/>
            <a:ext cx="6770633"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rgbClr val="006298"/>
                </a:solidFill>
                <a:latin typeface="arial" charset="0"/>
              </a:defRPr>
            </a:lvl1pPr>
          </a:lstStyle>
          <a:p>
            <a:pPr defTabSz="685800"/>
            <a:r>
              <a:rPr lang="en-US" dirty="0">
                <a:cs typeface="+mn-cs"/>
              </a:rPr>
              <a:t>Carey, HTML5 and CSS3, 8th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89598742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sldNum="0" hd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5pPr>
      <a:lvl6pPr marL="3429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6pPr>
      <a:lvl7pPr marL="6858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7pPr>
      <a:lvl8pPr marL="10287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8pPr>
      <a:lvl9pPr marL="13716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750"/>
        </a:spcBef>
        <a:spcAft>
          <a:spcPct val="0"/>
        </a:spcAft>
        <a:buFont typeface="Arial" charset="0"/>
        <a:buNone/>
        <a:defRPr sz="3200" kern="1200" baseline="0">
          <a:solidFill>
            <a:srgbClr val="000000"/>
          </a:solidFill>
          <a:latin typeface="Arial" charset="0"/>
          <a:ea typeface="Arial" charset="0"/>
          <a:cs typeface="Arial" charset="0"/>
        </a:defRPr>
      </a:lvl1pPr>
      <a:lvl2pPr marL="514350" indent="-171450" algn="l" rtl="0" eaLnBrk="1" fontAlgn="base" hangingPunct="1">
        <a:lnSpc>
          <a:spcPct val="90000"/>
        </a:lnSpc>
        <a:spcBef>
          <a:spcPts val="375"/>
        </a:spcBef>
        <a:spcAft>
          <a:spcPct val="0"/>
        </a:spcAft>
        <a:buFont typeface="Arial" charset="0"/>
        <a:buChar char="•"/>
        <a:defRPr sz="1800" kern="1200" baseline="0">
          <a:solidFill>
            <a:srgbClr val="004A78"/>
          </a:solidFill>
          <a:latin typeface="Arial" charset="0"/>
          <a:ea typeface="Arial" charset="0"/>
          <a:cs typeface="Arial" charset="0"/>
        </a:defRPr>
      </a:lvl2pPr>
      <a:lvl3pPr marL="857250" indent="-171450" algn="l" rtl="0" eaLnBrk="1" fontAlgn="base" hangingPunct="1">
        <a:lnSpc>
          <a:spcPct val="90000"/>
        </a:lnSpc>
        <a:spcBef>
          <a:spcPts val="375"/>
        </a:spcBef>
        <a:spcAft>
          <a:spcPct val="0"/>
        </a:spcAft>
        <a:buFont typeface="Arial" charset="0"/>
        <a:buChar char="•"/>
        <a:defRPr sz="1500" kern="1200" baseline="0">
          <a:solidFill>
            <a:srgbClr val="004A78"/>
          </a:solidFill>
          <a:latin typeface="Arial" charset="0"/>
          <a:ea typeface="Arial" charset="0"/>
          <a:cs typeface="Arial" charset="0"/>
        </a:defRPr>
      </a:lvl3pPr>
      <a:lvl4pPr marL="12001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4pPr>
      <a:lvl5pPr marL="15430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BB88C5-9CA0-4A23-82E3-0A057E3763D0}"/>
              </a:ext>
            </a:extLst>
          </p:cNvPr>
          <p:cNvSpPr>
            <a:spLocks noGrp="1"/>
          </p:cNvSpPr>
          <p:nvPr>
            <p:ph type="title"/>
          </p:nvPr>
        </p:nvSpPr>
        <p:spPr/>
        <p:txBody>
          <a:bodyPr/>
          <a:lstStyle/>
          <a:p>
            <a:r>
              <a:rPr lang="en-US" sz="5000" dirty="0"/>
              <a:t>Tutorial 03</a:t>
            </a:r>
          </a:p>
        </p:txBody>
      </p:sp>
      <p:sp>
        <p:nvSpPr>
          <p:cNvPr id="5" name="Text Placeholder 4">
            <a:extLst>
              <a:ext uri="{FF2B5EF4-FFF2-40B4-BE49-F238E27FC236}">
                <a16:creationId xmlns:a16="http://schemas.microsoft.com/office/drawing/2014/main" id="{6172A042-96CD-495D-921B-6FFE20D0BA08}"/>
              </a:ext>
            </a:extLst>
          </p:cNvPr>
          <p:cNvSpPr>
            <a:spLocks noGrp="1"/>
          </p:cNvSpPr>
          <p:nvPr>
            <p:ph type="body" sz="quarter" idx="10"/>
          </p:nvPr>
        </p:nvSpPr>
        <p:spPr>
          <a:xfrm>
            <a:off x="1936750" y="3584049"/>
            <a:ext cx="5270500" cy="597477"/>
          </a:xfrm>
        </p:spPr>
        <p:txBody>
          <a:bodyPr>
            <a:noAutofit/>
          </a:bodyPr>
          <a:lstStyle/>
          <a:p>
            <a:r>
              <a:rPr lang="en-US" sz="3400" b="1" dirty="0">
                <a:solidFill>
                  <a:srgbClr val="FFFFFF"/>
                </a:solidFill>
              </a:rPr>
              <a:t>Designing a Page Layout</a:t>
            </a:r>
            <a:endParaRPr lang="en-US" sz="3400" dirty="0"/>
          </a:p>
        </p:txBody>
      </p:sp>
      <p:sp>
        <p:nvSpPr>
          <p:cNvPr id="12" name="Footer Placeholder 11">
            <a:extLst>
              <a:ext uri="{FF2B5EF4-FFF2-40B4-BE49-F238E27FC236}">
                <a16:creationId xmlns:a16="http://schemas.microsoft.com/office/drawing/2014/main" id="{B8B256E9-DF2C-4D8F-A3CE-E53FEDA99FD5}"/>
              </a:ext>
            </a:extLst>
          </p:cNvPr>
          <p:cNvSpPr>
            <a:spLocks noGrp="1"/>
          </p:cNvSpPr>
          <p:nvPr>
            <p:ph type="ftr" sz="quarter" idx="3"/>
          </p:nvPr>
        </p:nvSpPr>
        <p:spPr/>
        <p:txBody>
          <a:bodyPr/>
          <a:lstStyle/>
          <a:p>
            <a:pPr defTabSz="685800"/>
            <a:r>
              <a:rPr lang="en-US" dirty="0">
                <a:solidFill>
                  <a:srgbClr val="FFFFFF"/>
                </a:solidFill>
                <a:cs typeface="+mn-cs"/>
              </a:rPr>
              <a:t>Carey, HTML5 and CSS3, 8th Edition. © 2021 Cengage. All Rights Reserved. May not be scanned, copied or duplicated, or posted to a publicly accessible website, in whole or in part.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Page Layout Designs (continued 1)</a:t>
            </a:r>
          </a:p>
        </p:txBody>
      </p:sp>
      <p:pic>
        <p:nvPicPr>
          <p:cNvPr id="4" name="Picture Placeholder 3" descr="This figure explains the difference between fixed and fluid layouts.&#10;The figure is in the form of a rectangle and consists of two main rectangular boxes and six small boxes below them. The first main box labeled “FIXED” is positioned on the left side of the figure and is divided into two horizontal sections. The first section contains the label and is marked 1280 px. The second section is divided into three small vertical portions. The first portion is marked 256 px and the second and third portions are marked 512 px.&#10;Three small rectangular boxes containing similar sections are positioned below the box labeled “FIXED”. Text that reads “fixed layouts stay the same size regardless of screen resolution” is positioned below the three small boxes.&#10;The second main box labeled “FLUID” is positioned on the right side of the figure and is divided into two horizontal sections. The first section contains the label and is marked 100%. The second section is divided into three vertical portions. The first portion is marked 20% and the second and third portions are marked 40%.&#10;Three small rectangular boxes containing similar sections are positioned below the box labeled “FLUID”. Text that reads “fluid layouts change with the screen resolution” is positioned below the three small rectangular boxes." title="Figure 3-5 Fixed layouts vs. fluid layouts"/>
          <p:cNvPicPr>
            <a:picLocks noGrp="1" noChangeAspect="1"/>
          </p:cNvPicPr>
          <p:nvPr>
            <p:ph type="pic" sz="quarter" idx="10"/>
          </p:nvPr>
        </p:nvPicPr>
        <p:blipFill>
          <a:blip r:embed="rId2"/>
          <a:stretch>
            <a:fillRect/>
          </a:stretch>
        </p:blipFill>
        <p:spPr>
          <a:xfrm>
            <a:off x="501468" y="1668542"/>
            <a:ext cx="8141064" cy="4319024"/>
          </a:xfrm>
          <a:prstGeom prst="rect">
            <a:avLst/>
          </a:prstGeom>
        </p:spPr>
      </p:pic>
    </p:spTree>
    <p:extLst>
      <p:ext uri="{BB962C8B-B14F-4D97-AF65-F5344CB8AC3E}">
        <p14:creationId xmlns:p14="http://schemas.microsoft.com/office/powerpoint/2010/main" val="910178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Width and Height</a:t>
            </a:r>
          </a:p>
        </p:txBody>
      </p:sp>
      <p:sp>
        <p:nvSpPr>
          <p:cNvPr id="3" name="Text Placeholder 2"/>
          <p:cNvSpPr>
            <a:spLocks noGrp="1"/>
          </p:cNvSpPr>
          <p:nvPr>
            <p:ph type="body" sz="quarter" idx="17"/>
          </p:nvPr>
        </p:nvSpPr>
        <p:spPr/>
        <p:txBody>
          <a:bodyPr/>
          <a:lstStyle/>
          <a:p>
            <a:r>
              <a:rPr lang="en-US" dirty="0"/>
              <a:t>The width and height of an element are set using the following properties:</a:t>
            </a:r>
          </a:p>
          <a:p>
            <a:pPr marL="468313" indent="0">
              <a:buNone/>
            </a:pPr>
            <a:r>
              <a:rPr lang="en-US" sz="2600" dirty="0">
                <a:latin typeface="Courier New" panose="02070309020205020404" pitchFamily="49" charset="0"/>
                <a:cs typeface="Courier New" panose="02070309020205020404" pitchFamily="49" charset="0"/>
              </a:rPr>
              <a:t>width: value;</a:t>
            </a:r>
          </a:p>
          <a:p>
            <a:pPr marL="468313" indent="0">
              <a:buNone/>
            </a:pPr>
            <a:r>
              <a:rPr lang="en-US" sz="2600" dirty="0">
                <a:latin typeface="Courier New" panose="02070309020205020404" pitchFamily="49" charset="0"/>
                <a:cs typeface="Courier New" panose="02070309020205020404" pitchFamily="49" charset="0"/>
              </a:rPr>
              <a:t>height: value;</a:t>
            </a:r>
          </a:p>
          <a:p>
            <a:pPr marL="468313" indent="0">
              <a:buNone/>
            </a:pPr>
            <a:r>
              <a:rPr lang="en-US" dirty="0"/>
              <a:t>where </a:t>
            </a:r>
            <a:r>
              <a:rPr lang="en-US" sz="2600" dirty="0">
                <a:latin typeface="Courier New" panose="02070309020205020404" pitchFamily="49" charset="0"/>
                <a:cs typeface="Courier New" panose="02070309020205020404" pitchFamily="49" charset="0"/>
              </a:rPr>
              <a:t>value</a:t>
            </a:r>
            <a:r>
              <a:rPr lang="en-US" dirty="0"/>
              <a:t> is the width or height using one of the CSS units of measurement or as a percentage of the width or height of the parent element</a:t>
            </a:r>
          </a:p>
          <a:p>
            <a:endParaRPr lang="en-US" dirty="0"/>
          </a:p>
        </p:txBody>
      </p:sp>
    </p:spTree>
    <p:extLst>
      <p:ext uri="{BB962C8B-B14F-4D97-AF65-F5344CB8AC3E}">
        <p14:creationId xmlns:p14="http://schemas.microsoft.com/office/powerpoint/2010/main" val="720348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Maximum and Minimum Dimensions</a:t>
            </a:r>
          </a:p>
        </p:txBody>
      </p:sp>
      <p:sp>
        <p:nvSpPr>
          <p:cNvPr id="3" name="Text Placeholder 2"/>
          <p:cNvSpPr>
            <a:spLocks noGrp="1"/>
          </p:cNvSpPr>
          <p:nvPr>
            <p:ph type="body" sz="quarter" idx="17"/>
          </p:nvPr>
        </p:nvSpPr>
        <p:spPr/>
        <p:txBody>
          <a:bodyPr>
            <a:normAutofit fontScale="92500"/>
          </a:bodyPr>
          <a:lstStyle/>
          <a:p>
            <a:r>
              <a:rPr lang="en-US" dirty="0"/>
              <a:t>Set limits on the width or height of a block element by applying the following properties:</a:t>
            </a:r>
          </a:p>
          <a:p>
            <a:pPr marL="463550" indent="0">
              <a:buNone/>
            </a:pPr>
            <a:r>
              <a:rPr lang="en-US" sz="2800" dirty="0">
                <a:latin typeface="Courier New" panose="02070309020205020404" pitchFamily="49" charset="0"/>
                <a:cs typeface="Courier New" panose="02070309020205020404" pitchFamily="49" charset="0"/>
              </a:rPr>
              <a:t>min-width: value;</a:t>
            </a:r>
          </a:p>
          <a:p>
            <a:pPr marL="463550" indent="0">
              <a:buNone/>
            </a:pPr>
            <a:r>
              <a:rPr lang="en-US" sz="2800" dirty="0">
                <a:latin typeface="Courier New" panose="02070309020205020404" pitchFamily="49" charset="0"/>
                <a:cs typeface="Courier New" panose="02070309020205020404" pitchFamily="49" charset="0"/>
              </a:rPr>
              <a:t>min-height: value;</a:t>
            </a:r>
          </a:p>
          <a:p>
            <a:pPr marL="463550" indent="0">
              <a:buNone/>
            </a:pPr>
            <a:r>
              <a:rPr lang="en-US" sz="2800" dirty="0">
                <a:latin typeface="Courier New" panose="02070309020205020404" pitchFamily="49" charset="0"/>
                <a:cs typeface="Courier New" panose="02070309020205020404" pitchFamily="49" charset="0"/>
              </a:rPr>
              <a:t>max-width: value;</a:t>
            </a:r>
          </a:p>
          <a:p>
            <a:pPr marL="463550" indent="0">
              <a:buNone/>
            </a:pPr>
            <a:r>
              <a:rPr lang="en-US" sz="2800" dirty="0">
                <a:latin typeface="Courier New" panose="02070309020205020404" pitchFamily="49" charset="0"/>
                <a:cs typeface="Courier New" panose="02070309020205020404" pitchFamily="49" charset="0"/>
              </a:rPr>
              <a:t>max-height: value;</a:t>
            </a:r>
          </a:p>
          <a:p>
            <a:pPr marL="463550" indent="0">
              <a:buNone/>
            </a:pPr>
            <a:r>
              <a:rPr lang="en-US" dirty="0"/>
              <a:t>where </a:t>
            </a:r>
            <a:r>
              <a:rPr lang="en-US" sz="2800" dirty="0">
                <a:latin typeface="Courier New" panose="02070309020205020404" pitchFamily="49" charset="0"/>
                <a:cs typeface="Courier New" panose="02070309020205020404" pitchFamily="49" charset="0"/>
              </a:rPr>
              <a:t>value</a:t>
            </a:r>
            <a:r>
              <a:rPr lang="en-US" dirty="0"/>
              <a:t> is a length expressed in one of the CSS units of measure (usually pixels to match the display device measurement unit)</a:t>
            </a:r>
          </a:p>
        </p:txBody>
      </p:sp>
    </p:spTree>
    <p:extLst>
      <p:ext uri="{BB962C8B-B14F-4D97-AF65-F5344CB8AC3E}">
        <p14:creationId xmlns:p14="http://schemas.microsoft.com/office/powerpoint/2010/main" val="289105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Maximum and Minimum Dimensions (continued 1)</a:t>
            </a:r>
          </a:p>
        </p:txBody>
      </p:sp>
      <p:pic>
        <p:nvPicPr>
          <p:cNvPr id="5" name="Content Placeholder 6" descr="Figure 3-6 Setting the width of the page body and logo&#10;&#10;Figure 3-6 explains how to set the width of a page body and logo.&#10;The first line of the code reads “/* Body Styles */”. The second line of the code reads “body {”. The third line of the code reads “max-width: 960px;”. The fourth line of the code reads “min-width: 640px;”. The fifth line of the code reads “width: 95%;”. A rectangular box labeled “web page width is 95% of the browser window ranging from 640 pixels to 960 pixels” is positioned to the left of the code. An arrow originating from this box points to the third, fourth, and fifth lines of the code. The sixth line of the code reads “}”.&#10;The seventh line of the code reads “/* Body Header Styles */”. The eighth line of the code reads “body &gt; header &gt; img {”. The ninth line of the code reads “display: block;”. A rectangular box labeled “displays the logo image as a block element” is positioned below the first rectangular box. An arrow originating from the second rectangular box points to the ninth line of the code.&#10;The tenth line of the code reads “width: 100%;”. A rectangular box labeled “sets the width of the logo to 100% of the page body” is positioned below the second rectangular box. An arrow originating from the third rectangular box points to the tenth line of the code. The eleventh line of the code reads “}”."/>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894837" y="1674148"/>
            <a:ext cx="7354326" cy="4410691"/>
          </a:xfrm>
        </p:spPr>
      </p:pic>
    </p:spTree>
    <p:extLst>
      <p:ext uri="{BB962C8B-B14F-4D97-AF65-F5344CB8AC3E}">
        <p14:creationId xmlns:p14="http://schemas.microsoft.com/office/powerpoint/2010/main" val="1603605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Centering a Block Element</a:t>
            </a:r>
          </a:p>
        </p:txBody>
      </p:sp>
      <p:sp>
        <p:nvSpPr>
          <p:cNvPr id="3" name="Text Placeholder 2"/>
          <p:cNvSpPr>
            <a:spLocks noGrp="1"/>
          </p:cNvSpPr>
          <p:nvPr>
            <p:ph type="body" sz="quarter" idx="17"/>
          </p:nvPr>
        </p:nvSpPr>
        <p:spPr/>
        <p:txBody>
          <a:bodyPr>
            <a:normAutofit/>
          </a:bodyPr>
          <a:lstStyle/>
          <a:p>
            <a:r>
              <a:rPr lang="en-IN" dirty="0"/>
              <a:t>Block elements can be centered horizontally within their parent element by setting both the left and right margins to </a:t>
            </a:r>
            <a:r>
              <a:rPr lang="en-IN" sz="2600" dirty="0">
                <a:latin typeface="Courier New" panose="02070309020205020404" pitchFamily="49" charset="0"/>
                <a:cs typeface="Courier New" panose="02070309020205020404" pitchFamily="49" charset="0"/>
              </a:rPr>
              <a:t>auto</a:t>
            </a:r>
          </a:p>
          <a:p>
            <a:r>
              <a:rPr lang="en-US" dirty="0"/>
              <a:t>Example: center the page body within the browser window using the style rule</a:t>
            </a:r>
          </a:p>
          <a:p>
            <a:pPr marL="463550" indent="0">
              <a:buNone/>
            </a:pPr>
            <a:r>
              <a:rPr lang="en-IN" sz="2600" dirty="0">
                <a:latin typeface="Courier New" panose="02070309020205020404" pitchFamily="49" charset="0"/>
                <a:cs typeface="Courier New" panose="02070309020205020404" pitchFamily="49" charset="0"/>
              </a:rPr>
              <a:t>body {</a:t>
            </a:r>
          </a:p>
          <a:p>
            <a:pPr marL="463550" lvl="2" indent="0">
              <a:buNone/>
            </a:pPr>
            <a:r>
              <a:rPr lang="en-IN" sz="2600" dirty="0">
                <a:latin typeface="Courier New" panose="02070309020205020404" pitchFamily="49" charset="0"/>
                <a:cs typeface="Courier New" panose="02070309020205020404" pitchFamily="49" charset="0"/>
              </a:rPr>
              <a:t>	margin-left: auto;</a:t>
            </a:r>
          </a:p>
          <a:p>
            <a:pPr marL="463550" lvl="2" indent="0">
              <a:buNone/>
            </a:pPr>
            <a:r>
              <a:rPr lang="en-IN" sz="2600" dirty="0">
                <a:latin typeface="Courier New" panose="02070309020205020404" pitchFamily="49" charset="0"/>
                <a:cs typeface="Courier New" panose="02070309020205020404" pitchFamily="49" charset="0"/>
              </a:rPr>
              <a:t>	margin-right: auto;</a:t>
            </a:r>
          </a:p>
          <a:p>
            <a:pPr marL="463550" lvl="2" indent="0">
              <a:buNone/>
            </a:pPr>
            <a:r>
              <a:rPr lang="en-IN" sz="2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01247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Centering</a:t>
            </a:r>
          </a:p>
        </p:txBody>
      </p:sp>
      <p:sp>
        <p:nvSpPr>
          <p:cNvPr id="3" name="Text Placeholder 2"/>
          <p:cNvSpPr>
            <a:spLocks noGrp="1"/>
          </p:cNvSpPr>
          <p:nvPr>
            <p:ph type="body" sz="quarter" idx="17"/>
          </p:nvPr>
        </p:nvSpPr>
        <p:spPr/>
        <p:txBody>
          <a:bodyPr>
            <a:normAutofit/>
          </a:bodyPr>
          <a:lstStyle/>
          <a:p>
            <a:r>
              <a:rPr lang="en-US" dirty="0"/>
              <a:t>Centering an element vertically can be accomplished by displaying the parent element as a table cell and setting the </a:t>
            </a:r>
            <a:r>
              <a:rPr lang="en-US" sz="2600" dirty="0">
                <a:latin typeface="Courier New" panose="02070309020205020404" pitchFamily="49" charset="0"/>
                <a:cs typeface="Courier New" panose="02070309020205020404" pitchFamily="49" charset="0"/>
              </a:rPr>
              <a:t>vertical-align</a:t>
            </a:r>
            <a:r>
              <a:rPr lang="en-US" dirty="0"/>
              <a:t> property to </a:t>
            </a:r>
            <a:r>
              <a:rPr lang="en-US" sz="2600" dirty="0">
                <a:latin typeface="Courier New" panose="02070309020205020404" pitchFamily="49" charset="0"/>
                <a:cs typeface="Courier New" panose="02070309020205020404" pitchFamily="49" charset="0"/>
              </a:rPr>
              <a:t>middle</a:t>
            </a:r>
          </a:p>
          <a:p>
            <a:r>
              <a:rPr lang="en-US" dirty="0"/>
              <a:t>Example: to vertically center the following </a:t>
            </a:r>
            <a:r>
              <a:rPr lang="en-US" sz="2600" dirty="0">
                <a:latin typeface="Courier New" panose="02070309020205020404" pitchFamily="49" charset="0"/>
                <a:cs typeface="Courier New" panose="02070309020205020404" pitchFamily="49" charset="0"/>
              </a:rPr>
              <a:t>h1</a:t>
            </a:r>
            <a:r>
              <a:rPr lang="en-US" dirty="0"/>
              <a:t> heading within the </a:t>
            </a:r>
            <a:r>
              <a:rPr lang="en-US" sz="2600" dirty="0">
                <a:latin typeface="Courier New" panose="02070309020205020404" pitchFamily="49" charset="0"/>
                <a:cs typeface="Courier New" panose="02070309020205020404" pitchFamily="49" charset="0"/>
              </a:rPr>
              <a:t>div</a:t>
            </a:r>
            <a:r>
              <a:rPr lang="en-US" dirty="0"/>
              <a:t> element:</a:t>
            </a:r>
          </a:p>
          <a:p>
            <a:pPr marL="463550" indent="0">
              <a:buNone/>
            </a:pPr>
            <a:r>
              <a:rPr lang="en-US" sz="2600" dirty="0">
                <a:latin typeface="Courier New" panose="02070309020205020404" pitchFamily="49" charset="0"/>
                <a:cs typeface="Courier New" panose="02070309020205020404" pitchFamily="49" charset="0"/>
              </a:rPr>
              <a:t>&lt;div&gt;</a:t>
            </a:r>
          </a:p>
          <a:p>
            <a:pPr marL="463550" indent="0">
              <a:buNone/>
            </a:pPr>
            <a:r>
              <a:rPr lang="en-US" sz="2600" dirty="0">
                <a:latin typeface="Courier New" panose="02070309020205020404" pitchFamily="49" charset="0"/>
                <a:cs typeface="Courier New" panose="02070309020205020404" pitchFamily="49" charset="0"/>
              </a:rPr>
              <a:t>	&lt;h1&gt;Pandaisia Chocolates&lt;/h1&gt;</a:t>
            </a:r>
          </a:p>
          <a:p>
            <a:pPr marL="463550" indent="0">
              <a:buNone/>
            </a:pPr>
            <a:r>
              <a:rPr lang="en-US" sz="2600" dirty="0">
                <a:latin typeface="Courier New" panose="02070309020205020404" pitchFamily="49" charset="0"/>
                <a:cs typeface="Courier New" panose="02070309020205020404" pitchFamily="49" charset="0"/>
              </a:rPr>
              <a:t>&lt;/div&gt;</a:t>
            </a:r>
          </a:p>
          <a:p>
            <a:endParaRPr lang="en-US" dirty="0"/>
          </a:p>
        </p:txBody>
      </p:sp>
    </p:spTree>
    <p:extLst>
      <p:ext uri="{BB962C8B-B14F-4D97-AF65-F5344CB8AC3E}">
        <p14:creationId xmlns:p14="http://schemas.microsoft.com/office/powerpoint/2010/main" val="958286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Centering (continued 1)</a:t>
            </a:r>
          </a:p>
        </p:txBody>
      </p:sp>
      <p:sp>
        <p:nvSpPr>
          <p:cNvPr id="3" name="Text Placeholder 2"/>
          <p:cNvSpPr>
            <a:spLocks noGrp="1"/>
          </p:cNvSpPr>
          <p:nvPr>
            <p:ph type="body" sz="quarter" idx="17"/>
          </p:nvPr>
        </p:nvSpPr>
        <p:spPr/>
        <p:txBody>
          <a:bodyPr>
            <a:normAutofit/>
          </a:bodyPr>
          <a:lstStyle/>
          <a:p>
            <a:r>
              <a:rPr lang="en-US" dirty="0"/>
              <a:t>Apply the style rule</a:t>
            </a:r>
          </a:p>
          <a:p>
            <a:pPr marL="463550" indent="0">
              <a:buNone/>
            </a:pPr>
            <a:r>
              <a:rPr lang="en-US" sz="2600" dirty="0">
                <a:latin typeface="Courier New" panose="02070309020205020404" pitchFamily="49" charset="0"/>
                <a:cs typeface="Courier New" panose="02070309020205020404" pitchFamily="49" charset="0"/>
              </a:rPr>
              <a:t>div {</a:t>
            </a:r>
          </a:p>
          <a:p>
            <a:pPr marL="463550" indent="0">
              <a:buNone/>
            </a:pPr>
            <a:r>
              <a:rPr lang="en-US" sz="2600" dirty="0">
                <a:latin typeface="Courier New" panose="02070309020205020404" pitchFamily="49" charset="0"/>
                <a:cs typeface="Courier New" panose="02070309020205020404" pitchFamily="49" charset="0"/>
              </a:rPr>
              <a:t>	height: 40px;</a:t>
            </a:r>
          </a:p>
          <a:p>
            <a:pPr marL="463550" indent="0">
              <a:buNone/>
            </a:pPr>
            <a:r>
              <a:rPr lang="en-US" sz="2600" dirty="0">
                <a:latin typeface="Courier New" panose="02070309020205020404" pitchFamily="49" charset="0"/>
                <a:cs typeface="Courier New" panose="02070309020205020404" pitchFamily="49" charset="0"/>
              </a:rPr>
              <a:t>	display: table-cell;</a:t>
            </a:r>
          </a:p>
          <a:p>
            <a:pPr marL="463550" indent="0">
              <a:buNone/>
            </a:pPr>
            <a:r>
              <a:rPr lang="en-US" sz="2600" dirty="0">
                <a:latin typeface="Courier New" panose="02070309020205020404" pitchFamily="49" charset="0"/>
                <a:cs typeface="Courier New" panose="02070309020205020404" pitchFamily="49" charset="0"/>
              </a:rPr>
              <a:t>	vertical-align: middle;</a:t>
            </a:r>
          </a:p>
          <a:p>
            <a:pPr marL="463550" indent="0">
              <a:buNone/>
            </a:pPr>
            <a:r>
              <a:rPr lang="en-US" sz="2600" dirty="0">
                <a:latin typeface="Courier New" panose="02070309020205020404" pitchFamily="49" charset="0"/>
                <a:cs typeface="Courier New" panose="02070309020205020404" pitchFamily="49" charset="0"/>
              </a:rPr>
              <a:t>}</a:t>
            </a:r>
          </a:p>
          <a:p>
            <a:r>
              <a:rPr lang="en-US" dirty="0"/>
              <a:t>Using this style rule, the </a:t>
            </a:r>
            <a:r>
              <a:rPr lang="en-US" sz="2600" dirty="0">
                <a:latin typeface="Courier New" panose="02070309020205020404" pitchFamily="49" charset="0"/>
                <a:cs typeface="Courier New" panose="02070309020205020404" pitchFamily="49" charset="0"/>
              </a:rPr>
              <a:t>h1</a:t>
            </a:r>
            <a:r>
              <a:rPr lang="en-US" dirty="0"/>
              <a:t> heading will be vertically centered</a:t>
            </a:r>
          </a:p>
          <a:p>
            <a:endParaRPr lang="en-US" dirty="0"/>
          </a:p>
        </p:txBody>
      </p:sp>
    </p:spTree>
    <p:extLst>
      <p:ext uri="{BB962C8B-B14F-4D97-AF65-F5344CB8AC3E}">
        <p14:creationId xmlns:p14="http://schemas.microsoft.com/office/powerpoint/2010/main" val="2989064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Centering (continued 2)</a:t>
            </a:r>
          </a:p>
        </p:txBody>
      </p:sp>
      <p:sp>
        <p:nvSpPr>
          <p:cNvPr id="3" name="Text Placeholder 2"/>
          <p:cNvSpPr>
            <a:spLocks noGrp="1"/>
          </p:cNvSpPr>
          <p:nvPr>
            <p:ph type="body" sz="quarter" idx="17"/>
          </p:nvPr>
        </p:nvSpPr>
        <p:spPr/>
        <p:txBody>
          <a:bodyPr>
            <a:normAutofit/>
          </a:bodyPr>
          <a:lstStyle/>
          <a:p>
            <a:r>
              <a:rPr lang="en-US" dirty="0"/>
              <a:t>Can vertically center a single line of text within its parent element</a:t>
            </a:r>
          </a:p>
          <a:p>
            <a:r>
              <a:rPr lang="en-US" dirty="0"/>
              <a:t>Set text line height to be larger than font size</a:t>
            </a:r>
          </a:p>
          <a:p>
            <a:pPr marL="463550" indent="0">
              <a:buNone/>
            </a:pPr>
            <a:r>
              <a:rPr lang="en-US" sz="2800" dirty="0">
                <a:latin typeface="Courier New" panose="02070309020205020404" pitchFamily="49" charset="0"/>
                <a:cs typeface="Courier New" panose="02070309020205020404" pitchFamily="49" charset="0"/>
              </a:rPr>
              <a:t>h1 {</a:t>
            </a:r>
          </a:p>
          <a:p>
            <a:pPr marL="1377950" indent="0">
              <a:buNone/>
            </a:pPr>
            <a:r>
              <a:rPr lang="en-US" sz="2800" dirty="0">
                <a:latin typeface="Courier New" panose="02070309020205020404" pitchFamily="49" charset="0"/>
                <a:cs typeface="Courier New" panose="02070309020205020404" pitchFamily="49" charset="0"/>
              </a:rPr>
              <a:t>font-size: 1.4em;</a:t>
            </a:r>
          </a:p>
          <a:p>
            <a:pPr marL="1377950" indent="0">
              <a:buNone/>
            </a:pPr>
            <a:r>
              <a:rPr lang="en-US" sz="2800" dirty="0">
                <a:latin typeface="Courier New" panose="02070309020205020404" pitchFamily="49" charset="0"/>
                <a:cs typeface="Courier New" panose="02070309020205020404" pitchFamily="49" charset="0"/>
              </a:rPr>
              <a:t>line-height: 2em;</a:t>
            </a:r>
          </a:p>
          <a:p>
            <a:pPr marL="1146175" indent="0">
              <a:buNone/>
            </a:pPr>
            <a:r>
              <a:rPr lang="en-US" sz="2800" dirty="0">
                <a:latin typeface="Courier New" panose="02070309020205020404" pitchFamily="49" charset="0"/>
                <a:cs typeface="Courier New" panose="02070309020205020404" pitchFamily="49" charset="0"/>
              </a:rPr>
              <a:t>}</a:t>
            </a:r>
          </a:p>
          <a:p>
            <a:r>
              <a:rPr lang="en-US" dirty="0"/>
              <a:t>This only works for a single line of text</a:t>
            </a:r>
          </a:p>
        </p:txBody>
      </p:sp>
    </p:spTree>
    <p:extLst>
      <p:ext uri="{BB962C8B-B14F-4D97-AF65-F5344CB8AC3E}">
        <p14:creationId xmlns:p14="http://schemas.microsoft.com/office/powerpoint/2010/main" val="2288236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Page Content</a:t>
            </a:r>
          </a:p>
        </p:txBody>
      </p:sp>
      <p:sp>
        <p:nvSpPr>
          <p:cNvPr id="3" name="Text Placeholder 2"/>
          <p:cNvSpPr>
            <a:spLocks noGrp="1"/>
          </p:cNvSpPr>
          <p:nvPr>
            <p:ph type="body" sz="quarter" idx="17"/>
          </p:nvPr>
        </p:nvSpPr>
        <p:spPr/>
        <p:txBody>
          <a:bodyPr/>
          <a:lstStyle/>
          <a:p>
            <a:r>
              <a:rPr lang="en-IN" b="1" dirty="0"/>
              <a:t>Floating</a:t>
            </a:r>
            <a:r>
              <a:rPr lang="en-IN" dirty="0"/>
              <a:t> an element takes it out of position and places it along the left or right side of its parent element</a:t>
            </a:r>
          </a:p>
          <a:p>
            <a:r>
              <a:rPr lang="en-IN" dirty="0"/>
              <a:t>To float an element, apply</a:t>
            </a:r>
          </a:p>
          <a:p>
            <a:pPr marL="914400" lvl="2" indent="0">
              <a:buNone/>
            </a:pPr>
            <a:r>
              <a:rPr lang="en-IN" sz="2600" dirty="0">
                <a:latin typeface="Courier New" panose="02070309020205020404" pitchFamily="49" charset="0"/>
                <a:cs typeface="Courier New" panose="02070309020205020404" pitchFamily="49" charset="0"/>
              </a:rPr>
              <a:t>float: </a:t>
            </a:r>
            <a:r>
              <a:rPr lang="en-IN" sz="2600" i="1" dirty="0">
                <a:latin typeface="Courier New" panose="02070309020205020404" pitchFamily="49" charset="0"/>
                <a:cs typeface="Courier New" panose="02070309020205020404" pitchFamily="49" charset="0"/>
              </a:rPr>
              <a:t>position</a:t>
            </a:r>
            <a:r>
              <a:rPr lang="en-IN" sz="2600" dirty="0">
                <a:latin typeface="Courier New" panose="02070309020205020404" pitchFamily="49" charset="0"/>
                <a:cs typeface="Courier New" panose="02070309020205020404" pitchFamily="49" charset="0"/>
              </a:rPr>
              <a:t>;</a:t>
            </a:r>
          </a:p>
          <a:p>
            <a:pPr marL="403225" lvl="2" indent="0">
              <a:buNone/>
            </a:pPr>
            <a:r>
              <a:rPr lang="en-IN" sz="3200"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position</a:t>
            </a:r>
            <a:r>
              <a:rPr lang="en-IN" sz="3200" dirty="0">
                <a:cs typeface="Courier New" panose="02070309020205020404" pitchFamily="49" charset="0"/>
              </a:rPr>
              <a:t> is </a:t>
            </a:r>
            <a:r>
              <a:rPr lang="en-IN" sz="2600" dirty="0">
                <a:latin typeface="Courier New" panose="02070309020205020404" pitchFamily="49" charset="0"/>
                <a:cs typeface="Courier New" panose="02070309020205020404" pitchFamily="49" charset="0"/>
              </a:rPr>
              <a:t>none</a:t>
            </a:r>
            <a:r>
              <a:rPr lang="en-IN" sz="3200" dirty="0">
                <a:cs typeface="Courier New" panose="02070309020205020404" pitchFamily="49" charset="0"/>
              </a:rPr>
              <a:t> (the default), </a:t>
            </a:r>
            <a:r>
              <a:rPr lang="en-IN" sz="2600" dirty="0">
                <a:latin typeface="Courier New" panose="02070309020205020404" pitchFamily="49" charset="0"/>
                <a:cs typeface="Courier New" panose="02070309020205020404" pitchFamily="49" charset="0"/>
              </a:rPr>
              <a:t>left</a:t>
            </a:r>
            <a:r>
              <a:rPr lang="en-IN" sz="3200" dirty="0">
                <a:cs typeface="Courier New" panose="02070309020205020404" pitchFamily="49" charset="0"/>
              </a:rPr>
              <a:t> to float the object on the left margin or </a:t>
            </a:r>
            <a:r>
              <a:rPr lang="en-IN" sz="2600" dirty="0">
                <a:latin typeface="Courier New" panose="02070309020205020404" pitchFamily="49" charset="0"/>
                <a:cs typeface="Courier New" panose="02070309020205020404" pitchFamily="49" charset="0"/>
              </a:rPr>
              <a:t>right</a:t>
            </a:r>
            <a:r>
              <a:rPr lang="en-IN" sz="3200" dirty="0">
                <a:cs typeface="Courier New" panose="02070309020205020404" pitchFamily="49" charset="0"/>
              </a:rPr>
              <a:t> to float the object on the right margin</a:t>
            </a:r>
          </a:p>
          <a:p>
            <a:endParaRPr lang="en-US" dirty="0"/>
          </a:p>
        </p:txBody>
      </p:sp>
    </p:spTree>
    <p:extLst>
      <p:ext uri="{BB962C8B-B14F-4D97-AF65-F5344CB8AC3E}">
        <p14:creationId xmlns:p14="http://schemas.microsoft.com/office/powerpoint/2010/main" val="3907608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Page Content (continued 1)</a:t>
            </a:r>
          </a:p>
        </p:txBody>
      </p:sp>
      <p:sp>
        <p:nvSpPr>
          <p:cNvPr id="3" name="Text Placeholder 2"/>
          <p:cNvSpPr>
            <a:spLocks noGrp="1"/>
          </p:cNvSpPr>
          <p:nvPr>
            <p:ph type="body" sz="quarter" idx="17"/>
          </p:nvPr>
        </p:nvSpPr>
        <p:spPr/>
        <p:txBody>
          <a:bodyPr>
            <a:normAutofit/>
          </a:bodyPr>
          <a:lstStyle/>
          <a:p>
            <a:r>
              <a:rPr lang="en-US" dirty="0"/>
              <a:t>If sibling elements are floated along the</a:t>
            </a:r>
            <a:br>
              <a:rPr lang="en-US" dirty="0"/>
            </a:br>
            <a:r>
              <a:rPr lang="en-US" dirty="0"/>
              <a:t>same margin, they are placed alongside each other within a row</a:t>
            </a:r>
          </a:p>
          <a:p>
            <a:r>
              <a:rPr lang="en-IN" dirty="0"/>
              <a:t>For elements to be placed within a single row, the combined width of the elements cannot exceed the total width of their parent element</a:t>
            </a:r>
          </a:p>
          <a:p>
            <a:pPr lvl="1"/>
            <a:r>
              <a:rPr lang="en-IN" dirty="0"/>
              <a:t>Otherwise</a:t>
            </a:r>
            <a:r>
              <a:rPr lang="en-US" dirty="0"/>
              <a:t> excess content will automatically wrap to a new row</a:t>
            </a:r>
            <a:endParaRPr lang="en-IN" dirty="0"/>
          </a:p>
          <a:p>
            <a:pPr marL="0" indent="0">
              <a:buNone/>
            </a:pPr>
            <a:endParaRPr lang="en-US" dirty="0"/>
          </a:p>
        </p:txBody>
      </p:sp>
    </p:spTree>
    <p:extLst>
      <p:ext uri="{BB962C8B-B14F-4D97-AF65-F5344CB8AC3E}">
        <p14:creationId xmlns:p14="http://schemas.microsoft.com/office/powerpoint/2010/main" val="61891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Objectives</a:t>
            </a:r>
          </a:p>
        </p:txBody>
      </p:sp>
      <p:sp>
        <p:nvSpPr>
          <p:cNvPr id="5" name="Text Placeholder 4"/>
          <p:cNvSpPr>
            <a:spLocks noGrp="1"/>
          </p:cNvSpPr>
          <p:nvPr>
            <p:ph type="body" sz="quarter" idx="17"/>
          </p:nvPr>
        </p:nvSpPr>
        <p:spPr/>
        <p:txBody>
          <a:bodyPr/>
          <a:lstStyle/>
          <a:p>
            <a:r>
              <a:rPr lang="en-US" dirty="0"/>
              <a:t>Create a reset style sheet</a:t>
            </a:r>
          </a:p>
          <a:p>
            <a:r>
              <a:rPr lang="en-US" dirty="0"/>
              <a:t>Explore page layout designs</a:t>
            </a:r>
          </a:p>
          <a:p>
            <a:r>
              <a:rPr lang="en-US" dirty="0"/>
              <a:t>Center a block element</a:t>
            </a:r>
          </a:p>
          <a:p>
            <a:r>
              <a:rPr lang="en-US" dirty="0"/>
              <a:t>Create a floating element</a:t>
            </a:r>
          </a:p>
          <a:p>
            <a:r>
              <a:rPr lang="en-US" dirty="0"/>
              <a:t>Clear a floating layout</a:t>
            </a:r>
          </a:p>
          <a:p>
            <a:r>
              <a:rPr lang="en-US" dirty="0"/>
              <a:t>Prevent container collapse</a:t>
            </a:r>
          </a:p>
          <a:p>
            <a:r>
              <a:rPr lang="en-US" dirty="0"/>
              <a:t>Use CSS grid styles</a:t>
            </a:r>
          </a:p>
        </p:txBody>
      </p:sp>
    </p:spTree>
    <p:extLst>
      <p:ext uri="{BB962C8B-B14F-4D97-AF65-F5344CB8AC3E}">
        <p14:creationId xmlns:p14="http://schemas.microsoft.com/office/powerpoint/2010/main" val="1863907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Page Content (continued 2)</a:t>
            </a:r>
          </a:p>
        </p:txBody>
      </p:sp>
      <p:pic>
        <p:nvPicPr>
          <p:cNvPr id="4" name="Picture Placeholder 3" descr="This figure explains a floating element.&#10;The figure consists of two layouts in the form of two vertical rectangles placed next to each other. A label “original layout” is placed below the first rectangle. The first rectangle consists of five sections. The first two sections are rectangular boxes positioned one below the other. The third section is a small square positioned on the left side below the second section. The fourth section is a huge rectangle positioned below the third section. The fifth section is a rectangle positioned below the fourth section.&#10;A label “element is floated on the right margin and the subsequent page content wraps around it” ” is placed below the second rectangle. This rectangle consists of five sections. The first two sections are rectangles positioned one below the other. The third section is a small square positioned on the right side below the second section. The fourth section occupies the space left in the third section as well as a portion below the square giving itself an L-shape. The fifth section is a rectangular box positioned below the fourth section." title="Figure 3-9 Floating an element"/>
          <p:cNvPicPr>
            <a:picLocks noGrp="1" noChangeAspect="1"/>
          </p:cNvPicPr>
          <p:nvPr>
            <p:ph type="pic" sz="quarter" idx="10"/>
          </p:nvPr>
        </p:nvPicPr>
        <p:blipFill>
          <a:blip r:embed="rId2"/>
          <a:stretch>
            <a:fillRect/>
          </a:stretch>
        </p:blipFill>
        <p:spPr>
          <a:xfrm>
            <a:off x="503191" y="1037231"/>
            <a:ext cx="8137618" cy="4920147"/>
          </a:xfrm>
          <a:prstGeom prst="rect">
            <a:avLst/>
          </a:prstGeom>
        </p:spPr>
      </p:pic>
    </p:spTree>
    <p:extLst>
      <p:ext uri="{BB962C8B-B14F-4D97-AF65-F5344CB8AC3E}">
        <p14:creationId xmlns:p14="http://schemas.microsoft.com/office/powerpoint/2010/main" val="2520127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Floating Page Content (continued 3)</a:t>
            </a:r>
          </a:p>
        </p:txBody>
      </p:sp>
      <p:pic>
        <p:nvPicPr>
          <p:cNvPr id="5" name="Picture Placeholder 4" descr="Figure 3-13 explains how to format hyperlinks in horizontal navigation lists.&#10;The first line of the code reads “/* Horizontal Navigation Styles */”. The second, third, fourth, and fifth lines of the code define the display and float property. The sixth line of the code reads “nav.horizontalNavigation a {”. The seventh line of the code reads “display: block;”. A rectangular box labeled “displays the link as a block” is positioned on the right side of the figure. An arrow originating from this box points to the seventh line of the code.&#10;The eighth line of the code reads “text-align: center;”. A rectangular box labeled “centers the link text within the block” is positioned on the left side of the figure. An arrow originating from this box points to the eighth line of the code. The ninth line of the code reads “}”." title="Figure 3-13 Formatting hyperlinks in horizontal navigation lists"/>
          <p:cNvPicPr>
            <a:picLocks noGrp="1" noChangeAspect="1"/>
          </p:cNvPicPr>
          <p:nvPr>
            <p:ph type="pic" sz="quarter" idx="10"/>
          </p:nvPr>
        </p:nvPicPr>
        <p:blipFill>
          <a:blip r:embed="rId2"/>
          <a:stretch>
            <a:fillRect/>
          </a:stretch>
        </p:blipFill>
        <p:spPr>
          <a:xfrm>
            <a:off x="553342" y="1805538"/>
            <a:ext cx="8037316" cy="2936944"/>
          </a:xfrm>
          <a:prstGeom prst="rect">
            <a:avLst/>
          </a:prstGeom>
        </p:spPr>
      </p:pic>
    </p:spTree>
    <p:extLst>
      <p:ext uri="{BB962C8B-B14F-4D97-AF65-F5344CB8AC3E}">
        <p14:creationId xmlns:p14="http://schemas.microsoft.com/office/powerpoint/2010/main" val="4079540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a Float</a:t>
            </a:r>
          </a:p>
        </p:txBody>
      </p:sp>
      <p:sp>
        <p:nvSpPr>
          <p:cNvPr id="3" name="Text Placeholder 2"/>
          <p:cNvSpPr>
            <a:spLocks noGrp="1"/>
          </p:cNvSpPr>
          <p:nvPr>
            <p:ph type="body" sz="quarter" idx="17"/>
          </p:nvPr>
        </p:nvSpPr>
        <p:spPr/>
        <p:txBody>
          <a:bodyPr/>
          <a:lstStyle/>
          <a:p>
            <a:r>
              <a:rPr lang="en-US" dirty="0"/>
              <a:t>To ensure that an element is always displayed below floated elements, use</a:t>
            </a:r>
          </a:p>
          <a:p>
            <a:pPr marL="463550" indent="0">
              <a:buNone/>
            </a:pPr>
            <a:r>
              <a:rPr lang="en-US" sz="2600" dirty="0">
                <a:latin typeface="Courier New" panose="02070309020205020404" pitchFamily="49" charset="0"/>
                <a:cs typeface="Courier New" panose="02070309020205020404" pitchFamily="49" charset="0"/>
              </a:rPr>
              <a:t>clear: position;</a:t>
            </a:r>
          </a:p>
          <a:p>
            <a:pPr marL="463550" indent="0">
              <a:buNone/>
            </a:pPr>
            <a:r>
              <a:rPr lang="en-US" dirty="0"/>
              <a:t>where </a:t>
            </a:r>
            <a:r>
              <a:rPr lang="en-US" sz="2600" dirty="0">
                <a:latin typeface="Courier New" panose="02070309020205020404" pitchFamily="49" charset="0"/>
                <a:cs typeface="Courier New" panose="02070309020205020404" pitchFamily="49" charset="0"/>
              </a:rPr>
              <a:t>position</a:t>
            </a:r>
            <a:r>
              <a:rPr lang="en-US" dirty="0"/>
              <a:t> is </a:t>
            </a:r>
            <a:r>
              <a:rPr lang="en-US" sz="2600" dirty="0">
                <a:latin typeface="Courier New" panose="02070309020205020404" pitchFamily="49" charset="0"/>
                <a:cs typeface="Courier New" panose="02070309020205020404" pitchFamily="49" charset="0"/>
              </a:rPr>
              <a:t>left</a:t>
            </a:r>
            <a:r>
              <a:rPr lang="en-US" dirty="0"/>
              <a:t>, </a:t>
            </a:r>
            <a:r>
              <a:rPr lang="en-US" sz="2600" dirty="0">
                <a:latin typeface="Courier New" panose="02070309020205020404" pitchFamily="49" charset="0"/>
                <a:cs typeface="Courier New" panose="02070309020205020404" pitchFamily="49" charset="0"/>
              </a:rPr>
              <a:t>right</a:t>
            </a:r>
            <a:r>
              <a:rPr lang="en-US" dirty="0"/>
              <a:t>, </a:t>
            </a:r>
            <a:r>
              <a:rPr lang="en-US" sz="2600" dirty="0">
                <a:latin typeface="Courier New" panose="02070309020205020404" pitchFamily="49" charset="0"/>
                <a:cs typeface="Courier New" panose="02070309020205020404" pitchFamily="49" charset="0"/>
              </a:rPr>
              <a:t>both</a:t>
            </a:r>
            <a:r>
              <a:rPr lang="en-US" dirty="0"/>
              <a:t>, or </a:t>
            </a:r>
            <a:r>
              <a:rPr lang="en-US" sz="2600" dirty="0">
                <a:latin typeface="Courier New" panose="02070309020205020404" pitchFamily="49" charset="0"/>
                <a:cs typeface="Courier New" panose="02070309020205020404" pitchFamily="49" charset="0"/>
              </a:rPr>
              <a:t>none</a:t>
            </a:r>
          </a:p>
        </p:txBody>
      </p:sp>
    </p:spTree>
    <p:extLst>
      <p:ext uri="{BB962C8B-B14F-4D97-AF65-F5344CB8AC3E}">
        <p14:creationId xmlns:p14="http://schemas.microsoft.com/office/powerpoint/2010/main" val="2570816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a Float (continued 1)</a:t>
            </a:r>
          </a:p>
        </p:txBody>
      </p:sp>
      <p:sp>
        <p:nvSpPr>
          <p:cNvPr id="3" name="Text Placeholder 2"/>
          <p:cNvSpPr>
            <a:spLocks noGrp="1"/>
          </p:cNvSpPr>
          <p:nvPr>
            <p:ph type="body" sz="quarter" idx="17"/>
          </p:nvPr>
        </p:nvSpPr>
        <p:spPr/>
        <p:txBody>
          <a:bodyPr/>
          <a:lstStyle/>
          <a:p>
            <a:pPr marL="344488" indent="-230188">
              <a:buFont typeface="Arial" panose="020B0604020202020204" pitchFamily="34" charset="0"/>
              <a:buChar char="•"/>
            </a:pPr>
            <a:r>
              <a:rPr lang="en-IN" sz="2600" dirty="0">
                <a:latin typeface="Courier New" panose="02070309020205020404" pitchFamily="49" charset="0"/>
                <a:cs typeface="Courier New" panose="02070309020205020404" pitchFamily="49" charset="0"/>
              </a:rPr>
              <a:t>left</a:t>
            </a:r>
            <a:r>
              <a:rPr lang="en-IN" sz="2400" dirty="0">
                <a:cs typeface="Courier New" panose="02070309020205020404" pitchFamily="49" charset="0"/>
              </a:rPr>
              <a:t> </a:t>
            </a:r>
            <a:r>
              <a:rPr lang="en-IN" dirty="0">
                <a:cs typeface="Courier New" panose="02070309020205020404" pitchFamily="49" charset="0"/>
              </a:rPr>
              <a:t>– Displays the element only when the left margin is clear of floating objects</a:t>
            </a:r>
          </a:p>
          <a:p>
            <a:pPr marL="344488" indent="-230188">
              <a:buFont typeface="Arial" panose="020B0604020202020204" pitchFamily="34" charset="0"/>
              <a:buChar char="•"/>
            </a:pPr>
            <a:r>
              <a:rPr lang="en-IN" sz="2600" dirty="0">
                <a:latin typeface="Courier New" panose="02070309020205020404" pitchFamily="49" charset="0"/>
                <a:cs typeface="Courier New" panose="02070309020205020404" pitchFamily="49" charset="0"/>
              </a:rPr>
              <a:t>right</a:t>
            </a:r>
            <a:r>
              <a:rPr lang="en-IN" sz="2400" dirty="0">
                <a:cs typeface="Courier New" panose="02070309020205020404" pitchFamily="49" charset="0"/>
              </a:rPr>
              <a:t> </a:t>
            </a:r>
            <a:r>
              <a:rPr lang="en-IN" dirty="0">
                <a:cs typeface="Courier New" panose="02070309020205020404" pitchFamily="49" charset="0"/>
              </a:rPr>
              <a:t>– Displays the element only when the right margin is clear of floating objects</a:t>
            </a:r>
          </a:p>
          <a:p>
            <a:r>
              <a:rPr lang="en-IN" sz="2600" dirty="0">
                <a:latin typeface="Courier New" panose="02070309020205020404" pitchFamily="49" charset="0"/>
                <a:cs typeface="Courier New" panose="02070309020205020404" pitchFamily="49" charset="0"/>
              </a:rPr>
              <a:t>both</a:t>
            </a:r>
            <a:r>
              <a:rPr lang="en-IN" dirty="0">
                <a:cs typeface="Courier New" panose="02070309020205020404" pitchFamily="49" charset="0"/>
              </a:rPr>
              <a:t> – D</a:t>
            </a:r>
            <a:r>
              <a:rPr lang="en-IN" dirty="0"/>
              <a:t>isplays the element only when both margins are clear of floats</a:t>
            </a:r>
          </a:p>
          <a:p>
            <a:r>
              <a:rPr lang="en-IN" sz="2600" dirty="0">
                <a:latin typeface="Courier New" panose="02070309020205020404" pitchFamily="49" charset="0"/>
                <a:cs typeface="Courier New" panose="02070309020205020404" pitchFamily="49" charset="0"/>
              </a:rPr>
              <a:t>none</a:t>
            </a:r>
            <a:r>
              <a:rPr lang="en-IN" dirty="0">
                <a:cs typeface="Courier New" panose="02070309020205020404" pitchFamily="49" charset="0"/>
              </a:rPr>
              <a:t> – D</a:t>
            </a:r>
            <a:r>
              <a:rPr lang="en-IN" dirty="0"/>
              <a:t>isplays the element alongside any floated objects</a:t>
            </a:r>
          </a:p>
        </p:txBody>
      </p:sp>
    </p:spTree>
    <p:extLst>
      <p:ext uri="{BB962C8B-B14F-4D97-AF65-F5344CB8AC3E}">
        <p14:creationId xmlns:p14="http://schemas.microsoft.com/office/powerpoint/2010/main" val="1381728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a Float (continued 3)</a:t>
            </a:r>
          </a:p>
        </p:txBody>
      </p:sp>
      <p:pic>
        <p:nvPicPr>
          <p:cNvPr id="6" name="Content Placeholder 7" descr="Figure 3-16 explains how to float the left and right column sections.&#10;The first line of the code reads “/* Left Column Styles */”. The second line of the code reads “section#leftColumn {”. The third line of the code reads “clear: left;”. A rectangular box labeled “displays the left column once the left margin is clear of previously floated elements” is positioned on the left side of the figure. An arrow originating from this box points to the third line of the code.&#10;The fourth line of the code reads “float: left;” and the fifth line of the code reads “width: 33%;”. A rectangular box labeled “floats the left column on the left margin with a width of 33% of the page body” is positioned on the right of the figure. An arrow originating from this box points to the fourth and fifth lines of the code. The sixth line of the code reads “}”.&#10;The seventh line of the code reads “/* Right Column Styles */”. The eighth line of the code reads “section#rightColumn {”. The ninth line of the code reads “float: left;” and the tenth line of the code reads “width: 67%;”. A rectangular box labeled “floats the right column alongside the left column with a width of 67%” is positioned below the first rectangular box. An arrow originating from the third rectangular box points to the ninth and tenth lines of the code. The eleventh line reads “}”.&#10;" title="Figure 3-16 Float the left and right column sections"/>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696168" y="1596789"/>
            <a:ext cx="7751664" cy="3486358"/>
          </a:xfrm>
        </p:spPr>
      </p:pic>
    </p:spTree>
    <p:extLst>
      <p:ext uri="{BB962C8B-B14F-4D97-AF65-F5344CB8AC3E}">
        <p14:creationId xmlns:p14="http://schemas.microsoft.com/office/powerpoint/2010/main" val="205369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a Float (continued 4)</a:t>
            </a:r>
          </a:p>
        </p:txBody>
      </p:sp>
      <p:pic>
        <p:nvPicPr>
          <p:cNvPr id="4" name="Content Placeholder 8" descr="Figure 3-17 explains how to format the right column section.&#10;The first line of the code reads “/* Right Column Styles */”. The second line of the code reads “section#rightColumn {”. The third line of the code reads “float: left;”. The fourth line of the code reads “width: 67%;” and the fifth line of the code reads “}”.&#10;The sixth line of the code reads “section#rightColumn img {”. The seventh line of the code reads “display: block;” and the eighth line of the code reads “width: 100%”. A rectangular box labeled “displays every image in the right column as a block with a width equal to the width of its parent element” is positioned on the right side of the figure. An arrow originating from this box points to the seventh and eight lines of the code. The ninth line reads “}”.&#10;The tenth line of the code reads “section#rightColumn &gt; nav.horizontalNavigation li {”. The eleventh line of the code reads “width: 25%;”. A rectangular box labeled “sets the width of each list item to 25% of the width of the navigation list” is positioned on the left side of the figure. An arrow originating from the second rectangular box points to the eleventh line of the code. The twelfth line of the code reads “}”.&#10;" title="Figure 3-17 Formatting the right column section"/>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705965" y="1603591"/>
            <a:ext cx="7732070" cy="3951047"/>
          </a:xfrm>
        </p:spPr>
      </p:pic>
    </p:spTree>
    <p:extLst>
      <p:ext uri="{BB962C8B-B14F-4D97-AF65-F5344CB8AC3E}">
        <p14:creationId xmlns:p14="http://schemas.microsoft.com/office/powerpoint/2010/main" val="858704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Clearing a Float (continued 5)</a:t>
            </a:r>
          </a:p>
        </p:txBody>
      </p:sp>
      <p:pic>
        <p:nvPicPr>
          <p:cNvPr id="4" name="Picture Placeholder 3" descr="This figure explain a layout of the left and right column sections.&#10;The figure consists of three sections. The first section is the border of the page that is positioned on the left and right side of the page.&#10;The second section is the header that is placed at the top of the page. The menu items in the header are “Home”, “Outline Store”, “My Account”, “Specials” and “Contact Us”.&#10;The third section is the body of the page. This section is divided into two columns. The first vertical column consists of a description about the company. A rectangular box labeled “left column occupies 33% of the width of the page body” is positioned on the top-left corner in the figure. An arrow originating from this box points at the width of the first column.&#10;The second column of the third section consists of multiple images. A list of items that reads “Chocolates”, “Fudges”, “Toffees”, and “Truffles” is positioned below the first big image of chocolates. A smaller image is positioned below each of the items. A rectangular box labeled “right column occupies 67% of the width” is positioned on the top-right corner in the figure. An arrow originating from the second rectangular box points at the width of the second column. A rectangular box labeled “horizontal navigation list with each image and label set to 25% of the list width” is positioned to the bottom-left corner of the figure. An arrow originating from this box points at width of the images positioned below the list of items." title="Figure 3-18 Layout of the left and right columns"/>
          <p:cNvPicPr>
            <a:picLocks noGrp="1" noChangeAspect="1"/>
          </p:cNvPicPr>
          <p:nvPr>
            <p:ph type="pic" sz="quarter" idx="10"/>
          </p:nvPr>
        </p:nvPicPr>
        <p:blipFill>
          <a:blip r:embed="rId2"/>
          <a:stretch>
            <a:fillRect/>
          </a:stretch>
        </p:blipFill>
        <p:spPr>
          <a:xfrm>
            <a:off x="823912" y="1037231"/>
            <a:ext cx="7496175" cy="5134779"/>
          </a:xfrm>
          <a:prstGeom prst="rect">
            <a:avLst/>
          </a:prstGeom>
        </p:spPr>
      </p:pic>
    </p:spTree>
    <p:extLst>
      <p:ext uri="{BB962C8B-B14F-4D97-AF65-F5344CB8AC3E}">
        <p14:creationId xmlns:p14="http://schemas.microsoft.com/office/powerpoint/2010/main" val="2634568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Refining a Floated Layout</a:t>
            </a:r>
          </a:p>
        </p:txBody>
      </p:sp>
      <p:sp>
        <p:nvSpPr>
          <p:cNvPr id="3" name="Text Placeholder 2"/>
          <p:cNvSpPr>
            <a:spLocks noGrp="1"/>
          </p:cNvSpPr>
          <p:nvPr>
            <p:ph type="body" sz="quarter" idx="17"/>
          </p:nvPr>
        </p:nvSpPr>
        <p:spPr/>
        <p:txBody>
          <a:bodyPr/>
          <a:lstStyle/>
          <a:p>
            <a:r>
              <a:rPr lang="en-IN" b="1" dirty="0"/>
              <a:t>Content box model </a:t>
            </a:r>
            <a:r>
              <a:rPr lang="en-IN" dirty="0"/>
              <a:t>–</a:t>
            </a:r>
            <a:r>
              <a:rPr lang="en-IN" b="1" dirty="0"/>
              <a:t> </a:t>
            </a:r>
            <a:r>
              <a:rPr lang="en-IN" dirty="0"/>
              <a:t>The </a:t>
            </a:r>
            <a:r>
              <a:rPr lang="en-IN" sz="2600" dirty="0">
                <a:latin typeface="Courier New" panose="02070309020205020404" pitchFamily="49" charset="0"/>
                <a:cs typeface="Courier New" panose="02070309020205020404" pitchFamily="49" charset="0"/>
              </a:rPr>
              <a:t>width</a:t>
            </a:r>
            <a:r>
              <a:rPr lang="en-IN" dirty="0"/>
              <a:t> property refers to the width of an element content only</a:t>
            </a:r>
          </a:p>
          <a:p>
            <a:pPr lvl="1"/>
            <a:r>
              <a:rPr lang="en-IN" dirty="0"/>
              <a:t>Additional space include padding or borders</a:t>
            </a:r>
          </a:p>
          <a:p>
            <a:r>
              <a:rPr lang="en-IN" b="1" dirty="0"/>
              <a:t>Border box model</a:t>
            </a:r>
            <a:r>
              <a:rPr lang="en-IN" dirty="0"/>
              <a:t> – The </a:t>
            </a:r>
            <a:r>
              <a:rPr lang="en-IN" sz="2600" dirty="0">
                <a:latin typeface="Courier New" panose="02070309020205020404" pitchFamily="49" charset="0"/>
                <a:cs typeface="Courier New" panose="02070309020205020404" pitchFamily="49" charset="0"/>
              </a:rPr>
              <a:t>width</a:t>
            </a:r>
            <a:r>
              <a:rPr lang="en-IN" dirty="0"/>
              <a:t> property is based on the sum of the content, padding, and border spaces</a:t>
            </a:r>
          </a:p>
          <a:p>
            <a:pPr lvl="1"/>
            <a:r>
              <a:rPr lang="en-IN" dirty="0"/>
              <a:t>Additional space taken up by the padding and border is subtracted from space given to the content</a:t>
            </a:r>
          </a:p>
        </p:txBody>
      </p:sp>
    </p:spTree>
    <p:extLst>
      <p:ext uri="{BB962C8B-B14F-4D97-AF65-F5344CB8AC3E}">
        <p14:creationId xmlns:p14="http://schemas.microsoft.com/office/powerpoint/2010/main" val="3820450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Refining a Floated Layout</a:t>
            </a:r>
            <a:br>
              <a:rPr lang="en-US" dirty="0"/>
            </a:br>
            <a:r>
              <a:rPr lang="en-US" dirty="0"/>
              <a:t>(continued 1)</a:t>
            </a:r>
          </a:p>
        </p:txBody>
      </p:sp>
      <p:sp>
        <p:nvSpPr>
          <p:cNvPr id="3" name="Text Placeholder 2"/>
          <p:cNvSpPr>
            <a:spLocks noGrp="1"/>
          </p:cNvSpPr>
          <p:nvPr>
            <p:ph type="body" sz="quarter" idx="17"/>
          </p:nvPr>
        </p:nvSpPr>
        <p:spPr/>
        <p:txBody>
          <a:bodyPr/>
          <a:lstStyle/>
          <a:p>
            <a:r>
              <a:rPr lang="en-IN" dirty="0"/>
              <a:t>The layout model can be chosen using</a:t>
            </a:r>
          </a:p>
          <a:p>
            <a:pPr marL="914400" lvl="2" indent="0">
              <a:buNone/>
            </a:pPr>
            <a:r>
              <a:rPr lang="en-IN" sz="2600" dirty="0">
                <a:latin typeface="Courier New" panose="02070309020205020404" pitchFamily="49" charset="0"/>
                <a:cs typeface="Courier New" panose="02070309020205020404" pitchFamily="49" charset="0"/>
              </a:rPr>
              <a:t>box-sizing: </a:t>
            </a:r>
            <a:r>
              <a:rPr lang="en-IN" sz="2600" i="1" dirty="0">
                <a:latin typeface="Courier New" panose="02070309020205020404" pitchFamily="49" charset="0"/>
                <a:cs typeface="Courier New" panose="02070309020205020404" pitchFamily="49" charset="0"/>
              </a:rPr>
              <a:t>type</a:t>
            </a:r>
            <a:r>
              <a:rPr lang="en-IN" dirty="0"/>
              <a:t>;</a:t>
            </a:r>
          </a:p>
          <a:p>
            <a:pPr marL="344488" lvl="2" indent="0">
              <a:buNone/>
            </a:pPr>
            <a:r>
              <a:rPr lang="en-IN" sz="3200" dirty="0"/>
              <a:t>where </a:t>
            </a:r>
            <a:r>
              <a:rPr lang="en-IN" sz="2600" i="1" dirty="0">
                <a:latin typeface="Courier New" panose="02070309020205020404" pitchFamily="49" charset="0"/>
                <a:cs typeface="Courier New" panose="02070309020205020404" pitchFamily="49" charset="0"/>
              </a:rPr>
              <a:t>type</a:t>
            </a:r>
            <a:r>
              <a:rPr lang="en-IN" sz="3200" dirty="0"/>
              <a:t> is </a:t>
            </a:r>
            <a:r>
              <a:rPr lang="en-IN" sz="2600" dirty="0">
                <a:latin typeface="Courier New" panose="02070309020205020404" pitchFamily="49" charset="0"/>
                <a:cs typeface="Courier New" panose="02070309020205020404" pitchFamily="49" charset="0"/>
              </a:rPr>
              <a:t>content-box</a:t>
            </a:r>
            <a:r>
              <a:rPr lang="en-IN" sz="3200" dirty="0"/>
              <a:t> (the default), </a:t>
            </a:r>
            <a:r>
              <a:rPr lang="en-IN" sz="2600" dirty="0">
                <a:latin typeface="Courier New" panose="02070309020205020404" pitchFamily="49" charset="0"/>
                <a:cs typeface="Courier New" panose="02070309020205020404" pitchFamily="49" charset="0"/>
              </a:rPr>
              <a:t>border-box</a:t>
            </a:r>
            <a:r>
              <a:rPr lang="en-IN" sz="2600" dirty="0"/>
              <a:t>, or </a:t>
            </a:r>
            <a:r>
              <a:rPr lang="en-IN" sz="2600" dirty="0">
                <a:latin typeface="Courier New" panose="02070309020205020404" pitchFamily="49" charset="0"/>
                <a:cs typeface="Courier New" panose="02070309020205020404" pitchFamily="49" charset="0"/>
              </a:rPr>
              <a:t>inherit</a:t>
            </a:r>
            <a:r>
              <a:rPr lang="en-IN" sz="2600" dirty="0"/>
              <a:t> </a:t>
            </a:r>
            <a:r>
              <a:rPr lang="en-IN" sz="3200" dirty="0"/>
              <a:t>(to inherit the property defined for the element’s container)</a:t>
            </a:r>
          </a:p>
        </p:txBody>
      </p:sp>
    </p:spTree>
    <p:extLst>
      <p:ext uri="{BB962C8B-B14F-4D97-AF65-F5344CB8AC3E}">
        <p14:creationId xmlns:p14="http://schemas.microsoft.com/office/powerpoint/2010/main" val="3919678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Refining a Floated Layout</a:t>
            </a:r>
            <a:br>
              <a:rPr lang="en-US" dirty="0"/>
            </a:br>
            <a:r>
              <a:rPr lang="en-US" dirty="0"/>
              <a:t>(continued 2)</a:t>
            </a:r>
          </a:p>
        </p:txBody>
      </p:sp>
      <p:pic>
        <p:nvPicPr>
          <p:cNvPr id="4" name="Picture Placeholder 3" descr="This figure compares the context box and border box models.&#10;The figure consists of two images placed on below the other.&#10;&#10;The first image consists of three concentric rectangular boxes. A label “Content Box model” is positioned at the top of the outermost rectangle. The outermost dotted rectangular box reads “5px” on both the sides. The second dotted rectangular box reads “10px” on both the sides. The innermost rectangular box reads “200px” at the center. An arrow facing outward is positioned on either side of “200px” and they point to the edges of the innermost rectangle. A text that reads “Total Width = 230px” is positioned below the first image. An arrow pointing outward is positioned on either side of “Total Width = 230px” and run up to the width of the outermost rectangle.&#10;&#10;The second image consists of three concentric rectangular boxes. A label “Border Box model” is positioned at the top of the outermost rectangle. The outermost dotted rectangle reads “5px” on both the sides. The second dotted rectangle reads “10px” on both the sides. The innermost rectangle reads “170px” at the center. An arrow facing outward is positioned on either side of “170px” and point to the edges of the innermost rectangle. A text that reads “Total Width = 200px” is positioned below the second image. An arrow pointing outward is positioned on either side of “Total Width = 200px” and point to the edges of the outermost rectangle.&#10;&#10;The bottom-left corner of the figure consists of a list labeled “Style Properties”. The first line of the list reads “width: 200px;”, the second line of the list reads “padding: 10px;”, and the third line of the list reads “border: 5px;”." title="Figure 3-21 Comparing the Content Box and Border Box models"/>
          <p:cNvPicPr>
            <a:picLocks noGrp="1" noChangeAspect="1"/>
          </p:cNvPicPr>
          <p:nvPr>
            <p:ph type="pic" sz="quarter" idx="10"/>
          </p:nvPr>
        </p:nvPicPr>
        <p:blipFill>
          <a:blip r:embed="rId2"/>
          <a:stretch>
            <a:fillRect/>
          </a:stretch>
        </p:blipFill>
        <p:spPr>
          <a:xfrm>
            <a:off x="1276350" y="1387082"/>
            <a:ext cx="6591300" cy="4724400"/>
          </a:xfrm>
          <a:prstGeom prst="rect">
            <a:avLst/>
          </a:prstGeom>
        </p:spPr>
      </p:pic>
    </p:spTree>
    <p:extLst>
      <p:ext uri="{BB962C8B-B14F-4D97-AF65-F5344CB8AC3E}">
        <p14:creationId xmlns:p14="http://schemas.microsoft.com/office/powerpoint/2010/main" val="114909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Objectives (continued)</a:t>
            </a:r>
          </a:p>
        </p:txBody>
      </p:sp>
      <p:sp>
        <p:nvSpPr>
          <p:cNvPr id="5" name="Text Placeholder 4"/>
          <p:cNvSpPr>
            <a:spLocks noGrp="1"/>
          </p:cNvSpPr>
          <p:nvPr>
            <p:ph type="body" sz="quarter" idx="17"/>
          </p:nvPr>
        </p:nvSpPr>
        <p:spPr/>
        <p:txBody>
          <a:bodyPr/>
          <a:lstStyle/>
          <a:p>
            <a:r>
              <a:rPr lang="en-US" dirty="0"/>
              <a:t>Define a grid layout</a:t>
            </a:r>
          </a:p>
          <a:p>
            <a:r>
              <a:rPr lang="en-US" dirty="0"/>
              <a:t>Place items within a grid</a:t>
            </a:r>
          </a:p>
          <a:p>
            <a:r>
              <a:rPr lang="en-US" dirty="0"/>
              <a:t>Work with grid areas</a:t>
            </a:r>
          </a:p>
          <a:p>
            <a:r>
              <a:rPr lang="en-US" dirty="0"/>
              <a:t>Explore positioning styles</a:t>
            </a:r>
          </a:p>
          <a:p>
            <a:r>
              <a:rPr lang="en-US" dirty="0"/>
              <a:t>Work with relative positioning</a:t>
            </a:r>
          </a:p>
          <a:p>
            <a:r>
              <a:rPr lang="en-US" dirty="0"/>
              <a:t>Work with absolute positioning</a:t>
            </a:r>
          </a:p>
          <a:p>
            <a:r>
              <a:rPr lang="en-US" dirty="0"/>
              <a:t>Work with overflow content</a:t>
            </a:r>
          </a:p>
        </p:txBody>
      </p:sp>
    </p:spTree>
    <p:extLst>
      <p:ext uri="{BB962C8B-B14F-4D97-AF65-F5344CB8AC3E}">
        <p14:creationId xmlns:p14="http://schemas.microsoft.com/office/powerpoint/2010/main" val="2619959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Container Collapse</a:t>
            </a:r>
          </a:p>
        </p:txBody>
      </p:sp>
      <p:sp>
        <p:nvSpPr>
          <p:cNvPr id="3" name="Text Placeholder 2"/>
          <p:cNvSpPr>
            <a:spLocks noGrp="1"/>
          </p:cNvSpPr>
          <p:nvPr>
            <p:ph type="body" sz="quarter" idx="17"/>
          </p:nvPr>
        </p:nvSpPr>
        <p:spPr/>
        <p:txBody>
          <a:bodyPr/>
          <a:lstStyle/>
          <a:p>
            <a:r>
              <a:rPr lang="en-US" b="1" dirty="0"/>
              <a:t>Container collapse</a:t>
            </a:r>
            <a:r>
              <a:rPr lang="en-US" dirty="0"/>
              <a:t> – An empty container with no content</a:t>
            </a:r>
          </a:p>
          <a:p>
            <a:r>
              <a:rPr lang="en-US" dirty="0"/>
              <a:t>Elements in the container are floated</a:t>
            </a:r>
          </a:p>
        </p:txBody>
      </p:sp>
    </p:spTree>
    <p:extLst>
      <p:ext uri="{BB962C8B-B14F-4D97-AF65-F5344CB8AC3E}">
        <p14:creationId xmlns:p14="http://schemas.microsoft.com/office/powerpoint/2010/main" val="3717969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Working with Container Collapse (continued 1)</a:t>
            </a:r>
          </a:p>
        </p:txBody>
      </p:sp>
      <p:pic>
        <p:nvPicPr>
          <p:cNvPr id="3" name="Picture Placeholder 2" descr="This figure explains a situation of container collapse.&#10;The figure consists of two containers. The first container labeled “container doesn’t enclose floated content” is positioned on the top-right corner of the figure. The container consists of a thin rectangular box. Three rectangular boxes are positioned vertically at about 5 cm from the left of the thin rectangular box. They are placed next to each other and the boxes overlap the thin rectangle above it.&#10;The second container labeled “container expanded to enclose floated content” is positioned below the first container. The container consists of a huge rectangular box. Three rectangular boxes are positioned vertically at about 5 cm from the left side of the main box. They are placed next to each other." title="Figure 3-26 Container collapse"/>
          <p:cNvPicPr>
            <a:picLocks noGrp="1" noChangeAspect="1"/>
          </p:cNvPicPr>
          <p:nvPr>
            <p:ph type="pic" sz="quarter" idx="10"/>
          </p:nvPr>
        </p:nvPicPr>
        <p:blipFill>
          <a:blip r:embed="rId2"/>
          <a:stretch>
            <a:fillRect/>
          </a:stretch>
        </p:blipFill>
        <p:spPr>
          <a:xfrm>
            <a:off x="628650" y="1573062"/>
            <a:ext cx="7934459" cy="4559774"/>
          </a:xfrm>
          <a:prstGeom prst="rect">
            <a:avLst/>
          </a:prstGeom>
        </p:spPr>
      </p:pic>
    </p:spTree>
    <p:extLst>
      <p:ext uri="{BB962C8B-B14F-4D97-AF65-F5344CB8AC3E}">
        <p14:creationId xmlns:p14="http://schemas.microsoft.com/office/powerpoint/2010/main" val="2373351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Container Collapse (continued 2)</a:t>
            </a:r>
          </a:p>
        </p:txBody>
      </p:sp>
      <p:sp>
        <p:nvSpPr>
          <p:cNvPr id="3" name="Text Placeholder 2"/>
          <p:cNvSpPr>
            <a:spLocks noGrp="1"/>
          </p:cNvSpPr>
          <p:nvPr>
            <p:ph type="body" sz="quarter" idx="17"/>
          </p:nvPr>
        </p:nvSpPr>
        <p:spPr/>
        <p:txBody>
          <a:bodyPr/>
          <a:lstStyle/>
          <a:p>
            <a:r>
              <a:rPr lang="en-IN" dirty="0"/>
              <a:t>Use the </a:t>
            </a:r>
            <a:r>
              <a:rPr lang="en-IN" sz="2600" dirty="0">
                <a:latin typeface="Courier New" panose="02070309020205020404" pitchFamily="49" charset="0"/>
                <a:cs typeface="Courier New" panose="02070309020205020404" pitchFamily="49" charset="0"/>
              </a:rPr>
              <a:t>after</a:t>
            </a:r>
            <a:r>
              <a:rPr lang="en-IN" dirty="0"/>
              <a:t> pseudo-element to add a placeholder element after the footer</a:t>
            </a:r>
          </a:p>
          <a:p>
            <a:r>
              <a:rPr lang="en-IN" dirty="0"/>
              <a:t>The general style rule is</a:t>
            </a:r>
          </a:p>
          <a:p>
            <a:pPr marL="914400" lvl="2" indent="0">
              <a:buNone/>
            </a:pPr>
            <a:r>
              <a:rPr lang="en-IN" sz="2600" i="1" dirty="0">
                <a:latin typeface="Courier New" panose="02070309020205020404" pitchFamily="49" charset="0"/>
                <a:cs typeface="Courier New" panose="02070309020205020404" pitchFamily="49" charset="0"/>
              </a:rPr>
              <a:t>container</a:t>
            </a:r>
            <a:r>
              <a:rPr lang="en-IN" sz="2600" dirty="0">
                <a:latin typeface="Courier New" panose="02070309020205020404" pitchFamily="49" charset="0"/>
                <a:cs typeface="Courier New" panose="02070309020205020404" pitchFamily="49" charset="0"/>
              </a:rPr>
              <a:t>::after {</a:t>
            </a:r>
          </a:p>
          <a:p>
            <a:pPr marL="914400" lvl="2" indent="0">
              <a:buNone/>
            </a:pPr>
            <a:r>
              <a:rPr lang="en-IN" sz="2600" dirty="0">
                <a:latin typeface="Courier New" panose="02070309020205020404" pitchFamily="49" charset="0"/>
                <a:cs typeface="Courier New" panose="02070309020205020404" pitchFamily="49" charset="0"/>
              </a:rPr>
              <a:t>	clear: both;</a:t>
            </a:r>
          </a:p>
          <a:p>
            <a:pPr marL="914400" lvl="2" indent="0">
              <a:buNone/>
            </a:pPr>
            <a:r>
              <a:rPr lang="en-IN" sz="2600" dirty="0">
                <a:latin typeface="Courier New" panose="02070309020205020404" pitchFamily="49" charset="0"/>
                <a:cs typeface="Courier New" panose="02070309020205020404" pitchFamily="49" charset="0"/>
              </a:rPr>
              <a:t>	content: “”;</a:t>
            </a:r>
          </a:p>
          <a:p>
            <a:pPr marL="914400" lvl="2" indent="0">
              <a:buNone/>
            </a:pPr>
            <a:r>
              <a:rPr lang="en-IN" sz="2600" dirty="0">
                <a:latin typeface="Courier New" panose="02070309020205020404" pitchFamily="49" charset="0"/>
                <a:cs typeface="Courier New" panose="02070309020205020404" pitchFamily="49" charset="0"/>
              </a:rPr>
              <a:t>	display: table;</a:t>
            </a:r>
          </a:p>
          <a:p>
            <a:pPr marL="914400" lvl="2" indent="0">
              <a:buNone/>
            </a:pPr>
            <a:r>
              <a:rPr lang="en-IN" sz="2600" dirty="0">
                <a:latin typeface="Courier New" panose="02070309020205020404" pitchFamily="49" charset="0"/>
                <a:cs typeface="Courier New" panose="02070309020205020404" pitchFamily="49" charset="0"/>
              </a:rPr>
              <a:t>}</a:t>
            </a:r>
          </a:p>
          <a:p>
            <a:pPr marL="403225" lvl="2" indent="0">
              <a:buNone/>
            </a:pPr>
            <a:r>
              <a:rPr lang="en-IN" sz="3200" dirty="0"/>
              <a:t>where </a:t>
            </a:r>
            <a:r>
              <a:rPr lang="en-IN" sz="2600" i="1" dirty="0">
                <a:latin typeface="Courier New" panose="02070309020205020404" pitchFamily="49" charset="0"/>
                <a:cs typeface="Courier New" panose="02070309020205020404" pitchFamily="49" charset="0"/>
              </a:rPr>
              <a:t>container</a:t>
            </a:r>
            <a:r>
              <a:rPr lang="en-IN" sz="3200" dirty="0"/>
              <a:t> is the selector for the element containing floating objects</a:t>
            </a:r>
          </a:p>
        </p:txBody>
      </p:sp>
    </p:spTree>
    <p:extLst>
      <p:ext uri="{BB962C8B-B14F-4D97-AF65-F5344CB8AC3E}">
        <p14:creationId xmlns:p14="http://schemas.microsoft.com/office/powerpoint/2010/main" val="1866923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Container Collapse (continued 3)</a:t>
            </a:r>
          </a:p>
        </p:txBody>
      </p:sp>
      <p:sp>
        <p:nvSpPr>
          <p:cNvPr id="3" name="Text Placeholder 2"/>
          <p:cNvSpPr>
            <a:spLocks noGrp="1"/>
          </p:cNvSpPr>
          <p:nvPr>
            <p:ph type="body" sz="quarter" idx="17"/>
          </p:nvPr>
        </p:nvSpPr>
        <p:spPr/>
        <p:txBody>
          <a:bodyPr/>
          <a:lstStyle/>
          <a:p>
            <a:r>
              <a:rPr lang="en-IN" dirty="0"/>
              <a:t>The </a:t>
            </a:r>
            <a:r>
              <a:rPr lang="en-IN" sz="2600" dirty="0">
                <a:latin typeface="Courier New" panose="02070309020205020404" pitchFamily="49" charset="0"/>
                <a:cs typeface="Courier New" panose="02070309020205020404" pitchFamily="49" charset="0"/>
              </a:rPr>
              <a:t>clear</a:t>
            </a:r>
            <a:r>
              <a:rPr lang="en-IN" dirty="0"/>
              <a:t> property keeps the placeholder element from being inserted until both margins are clear of floats</a:t>
            </a:r>
          </a:p>
          <a:p>
            <a:r>
              <a:rPr lang="en-IN" dirty="0"/>
              <a:t>The element itself is a web table and contains an empty text string</a:t>
            </a:r>
          </a:p>
          <a:p>
            <a:endParaRPr lang="en-US" dirty="0"/>
          </a:p>
        </p:txBody>
      </p:sp>
    </p:spTree>
    <p:extLst>
      <p:ext uri="{BB962C8B-B14F-4D97-AF65-F5344CB8AC3E}">
        <p14:creationId xmlns:p14="http://schemas.microsoft.com/office/powerpoint/2010/main" val="2958157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Grid-Based Layouts</a:t>
            </a:r>
          </a:p>
        </p:txBody>
      </p:sp>
      <p:sp>
        <p:nvSpPr>
          <p:cNvPr id="3" name="Text Placeholder 2"/>
          <p:cNvSpPr>
            <a:spLocks noGrp="1"/>
          </p:cNvSpPr>
          <p:nvPr>
            <p:ph type="body" sz="quarter" idx="17"/>
          </p:nvPr>
        </p:nvSpPr>
        <p:spPr/>
        <p:txBody>
          <a:bodyPr>
            <a:normAutofit/>
          </a:bodyPr>
          <a:lstStyle/>
          <a:p>
            <a:r>
              <a:rPr lang="en-US" dirty="0"/>
              <a:t>In a </a:t>
            </a:r>
            <a:r>
              <a:rPr lang="en-US" b="1" dirty="0"/>
              <a:t>grid layout</a:t>
            </a:r>
            <a:r>
              <a:rPr lang="en-US" dirty="0"/>
              <a:t>, the page is comprised of a system of intersecting rows and columns that form a grid</a:t>
            </a:r>
          </a:p>
          <a:p>
            <a:r>
              <a:rPr lang="en-US" dirty="0"/>
              <a:t>The rows are based on the page content</a:t>
            </a:r>
          </a:p>
          <a:p>
            <a:r>
              <a:rPr lang="en-US" dirty="0"/>
              <a:t>The number of columns is based on the number that provides the most flexibility in laying out the page content</a:t>
            </a:r>
          </a:p>
          <a:p>
            <a:r>
              <a:rPr lang="en-US" dirty="0"/>
              <a:t>Many grid systems are based on 12 columns</a:t>
            </a:r>
            <a:endParaRPr lang="en-IN" dirty="0"/>
          </a:p>
        </p:txBody>
      </p:sp>
    </p:spTree>
    <p:extLst>
      <p:ext uri="{BB962C8B-B14F-4D97-AF65-F5344CB8AC3E}">
        <p14:creationId xmlns:p14="http://schemas.microsoft.com/office/powerpoint/2010/main" val="433729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Grid-Based Layouts (continued 1)</a:t>
            </a:r>
          </a:p>
        </p:txBody>
      </p:sp>
      <p:pic>
        <p:nvPicPr>
          <p:cNvPr id="4" name="Picture Placeholder 3" descr="This figure explains a page grid.&#10;The figure consists of a 12 x 8 rectangular box. The rectangular box consists of seven equally spaced double-dotted lines positioned horizontally and eleven equally spaced double-dotted lines positioned vertically that cut through all the rows. A rectangular box labeled “grid columns” is positioned at the top of the figure. An arrow originating from this box points to the width of the first row of the main rectangular box. A rectangular box labeled “grid rows” is positioned to the left of the figure. An arrow originating from this box points to length of the main box. A rectangular box labeled “space between rows” is positioned on the second column of the second row. An arrow originating from this box points to the space within the double-dotted line of the first row. A rectangular box labeled “space between columns” is positioned on the second column of the seventh row. An arrow originating from this box points to the space within the double-dotted line of the first column." title="Figure 3-29 Page grid"/>
          <p:cNvPicPr>
            <a:picLocks noGrp="1" noChangeAspect="1"/>
          </p:cNvPicPr>
          <p:nvPr>
            <p:ph type="pic" sz="quarter" idx="10"/>
          </p:nvPr>
        </p:nvPicPr>
        <p:blipFill>
          <a:blip r:embed="rId2"/>
          <a:stretch>
            <a:fillRect/>
          </a:stretch>
        </p:blipFill>
        <p:spPr>
          <a:xfrm>
            <a:off x="1209675" y="1542066"/>
            <a:ext cx="6724650" cy="4495800"/>
          </a:xfrm>
          <a:prstGeom prst="rect">
            <a:avLst/>
          </a:prstGeom>
        </p:spPr>
      </p:pic>
    </p:spTree>
    <p:extLst>
      <p:ext uri="{BB962C8B-B14F-4D97-AF65-F5344CB8AC3E}">
        <p14:creationId xmlns:p14="http://schemas.microsoft.com/office/powerpoint/2010/main" val="3004051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Grid-Based Layouts (continued 2)</a:t>
            </a:r>
          </a:p>
        </p:txBody>
      </p:sp>
      <p:sp>
        <p:nvSpPr>
          <p:cNvPr id="3" name="Text Placeholder 2"/>
          <p:cNvSpPr>
            <a:spLocks noGrp="1"/>
          </p:cNvSpPr>
          <p:nvPr>
            <p:ph type="body" sz="quarter" idx="17"/>
          </p:nvPr>
        </p:nvSpPr>
        <p:spPr/>
        <p:txBody>
          <a:bodyPr>
            <a:normAutofit fontScale="92500"/>
          </a:bodyPr>
          <a:lstStyle/>
          <a:p>
            <a:r>
              <a:rPr lang="en-US" dirty="0"/>
              <a:t>Advantages of using a grid:</a:t>
            </a:r>
          </a:p>
          <a:p>
            <a:pPr lvl="1"/>
            <a:r>
              <a:rPr lang="en-US" dirty="0"/>
              <a:t>Grids add order to the presentation of page content</a:t>
            </a:r>
          </a:p>
          <a:p>
            <a:pPr lvl="1"/>
            <a:r>
              <a:rPr lang="en-US" dirty="0"/>
              <a:t>A consistent logical design gives readers the confidence to find the information they seek</a:t>
            </a:r>
          </a:p>
          <a:p>
            <a:pPr lvl="1"/>
            <a:r>
              <a:rPr lang="en-US" dirty="0"/>
              <a:t>New content can be easily placed within a grid in a manner consistent with previously entered data</a:t>
            </a:r>
          </a:p>
          <a:p>
            <a:pPr lvl="1"/>
            <a:r>
              <a:rPr lang="en-US" dirty="0"/>
              <a:t>It is easily accessible for users with disabilities and special needs</a:t>
            </a:r>
          </a:p>
          <a:p>
            <a:pPr lvl="1"/>
            <a:r>
              <a:rPr lang="en-US" dirty="0"/>
              <a:t>It increases development speed with a systematic framework for the page layout</a:t>
            </a:r>
          </a:p>
        </p:txBody>
      </p:sp>
    </p:spTree>
    <p:extLst>
      <p:ext uri="{BB962C8B-B14F-4D97-AF65-F5344CB8AC3E}">
        <p14:creationId xmlns:p14="http://schemas.microsoft.com/office/powerpoint/2010/main" val="2640686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and Fluid Grids</a:t>
            </a:r>
          </a:p>
        </p:txBody>
      </p:sp>
      <p:sp>
        <p:nvSpPr>
          <p:cNvPr id="3" name="Text Placeholder 2"/>
          <p:cNvSpPr>
            <a:spLocks noGrp="1"/>
          </p:cNvSpPr>
          <p:nvPr>
            <p:ph type="body" sz="quarter" idx="17"/>
          </p:nvPr>
        </p:nvSpPr>
        <p:spPr/>
        <p:txBody>
          <a:bodyPr/>
          <a:lstStyle/>
          <a:p>
            <a:r>
              <a:rPr lang="en-IN" b="1" dirty="0"/>
              <a:t>Fixed grids</a:t>
            </a:r>
            <a:r>
              <a:rPr lang="en-IN" dirty="0"/>
              <a:t> – Every column has a fixed position</a:t>
            </a:r>
          </a:p>
          <a:p>
            <a:pPr lvl="1"/>
            <a:r>
              <a:rPr lang="en-US" dirty="0"/>
              <a:t>Widths of the columns and margins are specified in pixels</a:t>
            </a:r>
          </a:p>
          <a:p>
            <a:r>
              <a:rPr lang="en-IN" b="1" dirty="0"/>
              <a:t>Fluid grids</a:t>
            </a:r>
            <a:r>
              <a:rPr lang="en-IN" dirty="0"/>
              <a:t> – Provides more support across different devices with different screen sizes</a:t>
            </a:r>
          </a:p>
          <a:p>
            <a:pPr lvl="1"/>
            <a:r>
              <a:rPr lang="en-IN" dirty="0"/>
              <a:t>Column width is expressed in percentages</a:t>
            </a:r>
          </a:p>
        </p:txBody>
      </p:sp>
    </p:spTree>
    <p:extLst>
      <p:ext uri="{BB962C8B-B14F-4D97-AF65-F5344CB8AC3E}">
        <p14:creationId xmlns:p14="http://schemas.microsoft.com/office/powerpoint/2010/main" val="1091423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Frameworks</a:t>
            </a:r>
          </a:p>
        </p:txBody>
      </p:sp>
      <p:sp>
        <p:nvSpPr>
          <p:cNvPr id="3" name="Text Placeholder 2"/>
          <p:cNvSpPr>
            <a:spLocks noGrp="1"/>
          </p:cNvSpPr>
          <p:nvPr>
            <p:ph type="body" sz="quarter" idx="17"/>
          </p:nvPr>
        </p:nvSpPr>
        <p:spPr/>
        <p:txBody>
          <a:bodyPr>
            <a:normAutofit/>
          </a:bodyPr>
          <a:lstStyle/>
          <a:p>
            <a:r>
              <a:rPr lang="en-IN" dirty="0"/>
              <a:t>A </a:t>
            </a:r>
            <a:r>
              <a:rPr lang="en-IN" b="1" dirty="0"/>
              <a:t>framework</a:t>
            </a:r>
            <a:r>
              <a:rPr lang="en-IN" dirty="0"/>
              <a:t> is a software package that provides a library of tools to design a website</a:t>
            </a:r>
          </a:p>
          <a:p>
            <a:pPr lvl="1"/>
            <a:r>
              <a:rPr lang="en-IN" dirty="0"/>
              <a:t>Includes style sheets for grid layouts and built-in scripts to provide support for a variety of browsers and devices</a:t>
            </a:r>
          </a:p>
          <a:p>
            <a:r>
              <a:rPr lang="en-IN" dirty="0"/>
              <a:t>Some popular CSS frameworks include</a:t>
            </a:r>
          </a:p>
          <a:p>
            <a:pPr lvl="1"/>
            <a:r>
              <a:rPr lang="en-IN" b="1" dirty="0"/>
              <a:t>Bootstrap</a:t>
            </a:r>
            <a:r>
              <a:rPr lang="en-IN" dirty="0"/>
              <a:t>, </a:t>
            </a:r>
            <a:r>
              <a:rPr lang="en-IN" b="1" dirty="0"/>
              <a:t>Neat</a:t>
            </a:r>
            <a:r>
              <a:rPr lang="en-IN" dirty="0"/>
              <a:t>, </a:t>
            </a:r>
            <a:r>
              <a:rPr lang="en-IN" b="1" dirty="0"/>
              <a:t>Unsemantic</a:t>
            </a:r>
            <a:r>
              <a:rPr lang="en-IN" dirty="0"/>
              <a:t>, </a:t>
            </a:r>
            <a:r>
              <a:rPr lang="en-IN" b="1" dirty="0"/>
              <a:t>Profound Grid</a:t>
            </a:r>
            <a:r>
              <a:rPr lang="en-IN" dirty="0"/>
              <a:t>, </a:t>
            </a:r>
            <a:r>
              <a:rPr lang="en-IN" b="1" dirty="0"/>
              <a:t>HTML5 Boilerplate</a:t>
            </a:r>
            <a:r>
              <a:rPr lang="en-IN" dirty="0"/>
              <a:t>, </a:t>
            </a:r>
            <a:r>
              <a:rPr lang="en-IN" b="1" dirty="0"/>
              <a:t>Skeleton</a:t>
            </a:r>
          </a:p>
        </p:txBody>
      </p:sp>
    </p:spTree>
    <p:extLst>
      <p:ext uri="{BB962C8B-B14F-4D97-AF65-F5344CB8AC3E}">
        <p14:creationId xmlns:p14="http://schemas.microsoft.com/office/powerpoint/2010/main" val="31877573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CSS Grids</a:t>
            </a:r>
          </a:p>
        </p:txBody>
      </p:sp>
      <p:sp>
        <p:nvSpPr>
          <p:cNvPr id="3" name="Text Placeholder 2"/>
          <p:cNvSpPr>
            <a:spLocks noGrp="1"/>
          </p:cNvSpPr>
          <p:nvPr>
            <p:ph type="body" sz="quarter" idx="17"/>
          </p:nvPr>
        </p:nvSpPr>
        <p:spPr/>
        <p:txBody>
          <a:bodyPr>
            <a:normAutofit/>
          </a:bodyPr>
          <a:lstStyle/>
          <a:p>
            <a:r>
              <a:rPr lang="en-US" dirty="0"/>
              <a:t>The </a:t>
            </a:r>
            <a:r>
              <a:rPr lang="en-US" b="1" dirty="0"/>
              <a:t>CSS grid model</a:t>
            </a:r>
            <a:r>
              <a:rPr lang="en-US" dirty="0"/>
              <a:t> is a set of CSS design styles used to create grid-based layouts</a:t>
            </a:r>
          </a:p>
          <a:p>
            <a:r>
              <a:rPr lang="en-US" dirty="0"/>
              <a:t>Each CSS grid is laid out in a set of row and column gridlines</a:t>
            </a:r>
          </a:p>
        </p:txBody>
      </p:sp>
    </p:spTree>
    <p:extLst>
      <p:ext uri="{BB962C8B-B14F-4D97-AF65-F5344CB8AC3E}">
        <p14:creationId xmlns:p14="http://schemas.microsoft.com/office/powerpoint/2010/main" val="314457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Introducing the </a:t>
            </a:r>
            <a:r>
              <a:rPr lang="en-US" dirty="0">
                <a:latin typeface="Courier New" panose="02070309020205020404" pitchFamily="49" charset="0"/>
                <a:cs typeface="Courier New" panose="02070309020205020404" pitchFamily="49" charset="0"/>
              </a:rPr>
              <a:t>display</a:t>
            </a:r>
            <a:r>
              <a:rPr lang="en-US" dirty="0"/>
              <a:t> Style</a:t>
            </a:r>
          </a:p>
        </p:txBody>
      </p:sp>
      <p:sp>
        <p:nvSpPr>
          <p:cNvPr id="5" name="Text Placeholder 4"/>
          <p:cNvSpPr>
            <a:spLocks noGrp="1"/>
          </p:cNvSpPr>
          <p:nvPr>
            <p:ph type="body" sz="quarter" idx="17"/>
          </p:nvPr>
        </p:nvSpPr>
        <p:spPr/>
        <p:txBody>
          <a:bodyPr>
            <a:normAutofit/>
          </a:bodyPr>
          <a:lstStyle/>
          <a:p>
            <a:r>
              <a:rPr lang="en-IN" dirty="0"/>
              <a:t>Two classifications of HTML elements</a:t>
            </a:r>
          </a:p>
          <a:p>
            <a:pPr lvl="1"/>
            <a:r>
              <a:rPr lang="en-IN" dirty="0"/>
              <a:t>Block elements: such as paragraphs or headings </a:t>
            </a:r>
          </a:p>
          <a:p>
            <a:pPr lvl="1"/>
            <a:r>
              <a:rPr lang="en-IN" dirty="0"/>
              <a:t>Inline elements: such as emphasized text or inline images</a:t>
            </a:r>
          </a:p>
          <a:p>
            <a:r>
              <a:rPr lang="en-IN" dirty="0"/>
              <a:t>Define the display style for any page using the </a:t>
            </a:r>
            <a:r>
              <a:rPr lang="en-IN" sz="2600" dirty="0">
                <a:latin typeface="Courier New" panose="02070309020205020404" pitchFamily="49" charset="0"/>
                <a:cs typeface="Courier New" panose="02070309020205020404" pitchFamily="49" charset="0"/>
              </a:rPr>
              <a:t>display</a:t>
            </a:r>
            <a:r>
              <a:rPr lang="en-IN" dirty="0"/>
              <a:t> property:</a:t>
            </a:r>
          </a:p>
          <a:p>
            <a:pPr marL="463550" lvl="2" indent="0">
              <a:buNone/>
            </a:pPr>
            <a:r>
              <a:rPr lang="en-IN" sz="2600" dirty="0">
                <a:latin typeface="Courier New" panose="02070309020205020404" pitchFamily="49" charset="0"/>
                <a:cs typeface="Courier New" panose="02070309020205020404" pitchFamily="49" charset="0"/>
              </a:rPr>
              <a:t>display: type;</a:t>
            </a:r>
          </a:p>
          <a:p>
            <a:pPr marL="463550" lvl="2" indent="0">
              <a:buNone/>
            </a:pPr>
            <a:r>
              <a:rPr lang="en-IN" sz="3200" dirty="0"/>
              <a:t>where </a:t>
            </a:r>
            <a:r>
              <a:rPr lang="en-IN" sz="2600" dirty="0">
                <a:latin typeface="Courier New" panose="02070309020205020404" pitchFamily="49" charset="0"/>
                <a:cs typeface="Courier New" panose="02070309020205020404" pitchFamily="49" charset="0"/>
              </a:rPr>
              <a:t>type</a:t>
            </a:r>
            <a:r>
              <a:rPr lang="en-IN" sz="3200" dirty="0"/>
              <a:t> defines the display type</a:t>
            </a:r>
            <a:endParaRPr lang="en-US" sz="3200" dirty="0"/>
          </a:p>
        </p:txBody>
      </p:sp>
    </p:spTree>
    <p:extLst>
      <p:ext uri="{BB962C8B-B14F-4D97-AF65-F5344CB8AC3E}">
        <p14:creationId xmlns:p14="http://schemas.microsoft.com/office/powerpoint/2010/main" val="4003561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CSS Grids (continued 1)</a:t>
            </a:r>
          </a:p>
        </p:txBody>
      </p:sp>
      <p:sp>
        <p:nvSpPr>
          <p:cNvPr id="3" name="Text Placeholder 2"/>
          <p:cNvSpPr>
            <a:spLocks noGrp="1"/>
          </p:cNvSpPr>
          <p:nvPr>
            <p:ph type="body" sz="quarter" idx="17"/>
          </p:nvPr>
        </p:nvSpPr>
        <p:spPr/>
        <p:txBody>
          <a:bodyPr>
            <a:normAutofit/>
          </a:bodyPr>
          <a:lstStyle/>
          <a:p>
            <a:r>
              <a:rPr lang="en-US" dirty="0"/>
              <a:t>To reference positions within a grid, the CSS grid model numbers the gridlines in the horizontal and vertical directions</a:t>
            </a:r>
          </a:p>
          <a:p>
            <a:pPr lvl="1"/>
            <a:r>
              <a:rPr lang="en-US" dirty="0"/>
              <a:t>Start from the top-left corner of the grid with the row gridlines and then moving left to right with the column gridlines along the bottom</a:t>
            </a:r>
          </a:p>
          <a:p>
            <a:r>
              <a:rPr lang="en-US" dirty="0"/>
              <a:t>Both gridlines start with a value of “1” and increase in value down and across the grid</a:t>
            </a:r>
          </a:p>
        </p:txBody>
      </p:sp>
    </p:spTree>
    <p:extLst>
      <p:ext uri="{BB962C8B-B14F-4D97-AF65-F5344CB8AC3E}">
        <p14:creationId xmlns:p14="http://schemas.microsoft.com/office/powerpoint/2010/main" val="4781684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CSS Grids (continued 2)</a:t>
            </a:r>
          </a:p>
        </p:txBody>
      </p:sp>
      <p:sp>
        <p:nvSpPr>
          <p:cNvPr id="3" name="Text Placeholder 2"/>
          <p:cNvSpPr>
            <a:spLocks noGrp="1"/>
          </p:cNvSpPr>
          <p:nvPr>
            <p:ph type="body" sz="quarter" idx="17"/>
          </p:nvPr>
        </p:nvSpPr>
        <p:spPr/>
        <p:txBody>
          <a:bodyPr>
            <a:normAutofit/>
          </a:bodyPr>
          <a:lstStyle/>
          <a:p>
            <a:r>
              <a:rPr lang="en-US" dirty="0"/>
              <a:t>Gridlines can be referenced in the reverse order starting</a:t>
            </a:r>
          </a:p>
          <a:p>
            <a:pPr lvl="1"/>
            <a:r>
              <a:rPr lang="en-US" dirty="0"/>
              <a:t>Start from the bottom-right corner with the first row and column gridlines in those directions are given a value of “-1”</a:t>
            </a:r>
          </a:p>
          <a:p>
            <a:r>
              <a:rPr lang="en-US" dirty="0"/>
              <a:t>The advantage of using both positive and negative gridline numbers</a:t>
            </a:r>
          </a:p>
          <a:p>
            <a:pPr lvl="1"/>
            <a:r>
              <a:rPr lang="en-US" dirty="0"/>
              <a:t>Can always reference both the first gridline (1) and the last gridline (-1) no matter the size of the grid</a:t>
            </a:r>
          </a:p>
        </p:txBody>
      </p:sp>
    </p:spTree>
    <p:extLst>
      <p:ext uri="{BB962C8B-B14F-4D97-AF65-F5344CB8AC3E}">
        <p14:creationId xmlns:p14="http://schemas.microsoft.com/office/powerpoint/2010/main" val="3639236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CSS Grids (continued 3)</a:t>
            </a:r>
          </a:p>
        </p:txBody>
      </p:sp>
      <p:pic>
        <p:nvPicPr>
          <p:cNvPr id="4" name="Picture Placeholder 3" descr="This image illustrates how gridlines can be referenced in the reverse order. The figure consists of a 3 x 4 rectangular box consisting of equally spaced rows and columns. Starting from the lower left bottom of the box and moving upward, the vertical column of the box is numbered -1, -2, -3 and -4.  Starting from the lower left bottom of the and moving to the right, the bottom horizontal  row of the box is numbered -5, -4, -3, -2 and -1." title="Figure 3-33 Numbering gridlines from right to left  "/>
          <p:cNvPicPr>
            <a:picLocks noGrp="1" noChangeAspect="1"/>
          </p:cNvPicPr>
          <p:nvPr>
            <p:ph type="pic" sz="quarter" idx="10"/>
          </p:nvPr>
        </p:nvPicPr>
        <p:blipFill>
          <a:blip r:embed="rId2"/>
          <a:stretch>
            <a:fillRect/>
          </a:stretch>
        </p:blipFill>
        <p:spPr>
          <a:xfrm>
            <a:off x="650716" y="2161997"/>
            <a:ext cx="7842568" cy="2471995"/>
          </a:xfrm>
          <a:prstGeom prst="rect">
            <a:avLst/>
          </a:prstGeom>
        </p:spPr>
      </p:pic>
    </p:spTree>
    <p:extLst>
      <p:ext uri="{BB962C8B-B14F-4D97-AF65-F5344CB8AC3E}">
        <p14:creationId xmlns:p14="http://schemas.microsoft.com/office/powerpoint/2010/main" val="1745943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CSS Grids (continued 4)</a:t>
            </a:r>
          </a:p>
        </p:txBody>
      </p:sp>
      <p:sp>
        <p:nvSpPr>
          <p:cNvPr id="3" name="Text Placeholder 2"/>
          <p:cNvSpPr>
            <a:spLocks noGrp="1"/>
          </p:cNvSpPr>
          <p:nvPr>
            <p:ph type="body" sz="quarter" idx="17"/>
          </p:nvPr>
        </p:nvSpPr>
        <p:spPr/>
        <p:txBody>
          <a:bodyPr>
            <a:normAutofit/>
          </a:bodyPr>
          <a:lstStyle/>
          <a:p>
            <a:r>
              <a:rPr lang="en-US" dirty="0"/>
              <a:t>The cells that are created from the intersection of the horizontal and vertical gridlines will contain the elements from the web page</a:t>
            </a:r>
          </a:p>
          <a:p>
            <a:r>
              <a:rPr lang="en-US" dirty="0"/>
              <a:t>An element can be contained within a single cell or it can span several cells within a grid area</a:t>
            </a:r>
          </a:p>
          <a:p>
            <a:r>
              <a:rPr lang="en-US" dirty="0"/>
              <a:t>Note that grid areas must be rectangular; you cannot have an L-shaped grid area</a:t>
            </a:r>
          </a:p>
        </p:txBody>
      </p:sp>
    </p:spTree>
    <p:extLst>
      <p:ext uri="{BB962C8B-B14F-4D97-AF65-F5344CB8AC3E}">
        <p14:creationId xmlns:p14="http://schemas.microsoft.com/office/powerpoint/2010/main" val="4085098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CSS Grid</a:t>
            </a:r>
          </a:p>
        </p:txBody>
      </p:sp>
      <p:sp>
        <p:nvSpPr>
          <p:cNvPr id="3" name="Text Placeholder 2"/>
          <p:cNvSpPr>
            <a:spLocks noGrp="1"/>
          </p:cNvSpPr>
          <p:nvPr>
            <p:ph type="body" sz="quarter" idx="17"/>
          </p:nvPr>
        </p:nvSpPr>
        <p:spPr/>
        <p:txBody>
          <a:bodyPr>
            <a:normAutofit/>
          </a:bodyPr>
          <a:lstStyle/>
          <a:p>
            <a:r>
              <a:rPr lang="en-US" dirty="0"/>
              <a:t>To create a CSS grid, first identify a page element as the grid container using the following display property:</a:t>
            </a:r>
          </a:p>
          <a:p>
            <a:pPr marL="463550" indent="0">
              <a:buNone/>
            </a:pPr>
            <a:r>
              <a:rPr lang="en-US" sz="2600" dirty="0">
                <a:latin typeface="Courier New" panose="02070309020205020404" pitchFamily="49" charset="0"/>
                <a:cs typeface="Courier New" panose="02070309020205020404" pitchFamily="49" charset="0"/>
              </a:rPr>
              <a:t>display: grid;</a:t>
            </a:r>
          </a:p>
          <a:p>
            <a:r>
              <a:rPr lang="en-US" dirty="0"/>
              <a:t>The entire grid itself is considered a block-level element and thus could be floated or resized within the web page just like any other block-level element</a:t>
            </a:r>
          </a:p>
        </p:txBody>
      </p:sp>
    </p:spTree>
    <p:extLst>
      <p:ext uri="{BB962C8B-B14F-4D97-AF65-F5344CB8AC3E}">
        <p14:creationId xmlns:p14="http://schemas.microsoft.com/office/powerpoint/2010/main" val="463899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CSS Grid (continued 1)</a:t>
            </a:r>
          </a:p>
        </p:txBody>
      </p:sp>
      <p:pic>
        <p:nvPicPr>
          <p:cNvPr id="4" name="Picture Placeholder 3" descr="This image shows a simple web page containing a div element with the id &quot;outer&quot; that contains six nested div elements. The outer element is displayed as a grid and each of the six child elements become items within that grid. The grid is limited to those six div elements. Any elements nested within those div elements are not part of the grid structure.&#10;&#10;" title="Figure 3-37 Using the display style"/>
          <p:cNvPicPr>
            <a:picLocks noGrp="1" noChangeAspect="1"/>
          </p:cNvPicPr>
          <p:nvPr>
            <p:ph type="pic" sz="quarter" idx="10"/>
          </p:nvPr>
        </p:nvPicPr>
        <p:blipFill>
          <a:blip r:embed="rId2"/>
          <a:stretch>
            <a:fillRect/>
          </a:stretch>
        </p:blipFill>
        <p:spPr>
          <a:xfrm>
            <a:off x="732534" y="1309591"/>
            <a:ext cx="7678931" cy="4471276"/>
          </a:xfrm>
          <a:prstGeom prst="rect">
            <a:avLst/>
          </a:prstGeom>
        </p:spPr>
      </p:pic>
    </p:spTree>
    <p:extLst>
      <p:ext uri="{BB962C8B-B14F-4D97-AF65-F5344CB8AC3E}">
        <p14:creationId xmlns:p14="http://schemas.microsoft.com/office/powerpoint/2010/main" val="34112527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CSS Grid (continued 2)</a:t>
            </a:r>
          </a:p>
        </p:txBody>
      </p:sp>
      <p:sp>
        <p:nvSpPr>
          <p:cNvPr id="3" name="Text Placeholder 2"/>
          <p:cNvSpPr>
            <a:spLocks noGrp="1"/>
          </p:cNvSpPr>
          <p:nvPr>
            <p:ph type="body" sz="quarter" idx="17"/>
          </p:nvPr>
        </p:nvSpPr>
        <p:spPr/>
        <p:txBody>
          <a:bodyPr>
            <a:normAutofit/>
          </a:bodyPr>
          <a:lstStyle/>
          <a:p>
            <a:r>
              <a:rPr lang="en-US" dirty="0"/>
              <a:t>Grids can also be created as inline elements using the style:</a:t>
            </a:r>
          </a:p>
          <a:p>
            <a:pPr marL="463550" indent="0">
              <a:buNone/>
            </a:pPr>
            <a:r>
              <a:rPr lang="en-US" sz="2600" dirty="0">
                <a:latin typeface="Courier New" panose="02070309020205020404" pitchFamily="49" charset="0"/>
                <a:cs typeface="Courier New" panose="02070309020205020404" pitchFamily="49" charset="0"/>
              </a:rPr>
              <a:t>display: inline-grid;</a:t>
            </a:r>
          </a:p>
          <a:p>
            <a:pPr marL="463550" indent="0">
              <a:buNone/>
            </a:pPr>
            <a:r>
              <a:rPr lang="en-US" dirty="0"/>
              <a:t>which creates the grid inline with other elements in the web page</a:t>
            </a:r>
          </a:p>
        </p:txBody>
      </p:sp>
    </p:spTree>
    <p:extLst>
      <p:ext uri="{BB962C8B-B14F-4D97-AF65-F5344CB8AC3E}">
        <p14:creationId xmlns:p14="http://schemas.microsoft.com/office/powerpoint/2010/main" val="2878484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CSS Grid (continued 3)</a:t>
            </a:r>
          </a:p>
        </p:txBody>
      </p:sp>
      <p:pic>
        <p:nvPicPr>
          <p:cNvPr id="4" name="Picture Placeholder 3" descr="This image illustrates code for creating two grids on a web page. &#10;Line 1 of the code reads “/* Grid Styles for Page Body */”. Line 2 of the code reads “body {”. Line 3 of the code reads “display: grid;”. There is a rectangular box containing the text “displays the children of the body element within a grid”. An arrow from the box points to lines 2 and 3 of the code. Line 4 of the code reads “}”. Line 5 of the code reads ““/* Grid Styles for Nested Grid */”. Line 6 of the code reads “section {”. Line 7 of the code reads “display: grid;”. There is a second rectangular box containing the text “displays the children of the section element within a grid”. An arrow from the box points to lines 6 and 7 of the code. Line 8 of the code reads “}”." title="Figure 3-38 Creating two grids for the web page"/>
          <p:cNvPicPr>
            <a:picLocks noGrp="1" noChangeAspect="1"/>
          </p:cNvPicPr>
          <p:nvPr>
            <p:ph type="pic" sz="quarter" idx="10"/>
          </p:nvPr>
        </p:nvPicPr>
        <p:blipFill>
          <a:blip r:embed="rId3"/>
          <a:stretch>
            <a:fillRect/>
          </a:stretch>
        </p:blipFill>
        <p:spPr>
          <a:xfrm>
            <a:off x="570047" y="2022514"/>
            <a:ext cx="8003906" cy="3157610"/>
          </a:xfrm>
          <a:prstGeom prst="rect">
            <a:avLst/>
          </a:prstGeom>
        </p:spPr>
      </p:pic>
    </p:spTree>
    <p:extLst>
      <p:ext uri="{BB962C8B-B14F-4D97-AF65-F5344CB8AC3E}">
        <p14:creationId xmlns:p14="http://schemas.microsoft.com/office/powerpoint/2010/main" val="1211824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Grid Rows and Columns</a:t>
            </a:r>
          </a:p>
        </p:txBody>
      </p:sp>
      <p:sp>
        <p:nvSpPr>
          <p:cNvPr id="3" name="Text Placeholder 2"/>
          <p:cNvSpPr>
            <a:spLocks noGrp="1"/>
          </p:cNvSpPr>
          <p:nvPr>
            <p:ph type="body" sz="quarter" idx="17"/>
          </p:nvPr>
        </p:nvSpPr>
        <p:spPr/>
        <p:txBody>
          <a:bodyPr/>
          <a:lstStyle/>
          <a:p>
            <a:r>
              <a:rPr lang="en-US" dirty="0"/>
              <a:t>To define the number and size of grid columns, use the following </a:t>
            </a:r>
            <a:r>
              <a:rPr lang="en-US" sz="2600" dirty="0">
                <a:latin typeface="Courier New" panose="02070309020205020404" pitchFamily="49" charset="0"/>
                <a:cs typeface="Courier New" panose="02070309020205020404" pitchFamily="49" charset="0"/>
              </a:rPr>
              <a:t>grid-template-columns</a:t>
            </a:r>
            <a:r>
              <a:rPr lang="en-US" dirty="0"/>
              <a:t> style:</a:t>
            </a:r>
          </a:p>
          <a:p>
            <a:pPr marL="463550" indent="0">
              <a:buNone/>
            </a:pPr>
            <a:r>
              <a:rPr lang="en-US" sz="2600" dirty="0">
                <a:latin typeface="Courier New" panose="02070309020205020404" pitchFamily="49" charset="0"/>
                <a:cs typeface="Courier New" panose="02070309020205020404" pitchFamily="49" charset="0"/>
              </a:rPr>
              <a:t>grid-template-columns: width1 width2 …; </a:t>
            </a:r>
          </a:p>
          <a:p>
            <a:pPr marL="463550" indent="0">
              <a:buNone/>
            </a:pPr>
            <a:r>
              <a:rPr lang="en-US" dirty="0"/>
              <a:t>where </a:t>
            </a:r>
            <a:r>
              <a:rPr lang="en-US" sz="2600" dirty="0">
                <a:latin typeface="Courier New" panose="02070309020205020404" pitchFamily="49" charset="0"/>
                <a:cs typeface="Courier New" panose="02070309020205020404" pitchFamily="49" charset="0"/>
              </a:rPr>
              <a:t>width1</a:t>
            </a:r>
            <a:r>
              <a:rPr lang="en-US" dirty="0"/>
              <a:t>, </a:t>
            </a:r>
            <a:r>
              <a:rPr lang="en-US" sz="2600" dirty="0">
                <a:latin typeface="Courier New" panose="02070309020205020404" pitchFamily="49" charset="0"/>
                <a:cs typeface="Courier New" panose="02070309020205020404" pitchFamily="49" charset="0"/>
              </a:rPr>
              <a:t>width2</a:t>
            </a:r>
            <a:r>
              <a:rPr lang="en-US" dirty="0"/>
              <a:t>, etc. is a space-separated list that defines the width of the columns or tracks within the grid</a:t>
            </a:r>
          </a:p>
        </p:txBody>
      </p:sp>
    </p:spTree>
    <p:extLst>
      <p:ext uri="{BB962C8B-B14F-4D97-AF65-F5344CB8AC3E}">
        <p14:creationId xmlns:p14="http://schemas.microsoft.com/office/powerpoint/2010/main" val="18859326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Grid Rows and Columns (continued 1)</a:t>
            </a:r>
          </a:p>
        </p:txBody>
      </p:sp>
      <p:sp>
        <p:nvSpPr>
          <p:cNvPr id="3" name="Text Placeholder 2"/>
          <p:cNvSpPr>
            <a:spLocks noGrp="1"/>
          </p:cNvSpPr>
          <p:nvPr>
            <p:ph type="body" sz="quarter" idx="17"/>
          </p:nvPr>
        </p:nvSpPr>
        <p:spPr/>
        <p:txBody>
          <a:bodyPr/>
          <a:lstStyle/>
          <a:p>
            <a:r>
              <a:rPr lang="en-US" dirty="0"/>
              <a:t>Column widths can be expressed using any CSS unit measures such as pixels, em</a:t>
            </a:r>
            <a:br>
              <a:rPr lang="en-US" dirty="0"/>
            </a:br>
            <a:r>
              <a:rPr lang="en-US" dirty="0"/>
              <a:t>units, and percentages</a:t>
            </a:r>
          </a:p>
          <a:p>
            <a:r>
              <a:rPr lang="en-US" dirty="0"/>
              <a:t>The keyword </a:t>
            </a:r>
            <a:r>
              <a:rPr lang="en-US" sz="2600" dirty="0">
                <a:latin typeface="Courier New" panose="02070309020205020404" pitchFamily="49" charset="0"/>
                <a:cs typeface="Courier New" panose="02070309020205020404" pitchFamily="49" charset="0"/>
              </a:rPr>
              <a:t>auto</a:t>
            </a:r>
            <a:r>
              <a:rPr lang="en-US" dirty="0"/>
              <a:t> can be used to allow the column width to be automatically set by the browser</a:t>
            </a:r>
          </a:p>
        </p:txBody>
      </p:sp>
    </p:spTree>
    <p:extLst>
      <p:ext uri="{BB962C8B-B14F-4D97-AF65-F5344CB8AC3E}">
        <p14:creationId xmlns:p14="http://schemas.microsoft.com/office/powerpoint/2010/main" val="252389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the </a:t>
            </a:r>
            <a:r>
              <a:rPr lang="en-US" dirty="0">
                <a:latin typeface="Courier New" panose="02070309020205020404" pitchFamily="49" charset="0"/>
                <a:cs typeface="Courier New" panose="02070309020205020404" pitchFamily="49" charset="0"/>
              </a:rPr>
              <a:t>display</a:t>
            </a:r>
            <a:r>
              <a:rPr lang="en-US" dirty="0"/>
              <a:t> Style (continued)</a:t>
            </a:r>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2588067330"/>
              </p:ext>
            </p:extLst>
          </p:nvPr>
        </p:nvGraphicFramePr>
        <p:xfrm>
          <a:off x="988142" y="1548581"/>
          <a:ext cx="7167716" cy="4147525"/>
        </p:xfrm>
        <a:graphic>
          <a:graphicData uri="http://schemas.openxmlformats.org/drawingml/2006/table">
            <a:tbl>
              <a:tblPr firstRow="1"/>
              <a:tblGrid>
                <a:gridCol w="2054840">
                  <a:extLst>
                    <a:ext uri="{9D8B030D-6E8A-4147-A177-3AD203B41FA5}">
                      <a16:colId xmlns:a16="http://schemas.microsoft.com/office/drawing/2014/main" val="20000"/>
                    </a:ext>
                  </a:extLst>
                </a:gridCol>
                <a:gridCol w="5112876">
                  <a:extLst>
                    <a:ext uri="{9D8B030D-6E8A-4147-A177-3AD203B41FA5}">
                      <a16:colId xmlns:a16="http://schemas.microsoft.com/office/drawing/2014/main" val="20001"/>
                    </a:ext>
                  </a:extLst>
                </a:gridCol>
              </a:tblGrid>
              <a:tr h="567735">
                <a:tc>
                  <a:txBody>
                    <a:bodyPr/>
                    <a:lstStyle/>
                    <a:p>
                      <a:pPr marL="0" marR="0">
                        <a:lnSpc>
                          <a:spcPct val="1000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Display Value</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5080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tc>
                  <a:txBody>
                    <a:bodyPr/>
                    <a:lstStyle/>
                    <a:p>
                      <a:pPr marL="0" marR="0">
                        <a:lnSpc>
                          <a:spcPct val="100000"/>
                        </a:lnSpc>
                        <a:spcBef>
                          <a:spcPts val="30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Appearance</a:t>
                      </a:r>
                      <a:endPar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76200" marT="190500" marB="38100" anchor="b">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0000"/>
                  </a:ext>
                </a:extLst>
              </a:tr>
              <a:tr h="359565">
                <a:tc>
                  <a:txBody>
                    <a:bodyPr/>
                    <a:lstStyle/>
                    <a:p>
                      <a:pPr marL="0" marR="0">
                        <a:lnSpc>
                          <a:spcPct val="1000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block </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Displayed as a block</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59565">
                <a:tc>
                  <a:txBody>
                    <a:bodyPr/>
                    <a:lstStyle/>
                    <a:p>
                      <a:pPr marL="0" marR="0">
                        <a:lnSpc>
                          <a:spcPct val="1000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table </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Displayed as a web table</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59565">
                <a:tc>
                  <a:txBody>
                    <a:bodyPr/>
                    <a:lstStyle/>
                    <a:p>
                      <a:pPr marL="0" marR="0">
                        <a:lnSpc>
                          <a:spcPct val="1000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inline </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Displayed inline within a block</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9565">
                <a:tc>
                  <a:txBody>
                    <a:bodyPr/>
                    <a:lstStyle/>
                    <a:p>
                      <a:pPr marL="0" marR="0">
                        <a:lnSpc>
                          <a:spcPct val="1000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inline-block </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Treated as a block placed inline within another block</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67735">
                <a:tc>
                  <a:txBody>
                    <a:bodyPr/>
                    <a:lstStyle/>
                    <a:p>
                      <a:pPr marL="0" marR="0">
                        <a:lnSpc>
                          <a:spcPct val="1000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run-in </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spc="-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Displayed as a block unless its next sibling is also a block, in which case, it is displayed inline, essentially combining the two blocks into one</a:t>
                      </a:r>
                      <a:endPar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59565">
                <a:tc>
                  <a:txBody>
                    <a:bodyPr/>
                    <a:lstStyle/>
                    <a:p>
                      <a:pPr marL="0" marR="0">
                        <a:lnSpc>
                          <a:spcPct val="1000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inherit </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Inherits the display property of the parent element</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59565">
                <a:tc>
                  <a:txBody>
                    <a:bodyPr/>
                    <a:lstStyle/>
                    <a:p>
                      <a:pPr marL="0" marR="0">
                        <a:lnSpc>
                          <a:spcPct val="1000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list-item </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Displayed as a list item along with a bullet marker</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9565">
                <a:tc>
                  <a:txBody>
                    <a:bodyPr/>
                    <a:lstStyle/>
                    <a:p>
                      <a:pPr marL="0" marR="0">
                        <a:lnSpc>
                          <a:spcPct val="100000"/>
                        </a:lnSpc>
                        <a:spcBef>
                          <a:spcPts val="300"/>
                        </a:spcBef>
                        <a:spcAft>
                          <a:spcPts val="0"/>
                        </a:spcAft>
                      </a:pPr>
                      <a:r>
                        <a:rPr lang="en-US" sz="16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none </a:t>
                      </a:r>
                    </a:p>
                  </a:txBody>
                  <a:tcPr marL="5080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tc>
                  <a:txBody>
                    <a:bodyPr/>
                    <a:lstStyle/>
                    <a:p>
                      <a:pPr marL="0" marR="0">
                        <a:lnSpc>
                          <a:spcPct val="100000"/>
                        </a:lnSpc>
                        <a:spcBef>
                          <a:spcPts val="300"/>
                        </a:spcBef>
                        <a:spcAft>
                          <a:spcPts val="0"/>
                        </a:spcAft>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Prevented from displaying, removing it from the rendered page</a:t>
                      </a:r>
                    </a:p>
                  </a:txBody>
                  <a:tcPr marL="0" marR="76200" marT="50800" marB="50800">
                    <a:lnL w="12700" cap="flat" cmpd="sng" algn="ctr">
                      <a:solidFill>
                        <a:srgbClr val="BFE2C9"/>
                      </a:solidFill>
                      <a:prstDash val="solid"/>
                      <a:round/>
                      <a:headEnd type="none" w="med" len="med"/>
                      <a:tailEnd type="none" w="med" len="med"/>
                    </a:lnL>
                    <a:lnR w="12700" cap="flat" cmpd="sng" algn="ctr">
                      <a:solidFill>
                        <a:srgbClr val="BFE2C9"/>
                      </a:solidFill>
                      <a:prstDash val="solid"/>
                      <a:round/>
                      <a:headEnd type="none" w="med" len="med"/>
                      <a:tailEnd type="none" w="med" len="med"/>
                    </a:lnR>
                    <a:lnT w="12700" cap="flat" cmpd="sng" algn="ctr">
                      <a:solidFill>
                        <a:srgbClr val="BFE2C9"/>
                      </a:solidFill>
                      <a:prstDash val="solid"/>
                      <a:round/>
                      <a:headEnd type="none" w="med" len="med"/>
                      <a:tailEnd type="none" w="med" len="med"/>
                    </a:lnT>
                    <a:lnB w="12700" cap="flat" cmpd="sng" algn="ctr">
                      <a:solidFill>
                        <a:srgbClr val="BFE2C9"/>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14155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Grid Rows and Columns (continued 2)</a:t>
            </a:r>
          </a:p>
        </p:txBody>
      </p:sp>
      <p:pic>
        <p:nvPicPr>
          <p:cNvPr id="4" name="Picture Placeholder 3" descr="This figure shows the code to set grid columns on the right side and an example of the resulting grid on the left. The code has four lines. The first line of code reads “div#outer {“. The second line of code reads “display: grid;”. The third line of code reads “grid-template-columns: 250px 100px;”.  The fourth line of code reads “}”. A rectangular box with the text “defines a two-column grid layout using absolute widths” sits below the code. An arrow extends from the top of the box and points to the text “ 250px 100px” in line 3 of the code.&#10;&#10;The example of the resulting grid shows a two-column grid where the first column has a fixed width of 250 pixels and the second column has a fixed width of 100 pixels. The number of rows is not defined in the code, so the browser automatically adds rows as needed to contain all page elements within the grid container. Because there are six grid items, this grid is arranged in a layout of three rows and two columns. If there were eight child elements the grid would be four rows by two columns, and so forth. There is a rectangular box above the grid that contains the text “columns are explicitly defined in the style sheet”. An arrow from the box extends to an elongated parenthesis across the top of the grid covering the columns. There is a rectangular box to the left of the grid that contains the text “rows are implicitly created from the grid content”. An arrow from the right side of the box extends to an elongated parenthesis that vertically extends along the rows of the grid.&#10;" title="Figure 3-39 Setting the grid columns  "/>
          <p:cNvPicPr>
            <a:picLocks noGrp="1" noChangeAspect="1"/>
          </p:cNvPicPr>
          <p:nvPr>
            <p:ph type="pic" sz="quarter" idx="10"/>
          </p:nvPr>
        </p:nvPicPr>
        <p:blipFill>
          <a:blip r:embed="rId2"/>
          <a:stretch>
            <a:fillRect/>
          </a:stretch>
        </p:blipFill>
        <p:spPr>
          <a:xfrm>
            <a:off x="826227" y="1619557"/>
            <a:ext cx="7491546" cy="4412137"/>
          </a:xfrm>
          <a:prstGeom prst="rect">
            <a:avLst/>
          </a:prstGeom>
        </p:spPr>
      </p:pic>
    </p:spTree>
    <p:extLst>
      <p:ext uri="{BB962C8B-B14F-4D97-AF65-F5344CB8AC3E}">
        <p14:creationId xmlns:p14="http://schemas.microsoft.com/office/powerpoint/2010/main" val="33025154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Grid Rows and Columns (continued 3)</a:t>
            </a:r>
          </a:p>
        </p:txBody>
      </p:sp>
      <p:sp>
        <p:nvSpPr>
          <p:cNvPr id="3" name="Text Placeholder 2"/>
          <p:cNvSpPr>
            <a:spLocks noGrp="1"/>
          </p:cNvSpPr>
          <p:nvPr>
            <p:ph type="body" sz="quarter" idx="17"/>
          </p:nvPr>
        </p:nvSpPr>
        <p:spPr/>
        <p:txBody>
          <a:bodyPr>
            <a:normAutofit lnSpcReduction="10000"/>
          </a:bodyPr>
          <a:lstStyle/>
          <a:p>
            <a:r>
              <a:rPr lang="en-US" dirty="0"/>
              <a:t>An </a:t>
            </a:r>
            <a:r>
              <a:rPr lang="en-US" b="1" dirty="0"/>
              <a:t>explicit grid </a:t>
            </a:r>
            <a:r>
              <a:rPr lang="en-US" dirty="0"/>
              <a:t>completely defines the number and size of the grid rows and columns</a:t>
            </a:r>
          </a:p>
          <a:p>
            <a:r>
              <a:rPr lang="en-US" dirty="0"/>
              <a:t>An </a:t>
            </a:r>
            <a:r>
              <a:rPr lang="en-US" b="1" dirty="0"/>
              <a:t>implicit grid</a:t>
            </a:r>
            <a:r>
              <a:rPr lang="en-US" dirty="0"/>
              <a:t> contains rows and/or columns that are generated by the browser as it populates the grid with items from the grid container</a:t>
            </a:r>
          </a:p>
          <a:p>
            <a:r>
              <a:rPr lang="en-US" dirty="0"/>
              <a:t>In most grid layouts, columns are explicitly defined and the browser fills out the grid rows drawn from the web page content</a:t>
            </a:r>
          </a:p>
        </p:txBody>
      </p:sp>
    </p:spTree>
    <p:extLst>
      <p:ext uri="{BB962C8B-B14F-4D97-AF65-F5344CB8AC3E}">
        <p14:creationId xmlns:p14="http://schemas.microsoft.com/office/powerpoint/2010/main" val="34488614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Grid Rows and Columns (continued 4)</a:t>
            </a:r>
          </a:p>
        </p:txBody>
      </p:sp>
      <p:sp>
        <p:nvSpPr>
          <p:cNvPr id="3" name="Text Placeholder 2"/>
          <p:cNvSpPr>
            <a:spLocks noGrp="1"/>
          </p:cNvSpPr>
          <p:nvPr>
            <p:ph type="body" sz="quarter" idx="17"/>
          </p:nvPr>
        </p:nvSpPr>
        <p:spPr/>
        <p:txBody>
          <a:bodyPr>
            <a:normAutofit/>
          </a:bodyPr>
          <a:lstStyle/>
          <a:p>
            <a:r>
              <a:rPr lang="en-US" dirty="0"/>
              <a:t>To explicitly define the number of rows and their height, use the following</a:t>
            </a:r>
          </a:p>
          <a:p>
            <a:pPr marL="519113" indent="0">
              <a:buNone/>
            </a:pPr>
            <a:r>
              <a:rPr lang="en-US" sz="2600" dirty="0">
                <a:latin typeface="Courier New" panose="02070309020205020404" pitchFamily="49" charset="0"/>
                <a:cs typeface="Courier New" panose="02070309020205020404" pitchFamily="49" charset="0"/>
              </a:rPr>
              <a:t>grid-template-rows property:</a:t>
            </a:r>
          </a:p>
          <a:p>
            <a:pPr marL="519113" indent="0">
              <a:buNone/>
            </a:pPr>
            <a:r>
              <a:rPr lang="en-US" sz="2600" dirty="0">
                <a:latin typeface="Courier New" panose="02070309020205020404" pitchFamily="49" charset="0"/>
                <a:cs typeface="Courier New" panose="02070309020205020404" pitchFamily="49" charset="0"/>
              </a:rPr>
              <a:t>grid-template-rows: height1 height2 …;</a:t>
            </a:r>
          </a:p>
          <a:p>
            <a:pPr marL="519113" indent="0">
              <a:buNone/>
            </a:pPr>
            <a:r>
              <a:rPr lang="en-US" dirty="0"/>
              <a:t>where </a:t>
            </a:r>
            <a:r>
              <a:rPr lang="en-US" sz="2600" dirty="0">
                <a:latin typeface="Courier New" panose="02070309020205020404" pitchFamily="49" charset="0"/>
                <a:cs typeface="Courier New" panose="02070309020205020404" pitchFamily="49" charset="0"/>
              </a:rPr>
              <a:t>height1</a:t>
            </a:r>
            <a:r>
              <a:rPr lang="en-US" dirty="0"/>
              <a:t>, </a:t>
            </a:r>
            <a:r>
              <a:rPr lang="en-US" sz="2600" dirty="0">
                <a:latin typeface="Courier New" panose="02070309020205020404" pitchFamily="49" charset="0"/>
                <a:cs typeface="Courier New" panose="02070309020205020404" pitchFamily="49" charset="0"/>
              </a:rPr>
              <a:t>height2</a:t>
            </a:r>
            <a:r>
              <a:rPr lang="en-US" dirty="0"/>
              <a:t>, etc. define the heights of the grid rows</a:t>
            </a:r>
          </a:p>
        </p:txBody>
      </p:sp>
    </p:spTree>
    <p:extLst>
      <p:ext uri="{BB962C8B-B14F-4D97-AF65-F5344CB8AC3E}">
        <p14:creationId xmlns:p14="http://schemas.microsoft.com/office/powerpoint/2010/main" val="4103556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Grid Rows and Columns (continued 5)</a:t>
            </a:r>
          </a:p>
        </p:txBody>
      </p:sp>
      <p:pic>
        <p:nvPicPr>
          <p:cNvPr id="5" name="Picture Placeholder 4" descr="Figure 3-40 shows an example of an explicit grid in which both the columns and rows are defined in the CSS style sheet.&#10;This figure shows the code to define the explicit code on the right side and an example of the resulting grid on the left. The code has five lines. The first line of code reads “div#outer {“. The second line of code reads “display: grid;”. The third line of code reads “grid-template-columns: 250px 100px;”.  The fourth line of code reads “grid-template-rows: 50px 100px 150px;”. The fifth line of code reads “}”. A rectangular box with the text “explicitly defines both the rows and columns of the grid” sits below the code. An arrow extends from the top of the box and points to the text “50px 100px 150px” in line 4 of the code.&#10;The example of the resulting grid shows a two-column grid where the first column is labeled with a fixed width of 250 pixels and the second column is labeled with a fixed width of 100 pixels. There are three rows explicitly defined in the code and labeled accordingly in the diagram. The first row is 50 pixels in height. The second row is 100 pixels in height. The third row is 150 pixels in height." title="Figure 3-40 Explicitly defining grid columns and rows "/>
          <p:cNvPicPr>
            <a:picLocks noGrp="1" noChangeAspect="1"/>
          </p:cNvPicPr>
          <p:nvPr>
            <p:ph type="pic" sz="quarter" idx="10"/>
          </p:nvPr>
        </p:nvPicPr>
        <p:blipFill>
          <a:blip r:embed="rId2"/>
          <a:stretch>
            <a:fillRect/>
          </a:stretch>
        </p:blipFill>
        <p:spPr>
          <a:xfrm>
            <a:off x="708225" y="1945021"/>
            <a:ext cx="7727549" cy="4059018"/>
          </a:xfrm>
          <a:prstGeom prst="rect">
            <a:avLst/>
          </a:prstGeom>
        </p:spPr>
      </p:pic>
    </p:spTree>
    <p:extLst>
      <p:ext uri="{BB962C8B-B14F-4D97-AF65-F5344CB8AC3E}">
        <p14:creationId xmlns:p14="http://schemas.microsoft.com/office/powerpoint/2010/main" val="1343857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 Sizes with Fractional Units</a:t>
            </a:r>
          </a:p>
        </p:txBody>
      </p:sp>
      <p:sp>
        <p:nvSpPr>
          <p:cNvPr id="3" name="Text Placeholder 2"/>
          <p:cNvSpPr>
            <a:spLocks noGrp="1"/>
          </p:cNvSpPr>
          <p:nvPr>
            <p:ph type="body" sz="quarter" idx="17"/>
          </p:nvPr>
        </p:nvSpPr>
        <p:spPr/>
        <p:txBody>
          <a:bodyPr/>
          <a:lstStyle/>
          <a:p>
            <a:r>
              <a:rPr lang="en-US" dirty="0"/>
              <a:t>A grid layout can adapt to devices of various screen widths and sizes by using flexible units</a:t>
            </a:r>
          </a:p>
          <a:p>
            <a:r>
              <a:rPr lang="en-US" dirty="0"/>
              <a:t>A </a:t>
            </a:r>
            <a:r>
              <a:rPr lang="en-US" b="1" dirty="0"/>
              <a:t>fr (fractional) unit</a:t>
            </a:r>
            <a:r>
              <a:rPr lang="en-US" dirty="0"/>
              <a:t>, indicated by the unit abbreviation fr, creates grid tracks that expand or contract in size to fill available space while retaining their relative proportions to one another</a:t>
            </a:r>
          </a:p>
          <a:p>
            <a:endParaRPr lang="en-US" dirty="0"/>
          </a:p>
        </p:txBody>
      </p:sp>
    </p:spTree>
    <p:extLst>
      <p:ext uri="{BB962C8B-B14F-4D97-AF65-F5344CB8AC3E}">
        <p14:creationId xmlns:p14="http://schemas.microsoft.com/office/powerpoint/2010/main" val="3456052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 Sizes with Fractional Units (continued)</a:t>
            </a:r>
          </a:p>
        </p:txBody>
      </p:sp>
      <p:sp>
        <p:nvSpPr>
          <p:cNvPr id="3" name="Text Placeholder 2"/>
          <p:cNvSpPr>
            <a:spLocks noGrp="1"/>
          </p:cNvSpPr>
          <p:nvPr>
            <p:ph type="body" sz="quarter" idx="17"/>
          </p:nvPr>
        </p:nvSpPr>
        <p:spPr/>
        <p:txBody>
          <a:bodyPr>
            <a:normAutofit/>
          </a:bodyPr>
          <a:lstStyle/>
          <a:p>
            <a:r>
              <a:rPr lang="en-US" dirty="0"/>
              <a:t>Fractional units are often combined with absolute units to create grid layouts that are both fixed and flexible</a:t>
            </a:r>
          </a:p>
          <a:p>
            <a:r>
              <a:rPr lang="en-US" dirty="0"/>
              <a:t>The following style rule generates a grid in which the width of the first column is set to 250 pixels with the remaining space allotted to the other two columns in a proportion of 2 to 1</a:t>
            </a:r>
          </a:p>
          <a:p>
            <a:pPr marL="463550" indent="0">
              <a:buNone/>
            </a:pPr>
            <a:r>
              <a:rPr lang="en-US" sz="2600" dirty="0">
                <a:latin typeface="Courier New" panose="02070309020205020404" pitchFamily="49" charset="0"/>
                <a:cs typeface="Courier New" panose="02070309020205020404" pitchFamily="49" charset="0"/>
              </a:rPr>
              <a:t>grid-template-columns: 250px 2fr 1fr</a:t>
            </a:r>
          </a:p>
        </p:txBody>
      </p:sp>
    </p:spTree>
    <p:extLst>
      <p:ext uri="{BB962C8B-B14F-4D97-AF65-F5344CB8AC3E}">
        <p14:creationId xmlns:p14="http://schemas.microsoft.com/office/powerpoint/2010/main" val="33700582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Repeating Columns and Rows</a:t>
            </a:r>
          </a:p>
        </p:txBody>
      </p:sp>
      <p:sp>
        <p:nvSpPr>
          <p:cNvPr id="3" name="Text Placeholder 2"/>
          <p:cNvSpPr>
            <a:spLocks noGrp="1"/>
          </p:cNvSpPr>
          <p:nvPr>
            <p:ph type="body" sz="quarter" idx="17"/>
          </p:nvPr>
        </p:nvSpPr>
        <p:spPr/>
        <p:txBody>
          <a:bodyPr>
            <a:normAutofit/>
          </a:bodyPr>
          <a:lstStyle/>
          <a:p>
            <a:r>
              <a:rPr lang="en-US" dirty="0"/>
              <a:t>Some grid layouts involve many columns so it is difficult to specify column sizes</a:t>
            </a:r>
          </a:p>
          <a:p>
            <a:r>
              <a:rPr lang="en-US" dirty="0"/>
              <a:t>The layout style can be simplified by using the following </a:t>
            </a:r>
            <a:r>
              <a:rPr lang="en-US" sz="2600" dirty="0">
                <a:latin typeface="Courier New" panose="02070309020205020404" pitchFamily="49" charset="0"/>
                <a:cs typeface="Courier New" panose="02070309020205020404" pitchFamily="49" charset="0"/>
              </a:rPr>
              <a:t>repeat()</a:t>
            </a:r>
            <a:r>
              <a:rPr lang="en-US" dirty="0"/>
              <a:t> function:</a:t>
            </a:r>
          </a:p>
          <a:p>
            <a:pPr marL="463550" indent="0">
              <a:buNone/>
            </a:pPr>
            <a:r>
              <a:rPr lang="en-US" sz="2600" dirty="0">
                <a:latin typeface="Courier New" panose="02070309020205020404" pitchFamily="49" charset="0"/>
                <a:cs typeface="Courier New" panose="02070309020205020404" pitchFamily="49" charset="0"/>
              </a:rPr>
              <a:t>repeat(repeat, tracks)</a:t>
            </a:r>
          </a:p>
          <a:p>
            <a:pPr marL="463550" indent="0">
              <a:buNone/>
            </a:pPr>
            <a:r>
              <a:rPr lang="en-US" dirty="0"/>
              <a:t>where </a:t>
            </a:r>
            <a:r>
              <a:rPr lang="en-US" sz="2600" dirty="0">
                <a:latin typeface="Courier New" panose="02070309020205020404" pitchFamily="49" charset="0"/>
                <a:cs typeface="Courier New" panose="02070309020205020404" pitchFamily="49" charset="0"/>
              </a:rPr>
              <a:t>repeat</a:t>
            </a:r>
            <a:r>
              <a:rPr lang="en-US" dirty="0"/>
              <a:t> is the number of repetitions of the tracks specified in </a:t>
            </a:r>
            <a:r>
              <a:rPr lang="en-US" sz="2600" dirty="0">
                <a:latin typeface="Courier New" panose="02070309020205020404" pitchFamily="49" charset="0"/>
                <a:cs typeface="Courier New" panose="02070309020205020404" pitchFamily="49" charset="0"/>
              </a:rPr>
              <a:t>tracks</a:t>
            </a:r>
          </a:p>
        </p:txBody>
      </p:sp>
    </p:spTree>
    <p:extLst>
      <p:ext uri="{BB962C8B-B14F-4D97-AF65-F5344CB8AC3E}">
        <p14:creationId xmlns:p14="http://schemas.microsoft.com/office/powerpoint/2010/main" val="35282056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Repeating Columns and Rows (continued 1)</a:t>
            </a:r>
          </a:p>
        </p:txBody>
      </p:sp>
      <p:sp>
        <p:nvSpPr>
          <p:cNvPr id="3" name="Text Placeholder 2"/>
          <p:cNvSpPr>
            <a:spLocks noGrp="1"/>
          </p:cNvSpPr>
          <p:nvPr>
            <p:ph type="body" sz="quarter" idx="17"/>
          </p:nvPr>
        </p:nvSpPr>
        <p:spPr/>
        <p:txBody>
          <a:bodyPr>
            <a:normAutofit lnSpcReduction="10000"/>
          </a:bodyPr>
          <a:lstStyle/>
          <a:p>
            <a:r>
              <a:rPr lang="en-US" dirty="0"/>
              <a:t>In place of a </a:t>
            </a:r>
            <a:r>
              <a:rPr lang="en-US" sz="2600" dirty="0">
                <a:latin typeface="Courier New" panose="02070309020205020404" pitchFamily="49" charset="0"/>
                <a:cs typeface="Courier New" panose="02070309020205020404" pitchFamily="49" charset="0"/>
              </a:rPr>
              <a:t>repeat</a:t>
            </a:r>
            <a:r>
              <a:rPr lang="en-US" dirty="0"/>
              <a:t> value, the keyword </a:t>
            </a:r>
            <a:r>
              <a:rPr lang="en-US" sz="2600" dirty="0">
                <a:latin typeface="Courier New" panose="02070309020205020404" pitchFamily="49" charset="0"/>
                <a:cs typeface="Courier New" panose="02070309020205020404" pitchFamily="49" charset="0"/>
              </a:rPr>
              <a:t>auto-fill</a:t>
            </a:r>
            <a:r>
              <a:rPr lang="en-US" dirty="0"/>
              <a:t> can be used to fill up the grid with as many columns (or rows) that will fit within the grid container</a:t>
            </a:r>
          </a:p>
          <a:p>
            <a:r>
              <a:rPr lang="en-US" dirty="0"/>
              <a:t>The following style uses the </a:t>
            </a:r>
            <a:r>
              <a:rPr lang="en-US" sz="2600" dirty="0">
                <a:latin typeface="Courier New" panose="02070309020205020404" pitchFamily="49" charset="0"/>
                <a:cs typeface="Courier New" panose="02070309020205020404" pitchFamily="49" charset="0"/>
              </a:rPr>
              <a:t>auto-fill </a:t>
            </a:r>
            <a:r>
              <a:rPr lang="en-US" dirty="0"/>
              <a:t>keyword to fill the grid with as many 100 pixel-wide columns that will fit within the container:</a:t>
            </a:r>
          </a:p>
          <a:p>
            <a:pPr marL="463550" indent="0">
              <a:buNone/>
            </a:pPr>
            <a:r>
              <a:rPr lang="en-US" sz="2600" dirty="0">
                <a:latin typeface="Courier New" panose="02070309020205020404" pitchFamily="49" charset="0"/>
                <a:cs typeface="Courier New" panose="02070309020205020404" pitchFamily="49" charset="0"/>
              </a:rPr>
              <a:t>grid-template-columns: 250px repeat(auto-fill, 100px);</a:t>
            </a:r>
          </a:p>
        </p:txBody>
      </p:sp>
    </p:spTree>
    <p:extLst>
      <p:ext uri="{BB962C8B-B14F-4D97-AF65-F5344CB8AC3E}">
        <p14:creationId xmlns:p14="http://schemas.microsoft.com/office/powerpoint/2010/main" val="13325765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Repeating Columns and Rows (continued 2)</a:t>
            </a:r>
          </a:p>
        </p:txBody>
      </p:sp>
      <p:sp>
        <p:nvSpPr>
          <p:cNvPr id="3" name="Text Placeholder 2"/>
          <p:cNvSpPr>
            <a:spLocks noGrp="1"/>
          </p:cNvSpPr>
          <p:nvPr>
            <p:ph type="body" sz="quarter" idx="17"/>
          </p:nvPr>
        </p:nvSpPr>
        <p:spPr/>
        <p:txBody>
          <a:bodyPr>
            <a:normAutofit/>
          </a:bodyPr>
          <a:lstStyle/>
          <a:p>
            <a:r>
              <a:rPr lang="en-US" dirty="0"/>
              <a:t>It is possible to switch between fixed and flexible track sizes using the following function</a:t>
            </a:r>
          </a:p>
          <a:p>
            <a:pPr marL="463550" indent="0">
              <a:buNone/>
            </a:pPr>
            <a:r>
              <a:rPr lang="en-US" sz="2800" dirty="0">
                <a:latin typeface="Courier New" panose="02070309020205020404" pitchFamily="49" charset="0"/>
                <a:cs typeface="Courier New" panose="02070309020205020404" pitchFamily="49" charset="0"/>
              </a:rPr>
              <a:t>minmax(min, max)</a:t>
            </a:r>
          </a:p>
          <a:p>
            <a:pPr marL="463550" indent="0">
              <a:buNone/>
            </a:pPr>
            <a:r>
              <a:rPr lang="en-US" dirty="0"/>
              <a:t>where </a:t>
            </a:r>
            <a:r>
              <a:rPr lang="en-US" sz="2800" dirty="0">
                <a:latin typeface="Courier New" panose="02070309020205020404" pitchFamily="49" charset="0"/>
                <a:cs typeface="Courier New" panose="02070309020205020404" pitchFamily="49" charset="0"/>
              </a:rPr>
              <a:t>min</a:t>
            </a:r>
            <a:r>
              <a:rPr lang="en-US" dirty="0"/>
              <a:t> is the minimum track size for a row and column and </a:t>
            </a:r>
            <a:r>
              <a:rPr lang="en-US" sz="2800" dirty="0">
                <a:latin typeface="Courier New" panose="02070309020205020404" pitchFamily="49" charset="0"/>
                <a:cs typeface="Courier New" panose="02070309020205020404" pitchFamily="49" charset="0"/>
              </a:rPr>
              <a:t>max</a:t>
            </a:r>
            <a:r>
              <a:rPr lang="en-US" dirty="0"/>
              <a:t> is the maximum</a:t>
            </a:r>
          </a:p>
          <a:p>
            <a:r>
              <a:rPr lang="en-US" dirty="0"/>
              <a:t>Example:</a:t>
            </a:r>
          </a:p>
          <a:p>
            <a:pPr marL="463550" indent="0">
              <a:buNone/>
            </a:pPr>
            <a:r>
              <a:rPr lang="en-US" sz="2800" dirty="0">
                <a:latin typeface="Courier New" panose="02070309020205020404" pitchFamily="49" charset="0"/>
                <a:cs typeface="Courier New" panose="02070309020205020404" pitchFamily="49" charset="0"/>
              </a:rPr>
              <a:t>grid-template-columns: repeat(auto-fill, minmax(100px, 1fr));</a:t>
            </a:r>
          </a:p>
        </p:txBody>
      </p:sp>
    </p:spTree>
    <p:extLst>
      <p:ext uri="{BB962C8B-B14F-4D97-AF65-F5344CB8AC3E}">
        <p14:creationId xmlns:p14="http://schemas.microsoft.com/office/powerpoint/2010/main" val="22877668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Outlining a Grid</a:t>
            </a:r>
          </a:p>
        </p:txBody>
      </p:sp>
      <p:sp>
        <p:nvSpPr>
          <p:cNvPr id="3" name="Text Placeholder 2"/>
          <p:cNvSpPr>
            <a:spLocks noGrp="1"/>
          </p:cNvSpPr>
          <p:nvPr>
            <p:ph type="body" sz="quarter" idx="17"/>
          </p:nvPr>
        </p:nvSpPr>
        <p:spPr/>
        <p:txBody>
          <a:bodyPr/>
          <a:lstStyle/>
          <a:p>
            <a:r>
              <a:rPr lang="en-IN" dirty="0"/>
              <a:t>Outlines - Lines drawn around an element, enclosing the element content, padding, and border spaces</a:t>
            </a:r>
          </a:p>
          <a:p>
            <a:pPr lvl="1"/>
            <a:r>
              <a:rPr lang="en-IN" sz="2600" dirty="0">
                <a:latin typeface="Courier New" panose="02070309020205020404" pitchFamily="49" charset="0"/>
                <a:cs typeface="Courier New" panose="02070309020205020404" pitchFamily="49" charset="0"/>
              </a:rPr>
              <a:t>Outline-width: </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a:t>
            </a:r>
            <a:r>
              <a:rPr lang="en-IN" dirty="0"/>
              <a:t> – Specifies the width of a line</a:t>
            </a:r>
          </a:p>
          <a:p>
            <a:pPr lvl="2"/>
            <a:r>
              <a:rPr lang="en-IN" dirty="0"/>
              <a:t>Properties of </a:t>
            </a:r>
            <a:r>
              <a:rPr lang="en-IN" i="1" dirty="0">
                <a:latin typeface="Courier New" panose="02070309020205020404" pitchFamily="49" charset="0"/>
                <a:cs typeface="Courier New" panose="02070309020205020404" pitchFamily="49" charset="0"/>
              </a:rPr>
              <a:t>value</a:t>
            </a:r>
            <a:r>
              <a:rPr lang="en-IN" dirty="0"/>
              <a:t> are: </a:t>
            </a:r>
            <a:r>
              <a:rPr lang="en-IN" dirty="0">
                <a:latin typeface="Courier New" panose="02070309020205020404" pitchFamily="49" charset="0"/>
                <a:cs typeface="Courier New" panose="02070309020205020404" pitchFamily="49" charset="0"/>
              </a:rPr>
              <a:t>thin, medium, </a:t>
            </a:r>
            <a:r>
              <a:rPr lang="en-IN" dirty="0"/>
              <a:t>or </a:t>
            </a:r>
            <a:r>
              <a:rPr lang="en-IN" dirty="0">
                <a:latin typeface="Courier New" panose="02070309020205020404" pitchFamily="49" charset="0"/>
                <a:cs typeface="Courier New" panose="02070309020205020404" pitchFamily="49" charset="0"/>
              </a:rPr>
              <a:t>thick</a:t>
            </a:r>
          </a:p>
          <a:p>
            <a:pPr lvl="1"/>
            <a:r>
              <a:rPr lang="en-IN" sz="2600" dirty="0">
                <a:latin typeface="Courier New" panose="02070309020205020404" pitchFamily="49" charset="0"/>
                <a:cs typeface="Courier New" panose="02070309020205020404" pitchFamily="49" charset="0"/>
              </a:rPr>
              <a:t>Outline-color: </a:t>
            </a:r>
            <a:r>
              <a:rPr lang="en-IN" sz="2600" i="1" dirty="0">
                <a:latin typeface="Courier New" panose="02070309020205020404" pitchFamily="49" charset="0"/>
                <a:cs typeface="Courier New" panose="02070309020205020404" pitchFamily="49" charset="0"/>
              </a:rPr>
              <a:t>color</a:t>
            </a:r>
            <a:r>
              <a:rPr lang="en-IN" sz="2600" dirty="0">
                <a:latin typeface="Courier New" panose="02070309020205020404" pitchFamily="49" charset="0"/>
                <a:cs typeface="Courier New" panose="02070309020205020404" pitchFamily="49" charset="0"/>
              </a:rPr>
              <a:t>; </a:t>
            </a:r>
            <a:r>
              <a:rPr lang="en-IN" dirty="0"/>
              <a:t>– Specifies the color of a line</a:t>
            </a:r>
          </a:p>
          <a:p>
            <a:pPr lvl="2"/>
            <a:r>
              <a:rPr lang="en-IN" dirty="0"/>
              <a:t>Properties of </a:t>
            </a:r>
            <a:r>
              <a:rPr lang="en-IN" i="1" dirty="0">
                <a:latin typeface="Courier New" panose="02070309020205020404" pitchFamily="49" charset="0"/>
                <a:cs typeface="Courier New" panose="02070309020205020404" pitchFamily="49" charset="0"/>
              </a:rPr>
              <a:t>color</a:t>
            </a:r>
            <a:r>
              <a:rPr lang="en-IN" dirty="0"/>
              <a:t> are: CSS color name or value</a:t>
            </a:r>
          </a:p>
        </p:txBody>
      </p:sp>
    </p:spTree>
    <p:extLst>
      <p:ext uri="{BB962C8B-B14F-4D97-AF65-F5344CB8AC3E}">
        <p14:creationId xmlns:p14="http://schemas.microsoft.com/office/powerpoint/2010/main" val="138517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a:t>
            </a:r>
            <a:r>
              <a:rPr lang="en-US" dirty="0">
                <a:latin typeface="Courier New" panose="02070309020205020404" pitchFamily="49" charset="0"/>
                <a:cs typeface="Courier New" panose="02070309020205020404" pitchFamily="49" charset="0"/>
              </a:rPr>
              <a:t>Reset</a:t>
            </a:r>
            <a:r>
              <a:rPr lang="en-US" dirty="0"/>
              <a:t> Style Sheet</a:t>
            </a:r>
          </a:p>
        </p:txBody>
      </p:sp>
      <p:sp>
        <p:nvSpPr>
          <p:cNvPr id="3" name="Text Placeholder 2"/>
          <p:cNvSpPr>
            <a:spLocks noGrp="1"/>
          </p:cNvSpPr>
          <p:nvPr>
            <p:ph type="body" sz="quarter" idx="17"/>
          </p:nvPr>
        </p:nvSpPr>
        <p:spPr/>
        <p:txBody>
          <a:bodyPr>
            <a:normAutofit lnSpcReduction="10000"/>
          </a:bodyPr>
          <a:lstStyle/>
          <a:p>
            <a:r>
              <a:rPr lang="en-US" b="1" dirty="0"/>
              <a:t>Reset style sheet </a:t>
            </a:r>
            <a:r>
              <a:rPr lang="en-US" dirty="0"/>
              <a:t>supersedes a browser’s default styles and provides a consistent starting point for page design</a:t>
            </a:r>
          </a:p>
          <a:p>
            <a:r>
              <a:rPr lang="en-US" dirty="0"/>
              <a:t>The first style rule in a sheet is the </a:t>
            </a:r>
            <a:r>
              <a:rPr lang="en-US" sz="2600" dirty="0">
                <a:latin typeface="Courier New" panose="02070309020205020404" pitchFamily="49" charset="0"/>
                <a:cs typeface="Courier New" panose="02070309020205020404" pitchFamily="49" charset="0"/>
              </a:rPr>
              <a:t>display</a:t>
            </a:r>
            <a:r>
              <a:rPr lang="en-US" dirty="0"/>
              <a:t> property used to display HTML5 structural elements as blocks</a:t>
            </a:r>
          </a:p>
          <a:p>
            <a:r>
              <a:rPr lang="en-US" dirty="0"/>
              <a:t>Premade reset style sheets are freely available on the web that contain many style rules used to reconcile the various differences between browsers and devices</a:t>
            </a:r>
          </a:p>
        </p:txBody>
      </p:sp>
    </p:spTree>
    <p:extLst>
      <p:ext uri="{BB962C8B-B14F-4D97-AF65-F5344CB8AC3E}">
        <p14:creationId xmlns:p14="http://schemas.microsoft.com/office/powerpoint/2010/main" val="14849167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Outlining a Grid (continued)</a:t>
            </a:r>
          </a:p>
        </p:txBody>
      </p:sp>
      <p:sp>
        <p:nvSpPr>
          <p:cNvPr id="3" name="Text Placeholder 2"/>
          <p:cNvSpPr>
            <a:spLocks noGrp="1"/>
          </p:cNvSpPr>
          <p:nvPr>
            <p:ph type="body" sz="quarter" idx="17"/>
          </p:nvPr>
        </p:nvSpPr>
        <p:spPr/>
        <p:txBody>
          <a:bodyPr>
            <a:normAutofit lnSpcReduction="10000"/>
          </a:bodyPr>
          <a:lstStyle/>
          <a:p>
            <a:r>
              <a:rPr lang="en-IN" sz="2600" dirty="0">
                <a:latin typeface="Courier New" panose="02070309020205020404" pitchFamily="49" charset="0"/>
                <a:cs typeface="Courier New" panose="02070309020205020404" pitchFamily="49" charset="0"/>
              </a:rPr>
              <a:t>Outline-style: </a:t>
            </a:r>
            <a:r>
              <a:rPr lang="en-IN" sz="2600" i="1" dirty="0">
                <a:latin typeface="Courier New" panose="02070309020205020404" pitchFamily="49" charset="0"/>
                <a:cs typeface="Courier New" panose="02070309020205020404" pitchFamily="49" charset="0"/>
              </a:rPr>
              <a:t>style</a:t>
            </a:r>
            <a:r>
              <a:rPr lang="en-IN" sz="2600" dirty="0">
                <a:latin typeface="Courier New" panose="02070309020205020404" pitchFamily="49" charset="0"/>
                <a:cs typeface="Courier New" panose="02070309020205020404" pitchFamily="49" charset="0"/>
              </a:rPr>
              <a:t>;</a:t>
            </a:r>
            <a:r>
              <a:rPr lang="en-IN" dirty="0">
                <a:latin typeface="Arial" panose="020B0604020202020204" pitchFamily="34" charset="0"/>
                <a:cs typeface="Arial" panose="020B0604020202020204" pitchFamily="34" charset="0"/>
              </a:rPr>
              <a:t> - </a:t>
            </a:r>
            <a:r>
              <a:rPr lang="en-IN" dirty="0"/>
              <a:t>Specifies the design of a line</a:t>
            </a:r>
          </a:p>
          <a:p>
            <a:pPr lvl="2"/>
            <a:r>
              <a:rPr lang="en-IN" sz="2800" dirty="0"/>
              <a:t>Properties of </a:t>
            </a:r>
            <a:r>
              <a:rPr lang="en-IN" sz="2800" i="1" dirty="0">
                <a:latin typeface="Courier New" panose="02070309020205020404" pitchFamily="49" charset="0"/>
                <a:cs typeface="Courier New" panose="02070309020205020404" pitchFamily="49" charset="0"/>
              </a:rPr>
              <a:t>style</a:t>
            </a:r>
            <a:r>
              <a:rPr lang="en-IN" sz="2800" dirty="0"/>
              <a:t> are: </a:t>
            </a:r>
            <a:r>
              <a:rPr lang="en-IN" sz="2800" dirty="0">
                <a:latin typeface="Courier New" panose="02070309020205020404" pitchFamily="49" charset="0"/>
                <a:cs typeface="Courier New" panose="02070309020205020404" pitchFamily="49" charset="0"/>
              </a:rPr>
              <a:t>solid, double, dotted, dashed, groove, inset, ridge,</a:t>
            </a:r>
            <a:r>
              <a:rPr lang="en-IN" sz="2800" dirty="0"/>
              <a:t> or </a:t>
            </a:r>
            <a:r>
              <a:rPr lang="en-IN" sz="2800" dirty="0">
                <a:latin typeface="Courier New" panose="02070309020205020404" pitchFamily="49" charset="0"/>
                <a:cs typeface="Courier New" panose="02070309020205020404" pitchFamily="49" charset="0"/>
              </a:rPr>
              <a:t>outset</a:t>
            </a:r>
          </a:p>
          <a:p>
            <a:r>
              <a:rPr lang="en-US" dirty="0">
                <a:latin typeface="Arial" panose="020B0604020202020204" pitchFamily="34" charset="0"/>
                <a:cs typeface="Arial" panose="020B0604020202020204" pitchFamily="34" charset="0"/>
              </a:rPr>
              <a:t>Outline properties can be combined:</a:t>
            </a:r>
          </a:p>
          <a:p>
            <a:pPr marL="463550" indent="0">
              <a:buNone/>
            </a:pPr>
            <a:r>
              <a:rPr lang="en-US" sz="2600" dirty="0">
                <a:latin typeface="Courier New" panose="02070309020205020404" pitchFamily="49" charset="0"/>
                <a:cs typeface="Courier New" panose="02070309020205020404" pitchFamily="49" charset="0"/>
              </a:rPr>
              <a:t>width style color;</a:t>
            </a:r>
          </a:p>
          <a:p>
            <a:pPr marL="463550" indent="0">
              <a:buNone/>
            </a:pPr>
            <a:r>
              <a:rPr lang="en-US" dirty="0">
                <a:latin typeface="Arial" panose="020B0604020202020204" pitchFamily="34" charset="0"/>
                <a:cs typeface="Arial" panose="020B0604020202020204" pitchFamily="34" charset="0"/>
              </a:rPr>
              <a:t>where </a:t>
            </a:r>
            <a:r>
              <a:rPr lang="en-US" sz="2600" dirty="0">
                <a:latin typeface="Courier New" panose="02070309020205020404" pitchFamily="49" charset="0"/>
                <a:cs typeface="Courier New" panose="02070309020205020404" pitchFamily="49" charset="0"/>
              </a:rPr>
              <a:t>width</a:t>
            </a:r>
            <a:r>
              <a:rPr lang="en-US" dirty="0">
                <a:latin typeface="Arial" panose="020B0604020202020204" pitchFamily="34" charset="0"/>
                <a:cs typeface="Arial" panose="020B0604020202020204" pitchFamily="34" charset="0"/>
              </a:rPr>
              <a:t>, </a:t>
            </a:r>
            <a:r>
              <a:rPr lang="en-US" sz="2600" dirty="0">
                <a:latin typeface="Courier New" panose="02070309020205020404" pitchFamily="49" charset="0"/>
                <a:cs typeface="Courier New" panose="02070309020205020404" pitchFamily="49" charset="0"/>
              </a:rPr>
              <a:t>style</a:t>
            </a:r>
            <a:r>
              <a:rPr lang="en-US" dirty="0">
                <a:latin typeface="Arial" panose="020B0604020202020204" pitchFamily="34" charset="0"/>
                <a:cs typeface="Arial" panose="020B0604020202020204" pitchFamily="34" charset="0"/>
              </a:rPr>
              <a:t>, and </a:t>
            </a:r>
            <a:r>
              <a:rPr lang="en-US" sz="2600" dirty="0">
                <a:latin typeface="Courier New" panose="02070309020205020404" pitchFamily="49" charset="0"/>
                <a:cs typeface="Courier New" panose="02070309020205020404" pitchFamily="49" charset="0"/>
              </a:rPr>
              <a:t>color</a:t>
            </a:r>
            <a:r>
              <a:rPr lang="en-US" dirty="0">
                <a:latin typeface="Arial" panose="020B0604020202020204" pitchFamily="34" charset="0"/>
                <a:cs typeface="Arial" panose="020B0604020202020204" pitchFamily="34" charset="0"/>
              </a:rPr>
              <a:t> are the values for the line’s width, design, and color</a:t>
            </a:r>
            <a:endParaRPr lang="en-IN"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00548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Placing Items within a Grid</a:t>
            </a:r>
          </a:p>
        </p:txBody>
      </p:sp>
      <p:sp>
        <p:nvSpPr>
          <p:cNvPr id="3" name="Text Placeholder 2"/>
          <p:cNvSpPr>
            <a:spLocks noGrp="1"/>
          </p:cNvSpPr>
          <p:nvPr>
            <p:ph type="body" sz="quarter" idx="17"/>
          </p:nvPr>
        </p:nvSpPr>
        <p:spPr/>
        <p:txBody>
          <a:bodyPr/>
          <a:lstStyle/>
          <a:p>
            <a:r>
              <a:rPr lang="en-US" dirty="0"/>
              <a:t>By default, grid items are laid out in document order going from left to right and up to down, with each item placed within a single cell</a:t>
            </a:r>
          </a:p>
          <a:p>
            <a:r>
              <a:rPr lang="en-US" dirty="0"/>
              <a:t>In many layouts however, it might be desirable to move items around or a have a single item occupy multiple rows and column</a:t>
            </a:r>
          </a:p>
        </p:txBody>
      </p:sp>
    </p:spTree>
    <p:extLst>
      <p:ext uri="{BB962C8B-B14F-4D97-AF65-F5344CB8AC3E}">
        <p14:creationId xmlns:p14="http://schemas.microsoft.com/office/powerpoint/2010/main" val="19986751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Placing Items by Row and Column</a:t>
            </a:r>
          </a:p>
        </p:txBody>
      </p:sp>
      <p:sp>
        <p:nvSpPr>
          <p:cNvPr id="3" name="Text Placeholder 2"/>
          <p:cNvSpPr>
            <a:spLocks noGrp="1"/>
          </p:cNvSpPr>
          <p:nvPr>
            <p:ph type="body" sz="quarter" idx="17"/>
          </p:nvPr>
        </p:nvSpPr>
        <p:spPr/>
        <p:txBody>
          <a:bodyPr>
            <a:normAutofit/>
          </a:bodyPr>
          <a:lstStyle/>
          <a:p>
            <a:r>
              <a:rPr lang="en-US" dirty="0"/>
              <a:t>To place the </a:t>
            </a:r>
            <a:r>
              <a:rPr lang="en-US" sz="2600" dirty="0">
                <a:latin typeface="Courier New" panose="02070309020205020404" pitchFamily="49" charset="0"/>
                <a:cs typeface="Courier New" panose="02070309020205020404" pitchFamily="49" charset="0"/>
              </a:rPr>
              <a:t>article</a:t>
            </a:r>
            <a:r>
              <a:rPr lang="en-US" dirty="0"/>
              <a:t> element in a </a:t>
            </a:r>
            <a:r>
              <a:rPr lang="en-US" b="1" dirty="0"/>
              <a:t>grid cell </a:t>
            </a:r>
            <a:r>
              <a:rPr lang="en-US" dirty="0"/>
              <a:t>located in the first row and second column of the grid, apply the following style rule:</a:t>
            </a:r>
          </a:p>
          <a:p>
            <a:pPr marL="463550" indent="0">
              <a:buNone/>
            </a:pPr>
            <a:r>
              <a:rPr lang="en-US" sz="2600" dirty="0">
                <a:latin typeface="Courier New" panose="02070309020205020404" pitchFamily="49" charset="0"/>
                <a:cs typeface="Courier New" panose="02070309020205020404" pitchFamily="49" charset="0"/>
              </a:rPr>
              <a:t>article {</a:t>
            </a:r>
          </a:p>
          <a:p>
            <a:pPr marL="463550" indent="0">
              <a:buNone/>
            </a:pPr>
            <a:r>
              <a:rPr lang="en-US" sz="2600" dirty="0">
                <a:latin typeface="Courier New" panose="02070309020205020404" pitchFamily="49" charset="0"/>
                <a:cs typeface="Courier New" panose="02070309020205020404" pitchFamily="49" charset="0"/>
              </a:rPr>
              <a:t>grid-row: 1;</a:t>
            </a:r>
          </a:p>
          <a:p>
            <a:pPr marL="463550" indent="0">
              <a:buNone/>
            </a:pPr>
            <a:r>
              <a:rPr lang="en-US" sz="2600" dirty="0">
                <a:latin typeface="Courier New" panose="02070309020205020404" pitchFamily="49" charset="0"/>
                <a:cs typeface="Courier New" panose="02070309020205020404" pitchFamily="49" charset="0"/>
              </a:rPr>
              <a:t>grid-column: 2;</a:t>
            </a:r>
          </a:p>
          <a:p>
            <a:pPr marL="463550" indent="0">
              <a:buNone/>
            </a:pPr>
            <a:r>
              <a:rPr lang="en-US" sz="2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383783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Placing Items by Row and Column (continued 1)</a:t>
            </a:r>
          </a:p>
        </p:txBody>
      </p:sp>
      <p:sp>
        <p:nvSpPr>
          <p:cNvPr id="3" name="Text Placeholder 2"/>
          <p:cNvSpPr>
            <a:spLocks noGrp="1"/>
          </p:cNvSpPr>
          <p:nvPr>
            <p:ph type="body" sz="quarter" idx="17"/>
          </p:nvPr>
        </p:nvSpPr>
        <p:spPr/>
        <p:txBody>
          <a:bodyPr>
            <a:normAutofit/>
          </a:bodyPr>
          <a:lstStyle/>
          <a:p>
            <a:r>
              <a:rPr lang="en-US" dirty="0"/>
              <a:t>To move a grid item to a specific location within the grid, use the following </a:t>
            </a:r>
            <a:r>
              <a:rPr lang="en-US" sz="2600" dirty="0">
                <a:latin typeface="Courier New" panose="02070309020205020404" pitchFamily="49" charset="0"/>
                <a:cs typeface="Courier New" panose="02070309020205020404" pitchFamily="49" charset="0"/>
              </a:rPr>
              <a:t>grid-row</a:t>
            </a:r>
            <a:r>
              <a:rPr lang="en-US" dirty="0"/>
              <a:t> and </a:t>
            </a:r>
            <a:r>
              <a:rPr lang="en-US" sz="2600" dirty="0">
                <a:latin typeface="Courier New" panose="02070309020205020404" pitchFamily="49" charset="0"/>
                <a:cs typeface="Courier New" panose="02070309020205020404" pitchFamily="49" charset="0"/>
              </a:rPr>
              <a:t>grid-column</a:t>
            </a:r>
            <a:r>
              <a:rPr lang="en-US" dirty="0"/>
              <a:t> properties:</a:t>
            </a:r>
          </a:p>
          <a:p>
            <a:pPr marL="463550" indent="0">
              <a:buNone/>
            </a:pPr>
            <a:r>
              <a:rPr lang="en-US" sz="2600" dirty="0">
                <a:latin typeface="Courier New" panose="02070309020205020404" pitchFamily="49" charset="0"/>
                <a:cs typeface="Courier New" panose="02070309020205020404" pitchFamily="49" charset="0"/>
              </a:rPr>
              <a:t>grid-row: row;</a:t>
            </a:r>
          </a:p>
          <a:p>
            <a:pPr marL="463550" indent="0">
              <a:buNone/>
            </a:pPr>
            <a:r>
              <a:rPr lang="en-US" sz="2600" dirty="0">
                <a:latin typeface="Courier New" panose="02070309020205020404" pitchFamily="49" charset="0"/>
                <a:cs typeface="Courier New" panose="02070309020205020404" pitchFamily="49" charset="0"/>
              </a:rPr>
              <a:t>grid-column: column;</a:t>
            </a:r>
          </a:p>
          <a:p>
            <a:pPr marL="463550" indent="0">
              <a:buNone/>
            </a:pPr>
            <a:r>
              <a:rPr lang="en-US" dirty="0"/>
              <a:t>where </a:t>
            </a:r>
            <a:r>
              <a:rPr lang="en-US" sz="2600" dirty="0">
                <a:latin typeface="Courier New" panose="02070309020205020404" pitchFamily="49" charset="0"/>
                <a:cs typeface="Courier New" panose="02070309020205020404" pitchFamily="49" charset="0"/>
              </a:rPr>
              <a:t>row</a:t>
            </a:r>
            <a:r>
              <a:rPr lang="en-US" dirty="0"/>
              <a:t> is the row number and </a:t>
            </a:r>
            <a:r>
              <a:rPr lang="en-US" sz="2600" dirty="0">
                <a:latin typeface="Courier New" panose="02070309020205020404" pitchFamily="49" charset="0"/>
                <a:cs typeface="Courier New" panose="02070309020205020404" pitchFamily="49" charset="0"/>
              </a:rPr>
              <a:t>column</a:t>
            </a:r>
            <a:r>
              <a:rPr lang="en-US" dirty="0"/>
              <a:t> is the column number</a:t>
            </a:r>
          </a:p>
        </p:txBody>
      </p:sp>
    </p:spTree>
    <p:extLst>
      <p:ext uri="{BB962C8B-B14F-4D97-AF65-F5344CB8AC3E}">
        <p14:creationId xmlns:p14="http://schemas.microsoft.com/office/powerpoint/2010/main" val="451540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Placing Items by Row and Column (continued 2)</a:t>
            </a:r>
          </a:p>
        </p:txBody>
      </p:sp>
      <p:sp>
        <p:nvSpPr>
          <p:cNvPr id="3" name="Text Placeholder 2"/>
          <p:cNvSpPr>
            <a:spLocks noGrp="1"/>
          </p:cNvSpPr>
          <p:nvPr>
            <p:ph type="body" sz="quarter" idx="17"/>
          </p:nvPr>
        </p:nvSpPr>
        <p:spPr/>
        <p:txBody>
          <a:bodyPr>
            <a:normAutofit/>
          </a:bodyPr>
          <a:lstStyle/>
          <a:p>
            <a:r>
              <a:rPr lang="en-US" dirty="0"/>
              <a:t>To extend a grid item so that it covers multiple rows or multiple columns, include the starting and ending gridline in the style property as follows:</a:t>
            </a:r>
          </a:p>
          <a:p>
            <a:pPr marL="463550" indent="0">
              <a:buNone/>
            </a:pPr>
            <a:r>
              <a:rPr lang="en-US" sz="2600" dirty="0">
                <a:latin typeface="Courier New" panose="02070309020205020404" pitchFamily="49" charset="0"/>
                <a:cs typeface="Courier New" panose="02070309020205020404" pitchFamily="49" charset="0"/>
              </a:rPr>
              <a:t>grid-row: </a:t>
            </a:r>
            <a:r>
              <a:rPr lang="en-US" sz="2600" i="1" dirty="0">
                <a:latin typeface="Courier New" panose="02070309020205020404" pitchFamily="49" charset="0"/>
                <a:cs typeface="Courier New" panose="02070309020205020404" pitchFamily="49" charset="0"/>
              </a:rPr>
              <a:t>start</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end</a:t>
            </a:r>
            <a:r>
              <a:rPr lang="en-US" sz="2600" dirty="0">
                <a:latin typeface="Courier New" panose="02070309020205020404" pitchFamily="49" charset="0"/>
                <a:cs typeface="Courier New" panose="02070309020205020404" pitchFamily="49" charset="0"/>
              </a:rPr>
              <a:t>;</a:t>
            </a:r>
          </a:p>
          <a:p>
            <a:pPr marL="463550" indent="0">
              <a:buNone/>
            </a:pPr>
            <a:r>
              <a:rPr lang="en-US" sz="2600" dirty="0">
                <a:latin typeface="Courier New" panose="02070309020205020404" pitchFamily="49" charset="0"/>
                <a:cs typeface="Courier New" panose="02070309020205020404" pitchFamily="49" charset="0"/>
              </a:rPr>
              <a:t>grid-column: </a:t>
            </a:r>
            <a:r>
              <a:rPr lang="en-US" sz="2600" i="1" dirty="0">
                <a:latin typeface="Courier New" panose="02070309020205020404" pitchFamily="49" charset="0"/>
                <a:cs typeface="Courier New" panose="02070309020205020404" pitchFamily="49" charset="0"/>
              </a:rPr>
              <a:t>start</a:t>
            </a:r>
            <a:r>
              <a:rPr lang="en-US" sz="2600" dirty="0">
                <a:latin typeface="Courier New" panose="02070309020205020404" pitchFamily="49" charset="0"/>
                <a:cs typeface="Courier New" panose="02070309020205020404" pitchFamily="49" charset="0"/>
              </a:rPr>
              <a:t>/</a:t>
            </a:r>
            <a:r>
              <a:rPr lang="en-US" sz="2600" i="1" dirty="0">
                <a:latin typeface="Courier New" panose="02070309020205020404" pitchFamily="49" charset="0"/>
                <a:cs typeface="Courier New" panose="02070309020205020404" pitchFamily="49" charset="0"/>
              </a:rPr>
              <a:t>end</a:t>
            </a:r>
            <a:r>
              <a:rPr lang="en-US" sz="2600" dirty="0">
                <a:latin typeface="Courier New" panose="02070309020205020404" pitchFamily="49" charset="0"/>
                <a:cs typeface="Courier New" panose="02070309020205020404" pitchFamily="49" charset="0"/>
              </a:rPr>
              <a:t>;</a:t>
            </a:r>
          </a:p>
          <a:p>
            <a:pPr marL="463550" indent="0">
              <a:buNone/>
            </a:pPr>
            <a:r>
              <a:rPr lang="en-US" dirty="0"/>
              <a:t>where </a:t>
            </a:r>
            <a:r>
              <a:rPr lang="en-US" sz="2600" dirty="0">
                <a:latin typeface="Courier New" panose="02070309020205020404" pitchFamily="49" charset="0"/>
                <a:cs typeface="Courier New" panose="02070309020205020404" pitchFamily="49" charset="0"/>
              </a:rPr>
              <a:t>start</a:t>
            </a:r>
            <a:r>
              <a:rPr lang="en-US" i="1" dirty="0"/>
              <a:t> </a:t>
            </a:r>
            <a:r>
              <a:rPr lang="en-US" dirty="0"/>
              <a:t>is the starting gridline and </a:t>
            </a:r>
            <a:r>
              <a:rPr lang="en-US" sz="2600" dirty="0">
                <a:latin typeface="Courier New" panose="02070309020205020404" pitchFamily="49" charset="0"/>
                <a:cs typeface="Courier New" panose="02070309020205020404" pitchFamily="49" charset="0"/>
              </a:rPr>
              <a:t>end</a:t>
            </a:r>
            <a:r>
              <a:rPr lang="en-US" i="1" dirty="0"/>
              <a:t> </a:t>
            </a:r>
            <a:r>
              <a:rPr lang="en-US" dirty="0"/>
              <a:t>is the ending gridline</a:t>
            </a:r>
          </a:p>
        </p:txBody>
      </p:sp>
    </p:spTree>
    <p:extLst>
      <p:ext uri="{BB962C8B-B14F-4D97-AF65-F5344CB8AC3E}">
        <p14:creationId xmlns:p14="http://schemas.microsoft.com/office/powerpoint/2010/main" val="29057196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Placing Items by Row and Column (continued 3)</a:t>
            </a:r>
          </a:p>
        </p:txBody>
      </p:sp>
      <p:sp>
        <p:nvSpPr>
          <p:cNvPr id="3" name="Text Placeholder 2"/>
          <p:cNvSpPr>
            <a:spLocks noGrp="1"/>
          </p:cNvSpPr>
          <p:nvPr>
            <p:ph type="body" sz="quarter" idx="17"/>
          </p:nvPr>
        </p:nvSpPr>
        <p:spPr/>
        <p:txBody>
          <a:bodyPr/>
          <a:lstStyle/>
          <a:p>
            <a:r>
              <a:rPr lang="en-US" dirty="0"/>
              <a:t>Starting and ending gridlines can be expressed in the following four properties:</a:t>
            </a:r>
          </a:p>
          <a:p>
            <a:pPr marL="463550" indent="0">
              <a:buNone/>
            </a:pPr>
            <a:r>
              <a:rPr lang="en-US" sz="2600" dirty="0">
                <a:latin typeface="Courier New" panose="02070309020205020404" pitchFamily="49" charset="0"/>
                <a:cs typeface="Courier New" panose="02070309020205020404" pitchFamily="49" charset="0"/>
              </a:rPr>
              <a:t>grid-column-start: integer;</a:t>
            </a:r>
          </a:p>
          <a:p>
            <a:pPr marL="463550" indent="0">
              <a:buNone/>
            </a:pPr>
            <a:r>
              <a:rPr lang="en-US" sz="2600" dirty="0">
                <a:latin typeface="Courier New" panose="02070309020205020404" pitchFamily="49" charset="0"/>
                <a:cs typeface="Courier New" panose="02070309020205020404" pitchFamily="49" charset="0"/>
              </a:rPr>
              <a:t>grid-column-end: integer;</a:t>
            </a:r>
          </a:p>
          <a:p>
            <a:pPr marL="463550" indent="0">
              <a:buNone/>
            </a:pPr>
            <a:r>
              <a:rPr lang="en-US" sz="2600" dirty="0">
                <a:latin typeface="Courier New" panose="02070309020205020404" pitchFamily="49" charset="0"/>
                <a:cs typeface="Courier New" panose="02070309020205020404" pitchFamily="49" charset="0"/>
              </a:rPr>
              <a:t>grid-row-start: integer;</a:t>
            </a:r>
          </a:p>
          <a:p>
            <a:pPr marL="463550" indent="0">
              <a:buNone/>
            </a:pPr>
            <a:r>
              <a:rPr lang="en-US" sz="2600" dirty="0">
                <a:latin typeface="Courier New" panose="02070309020205020404" pitchFamily="49" charset="0"/>
                <a:cs typeface="Courier New" panose="02070309020205020404" pitchFamily="49" charset="0"/>
              </a:rPr>
              <a:t>grid-row-end: integer;</a:t>
            </a:r>
          </a:p>
        </p:txBody>
      </p:sp>
    </p:spTree>
    <p:extLst>
      <p:ext uri="{BB962C8B-B14F-4D97-AF65-F5344CB8AC3E}">
        <p14:creationId xmlns:p14="http://schemas.microsoft.com/office/powerpoint/2010/main" val="32285668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t>
            </a:r>
            <a:r>
              <a:rPr lang="en-US" dirty="0">
                <a:latin typeface="Courier New" panose="02070309020205020404" pitchFamily="49" charset="0"/>
                <a:cs typeface="Courier New" panose="02070309020205020404" pitchFamily="49" charset="0"/>
              </a:rPr>
              <a:t>span</a:t>
            </a:r>
            <a:r>
              <a:rPr lang="en-US" dirty="0"/>
              <a:t> Keyword</a:t>
            </a:r>
          </a:p>
        </p:txBody>
      </p:sp>
      <p:sp>
        <p:nvSpPr>
          <p:cNvPr id="3" name="Text Placeholder 2"/>
          <p:cNvSpPr>
            <a:spLocks noGrp="1"/>
          </p:cNvSpPr>
          <p:nvPr>
            <p:ph type="body" sz="quarter" idx="17"/>
          </p:nvPr>
        </p:nvSpPr>
        <p:spPr/>
        <p:txBody>
          <a:bodyPr/>
          <a:lstStyle/>
          <a:p>
            <a:r>
              <a:rPr lang="en-US" dirty="0"/>
              <a:t>Another way of setting the size of a grid cell is with the </a:t>
            </a:r>
            <a:r>
              <a:rPr lang="en-US" sz="2600" dirty="0">
                <a:latin typeface="Courier New" panose="02070309020205020404" pitchFamily="49" charset="0"/>
                <a:cs typeface="Courier New" panose="02070309020205020404" pitchFamily="49" charset="0"/>
              </a:rPr>
              <a:t>span</a:t>
            </a:r>
            <a:r>
              <a:rPr lang="en-US" dirty="0"/>
              <a:t> keyword</a:t>
            </a:r>
          </a:p>
          <a:p>
            <a:r>
              <a:rPr lang="en-US" dirty="0"/>
              <a:t>The general syntax is:</a:t>
            </a:r>
          </a:p>
          <a:p>
            <a:pPr marL="463550" indent="0">
              <a:buNone/>
            </a:pPr>
            <a:r>
              <a:rPr lang="en-US" sz="2600" dirty="0">
                <a:latin typeface="Courier New" panose="02070309020205020404" pitchFamily="49" charset="0"/>
                <a:cs typeface="Courier New" panose="02070309020205020404" pitchFamily="49" charset="0"/>
              </a:rPr>
              <a:t>grid-row: span value;</a:t>
            </a:r>
          </a:p>
          <a:p>
            <a:pPr marL="463550" indent="0">
              <a:buNone/>
            </a:pPr>
            <a:r>
              <a:rPr lang="en-US" sz="2600" dirty="0">
                <a:latin typeface="Courier New" panose="02070309020205020404" pitchFamily="49" charset="0"/>
                <a:cs typeface="Courier New" panose="02070309020205020404" pitchFamily="49" charset="0"/>
              </a:rPr>
              <a:t>grid-column: span value;</a:t>
            </a:r>
          </a:p>
          <a:p>
            <a:pPr marL="463550" indent="0">
              <a:buNone/>
            </a:pPr>
            <a:r>
              <a:rPr lang="en-US" dirty="0"/>
              <a:t>where </a:t>
            </a:r>
            <a:r>
              <a:rPr lang="en-US" sz="2600" dirty="0">
                <a:latin typeface="Courier New" panose="02070309020205020404" pitchFamily="49" charset="0"/>
                <a:cs typeface="Courier New" panose="02070309020205020404" pitchFamily="49" charset="0"/>
              </a:rPr>
              <a:t>value</a:t>
            </a:r>
            <a:r>
              <a:rPr lang="en-US" dirty="0"/>
              <a:t> is the number of rows or columns covered by the item</a:t>
            </a:r>
          </a:p>
        </p:txBody>
      </p:sp>
    </p:spTree>
    <p:extLst>
      <p:ext uri="{BB962C8B-B14F-4D97-AF65-F5344CB8AC3E}">
        <p14:creationId xmlns:p14="http://schemas.microsoft.com/office/powerpoint/2010/main" val="36611927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t>
            </a:r>
            <a:r>
              <a:rPr lang="en-US" dirty="0">
                <a:latin typeface="Courier New" panose="02070309020205020404" pitchFamily="49" charset="0"/>
                <a:cs typeface="Courier New" panose="02070309020205020404" pitchFamily="49" charset="0"/>
              </a:rPr>
              <a:t>span</a:t>
            </a:r>
            <a:r>
              <a:rPr lang="en-US" dirty="0"/>
              <a:t> Keyword (continued)</a:t>
            </a:r>
          </a:p>
        </p:txBody>
      </p:sp>
      <p:sp>
        <p:nvSpPr>
          <p:cNvPr id="3" name="Text Placeholder 2"/>
          <p:cNvSpPr>
            <a:spLocks noGrp="1"/>
          </p:cNvSpPr>
          <p:nvPr>
            <p:ph type="body" sz="quarter" idx="17"/>
          </p:nvPr>
        </p:nvSpPr>
        <p:spPr/>
        <p:txBody>
          <a:bodyPr>
            <a:normAutofit/>
          </a:bodyPr>
          <a:lstStyle/>
          <a:p>
            <a:r>
              <a:rPr lang="en-US" dirty="0"/>
              <a:t>To specify both the location and the size of the item, include the starting gridline in the style rule</a:t>
            </a:r>
          </a:p>
          <a:p>
            <a:r>
              <a:rPr lang="en-US" dirty="0"/>
              <a:t>Example:</a:t>
            </a:r>
          </a:p>
          <a:p>
            <a:pPr marL="463550" indent="0">
              <a:buNone/>
            </a:pPr>
            <a:r>
              <a:rPr lang="en-US" sz="2600" dirty="0">
                <a:latin typeface="Courier New" panose="02070309020205020404" pitchFamily="49" charset="0"/>
                <a:cs typeface="Courier New" panose="02070309020205020404" pitchFamily="49" charset="0"/>
              </a:rPr>
              <a:t>article {</a:t>
            </a:r>
          </a:p>
          <a:p>
            <a:pPr marL="463550" indent="0">
              <a:buNone/>
            </a:pPr>
            <a:r>
              <a:rPr lang="en-US" sz="2600" dirty="0">
                <a:latin typeface="Courier New" panose="02070309020205020404" pitchFamily="49" charset="0"/>
                <a:cs typeface="Courier New" panose="02070309020205020404" pitchFamily="49" charset="0"/>
              </a:rPr>
              <a:t>grid-row: 1/span 2;</a:t>
            </a:r>
          </a:p>
          <a:p>
            <a:pPr marL="463550" indent="0">
              <a:buNone/>
            </a:pPr>
            <a:r>
              <a:rPr lang="en-US" sz="2600" dirty="0">
                <a:latin typeface="Courier New" panose="02070309020205020404" pitchFamily="49" charset="0"/>
                <a:cs typeface="Courier New" panose="02070309020205020404" pitchFamily="49" charset="0"/>
              </a:rPr>
              <a:t>grid-column: 4/span 3;</a:t>
            </a:r>
          </a:p>
          <a:p>
            <a:pPr marL="463550" indent="0">
              <a:buNone/>
            </a:pPr>
            <a:r>
              <a:rPr lang="en-US" sz="2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118269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Placing Grid Items by Area</a:t>
            </a:r>
          </a:p>
        </p:txBody>
      </p:sp>
      <p:sp>
        <p:nvSpPr>
          <p:cNvPr id="3" name="Text Placeholder 2"/>
          <p:cNvSpPr>
            <a:spLocks noGrp="1"/>
          </p:cNvSpPr>
          <p:nvPr>
            <p:ph type="body" sz="quarter" idx="17"/>
          </p:nvPr>
        </p:nvSpPr>
        <p:spPr/>
        <p:txBody>
          <a:bodyPr>
            <a:normAutofit/>
          </a:bodyPr>
          <a:lstStyle/>
          <a:p>
            <a:r>
              <a:rPr lang="en-US" dirty="0"/>
              <a:t>In the grid areas approach to layout you identify sections of the grid with item names, creating a textual representation of the layout</a:t>
            </a:r>
          </a:p>
        </p:txBody>
      </p:sp>
    </p:spTree>
    <p:extLst>
      <p:ext uri="{BB962C8B-B14F-4D97-AF65-F5344CB8AC3E}">
        <p14:creationId xmlns:p14="http://schemas.microsoft.com/office/powerpoint/2010/main" val="33359857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Placing Grid Items by Area</a:t>
            </a:r>
            <a:br>
              <a:rPr lang="en-US" dirty="0"/>
            </a:br>
            <a:r>
              <a:rPr lang="en-US" dirty="0"/>
              <a:t>(continued 1)</a:t>
            </a:r>
          </a:p>
        </p:txBody>
      </p:sp>
      <p:sp>
        <p:nvSpPr>
          <p:cNvPr id="3" name="Text Placeholder 2"/>
          <p:cNvSpPr>
            <a:spLocks noGrp="1"/>
          </p:cNvSpPr>
          <p:nvPr>
            <p:ph type="body" sz="quarter" idx="17"/>
          </p:nvPr>
        </p:nvSpPr>
        <p:spPr/>
        <p:txBody>
          <a:bodyPr>
            <a:normAutofit/>
          </a:bodyPr>
          <a:lstStyle/>
          <a:p>
            <a:r>
              <a:rPr lang="en-US" dirty="0"/>
              <a:t>To create a textual representation in a style sheet, use the following </a:t>
            </a:r>
            <a:r>
              <a:rPr lang="en-US" sz="2600" dirty="0">
                <a:latin typeface="Courier New" panose="02070309020205020404" pitchFamily="49" charset="0"/>
                <a:cs typeface="Courier New" panose="02070309020205020404" pitchFamily="49" charset="0"/>
              </a:rPr>
              <a:t>grid-template-areas</a:t>
            </a:r>
            <a:r>
              <a:rPr lang="en-US" dirty="0"/>
              <a:t> property:</a:t>
            </a:r>
          </a:p>
          <a:p>
            <a:pPr marL="463550" indent="0">
              <a:buNone/>
            </a:pPr>
            <a:r>
              <a:rPr lang="en-US" sz="2600" dirty="0">
                <a:latin typeface="Courier New" panose="02070309020205020404" pitchFamily="49" charset="0"/>
                <a:cs typeface="Courier New" panose="02070309020205020404" pitchFamily="49" charset="0"/>
              </a:rPr>
              <a:t>grid-template-areas: "row1"</a:t>
            </a:r>
          </a:p>
          <a:p>
            <a:pPr marL="463550" indent="0">
              <a:buNone/>
            </a:pPr>
            <a:r>
              <a:rPr lang="en-US" sz="2600" dirty="0">
                <a:latin typeface="Courier New" panose="02070309020205020404" pitchFamily="49" charset="0"/>
                <a:cs typeface="Courier New" panose="02070309020205020404" pitchFamily="49" charset="0"/>
              </a:rPr>
              <a:t>"row2"</a:t>
            </a:r>
          </a:p>
          <a:p>
            <a:pPr marL="463550" indent="0">
              <a:buNone/>
            </a:pPr>
            <a:r>
              <a:rPr lang="en-US" sz="2600" dirty="0">
                <a:latin typeface="Courier New" panose="02070309020205020404" pitchFamily="49" charset="0"/>
                <a:cs typeface="Courier New" panose="02070309020205020404" pitchFamily="49" charset="0"/>
              </a:rPr>
              <a:t>…;</a:t>
            </a:r>
          </a:p>
          <a:p>
            <a:pPr marL="463550" indent="0">
              <a:buNone/>
            </a:pPr>
            <a:r>
              <a:rPr lang="en-US" dirty="0"/>
              <a:t>where </a:t>
            </a:r>
            <a:r>
              <a:rPr lang="en-US" sz="2600" dirty="0">
                <a:latin typeface="Courier New" panose="02070309020205020404" pitchFamily="49" charset="0"/>
                <a:cs typeface="Courier New" panose="02070309020205020404" pitchFamily="49" charset="0"/>
              </a:rPr>
              <a:t>row1</a:t>
            </a:r>
            <a:r>
              <a:rPr lang="en-US" dirty="0"/>
              <a:t>, </a:t>
            </a:r>
            <a:r>
              <a:rPr lang="en-US" sz="2600" dirty="0">
                <a:latin typeface="Courier New" panose="02070309020205020404" pitchFamily="49" charset="0"/>
                <a:cs typeface="Courier New" panose="02070309020205020404" pitchFamily="49" charset="0"/>
              </a:rPr>
              <a:t>row2</a:t>
            </a:r>
            <a:r>
              <a:rPr lang="en-US" dirty="0"/>
              <a:t>, etc. are text strings containing the names of the areas for each row</a:t>
            </a:r>
          </a:p>
        </p:txBody>
      </p:sp>
    </p:spTree>
    <p:extLst>
      <p:ext uri="{BB962C8B-B14F-4D97-AF65-F5344CB8AC3E}">
        <p14:creationId xmlns:p14="http://schemas.microsoft.com/office/powerpoint/2010/main" val="63466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a:t>
            </a:r>
            <a:r>
              <a:rPr lang="en-US" dirty="0">
                <a:latin typeface="Courier New" panose="02070309020205020404" pitchFamily="49" charset="0"/>
                <a:cs typeface="Courier New" panose="02070309020205020404" pitchFamily="49" charset="0"/>
              </a:rPr>
              <a:t>Reset</a:t>
            </a:r>
            <a:r>
              <a:rPr lang="en-US" dirty="0"/>
              <a:t> Style Sheet (continued 1)</a:t>
            </a:r>
          </a:p>
        </p:txBody>
      </p:sp>
      <p:pic>
        <p:nvPicPr>
          <p:cNvPr id="6" name="Picture Placeholder 5" descr="This figure shows how to display HTML5 structural elements as blocks.&#10;The figure consists of a block of code. The first line of the code reads “/* Structural Styles */”. The second line of the code reads “article, aside, figcaption, figure,”. The third line of the code reads “footer, header, main, nav, section {”. The fourth line of the code reads “display: block;” and the fifth line of the code reads “}”.&#10;" title="Figure 3-2 Displaying HTML5 structural elements as blocks"/>
          <p:cNvPicPr>
            <a:picLocks noGrp="1" noChangeAspect="1"/>
          </p:cNvPicPr>
          <p:nvPr>
            <p:ph type="pic" sz="quarter" idx="10"/>
          </p:nvPr>
        </p:nvPicPr>
        <p:blipFill>
          <a:blip r:embed="rId2"/>
          <a:stretch>
            <a:fillRect/>
          </a:stretch>
        </p:blipFill>
        <p:spPr>
          <a:xfrm>
            <a:off x="570941" y="2235476"/>
            <a:ext cx="8002117" cy="2152950"/>
          </a:xfrm>
          <a:prstGeom prst="rect">
            <a:avLst/>
          </a:prstGeom>
        </p:spPr>
      </p:pic>
    </p:spTree>
    <p:extLst>
      <p:ext uri="{BB962C8B-B14F-4D97-AF65-F5344CB8AC3E}">
        <p14:creationId xmlns:p14="http://schemas.microsoft.com/office/powerpoint/2010/main" val="42157004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Placing Grid Items by Area</a:t>
            </a:r>
            <a:br>
              <a:rPr lang="en-US" dirty="0"/>
            </a:br>
            <a:r>
              <a:rPr lang="en-US" dirty="0"/>
              <a:t>(continued 2)</a:t>
            </a:r>
          </a:p>
        </p:txBody>
      </p:sp>
      <p:sp>
        <p:nvSpPr>
          <p:cNvPr id="3" name="Text Placeholder 2"/>
          <p:cNvSpPr>
            <a:spLocks noGrp="1"/>
          </p:cNvSpPr>
          <p:nvPr>
            <p:ph type="body" sz="quarter" idx="17"/>
          </p:nvPr>
        </p:nvSpPr>
        <p:spPr/>
        <p:txBody>
          <a:bodyPr/>
          <a:lstStyle/>
          <a:p>
            <a:r>
              <a:rPr lang="en-US" dirty="0"/>
              <a:t>To assign elements to grid areas, use the following </a:t>
            </a:r>
            <a:r>
              <a:rPr lang="en-US" dirty="0">
                <a:latin typeface="Courier New" panose="02070309020205020404" pitchFamily="49" charset="0"/>
                <a:cs typeface="Courier New" panose="02070309020205020404" pitchFamily="49" charset="0"/>
              </a:rPr>
              <a:t>grid-area</a:t>
            </a:r>
            <a:r>
              <a:rPr lang="en-US" dirty="0"/>
              <a:t> property:</a:t>
            </a:r>
          </a:p>
          <a:p>
            <a:pPr marL="463550" indent="0">
              <a:buNone/>
            </a:pPr>
            <a:r>
              <a:rPr lang="en-US" sz="2600" dirty="0">
                <a:latin typeface="Courier New" panose="02070309020205020404" pitchFamily="49" charset="0"/>
                <a:cs typeface="Courier New" panose="02070309020205020404" pitchFamily="49" charset="0"/>
              </a:rPr>
              <a:t>grid-area: area;</a:t>
            </a:r>
          </a:p>
          <a:p>
            <a:pPr marL="463550" indent="0">
              <a:buNone/>
            </a:pPr>
            <a:r>
              <a:rPr lang="en-US" dirty="0"/>
              <a:t>where </a:t>
            </a:r>
            <a:r>
              <a:rPr lang="en-US" sz="2600" dirty="0">
                <a:latin typeface="Courier New" panose="02070309020205020404" pitchFamily="49" charset="0"/>
                <a:cs typeface="Courier New" panose="02070309020205020404" pitchFamily="49" charset="0"/>
              </a:rPr>
              <a:t>area</a:t>
            </a:r>
            <a:r>
              <a:rPr lang="en-US" dirty="0"/>
              <a:t> is the name of an area defined in the </a:t>
            </a:r>
            <a:r>
              <a:rPr lang="en-US" sz="2600" dirty="0">
                <a:latin typeface="Courier New" panose="02070309020205020404" pitchFamily="49" charset="0"/>
                <a:cs typeface="Courier New" panose="02070309020205020404" pitchFamily="49" charset="0"/>
              </a:rPr>
              <a:t>grid-template-areas </a:t>
            </a:r>
            <a:r>
              <a:rPr lang="en-US" dirty="0"/>
              <a:t>property</a:t>
            </a:r>
          </a:p>
        </p:txBody>
      </p:sp>
    </p:spTree>
    <p:extLst>
      <p:ext uri="{BB962C8B-B14F-4D97-AF65-F5344CB8AC3E}">
        <p14:creationId xmlns:p14="http://schemas.microsoft.com/office/powerpoint/2010/main" val="25746413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Placing Grid Items by Area</a:t>
            </a:r>
            <a:br>
              <a:rPr lang="en-US" dirty="0"/>
            </a:br>
            <a:r>
              <a:rPr lang="en-US" dirty="0"/>
              <a:t>(continued 3)</a:t>
            </a:r>
          </a:p>
        </p:txBody>
      </p:sp>
      <p:sp>
        <p:nvSpPr>
          <p:cNvPr id="3" name="Text Placeholder 2"/>
          <p:cNvSpPr>
            <a:spLocks noGrp="1"/>
          </p:cNvSpPr>
          <p:nvPr>
            <p:ph type="body" sz="quarter" idx="17"/>
          </p:nvPr>
        </p:nvSpPr>
        <p:spPr/>
        <p:txBody>
          <a:bodyPr>
            <a:normAutofit lnSpcReduction="10000"/>
          </a:bodyPr>
          <a:lstStyle/>
          <a:p>
            <a:r>
              <a:rPr lang="en-US" dirty="0"/>
              <a:t>The grid-area property can be used as a shorthand to place and size grid items using gridline numbers</a:t>
            </a:r>
          </a:p>
          <a:p>
            <a:r>
              <a:rPr lang="en-US" dirty="0"/>
              <a:t>The general syntax is:</a:t>
            </a:r>
          </a:p>
          <a:p>
            <a:pPr marL="463550" indent="0">
              <a:buNone/>
            </a:pPr>
            <a:r>
              <a:rPr lang="en-US" sz="2600" dirty="0">
                <a:latin typeface="Courier New" panose="02070309020205020404" pitchFamily="49" charset="0"/>
                <a:cs typeface="Courier New" panose="02070309020205020404" pitchFamily="49" charset="0"/>
              </a:rPr>
              <a:t>grid-area: row-start/col-start/row-end/col-end;</a:t>
            </a:r>
          </a:p>
          <a:p>
            <a:pPr marL="463550" indent="0">
              <a:buNone/>
            </a:pPr>
            <a:r>
              <a:rPr lang="en-US" dirty="0"/>
              <a:t>where </a:t>
            </a:r>
            <a:r>
              <a:rPr lang="en-US" sz="2600" dirty="0">
                <a:latin typeface="Courier New" panose="02070309020205020404" pitchFamily="49" charset="0"/>
                <a:cs typeface="Courier New" panose="02070309020205020404" pitchFamily="49" charset="0"/>
              </a:rPr>
              <a:t>row-start</a:t>
            </a:r>
            <a:r>
              <a:rPr lang="en-US" dirty="0"/>
              <a:t>, </a:t>
            </a:r>
            <a:r>
              <a:rPr lang="en-US" sz="2600" dirty="0">
                <a:latin typeface="Courier New" panose="02070309020205020404" pitchFamily="49" charset="0"/>
                <a:cs typeface="Courier New" panose="02070309020205020404" pitchFamily="49" charset="0"/>
              </a:rPr>
              <a:t>col-start</a:t>
            </a:r>
            <a:r>
              <a:rPr lang="en-US" dirty="0"/>
              <a:t>, </a:t>
            </a:r>
            <a:r>
              <a:rPr lang="en-US" sz="2600" dirty="0">
                <a:latin typeface="Courier New" panose="02070309020205020404" pitchFamily="49" charset="0"/>
                <a:cs typeface="Courier New" panose="02070309020205020404" pitchFamily="49" charset="0"/>
              </a:rPr>
              <a:t>row-end</a:t>
            </a:r>
            <a:r>
              <a:rPr lang="en-US" dirty="0"/>
              <a:t>, and </a:t>
            </a:r>
            <a:r>
              <a:rPr lang="en-US" sz="2600" dirty="0">
                <a:latin typeface="Courier New" panose="02070309020205020404" pitchFamily="49" charset="0"/>
                <a:cs typeface="Courier New" panose="02070309020205020404" pitchFamily="49" charset="0"/>
              </a:rPr>
              <a:t>col-end</a:t>
            </a:r>
            <a:r>
              <a:rPr lang="en-US" dirty="0"/>
              <a:t> are the starting and ending gridline numbers from the grid’s rows and columns </a:t>
            </a:r>
          </a:p>
        </p:txBody>
      </p:sp>
    </p:spTree>
    <p:extLst>
      <p:ext uri="{BB962C8B-B14F-4D97-AF65-F5344CB8AC3E}">
        <p14:creationId xmlns:p14="http://schemas.microsoft.com/office/powerpoint/2010/main" val="13341326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Grid Gap</a:t>
            </a:r>
          </a:p>
        </p:txBody>
      </p:sp>
      <p:sp>
        <p:nvSpPr>
          <p:cNvPr id="3" name="Text Placeholder 2"/>
          <p:cNvSpPr>
            <a:spLocks noGrp="1"/>
          </p:cNvSpPr>
          <p:nvPr>
            <p:ph type="body" sz="quarter" idx="17"/>
          </p:nvPr>
        </p:nvSpPr>
        <p:spPr/>
        <p:txBody>
          <a:bodyPr>
            <a:normAutofit/>
          </a:bodyPr>
          <a:lstStyle/>
          <a:p>
            <a:r>
              <a:rPr lang="en-US" dirty="0"/>
              <a:t>Another part of grid layout is defining the space between items in a grid</a:t>
            </a:r>
          </a:p>
          <a:p>
            <a:r>
              <a:rPr lang="en-US" dirty="0"/>
              <a:t>The gap size is defined using the following grid-gap property:</a:t>
            </a:r>
          </a:p>
          <a:p>
            <a:pPr marL="463550" indent="0">
              <a:buNone/>
            </a:pPr>
            <a:r>
              <a:rPr lang="en-US" sz="2600" dirty="0">
                <a:latin typeface="Courier New" panose="02070309020205020404" pitchFamily="49" charset="0"/>
                <a:cs typeface="Courier New" panose="02070309020205020404" pitchFamily="49" charset="0"/>
              </a:rPr>
              <a:t>grid-gap: row column;</a:t>
            </a:r>
          </a:p>
          <a:p>
            <a:pPr marL="463550" indent="0">
              <a:buNone/>
            </a:pPr>
            <a:r>
              <a:rPr lang="en-US" dirty="0"/>
              <a:t>where </a:t>
            </a:r>
            <a:r>
              <a:rPr lang="en-US" sz="2600" dirty="0">
                <a:latin typeface="Courier New" panose="02070309020205020404" pitchFamily="49" charset="0"/>
                <a:cs typeface="Courier New" panose="02070309020205020404" pitchFamily="49" charset="0"/>
              </a:rPr>
              <a:t>row</a:t>
            </a:r>
            <a:r>
              <a:rPr lang="en-US" dirty="0"/>
              <a:t> is the internal space between grid rows and </a:t>
            </a:r>
            <a:r>
              <a:rPr lang="en-US" sz="2600" dirty="0">
                <a:latin typeface="Courier New" panose="02070309020205020404" pitchFamily="49" charset="0"/>
                <a:cs typeface="Courier New" panose="02070309020205020404" pitchFamily="49" charset="0"/>
              </a:rPr>
              <a:t>column</a:t>
            </a:r>
            <a:r>
              <a:rPr lang="en-US" dirty="0"/>
              <a:t> is the internal space between grid columns</a:t>
            </a:r>
          </a:p>
        </p:txBody>
      </p:sp>
    </p:spTree>
    <p:extLst>
      <p:ext uri="{BB962C8B-B14F-4D97-AF65-F5344CB8AC3E}">
        <p14:creationId xmlns:p14="http://schemas.microsoft.com/office/powerpoint/2010/main" val="1742163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Grid Gap (continued)</a:t>
            </a:r>
          </a:p>
        </p:txBody>
      </p:sp>
      <p:sp>
        <p:nvSpPr>
          <p:cNvPr id="3" name="Text Placeholder 2"/>
          <p:cNvSpPr>
            <a:spLocks noGrp="1"/>
          </p:cNvSpPr>
          <p:nvPr>
            <p:ph type="body" sz="quarter" idx="17"/>
          </p:nvPr>
        </p:nvSpPr>
        <p:spPr/>
        <p:txBody>
          <a:bodyPr>
            <a:normAutofit/>
          </a:bodyPr>
          <a:lstStyle/>
          <a:p>
            <a:r>
              <a:rPr lang="en-US" dirty="0"/>
              <a:t>Grid gaps for rows and columns can also be set using the following properties:</a:t>
            </a:r>
          </a:p>
          <a:p>
            <a:pPr marL="463550" indent="0">
              <a:buNone/>
            </a:pPr>
            <a:r>
              <a:rPr lang="en-US" sz="2800" dirty="0">
                <a:latin typeface="Courier New" panose="02070309020205020404" pitchFamily="49" charset="0"/>
                <a:cs typeface="Courier New" panose="02070309020205020404" pitchFamily="49" charset="0"/>
              </a:rPr>
              <a:t>grid-column-gap: value;</a:t>
            </a:r>
          </a:p>
          <a:p>
            <a:pPr marL="463550" indent="0">
              <a:buNone/>
            </a:pPr>
            <a:r>
              <a:rPr lang="en-US" sz="2800" dirty="0">
                <a:latin typeface="Courier New" panose="02070309020205020404" pitchFamily="49" charset="0"/>
                <a:cs typeface="Courier New" panose="02070309020205020404" pitchFamily="49" charset="0"/>
              </a:rPr>
              <a:t>grid-row-gap: value;</a:t>
            </a:r>
          </a:p>
          <a:p>
            <a:pPr marL="463550" indent="0">
              <a:buNone/>
            </a:pPr>
            <a:r>
              <a:rPr lang="en-US" dirty="0"/>
              <a:t>where </a:t>
            </a:r>
            <a:r>
              <a:rPr lang="en-US" sz="2800" dirty="0">
                <a:latin typeface="Courier New" panose="02070309020205020404" pitchFamily="49" charset="0"/>
                <a:cs typeface="Courier New" panose="02070309020205020404" pitchFamily="49" charset="0"/>
              </a:rPr>
              <a:t>value</a:t>
            </a:r>
            <a:r>
              <a:rPr lang="en-US" dirty="0"/>
              <a:t> is the size of the gap in one of the CSS units of measure</a:t>
            </a:r>
          </a:p>
          <a:p>
            <a:r>
              <a:rPr lang="en-US" dirty="0"/>
              <a:t>Gap size setting is applied only to the interior space between the grid items</a:t>
            </a:r>
          </a:p>
        </p:txBody>
      </p:sp>
    </p:spTree>
    <p:extLst>
      <p:ext uri="{BB962C8B-B14F-4D97-AF65-F5344CB8AC3E}">
        <p14:creationId xmlns:p14="http://schemas.microsoft.com/office/powerpoint/2010/main" val="518529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Space within a Grid</a:t>
            </a:r>
          </a:p>
        </p:txBody>
      </p:sp>
      <p:sp>
        <p:nvSpPr>
          <p:cNvPr id="3" name="Text Placeholder 2"/>
          <p:cNvSpPr>
            <a:spLocks noGrp="1"/>
          </p:cNvSpPr>
          <p:nvPr>
            <p:ph type="body" sz="quarter" idx="17"/>
          </p:nvPr>
        </p:nvSpPr>
        <p:spPr/>
        <p:txBody>
          <a:bodyPr>
            <a:normAutofit lnSpcReduction="10000"/>
          </a:bodyPr>
          <a:lstStyle/>
          <a:p>
            <a:r>
              <a:rPr lang="en-US" dirty="0"/>
              <a:t>The content within the grid cell can be positioned using the </a:t>
            </a:r>
            <a:r>
              <a:rPr lang="en-US" dirty="0">
                <a:latin typeface="Courier New" panose="02070309020205020404" pitchFamily="49" charset="0"/>
                <a:cs typeface="Courier New" panose="02070309020205020404" pitchFamily="49" charset="0"/>
              </a:rPr>
              <a:t>align-items</a:t>
            </a:r>
            <a:r>
              <a:rPr lang="en-US" dirty="0"/>
              <a:t> and </a:t>
            </a:r>
            <a:r>
              <a:rPr lang="en-US" dirty="0">
                <a:latin typeface="Courier New" panose="02070309020205020404" pitchFamily="49" charset="0"/>
                <a:cs typeface="Courier New" panose="02070309020205020404" pitchFamily="49" charset="0"/>
              </a:rPr>
              <a:t>justify-items</a:t>
            </a:r>
            <a:r>
              <a:rPr lang="en-US" dirty="0"/>
              <a:t> properties</a:t>
            </a:r>
          </a:p>
          <a:p>
            <a:pPr lvl="1"/>
            <a:r>
              <a:rPr lang="en-US" dirty="0"/>
              <a:t>The </a:t>
            </a:r>
            <a:r>
              <a:rPr lang="en-US" sz="2400" dirty="0">
                <a:latin typeface="Courier New" panose="02070309020205020404" pitchFamily="49" charset="0"/>
                <a:cs typeface="Courier New" panose="02070309020205020404" pitchFamily="49" charset="0"/>
              </a:rPr>
              <a:t>align-items</a:t>
            </a:r>
            <a:r>
              <a:rPr lang="en-US" dirty="0"/>
              <a:t> property sets the vertical placement of the content</a:t>
            </a:r>
          </a:p>
          <a:p>
            <a:pPr lvl="1"/>
            <a:r>
              <a:rPr lang="en-US" dirty="0"/>
              <a:t>The </a:t>
            </a:r>
            <a:r>
              <a:rPr lang="en-US" sz="2200" dirty="0">
                <a:latin typeface="Courier New" panose="02070309020205020404" pitchFamily="49" charset="0"/>
                <a:cs typeface="Courier New" panose="02070309020205020404" pitchFamily="49" charset="0"/>
              </a:rPr>
              <a:t>justify-items</a:t>
            </a:r>
            <a:r>
              <a:rPr lang="en-US" dirty="0"/>
              <a:t> property sets the horizontal placement</a:t>
            </a:r>
          </a:p>
          <a:p>
            <a:r>
              <a:rPr lang="en-US" dirty="0"/>
              <a:t>The syntax of both properties is:</a:t>
            </a:r>
          </a:p>
          <a:p>
            <a:pPr marL="463550" indent="0">
              <a:buNone/>
            </a:pPr>
            <a:r>
              <a:rPr lang="en-US" sz="2600" dirty="0">
                <a:latin typeface="Courier New" panose="02070309020205020404" pitchFamily="49" charset="0"/>
                <a:cs typeface="Courier New" panose="02070309020205020404" pitchFamily="49" charset="0"/>
              </a:rPr>
              <a:t>align-items: placement;</a:t>
            </a:r>
          </a:p>
          <a:p>
            <a:pPr marL="463550" indent="0">
              <a:buNone/>
            </a:pPr>
            <a:r>
              <a:rPr lang="en-US" sz="2600" dirty="0">
                <a:latin typeface="Courier New" panose="02070309020205020404" pitchFamily="49" charset="0"/>
                <a:cs typeface="Courier New" panose="02070309020205020404" pitchFamily="49" charset="0"/>
              </a:rPr>
              <a:t>justify-items: placement;</a:t>
            </a:r>
          </a:p>
        </p:txBody>
      </p:sp>
    </p:spTree>
    <p:extLst>
      <p:ext uri="{BB962C8B-B14F-4D97-AF65-F5344CB8AC3E}">
        <p14:creationId xmlns:p14="http://schemas.microsoft.com/office/powerpoint/2010/main" val="13101384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Space within a Grid (continued)</a:t>
            </a:r>
          </a:p>
        </p:txBody>
      </p:sp>
      <p:sp>
        <p:nvSpPr>
          <p:cNvPr id="3" name="Text Placeholder 2"/>
          <p:cNvSpPr>
            <a:spLocks noGrp="1"/>
          </p:cNvSpPr>
          <p:nvPr>
            <p:ph type="body" sz="quarter" idx="17"/>
          </p:nvPr>
        </p:nvSpPr>
        <p:spPr/>
        <p:txBody>
          <a:bodyPr>
            <a:normAutofit lnSpcReduction="10000"/>
          </a:bodyPr>
          <a:lstStyle/>
          <a:p>
            <a:pPr marL="463550" indent="0">
              <a:buNone/>
            </a:pPr>
            <a:r>
              <a:rPr lang="en-US" dirty="0"/>
              <a:t>where </a:t>
            </a:r>
            <a:r>
              <a:rPr lang="en-US" sz="2800" dirty="0">
                <a:latin typeface="Courier New" panose="02070309020205020404" pitchFamily="49" charset="0"/>
                <a:cs typeface="Courier New" panose="02070309020205020404" pitchFamily="49" charset="0"/>
              </a:rPr>
              <a:t>placement</a:t>
            </a:r>
            <a:r>
              <a:rPr lang="en-US" dirty="0"/>
              <a:t> is:</a:t>
            </a:r>
          </a:p>
          <a:p>
            <a:pPr marL="801688" lvl="1" indent="-342900"/>
            <a:r>
              <a:rPr lang="en-US" sz="2400" dirty="0">
                <a:latin typeface="Courier New" panose="02070309020205020404" pitchFamily="49" charset="0"/>
                <a:cs typeface="Courier New" panose="02070309020205020404" pitchFamily="49" charset="0"/>
              </a:rPr>
              <a:t>stretch</a:t>
            </a:r>
            <a:r>
              <a:rPr lang="en-US" dirty="0"/>
              <a:t> to expand the content between the top/bottom or left/right edges, removing any spacing between the content and the cell border (the default)</a:t>
            </a:r>
          </a:p>
          <a:p>
            <a:pPr marL="801688" lvl="1" indent="-342900"/>
            <a:r>
              <a:rPr lang="en-US" sz="2400" dirty="0">
                <a:latin typeface="Courier New" panose="02070309020205020404" pitchFamily="49" charset="0"/>
                <a:cs typeface="Courier New" panose="02070309020205020404" pitchFamily="49" charset="0"/>
              </a:rPr>
              <a:t>start</a:t>
            </a:r>
            <a:r>
              <a:rPr lang="en-US" dirty="0"/>
              <a:t> to position the content with the top or left edge of the cell</a:t>
            </a:r>
          </a:p>
          <a:p>
            <a:pPr marL="801688" lvl="1" indent="-342900"/>
            <a:r>
              <a:rPr lang="en-US" sz="2400" dirty="0">
                <a:latin typeface="Courier New" panose="02070309020205020404" pitchFamily="49" charset="0"/>
                <a:cs typeface="Courier New" panose="02070309020205020404" pitchFamily="49" charset="0"/>
              </a:rPr>
              <a:t>end</a:t>
            </a:r>
            <a:r>
              <a:rPr lang="en-US" dirty="0"/>
              <a:t> to position the content with the bottom or right edge of the cell</a:t>
            </a:r>
          </a:p>
          <a:p>
            <a:pPr marL="801688" lvl="1" indent="-342900"/>
            <a:r>
              <a:rPr lang="en-US" sz="2400" dirty="0">
                <a:latin typeface="Courier New" panose="02070309020205020404" pitchFamily="49" charset="0"/>
                <a:cs typeface="Courier New" panose="02070309020205020404" pitchFamily="49" charset="0"/>
              </a:rPr>
              <a:t>center</a:t>
            </a:r>
            <a:r>
              <a:rPr lang="en-US" dirty="0"/>
              <a:t> to center the content vertically or horizontally within the cell</a:t>
            </a:r>
          </a:p>
        </p:txBody>
      </p:sp>
    </p:spTree>
    <p:extLst>
      <p:ext uri="{BB962C8B-B14F-4D97-AF65-F5344CB8AC3E}">
        <p14:creationId xmlns:p14="http://schemas.microsoft.com/office/powerpoint/2010/main" val="35191962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Alignment for a Single Grid Cell</a:t>
            </a:r>
          </a:p>
        </p:txBody>
      </p:sp>
      <p:sp>
        <p:nvSpPr>
          <p:cNvPr id="3" name="Text Placeholder 2"/>
          <p:cNvSpPr>
            <a:spLocks noGrp="1"/>
          </p:cNvSpPr>
          <p:nvPr>
            <p:ph type="body" sz="quarter" idx="17"/>
          </p:nvPr>
        </p:nvSpPr>
        <p:spPr/>
        <p:txBody>
          <a:bodyPr>
            <a:normAutofit/>
          </a:bodyPr>
          <a:lstStyle/>
          <a:p>
            <a:r>
              <a:rPr lang="en-US" dirty="0"/>
              <a:t>To align and justify only one cell, apply the </a:t>
            </a:r>
            <a:r>
              <a:rPr lang="en-US" sz="2800" dirty="0">
                <a:latin typeface="Courier New" panose="02070309020205020404" pitchFamily="49" charset="0"/>
                <a:cs typeface="Courier New" panose="02070309020205020404" pitchFamily="49" charset="0"/>
              </a:rPr>
              <a:t>align-self</a:t>
            </a:r>
            <a:r>
              <a:rPr lang="en-US" dirty="0"/>
              <a:t> and </a:t>
            </a:r>
            <a:r>
              <a:rPr lang="en-US" sz="2800" dirty="0">
                <a:latin typeface="Courier New" panose="02070309020205020404" pitchFamily="49" charset="0"/>
                <a:cs typeface="Courier New" panose="02070309020205020404" pitchFamily="49" charset="0"/>
              </a:rPr>
              <a:t>justify-self</a:t>
            </a:r>
            <a:r>
              <a:rPr lang="en-US" dirty="0"/>
              <a:t> properties to the content within the grid cell</a:t>
            </a:r>
          </a:p>
          <a:p>
            <a:r>
              <a:rPr lang="en-US" dirty="0"/>
              <a:t>Example</a:t>
            </a:r>
          </a:p>
          <a:p>
            <a:pPr marL="465138" indent="0">
              <a:buNone/>
            </a:pPr>
            <a:r>
              <a:rPr lang="en-US" sz="2600" dirty="0">
                <a:latin typeface="Courier New" panose="02070309020205020404" pitchFamily="49" charset="0"/>
                <a:cs typeface="Courier New" panose="02070309020205020404" pitchFamily="49" charset="0"/>
              </a:rPr>
              <a:t>article {</a:t>
            </a:r>
          </a:p>
          <a:p>
            <a:pPr marL="465138" indent="0">
              <a:buNone/>
            </a:pPr>
            <a:r>
              <a:rPr lang="en-US" sz="2600" dirty="0">
                <a:latin typeface="Courier New" panose="02070309020205020404" pitchFamily="49" charset="0"/>
                <a:cs typeface="Courier New" panose="02070309020205020404" pitchFamily="49" charset="0"/>
              </a:rPr>
              <a:t>align-self: center;</a:t>
            </a:r>
          </a:p>
          <a:p>
            <a:pPr marL="465138" indent="0">
              <a:buNone/>
            </a:pPr>
            <a:r>
              <a:rPr lang="en-US" sz="2600" dirty="0">
                <a:latin typeface="Courier New" panose="02070309020205020404" pitchFamily="49" charset="0"/>
                <a:cs typeface="Courier New" panose="02070309020205020404" pitchFamily="49" charset="0"/>
              </a:rPr>
              <a:t>justify-self: center;</a:t>
            </a:r>
          </a:p>
          <a:p>
            <a:pPr marL="465138" indent="0">
              <a:buNone/>
            </a:pPr>
            <a:r>
              <a:rPr lang="en-US" sz="2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305184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Aligning the Grid</a:t>
            </a:r>
          </a:p>
        </p:txBody>
      </p:sp>
      <p:sp>
        <p:nvSpPr>
          <p:cNvPr id="3" name="Text Placeholder 2"/>
          <p:cNvSpPr>
            <a:spLocks noGrp="1"/>
          </p:cNvSpPr>
          <p:nvPr>
            <p:ph type="body" sz="quarter" idx="17"/>
          </p:nvPr>
        </p:nvSpPr>
        <p:spPr/>
        <p:txBody>
          <a:bodyPr>
            <a:normAutofit/>
          </a:bodyPr>
          <a:lstStyle/>
          <a:p>
            <a:r>
              <a:rPr lang="en-US" dirty="0"/>
              <a:t>To modify grid position use the </a:t>
            </a:r>
            <a:r>
              <a:rPr lang="en-US" sz="2600" dirty="0">
                <a:latin typeface="Courier New" panose="02070309020205020404" pitchFamily="49" charset="0"/>
                <a:cs typeface="Courier New" panose="02070309020205020404" pitchFamily="49" charset="0"/>
              </a:rPr>
              <a:t>align-content</a:t>
            </a:r>
            <a:r>
              <a:rPr lang="en-US" dirty="0"/>
              <a:t> and ju</a:t>
            </a:r>
            <a:r>
              <a:rPr lang="en-US" sz="2800" dirty="0">
                <a:latin typeface="Courier New" panose="02070309020205020404" pitchFamily="49" charset="0"/>
                <a:cs typeface="Courier New" panose="02070309020205020404" pitchFamily="49" charset="0"/>
              </a:rPr>
              <a:t>stify-content</a:t>
            </a:r>
            <a:r>
              <a:rPr lang="en-US" dirty="0"/>
              <a:t> properties:</a:t>
            </a:r>
          </a:p>
          <a:p>
            <a:pPr marL="463550" lvl="1" indent="0">
              <a:buNone/>
            </a:pPr>
            <a:r>
              <a:rPr lang="en-US" sz="2600" dirty="0">
                <a:latin typeface="Courier New" panose="02070309020205020404" pitchFamily="49" charset="0"/>
                <a:cs typeface="Courier New" panose="02070309020205020404" pitchFamily="49" charset="0"/>
              </a:rPr>
              <a:t>align-content: placement;</a:t>
            </a:r>
          </a:p>
          <a:p>
            <a:pPr marL="463550" lvl="1" indent="0">
              <a:buNone/>
            </a:pPr>
            <a:r>
              <a:rPr lang="en-US" sz="2600" dirty="0">
                <a:latin typeface="Courier New" panose="02070309020205020404" pitchFamily="49" charset="0"/>
                <a:cs typeface="Courier New" panose="02070309020205020404" pitchFamily="49" charset="0"/>
              </a:rPr>
              <a:t>justify-content: placement;</a:t>
            </a:r>
          </a:p>
          <a:p>
            <a:pPr marL="463550" lvl="1" indent="0">
              <a:buNone/>
            </a:pPr>
            <a:r>
              <a:rPr lang="en-US" sz="3200" dirty="0"/>
              <a:t>Where</a:t>
            </a:r>
            <a:r>
              <a:rPr lang="en-US" dirty="0"/>
              <a:t> </a:t>
            </a:r>
            <a:r>
              <a:rPr lang="en-US" sz="2600" dirty="0">
                <a:latin typeface="Courier New" panose="02070309020205020404" pitchFamily="49" charset="0"/>
                <a:cs typeface="Courier New" panose="02070309020205020404" pitchFamily="49" charset="0"/>
              </a:rPr>
              <a:t>placement</a:t>
            </a:r>
            <a:r>
              <a:rPr lang="en-US" dirty="0"/>
              <a:t> </a:t>
            </a:r>
            <a:r>
              <a:rPr lang="en-US" sz="3200" dirty="0">
                <a:latin typeface="Arial" panose="020B0604020202020204" pitchFamily="34" charset="0"/>
                <a:cs typeface="Arial" panose="020B0604020202020204" pitchFamily="34" charset="0"/>
              </a:rPr>
              <a:t>is:</a:t>
            </a:r>
          </a:p>
          <a:p>
            <a:pPr marL="688975" lvl="1" indent="-225425"/>
            <a:r>
              <a:rPr lang="en-US" sz="2600" dirty="0">
                <a:latin typeface="Courier New" panose="02070309020205020404" pitchFamily="49" charset="0"/>
                <a:cs typeface="Courier New" panose="02070309020205020404" pitchFamily="49" charset="0"/>
              </a:rPr>
              <a:t>start</a:t>
            </a:r>
            <a:r>
              <a:rPr lang="en-US" dirty="0"/>
              <a:t> to position the grid with the top or left edge of the container (the default)</a:t>
            </a:r>
          </a:p>
          <a:p>
            <a:pPr marL="688975" lvl="1" indent="-225425"/>
            <a:r>
              <a:rPr lang="en-US" sz="2600" dirty="0">
                <a:latin typeface="Courier New" panose="02070309020205020404" pitchFamily="49" charset="0"/>
                <a:cs typeface="Courier New" panose="02070309020205020404" pitchFamily="49" charset="0"/>
              </a:rPr>
              <a:t>end</a:t>
            </a:r>
            <a:r>
              <a:rPr lang="en-US" dirty="0"/>
              <a:t> to position the grid with the bottom or right edge of the container</a:t>
            </a:r>
          </a:p>
        </p:txBody>
      </p:sp>
    </p:spTree>
    <p:extLst>
      <p:ext uri="{BB962C8B-B14F-4D97-AF65-F5344CB8AC3E}">
        <p14:creationId xmlns:p14="http://schemas.microsoft.com/office/powerpoint/2010/main" val="29331934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Aligning the Grid (continued)</a:t>
            </a:r>
          </a:p>
        </p:txBody>
      </p:sp>
      <p:sp>
        <p:nvSpPr>
          <p:cNvPr id="3" name="Text Placeholder 2"/>
          <p:cNvSpPr>
            <a:spLocks noGrp="1"/>
          </p:cNvSpPr>
          <p:nvPr>
            <p:ph type="body" sz="quarter" idx="17"/>
          </p:nvPr>
        </p:nvSpPr>
        <p:spPr/>
        <p:txBody>
          <a:bodyPr>
            <a:normAutofit/>
          </a:bodyPr>
          <a:lstStyle/>
          <a:p>
            <a:pPr marL="688975" lvl="1" indent="-225425"/>
            <a:r>
              <a:rPr lang="en-US" sz="2600" dirty="0">
                <a:latin typeface="Courier New" panose="02070309020205020404" pitchFamily="49" charset="0"/>
                <a:cs typeface="Courier New" panose="02070309020205020404" pitchFamily="49" charset="0"/>
              </a:rPr>
              <a:t>center</a:t>
            </a:r>
            <a:r>
              <a:rPr lang="en-US" dirty="0"/>
              <a:t> to center the grid vertically or horizontally within the container</a:t>
            </a:r>
          </a:p>
          <a:p>
            <a:pPr marL="688975" lvl="1" indent="-225425"/>
            <a:r>
              <a:rPr lang="en-US" sz="2600" dirty="0">
                <a:latin typeface="Courier New" panose="02070309020205020404" pitchFamily="49" charset="0"/>
                <a:cs typeface="Courier New" panose="02070309020205020404" pitchFamily="49" charset="0"/>
              </a:rPr>
              <a:t>space-around</a:t>
            </a:r>
            <a:r>
              <a:rPr lang="en-US" dirty="0"/>
              <a:t> to insert an even amount of space between each grid item with no space at the far ends</a:t>
            </a:r>
          </a:p>
          <a:p>
            <a:pPr marL="688975" lvl="1" indent="-225425"/>
            <a:r>
              <a:rPr lang="en-US" sz="2600" dirty="0">
                <a:latin typeface="Courier New" panose="02070309020205020404" pitchFamily="49" charset="0"/>
                <a:cs typeface="Courier New" panose="02070309020205020404" pitchFamily="49" charset="0"/>
              </a:rPr>
              <a:t>space-between</a:t>
            </a:r>
            <a:r>
              <a:rPr lang="en-US" dirty="0"/>
              <a:t> to insert an even amount of space between each grid item, with no space at the far ends</a:t>
            </a:r>
          </a:p>
          <a:p>
            <a:pPr marL="688975" lvl="1" indent="-225425"/>
            <a:r>
              <a:rPr lang="en-US" sz="2600" dirty="0">
                <a:latin typeface="Courier New" panose="02070309020205020404" pitchFamily="49" charset="0"/>
                <a:cs typeface="Courier New" panose="02070309020205020404" pitchFamily="49" charset="0"/>
              </a:rPr>
              <a:t>space-evenly</a:t>
            </a:r>
            <a:r>
              <a:rPr lang="en-US" dirty="0"/>
              <a:t> to insert an even amount of space between each grid item, including the far ends</a:t>
            </a:r>
          </a:p>
        </p:txBody>
      </p:sp>
    </p:spTree>
    <p:extLst>
      <p:ext uri="{BB962C8B-B14F-4D97-AF65-F5344CB8AC3E}">
        <p14:creationId xmlns:p14="http://schemas.microsoft.com/office/powerpoint/2010/main" val="13484396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CSS Positioning Styles</a:t>
            </a:r>
          </a:p>
        </p:txBody>
      </p:sp>
      <p:sp>
        <p:nvSpPr>
          <p:cNvPr id="3" name="Text Placeholder 2"/>
          <p:cNvSpPr>
            <a:spLocks noGrp="1"/>
          </p:cNvSpPr>
          <p:nvPr>
            <p:ph type="body" sz="quarter" idx="17"/>
          </p:nvPr>
        </p:nvSpPr>
        <p:spPr/>
        <p:txBody>
          <a:bodyPr>
            <a:normAutofit lnSpcReduction="10000"/>
          </a:bodyPr>
          <a:lstStyle/>
          <a:p>
            <a:r>
              <a:rPr lang="en-IN" dirty="0"/>
              <a:t>To place an element at a specific position within its container, use</a:t>
            </a:r>
          </a:p>
          <a:p>
            <a:pPr marL="914400" lvl="2" indent="0">
              <a:buNone/>
            </a:pPr>
            <a:r>
              <a:rPr lang="en-IN" sz="2600" dirty="0">
                <a:latin typeface="Courier New" panose="02070309020205020404" pitchFamily="49" charset="0"/>
                <a:cs typeface="Courier New" panose="02070309020205020404" pitchFamily="49" charset="0"/>
              </a:rPr>
              <a:t>position: </a:t>
            </a:r>
            <a:r>
              <a:rPr lang="en-IN" sz="2600" i="1" dirty="0">
                <a:latin typeface="Courier New" panose="02070309020205020404" pitchFamily="49" charset="0"/>
                <a:cs typeface="Courier New" panose="02070309020205020404" pitchFamily="49" charset="0"/>
              </a:rPr>
              <a:t>type</a:t>
            </a:r>
            <a:r>
              <a:rPr lang="en-IN" sz="2600" dirty="0">
                <a:latin typeface="Courier New" panose="02070309020205020404" pitchFamily="49" charset="0"/>
                <a:cs typeface="Courier New" panose="02070309020205020404" pitchFamily="49" charset="0"/>
              </a:rPr>
              <a:t>;</a:t>
            </a:r>
          </a:p>
          <a:p>
            <a:pPr marL="914400" lvl="2" indent="0">
              <a:buNone/>
            </a:pPr>
            <a:r>
              <a:rPr lang="en-IN" sz="2600" dirty="0">
                <a:latin typeface="Courier New" panose="02070309020205020404" pitchFamily="49" charset="0"/>
                <a:cs typeface="Courier New" panose="02070309020205020404" pitchFamily="49" charset="0"/>
              </a:rPr>
              <a:t>top: </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a:t>
            </a:r>
          </a:p>
          <a:p>
            <a:pPr marL="914400" lvl="2" indent="0">
              <a:buNone/>
            </a:pPr>
            <a:r>
              <a:rPr lang="en-IN" sz="2600" dirty="0">
                <a:latin typeface="Courier New" panose="02070309020205020404" pitchFamily="49" charset="0"/>
                <a:cs typeface="Courier New" panose="02070309020205020404" pitchFamily="49" charset="0"/>
              </a:rPr>
              <a:t>right: </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a:t>
            </a:r>
          </a:p>
          <a:p>
            <a:pPr marL="914400" lvl="2" indent="0">
              <a:buNone/>
            </a:pPr>
            <a:r>
              <a:rPr lang="en-IN" sz="2600" dirty="0">
                <a:latin typeface="Courier New" panose="02070309020205020404" pitchFamily="49" charset="0"/>
                <a:cs typeface="Courier New" panose="02070309020205020404" pitchFamily="49" charset="0"/>
              </a:rPr>
              <a:t>bottom: </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a:t>
            </a:r>
          </a:p>
          <a:p>
            <a:pPr marL="914400" lvl="2" indent="0">
              <a:buNone/>
            </a:pPr>
            <a:r>
              <a:rPr lang="en-IN" sz="2600" dirty="0">
                <a:latin typeface="Courier New" panose="02070309020205020404" pitchFamily="49" charset="0"/>
                <a:cs typeface="Courier New" panose="02070309020205020404" pitchFamily="49" charset="0"/>
              </a:rPr>
              <a:t>left: </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a:t>
            </a:r>
          </a:p>
          <a:p>
            <a:pPr marL="403225" lvl="2" indent="0">
              <a:buNone/>
            </a:pPr>
            <a:r>
              <a:rPr lang="en-IN" sz="3200" dirty="0"/>
              <a:t>where </a:t>
            </a:r>
            <a:r>
              <a:rPr lang="en-IN" sz="2600" i="1" dirty="0">
                <a:latin typeface="Courier New" panose="02070309020205020404" pitchFamily="49" charset="0"/>
                <a:cs typeface="Courier New" panose="02070309020205020404" pitchFamily="49" charset="0"/>
              </a:rPr>
              <a:t>type</a:t>
            </a:r>
            <a:r>
              <a:rPr lang="en-IN" sz="3200" dirty="0"/>
              <a:t> indicates the kind of positioning applied to the element and </a:t>
            </a:r>
            <a:r>
              <a:rPr lang="en-IN" sz="2600" dirty="0">
                <a:latin typeface="Courier New" panose="02070309020205020404" pitchFamily="49" charset="0"/>
                <a:cs typeface="Courier New" panose="02070309020205020404" pitchFamily="49" charset="0"/>
              </a:rPr>
              <a:t>top, right, bottom, and left</a:t>
            </a:r>
            <a:r>
              <a:rPr lang="en-IN" sz="3200" dirty="0"/>
              <a:t> properties indicate the coordinates of the element</a:t>
            </a:r>
            <a:endParaRPr lang="en-IN" b="1" dirty="0"/>
          </a:p>
        </p:txBody>
      </p:sp>
    </p:spTree>
    <p:extLst>
      <p:ext uri="{BB962C8B-B14F-4D97-AF65-F5344CB8AC3E}">
        <p14:creationId xmlns:p14="http://schemas.microsoft.com/office/powerpoint/2010/main" val="1469759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a:t>
            </a:r>
            <a:r>
              <a:rPr lang="en-US" dirty="0">
                <a:latin typeface="Courier New" panose="02070309020205020404" pitchFamily="49" charset="0"/>
                <a:cs typeface="Courier New" panose="02070309020205020404" pitchFamily="49" charset="0"/>
              </a:rPr>
              <a:t>Reset</a:t>
            </a:r>
            <a:r>
              <a:rPr lang="en-US" dirty="0"/>
              <a:t> Style Sheet (continued 2)</a:t>
            </a:r>
          </a:p>
        </p:txBody>
      </p:sp>
      <p:pic>
        <p:nvPicPr>
          <p:cNvPr id="5" name="Content Placeholder 5" descr="This figure explains the new style rules in a document.&#10;The figure consists of a block of code. The first line of the code reads “/* Typographic Styles */”. The second line of the code reads “address, article, aside, blockquote, body, cite,”. The third line of the code reads “div, dl, dt, dd, em, figcaption, figure, footer,”. The fourth line of the code reads “h1, h2, h3, h4, h5, h6, header, html, img,”. The fifth line of the code reads “li, main, nav, ol, p, section, span, ul {”. The sixth line of the code reads “background: transparent;”. A rectangular box labeled “makes the background color transparent” is positioned on the left side of the code. An arrow originating from this box points to the sixth line of the code.&#10;The seventh line of the code reads “font-size: 100%;”. A rectangular box labeled “sets the font size equal to the font size of the parent” is positioned to the right of the code. An arrow originating from this box points to the seventh line of the code.&#10;The eight line of the code reads “margin: 0;” and the ninth line of the code reads “padding: 0;”. A rectangular box labeled “removes all margin and padding spaces” is positioned below the first rectangular box. An arrow originating from the third rectangular box points to the eighth and ninth lines of the code.&#10;The tenth line of the code reads “vertical-align: baseline;”. A rectangular box labeled “aligns all content with the baseline” is positioned below the third rectangular box. An arrow originating from the fourth rectangular box points to the tenth line of the code.&#10;The eleventh line of the code reads “}”. The twelfth line of the code reads “nav ul{”. The thirteenth line of the code reads “list-style: none;”. The fourteenth line of the code reads “list-style-image: none;”. A fifth rectangular box labeled “does not display markers for unordered lists within navigation lists” is positioned below the second rectangular box. An arrow originating from the fifth box points to the twelfth, thirteenth, and fourteenth lines of the code.&#10;The fifteenth line of the code reads “}”. The sixteenth line of the code reads “nav a {”. The seventeenth line of the code reads “text-decoration: none;”. A rectangular box labeled “does not underline hypertext links within navigation lists” is positioned below the fifth rectangular box. An arrow originating from the sixth rectangular box points to the seventeenth line of the code.&#10;The eighteenth line of the code reads “}”. The nineteenth line of the code reads “body {”. The twentieth line of the code reads “line-height: 1;”. A rectangular box labeled “single spaces all body text” is positioned below the sixth rectangular box. An arrow originating from the seventh rectangular box points to the twentieth line of the code.&#10;The twenty first line of the code reads “}”.&#10;" title="Figure 3-3 Completing the reset style sheet"/>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379463" y="1570891"/>
            <a:ext cx="6385073" cy="4677508"/>
          </a:xfrm>
          <a:prstGeom prst="rect">
            <a:avLst/>
          </a:prstGeom>
        </p:spPr>
      </p:pic>
    </p:spTree>
    <p:extLst>
      <p:ext uri="{BB962C8B-B14F-4D97-AF65-F5344CB8AC3E}">
        <p14:creationId xmlns:p14="http://schemas.microsoft.com/office/powerpoint/2010/main" val="13879407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CSS Positioning Styles (continued 1)</a:t>
            </a:r>
          </a:p>
        </p:txBody>
      </p:sp>
      <p:sp>
        <p:nvSpPr>
          <p:cNvPr id="3" name="Text Placeholder 2"/>
          <p:cNvSpPr>
            <a:spLocks noGrp="1"/>
          </p:cNvSpPr>
          <p:nvPr>
            <p:ph type="body" sz="quarter" idx="17"/>
          </p:nvPr>
        </p:nvSpPr>
        <p:spPr/>
        <p:txBody>
          <a:bodyPr>
            <a:normAutofit/>
          </a:bodyPr>
          <a:lstStyle/>
          <a:p>
            <a:r>
              <a:rPr lang="en-IN" b="1" dirty="0"/>
              <a:t>Static positioning </a:t>
            </a:r>
            <a:r>
              <a:rPr lang="en-IN" dirty="0"/>
              <a:t>– The element is placed where it would have fallen naturally within the flow of the document</a:t>
            </a:r>
          </a:p>
          <a:p>
            <a:r>
              <a:rPr lang="en-IN" dirty="0"/>
              <a:t>Relative positioning – The element is moved out of its normal position in the document flow</a:t>
            </a:r>
          </a:p>
          <a:p>
            <a:r>
              <a:rPr lang="en-IN" dirty="0"/>
              <a:t>Absolute positioning – The element is placed at specific coordinates within containers</a:t>
            </a:r>
            <a:endParaRPr lang="en-IN" b="1" dirty="0"/>
          </a:p>
        </p:txBody>
      </p:sp>
    </p:spTree>
    <p:extLst>
      <p:ext uri="{BB962C8B-B14F-4D97-AF65-F5344CB8AC3E}">
        <p14:creationId xmlns:p14="http://schemas.microsoft.com/office/powerpoint/2010/main" val="12171872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CSS Positioning Styles (continued 2)</a:t>
            </a:r>
          </a:p>
        </p:txBody>
      </p:sp>
      <p:pic>
        <p:nvPicPr>
          <p:cNvPr id="4" name="Picture Placeholder 3" descr="This figure explains how to move an object using relative positioning.&#10;The figure consists of two layouts within a huge rectangle.&#10;A label that reads “original layout” is positioned below the first layout, which is to the left. Two thin rectangular boxes of the same width are placed one below the other at the top of this layout. A third highlighted rectangular box, half the width of the first two boxes, is positioned below the second rectangular box. The fourth box is a bigger rectangular box of the same width as the first two boxes and is placed below the third rectangular box. The fifth box is a thin rectangular box of the same width as the fourth rectangular box and is positioned below the fourth rectangular box.&#10;A label that reads “layout under relative positioning” is positioned to the right of the first layout. Two thin rectangular boxes of the same width are placed one below the other at the top of this layout. A third highlighted dotted rectangular box, half the width of the first two boxes, is positioned below the second rectangular box. The fourth box is a highlighted rectangular box of the same width as the third rectangular box and is positioned to the right and overlapping a part of the bottom-right corner of the third box. The fourth box reads “position: relative; top: 250px; left: 450px;”. An arrow inside the third box points toward the fourth rectangular box. A fifth rectangular box labeled “object shifted 250 pixels down and 450 pixels to the right from its default position” is positioned on the top-right corner of the second layout. An arrow originating from the fifth box points to the fourth box. A rectangular box labeled “250 pixels” is positioned above the second rectangular box. An arrow originating from the sixth rectangular box points to the space between the second rectangular box and the fourth rectangular box. A rectangular box labeled “450 pixels” is positioned below the third rectangular box. An arrow originating from the seventh rectangular box points to the width of the third rectangular box to the point at which the fourth rectangular box starts to overlap the third rectangular box.&#10;A bigger rectangular box of the same width as the second rectangular box is placed below the third rectangular box. A thin rectangular box of the same width as the eighth rectangular box is positioned below the eighth rectangular box. A rectangular box labeled “other page elements retain their original positions” is positioned on the left side of the second layout. An arrow originating from the ninth rectangular box points to the eighth and ninth rectangular boxes." title="Figure 3-60 Moving an object using relative positioning"/>
          <p:cNvPicPr>
            <a:picLocks noGrp="1" noChangeAspect="1"/>
          </p:cNvPicPr>
          <p:nvPr>
            <p:ph type="pic" sz="quarter" idx="10"/>
          </p:nvPr>
        </p:nvPicPr>
        <p:blipFill>
          <a:blip r:embed="rId2"/>
          <a:stretch>
            <a:fillRect/>
          </a:stretch>
        </p:blipFill>
        <p:spPr>
          <a:xfrm>
            <a:off x="794657" y="1480073"/>
            <a:ext cx="7554686" cy="4573843"/>
          </a:xfrm>
          <a:prstGeom prst="rect">
            <a:avLst/>
          </a:prstGeom>
        </p:spPr>
      </p:pic>
    </p:spTree>
    <p:extLst>
      <p:ext uri="{BB962C8B-B14F-4D97-AF65-F5344CB8AC3E}">
        <p14:creationId xmlns:p14="http://schemas.microsoft.com/office/powerpoint/2010/main" val="23907776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CSS Positioning Styles (continued 3)</a:t>
            </a:r>
          </a:p>
        </p:txBody>
      </p:sp>
      <p:pic>
        <p:nvPicPr>
          <p:cNvPr id="5" name="Picture Placeholder 4" descr="This figure explains how to move an object using absolute positioning.&#10;The figure consists of two layouts.&#10;The first layout, a vertical rectangle labeled “original layout”, is positioned on the left side of the figure. Two thin rectangular boxes of equal width are placed one below the other at the top inside the layout. A highlighted rectangular box half the width of the first two boxes is positioned below the second rectangular box. A bigger rectangular box of the same width as the first two boxes is placed below the third rectangular box. A thin rectangular box of the same width as the fourth rectangular box is positioned below the fourth rectangular box.&#10;The second layout, a vertical rectangle labeled “layout under absolute positioning”, is positioned to the right of the first layout. Two thin rectangular boxes of equal width are placed one below the other at the top inside the layout. A bigger rectangular box is positioned below the second rectangular box. A highlighted dotted rectangular box half the width of the second rectangular box is positioned within the third rectangular box. A small rectangular box of the same width as the second rectangular box is positioned below the third rectangular box. A rectangular box labeled “other page elements move into the space previously occupied by the now absolutely positioned object” is positioned on the left side of the second layout. An arrow originating from this box points to the length of the third rectangular box to fifth rectangular box.  &#10;A highlighted rectangular box of the same width as the fourth rectangular box is positioned below the fifth rectangular box. This seventh rectangular box reads “position: absolute; top: 620px; left: 30px;”. A rectangular box labeled “top-left corner of object placed 620 pixels down and 30 pixels to the right of the top-left edge of the web page” is positioned on the right side overlapping the third and fourth rectangular boxes of the second layout. An arrow originating from this eighth rectangular box points to the seventh rectangular box. The space from the first rectangular box to the top of the seventh rectangular box is marked “620px” and the space between the second layout and the left corner of the seventh rectangular box is marked “30 px”." title="Figure 3-61 Moving an object using absolute positioning"/>
          <p:cNvPicPr>
            <a:picLocks noGrp="1" noChangeAspect="1"/>
          </p:cNvPicPr>
          <p:nvPr>
            <p:ph type="pic" sz="quarter" idx="10"/>
          </p:nvPr>
        </p:nvPicPr>
        <p:blipFill>
          <a:blip r:embed="rId2"/>
          <a:stretch>
            <a:fillRect/>
          </a:stretch>
        </p:blipFill>
        <p:spPr>
          <a:xfrm>
            <a:off x="721068" y="1495572"/>
            <a:ext cx="7701863" cy="4554467"/>
          </a:xfrm>
          <a:prstGeom prst="rect">
            <a:avLst/>
          </a:prstGeom>
        </p:spPr>
      </p:pic>
    </p:spTree>
    <p:extLst>
      <p:ext uri="{BB962C8B-B14F-4D97-AF65-F5344CB8AC3E}">
        <p14:creationId xmlns:p14="http://schemas.microsoft.com/office/powerpoint/2010/main" val="30812703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and Inherited Positioning</a:t>
            </a:r>
          </a:p>
        </p:txBody>
      </p:sp>
      <p:sp>
        <p:nvSpPr>
          <p:cNvPr id="3" name="Text Placeholder 2"/>
          <p:cNvSpPr>
            <a:spLocks noGrp="1"/>
          </p:cNvSpPr>
          <p:nvPr>
            <p:ph type="body" sz="quarter" idx="17"/>
          </p:nvPr>
        </p:nvSpPr>
        <p:spPr/>
        <p:txBody>
          <a:bodyPr/>
          <a:lstStyle/>
          <a:p>
            <a:r>
              <a:rPr lang="en-IN" dirty="0"/>
              <a:t>Fixed positioning – Fixes an object within a browser window to avoids its movement</a:t>
            </a:r>
          </a:p>
          <a:p>
            <a:r>
              <a:rPr lang="en-IN" dirty="0"/>
              <a:t>Inherited positioning – Allows an element to inherit the position value of its parent element</a:t>
            </a:r>
          </a:p>
        </p:txBody>
      </p:sp>
    </p:spTree>
    <p:extLst>
      <p:ext uri="{BB962C8B-B14F-4D97-AF65-F5344CB8AC3E}">
        <p14:creationId xmlns:p14="http://schemas.microsoft.com/office/powerpoint/2010/main" val="22166380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Positioning Styles (continued 1)</a:t>
            </a:r>
          </a:p>
        </p:txBody>
      </p:sp>
      <p:pic>
        <p:nvPicPr>
          <p:cNvPr id="5" name="Picture Placeholder 4" descr="This figure explains where to place an information box in the code.&#10;The first line of the code reads “/* Infographic Styles */”. The second line of the code reads “div.infobox {”. The third line of the code reads “position: absolute;”. A rectangular box labeled “places every information box using absolute positioning” is positioned on the right side of the figure. An arrow originating from the first rectangular box points to the third line of the code. The fourth line of the code reads “}”.&#10;The fifth line of the code reads “/* First Infographic */”. The sixth line of the code reads “div#info1 {”. The seventh line of the code reads “display: block;”. The eighth line of the code reads “top: 20px;”. The ninth line of the code reads “left: 5%;” and the tenth line reads “}”. A rectangular box labeled “places the first box 20 pixels from the top edge of the main element and 5% from the left” is positioned below the first rectangular box. An arrow originating from the second rectangular box points to the eighth and ninth lines of the code." title="Figure 3-65 Placing the first information box"/>
          <p:cNvPicPr>
            <a:picLocks noGrp="1" noChangeAspect="1"/>
          </p:cNvPicPr>
          <p:nvPr>
            <p:ph type="pic" sz="quarter" idx="10"/>
          </p:nvPr>
        </p:nvPicPr>
        <p:blipFill>
          <a:blip r:embed="rId2"/>
          <a:stretch>
            <a:fillRect/>
          </a:stretch>
        </p:blipFill>
        <p:spPr>
          <a:xfrm>
            <a:off x="756026" y="1929524"/>
            <a:ext cx="7631947" cy="3101623"/>
          </a:xfrm>
          <a:prstGeom prst="rect">
            <a:avLst/>
          </a:prstGeom>
        </p:spPr>
      </p:pic>
    </p:spTree>
    <p:extLst>
      <p:ext uri="{BB962C8B-B14F-4D97-AF65-F5344CB8AC3E}">
        <p14:creationId xmlns:p14="http://schemas.microsoft.com/office/powerpoint/2010/main" val="10333611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Positioning Styles (continued 2)</a:t>
            </a:r>
          </a:p>
        </p:txBody>
      </p:sp>
      <p:pic>
        <p:nvPicPr>
          <p:cNvPr id="4" name="Picture Placeholder 3" descr="Figure 3-66 Appearance of the first information box&#10;&#10;This figure explains the appearance of the information box mentioned in the previous slide on a web page.&#10;The figure consists of two sections. The first section is a small rectangular box that reads “All About Chocolate”. The second section is a big rectangular box positioned below the first rectangular box. An image with two hearts that overlap each other is positioned on the left corner of the second rectangular box. A text that reads “The first box of Valentine’s Day chocolates was created by British chocolatier Richard Cadbury in 1868.” is positioned below the image. A rectangular box labeled “placement of the first information box” is positioned on the right of the two hearts. An arrow originating from the third rectangular box points to the two hearts."/>
          <p:cNvPicPr>
            <a:picLocks noGrp="1" noChangeAspect="1"/>
          </p:cNvPicPr>
          <p:nvPr>
            <p:ph type="pic" sz="quarter" idx="10"/>
          </p:nvPr>
        </p:nvPicPr>
        <p:blipFill>
          <a:blip r:embed="rId2"/>
          <a:stretch>
            <a:fillRect/>
          </a:stretch>
        </p:blipFill>
        <p:spPr>
          <a:xfrm>
            <a:off x="780120" y="1913422"/>
            <a:ext cx="7583760" cy="3374592"/>
          </a:xfrm>
          <a:prstGeom prst="rect">
            <a:avLst/>
          </a:prstGeom>
        </p:spPr>
      </p:pic>
    </p:spTree>
    <p:extLst>
      <p:ext uri="{BB962C8B-B14F-4D97-AF65-F5344CB8AC3E}">
        <p14:creationId xmlns:p14="http://schemas.microsoft.com/office/powerpoint/2010/main" val="23165759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Positioning Styles (continued 3)</a:t>
            </a:r>
          </a:p>
        </p:txBody>
      </p:sp>
      <p:pic>
        <p:nvPicPr>
          <p:cNvPr id="4" name="Picture Placeholder 3" descr="This figure explains how to add two boxes to the code in an earlier slide.&#10;The first line of the code reads “/* Second Infographic */”. The second line of the code reads “div#info2 {”. The third line of the code reads “display: block;”. The fourth line of the code reads “top: 185px;”, the fifth line of the code reads “left: 42%;”, and the sixth line of the code reads “}”. A rectangular box labeled “places the second box 185 pixels from the top and 42% from the left” is positioned on the left side of the figure. An arrow originating from the first rectangular box points to the fourth and fifth lines of the code.&#10;The seventh line of the code reads “/* Third Infographic */”. The eighth line of the code reads “div#info3 {”. The ninth line of the code reads “display: block;”. The tenth line of the code reads “top: 135px;”, the eleventh line of the code reads “left: 75%;”, and the twelfth line of the code reads “}”. A rectangular box labeled “places the third box 135 pixels from the top and 75% from the left” is positioned below the first rectangular box. An arrow originating from the second rectangular box points to the tenth and eleventh lines of the code." title="Figure 3-67 Positions of the second and third boxes"/>
          <p:cNvPicPr>
            <a:picLocks noGrp="1" noChangeAspect="1"/>
          </p:cNvPicPr>
          <p:nvPr>
            <p:ph type="pic" sz="quarter" idx="10"/>
          </p:nvPr>
        </p:nvPicPr>
        <p:blipFill>
          <a:blip r:embed="rId2"/>
          <a:stretch>
            <a:fillRect/>
          </a:stretch>
        </p:blipFill>
        <p:spPr>
          <a:xfrm>
            <a:off x="689674" y="1867531"/>
            <a:ext cx="7764651" cy="3504619"/>
          </a:xfrm>
          <a:prstGeom prst="rect">
            <a:avLst/>
          </a:prstGeom>
        </p:spPr>
      </p:pic>
    </p:spTree>
    <p:extLst>
      <p:ext uri="{BB962C8B-B14F-4D97-AF65-F5344CB8AC3E}">
        <p14:creationId xmlns:p14="http://schemas.microsoft.com/office/powerpoint/2010/main" val="8595303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Positioning Styles (continued 4)</a:t>
            </a:r>
          </a:p>
        </p:txBody>
      </p:sp>
      <p:pic>
        <p:nvPicPr>
          <p:cNvPr id="5" name="Picture Placeholder 4" descr="This figure explains the placement of the first three boxes mentioned in slide 60.&#10;The figure consists of a big rectangular box. An image with two hearts that overlap each other is positioned on the top-left corner of the first rectangular box. A text that reads “The first box of Valentine’s Day chocolates was created by British chocolatier Richard Cadbury in 1868.” is positioned below the image. An image of a tree is positioned at the bottom center of the big rectangular box. A text that reads “A single cocoa tree produces about 800 bars of milk chocolate or 400 bars of dark chocolate every year.” is positioned below the second image. A rectangular box labeled “second information box” is positioned at the top of the second image. An arrow originating from the second rectangular box points to the second image. An image of the West African country that reads “The Ivory Coast accounts for 40% of worldwide cocoa production.” is positioned to the right of the second image. A rectangular box labeled “third information box” is positioned below the third image. An arrow originating from the third rectangular box points to the third image." title="Figure 3-68 Placement of the first three boxes"/>
          <p:cNvPicPr>
            <a:picLocks noGrp="1" noChangeAspect="1"/>
          </p:cNvPicPr>
          <p:nvPr>
            <p:ph type="pic" sz="quarter" idx="10"/>
          </p:nvPr>
        </p:nvPicPr>
        <p:blipFill>
          <a:blip r:embed="rId2"/>
          <a:stretch>
            <a:fillRect/>
          </a:stretch>
        </p:blipFill>
        <p:spPr>
          <a:xfrm>
            <a:off x="628650" y="1743543"/>
            <a:ext cx="7693940" cy="4196695"/>
          </a:xfrm>
          <a:prstGeom prst="rect">
            <a:avLst/>
          </a:prstGeom>
        </p:spPr>
      </p:pic>
    </p:spTree>
    <p:extLst>
      <p:ext uri="{BB962C8B-B14F-4D97-AF65-F5344CB8AC3E}">
        <p14:creationId xmlns:p14="http://schemas.microsoft.com/office/powerpoint/2010/main" val="25556239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Overflow</a:t>
            </a:r>
          </a:p>
        </p:txBody>
      </p:sp>
      <p:sp>
        <p:nvSpPr>
          <p:cNvPr id="3" name="Text Placeholder 2"/>
          <p:cNvSpPr>
            <a:spLocks noGrp="1"/>
          </p:cNvSpPr>
          <p:nvPr>
            <p:ph type="body" sz="quarter" idx="17"/>
          </p:nvPr>
        </p:nvSpPr>
        <p:spPr/>
        <p:txBody>
          <a:bodyPr/>
          <a:lstStyle/>
          <a:p>
            <a:r>
              <a:rPr lang="en-IN" sz="2600" dirty="0">
                <a:latin typeface="Courier New" panose="02070309020205020404" pitchFamily="49" charset="0"/>
                <a:cs typeface="Courier New" panose="02070309020205020404" pitchFamily="49" charset="0"/>
              </a:rPr>
              <a:t>Overflow</a:t>
            </a:r>
            <a:r>
              <a:rPr lang="en-IN" sz="2600" dirty="0">
                <a:cs typeface="Courier New" panose="02070309020205020404" pitchFamily="49" charset="0"/>
              </a:rPr>
              <a:t> </a:t>
            </a:r>
            <a:r>
              <a:rPr lang="en-IN" dirty="0">
                <a:cs typeface="Courier New" panose="02070309020205020404" pitchFamily="49" charset="0"/>
              </a:rPr>
              <a:t>property </a:t>
            </a:r>
            <a:r>
              <a:rPr lang="en-IN" dirty="0"/>
              <a:t>– Controls a browser that handles excess content</a:t>
            </a:r>
          </a:p>
          <a:p>
            <a:pPr marL="914400" lvl="2" indent="0">
              <a:buNone/>
            </a:pPr>
            <a:r>
              <a:rPr lang="en-IN" sz="2600" dirty="0">
                <a:latin typeface="Courier New" panose="02070309020205020404" pitchFamily="49" charset="0"/>
                <a:cs typeface="Courier New" panose="02070309020205020404" pitchFamily="49" charset="0"/>
              </a:rPr>
              <a:t>overflow: </a:t>
            </a:r>
            <a:r>
              <a:rPr lang="en-IN" sz="2600" i="1" dirty="0">
                <a:latin typeface="Courier New" panose="02070309020205020404" pitchFamily="49" charset="0"/>
                <a:cs typeface="Courier New" panose="02070309020205020404" pitchFamily="49" charset="0"/>
              </a:rPr>
              <a:t>type</a:t>
            </a:r>
            <a:r>
              <a:rPr lang="en-IN" sz="2600" dirty="0">
                <a:latin typeface="Courier New" panose="02070309020205020404" pitchFamily="49" charset="0"/>
                <a:cs typeface="Courier New" panose="02070309020205020404" pitchFamily="49" charset="0"/>
              </a:rPr>
              <a:t>;</a:t>
            </a:r>
          </a:p>
          <a:p>
            <a:pPr marL="344488" lvl="2" indent="0">
              <a:buNone/>
            </a:pPr>
            <a:r>
              <a:rPr lang="en-IN" sz="3200" dirty="0"/>
              <a:t>where</a:t>
            </a:r>
            <a:r>
              <a:rPr lang="en-IN" sz="2600" dirty="0"/>
              <a:t> </a:t>
            </a:r>
            <a:r>
              <a:rPr lang="en-IN" sz="2600" i="1" dirty="0">
                <a:latin typeface="Courier New" panose="02070309020205020404" pitchFamily="49" charset="0"/>
                <a:cs typeface="Courier New" panose="02070309020205020404" pitchFamily="49" charset="0"/>
              </a:rPr>
              <a:t>type</a:t>
            </a:r>
            <a:r>
              <a:rPr lang="en-IN" sz="2600" dirty="0"/>
              <a:t> </a:t>
            </a:r>
            <a:r>
              <a:rPr lang="en-IN" sz="3200" dirty="0"/>
              <a:t>is</a:t>
            </a:r>
            <a:r>
              <a:rPr lang="en-IN" sz="2600" dirty="0"/>
              <a:t> </a:t>
            </a:r>
            <a:r>
              <a:rPr lang="en-IN" sz="2600" dirty="0">
                <a:latin typeface="Courier New" panose="02070309020205020404" pitchFamily="49" charset="0"/>
                <a:cs typeface="Courier New" panose="02070309020205020404" pitchFamily="49" charset="0"/>
              </a:rPr>
              <a:t>visible</a:t>
            </a:r>
            <a:r>
              <a:rPr lang="en-IN" sz="2600" dirty="0"/>
              <a:t> </a:t>
            </a:r>
            <a:r>
              <a:rPr lang="en-IN" sz="3200" dirty="0"/>
              <a:t>(the default),</a:t>
            </a:r>
            <a:r>
              <a:rPr lang="en-IN" sz="2600" dirty="0"/>
              <a:t> </a:t>
            </a:r>
            <a:r>
              <a:rPr lang="en-IN" sz="2600" dirty="0">
                <a:latin typeface="Courier New" panose="02070309020205020404" pitchFamily="49" charset="0"/>
                <a:cs typeface="Courier New" panose="02070309020205020404" pitchFamily="49" charset="0"/>
              </a:rPr>
              <a:t>hidden</a:t>
            </a:r>
            <a:r>
              <a:rPr lang="en-IN" sz="2600" dirty="0"/>
              <a:t>, </a:t>
            </a:r>
            <a:r>
              <a:rPr lang="en-IN" sz="2600" dirty="0">
                <a:latin typeface="Courier New" panose="02070309020205020404" pitchFamily="49" charset="0"/>
                <a:cs typeface="Courier New" panose="02070309020205020404" pitchFamily="49" charset="0"/>
              </a:rPr>
              <a:t>scroll</a:t>
            </a:r>
            <a:r>
              <a:rPr lang="en-IN" sz="3200" dirty="0"/>
              <a:t>, or </a:t>
            </a:r>
            <a:r>
              <a:rPr lang="en-IN" sz="2600" dirty="0">
                <a:latin typeface="Courier New" panose="02070309020205020404" pitchFamily="49" charset="0"/>
                <a:cs typeface="Courier New" panose="02070309020205020404" pitchFamily="49" charset="0"/>
              </a:rPr>
              <a:t>auto</a:t>
            </a:r>
          </a:p>
          <a:p>
            <a:pPr marL="344488" indent="-230188"/>
            <a:r>
              <a:rPr lang="en-IN" sz="2600" dirty="0">
                <a:latin typeface="Courier New" panose="02070309020205020404" pitchFamily="49" charset="0"/>
                <a:cs typeface="Courier New" panose="02070309020205020404" pitchFamily="49" charset="0"/>
              </a:rPr>
              <a:t>visible</a:t>
            </a:r>
            <a:r>
              <a:rPr lang="en-IN" dirty="0"/>
              <a:t> – Instructs browsers to increase the height of an element to fit overflow contents</a:t>
            </a:r>
          </a:p>
        </p:txBody>
      </p:sp>
    </p:spTree>
    <p:extLst>
      <p:ext uri="{BB962C8B-B14F-4D97-AF65-F5344CB8AC3E}">
        <p14:creationId xmlns:p14="http://schemas.microsoft.com/office/powerpoint/2010/main" val="12380464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Overflow (continued 1)</a:t>
            </a:r>
          </a:p>
        </p:txBody>
      </p:sp>
      <p:sp>
        <p:nvSpPr>
          <p:cNvPr id="3" name="Text Placeholder 2"/>
          <p:cNvSpPr>
            <a:spLocks noGrp="1"/>
          </p:cNvSpPr>
          <p:nvPr>
            <p:ph type="body" sz="quarter" idx="17"/>
          </p:nvPr>
        </p:nvSpPr>
        <p:spPr/>
        <p:txBody>
          <a:bodyPr/>
          <a:lstStyle/>
          <a:p>
            <a:r>
              <a:rPr lang="en-IN" sz="2600" dirty="0">
                <a:latin typeface="Courier New" panose="02070309020205020404" pitchFamily="49" charset="0"/>
                <a:cs typeface="Courier New" panose="02070309020205020404" pitchFamily="49" charset="0"/>
              </a:rPr>
              <a:t>hidden</a:t>
            </a:r>
            <a:r>
              <a:rPr lang="en-IN" dirty="0"/>
              <a:t> – Keeps an element at the specified height and width, but cuts off excess content</a:t>
            </a:r>
          </a:p>
          <a:p>
            <a:r>
              <a:rPr lang="en-IN" sz="2600" dirty="0">
                <a:latin typeface="Courier New" panose="02070309020205020404" pitchFamily="49" charset="0"/>
                <a:cs typeface="Courier New" panose="02070309020205020404" pitchFamily="49" charset="0"/>
              </a:rPr>
              <a:t>scroll</a:t>
            </a:r>
            <a:r>
              <a:rPr lang="en-IN" dirty="0"/>
              <a:t> – Keeps an element at the specified dimensions, but adds horizontal and vertical scroll bars </a:t>
            </a:r>
          </a:p>
          <a:p>
            <a:r>
              <a:rPr lang="en-IN" sz="2600" dirty="0">
                <a:latin typeface="Courier New" panose="02070309020205020404" pitchFamily="49" charset="0"/>
                <a:cs typeface="Courier New" panose="02070309020205020404" pitchFamily="49" charset="0"/>
              </a:rPr>
              <a:t>auto</a:t>
            </a:r>
            <a:r>
              <a:rPr lang="en-IN" dirty="0"/>
              <a:t> – Keeps an element at the specified size, adding scroll bars when they are needed</a:t>
            </a:r>
          </a:p>
        </p:txBody>
      </p:sp>
    </p:spTree>
    <p:extLst>
      <p:ext uri="{BB962C8B-B14F-4D97-AF65-F5344CB8AC3E}">
        <p14:creationId xmlns:p14="http://schemas.microsoft.com/office/powerpoint/2010/main" val="79677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Page Layout Designs</a:t>
            </a:r>
          </a:p>
        </p:txBody>
      </p:sp>
      <p:sp>
        <p:nvSpPr>
          <p:cNvPr id="3" name="Text Placeholder 2"/>
          <p:cNvSpPr>
            <a:spLocks noGrp="1"/>
          </p:cNvSpPr>
          <p:nvPr>
            <p:ph type="body" sz="quarter" idx="17"/>
          </p:nvPr>
        </p:nvSpPr>
        <p:spPr/>
        <p:txBody>
          <a:bodyPr>
            <a:normAutofit lnSpcReduction="10000"/>
          </a:bodyPr>
          <a:lstStyle/>
          <a:p>
            <a:r>
              <a:rPr lang="en-US" dirty="0"/>
              <a:t>Web page layouts fall into three categories</a:t>
            </a:r>
          </a:p>
          <a:p>
            <a:pPr lvl="1"/>
            <a:r>
              <a:rPr lang="en-US" b="1" dirty="0"/>
              <a:t>Fixed layout </a:t>
            </a:r>
            <a:r>
              <a:rPr lang="en-US" dirty="0"/>
              <a:t>– Size of the page and page elements are fixed, usually using pixels as the unit of measure</a:t>
            </a:r>
          </a:p>
          <a:p>
            <a:pPr lvl="1"/>
            <a:r>
              <a:rPr lang="en-US" b="1" dirty="0"/>
              <a:t>Fluid layout </a:t>
            </a:r>
            <a:r>
              <a:rPr lang="en-US" dirty="0"/>
              <a:t>– The width of the page elements are set as a percent of the available screen width</a:t>
            </a:r>
          </a:p>
          <a:p>
            <a:pPr lvl="1"/>
            <a:r>
              <a:rPr lang="en-US" b="1" dirty="0"/>
              <a:t>Elastic layout </a:t>
            </a:r>
            <a:r>
              <a:rPr lang="en-US" dirty="0"/>
              <a:t>– Images and text are always sized in proportion to each other in em units</a:t>
            </a:r>
          </a:p>
          <a:p>
            <a:pPr lvl="1"/>
            <a:r>
              <a:rPr lang="en-US" b="1" dirty="0"/>
              <a:t>Responsive design</a:t>
            </a:r>
            <a:r>
              <a:rPr lang="en-US" dirty="0"/>
              <a:t> – The layout and design of a page changes in response to the device that is rendering it</a:t>
            </a:r>
          </a:p>
        </p:txBody>
      </p:sp>
    </p:spTree>
    <p:extLst>
      <p:ext uri="{BB962C8B-B14F-4D97-AF65-F5344CB8AC3E}">
        <p14:creationId xmlns:p14="http://schemas.microsoft.com/office/powerpoint/2010/main" val="17228176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Overflow (continued 2)</a:t>
            </a:r>
          </a:p>
        </p:txBody>
      </p:sp>
      <p:pic>
        <p:nvPicPr>
          <p:cNvPr id="4" name="Picture Placeholder 3" descr="This figure explains the different values of the overflow property.&#10;A vertical rectangular box is positioned on the left corner of the figure. A label “overflow: visible;” is positioned above the first rectangular box. The first rectangular box contains a description of a company. A text that reads “box extends to make all of the content visible” is positioned below the first rectangular box.&#10;A vertical rectangular box slightly smaller than the first rectangular box is positioned to the right of the first rectangular box.  A label “overflow: hidden;” is positioned above the second rectangular box. The second rectangular box contains the description of a company with the last few lines missing. A text that reads “overflowed content is hidden from the reader” is positioned below the second rectangular box.&#10;A vertical rectangular box of the same size as the second rectangular box is positioned to the right of the second rectangular box. A label “overflow: scroll;” is positioned above the third rectangular box. The third rectangular box reads the description of a company with the last few lines missing. A vertical scrollbar is positioned on the right corner of the third rectangular box and a horizontal scrollbar is positioned at the bottom of the third rectangular box. A text that reads “horizontal and vertical scrollbars are added to the box” is positioned below the third rectangular box.&#10;A vertical rectangular box of the same size as the third rectangular box is positioned to the right of the third rectangular box. A label “overflow: auto;” is positioned above the fourth rectangular box. The fourth rectangular box contains the description of a company with the last few lines missing. A vertical scrollbar is positioned on the right corner of the fourth rectangular box. A text that reads “scrollbars are added only when needed” is positioned below the fourth rectangular box." title="Figure 3-73 Values of the overflow property"/>
          <p:cNvPicPr>
            <a:picLocks noGrp="1" noChangeAspect="1"/>
          </p:cNvPicPr>
          <p:nvPr>
            <p:ph type="pic" sz="quarter" idx="10"/>
          </p:nvPr>
        </p:nvPicPr>
        <p:blipFill>
          <a:blip r:embed="rId2"/>
          <a:stretch>
            <a:fillRect/>
          </a:stretch>
        </p:blipFill>
        <p:spPr>
          <a:xfrm>
            <a:off x="628650" y="1557564"/>
            <a:ext cx="7886700" cy="3773541"/>
          </a:xfrm>
          <a:prstGeom prst="rect">
            <a:avLst/>
          </a:prstGeom>
        </p:spPr>
      </p:pic>
    </p:spTree>
    <p:extLst>
      <p:ext uri="{BB962C8B-B14F-4D97-AF65-F5344CB8AC3E}">
        <p14:creationId xmlns:p14="http://schemas.microsoft.com/office/powerpoint/2010/main" val="4881421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Overflow (continued 3)</a:t>
            </a:r>
          </a:p>
        </p:txBody>
      </p:sp>
      <p:sp>
        <p:nvSpPr>
          <p:cNvPr id="3" name="Text Placeholder 2"/>
          <p:cNvSpPr>
            <a:spLocks noGrp="1"/>
          </p:cNvSpPr>
          <p:nvPr>
            <p:ph type="body" sz="quarter" idx="17"/>
          </p:nvPr>
        </p:nvSpPr>
        <p:spPr/>
        <p:txBody>
          <a:bodyPr/>
          <a:lstStyle/>
          <a:p>
            <a:r>
              <a:rPr lang="en-IN" dirty="0"/>
              <a:t>CSS3 provides the </a:t>
            </a:r>
            <a:r>
              <a:rPr lang="en-IN" sz="2600" dirty="0">
                <a:latin typeface="Courier New" panose="02070309020205020404" pitchFamily="49" charset="0"/>
                <a:cs typeface="Courier New" panose="02070309020205020404" pitchFamily="49" charset="0"/>
              </a:rPr>
              <a:t>overflow-x</a:t>
            </a:r>
            <a:r>
              <a:rPr lang="en-IN" dirty="0"/>
              <a:t> and </a:t>
            </a:r>
            <a:r>
              <a:rPr lang="en-IN" sz="2600" dirty="0">
                <a:latin typeface="Courier New" panose="02070309020205020404" pitchFamily="49" charset="0"/>
                <a:cs typeface="Courier New" panose="02070309020205020404" pitchFamily="49" charset="0"/>
              </a:rPr>
              <a:t>overflow-y</a:t>
            </a:r>
            <a:r>
              <a:rPr lang="en-IN" dirty="0"/>
              <a:t> properties to handle overflow specially in the horizontal and vertical directions</a:t>
            </a:r>
          </a:p>
        </p:txBody>
      </p:sp>
    </p:spTree>
    <p:extLst>
      <p:ext uri="{BB962C8B-B14F-4D97-AF65-F5344CB8AC3E}">
        <p14:creationId xmlns:p14="http://schemas.microsoft.com/office/powerpoint/2010/main" val="40452376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Overflow (continued 4)</a:t>
            </a:r>
          </a:p>
        </p:txBody>
      </p:sp>
      <p:pic>
        <p:nvPicPr>
          <p:cNvPr id="5" name="Picture Placeholder 4" descr="This figure explains how to set the overflow property.&#10;The first line of the code reads “/* Main Styles */”. The second line of the code reads “main {”. The third line of the code reads “overflow: auto;”. A rectangular box labeled “displays scrollbars if the content overflows the allotted height” is positioned on the left side of the figure. An arrow originating from the first rectangular box points to the third line of the code.&#10;The fourth line of the code reads “position: relative;”. The fifth line of the code reads “height: 450px;”. A rectangular box labeled “sets the height of the infographic to 450 pixels” is positioned on the right side of the figure. An arrow originating from the second rectangular box points to the fifth line of the code. The sixth line of the code reads “width: 100%;” and the seventh of the code line reads “}”." title="Figure 3-74 Setting the overflow property"/>
          <p:cNvPicPr>
            <a:picLocks noGrp="1" noChangeAspect="1"/>
          </p:cNvPicPr>
          <p:nvPr>
            <p:ph type="pic" sz="quarter" idx="10"/>
          </p:nvPr>
        </p:nvPicPr>
        <p:blipFill>
          <a:blip r:embed="rId2"/>
          <a:stretch>
            <a:fillRect/>
          </a:stretch>
        </p:blipFill>
        <p:spPr>
          <a:xfrm>
            <a:off x="628650" y="2123268"/>
            <a:ext cx="7886700" cy="2389342"/>
          </a:xfrm>
          <a:prstGeom prst="rect">
            <a:avLst/>
          </a:prstGeom>
        </p:spPr>
      </p:pic>
    </p:spTree>
    <p:extLst>
      <p:ext uri="{BB962C8B-B14F-4D97-AF65-F5344CB8AC3E}">
        <p14:creationId xmlns:p14="http://schemas.microsoft.com/office/powerpoint/2010/main" val="25171877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Clipping an Element</a:t>
            </a:r>
          </a:p>
        </p:txBody>
      </p:sp>
      <p:sp>
        <p:nvSpPr>
          <p:cNvPr id="3" name="Text Placeholder 2"/>
          <p:cNvSpPr>
            <a:spLocks noGrp="1"/>
          </p:cNvSpPr>
          <p:nvPr>
            <p:ph type="body" sz="quarter" idx="17"/>
          </p:nvPr>
        </p:nvSpPr>
        <p:spPr/>
        <p:txBody>
          <a:bodyPr>
            <a:normAutofit lnSpcReduction="10000"/>
          </a:bodyPr>
          <a:lstStyle/>
          <a:p>
            <a:r>
              <a:rPr lang="en-US" dirty="0"/>
              <a:t>The </a:t>
            </a:r>
            <a:r>
              <a:rPr lang="en-US" sz="2600" dirty="0">
                <a:latin typeface="Courier New" panose="02070309020205020404" pitchFamily="49" charset="0"/>
                <a:cs typeface="Courier New" panose="02070309020205020404" pitchFamily="49" charset="0"/>
              </a:rPr>
              <a:t>clip</a:t>
            </a:r>
            <a:r>
              <a:rPr lang="en-US" dirty="0"/>
              <a:t> property defines a rectangular region through which an element’s content can be viewed</a:t>
            </a:r>
          </a:p>
          <a:p>
            <a:r>
              <a:rPr lang="en-US" dirty="0"/>
              <a:t>Anything that lies outside the boundary of the rectangle is hidden</a:t>
            </a:r>
          </a:p>
          <a:p>
            <a:r>
              <a:rPr lang="en-IN" dirty="0"/>
              <a:t>The </a:t>
            </a:r>
            <a:r>
              <a:rPr lang="en-IN" sz="2600" dirty="0">
                <a:latin typeface="Courier New" panose="02070309020205020404" pitchFamily="49" charset="0"/>
                <a:cs typeface="Courier New" panose="02070309020205020404" pitchFamily="49" charset="0"/>
              </a:rPr>
              <a:t>clip</a:t>
            </a:r>
            <a:r>
              <a:rPr lang="en-IN" dirty="0"/>
              <a:t> property syntax is</a:t>
            </a:r>
          </a:p>
          <a:p>
            <a:pPr marL="914400" lvl="2" indent="0">
              <a:buNone/>
            </a:pPr>
            <a:r>
              <a:rPr lang="en-IN" sz="2600" dirty="0">
                <a:latin typeface="Courier New" panose="02070309020205020404" pitchFamily="49" charset="0"/>
                <a:cs typeface="Courier New" panose="02070309020205020404" pitchFamily="49" charset="0"/>
              </a:rPr>
              <a:t>clip: rect(</a:t>
            </a:r>
            <a:r>
              <a:rPr lang="en-IN" sz="2600" i="1" dirty="0">
                <a:latin typeface="Courier New" panose="02070309020205020404" pitchFamily="49" charset="0"/>
                <a:cs typeface="Courier New" panose="02070309020205020404" pitchFamily="49" charset="0"/>
              </a:rPr>
              <a:t>top</a:t>
            </a:r>
            <a:r>
              <a:rPr lang="en-IN" sz="2600" dirty="0">
                <a:latin typeface="Courier New" panose="02070309020205020404" pitchFamily="49" charset="0"/>
                <a:cs typeface="Courier New" panose="02070309020205020404" pitchFamily="49" charset="0"/>
              </a:rPr>
              <a:t>, </a:t>
            </a:r>
            <a:r>
              <a:rPr lang="en-IN" sz="2600" i="1" dirty="0">
                <a:latin typeface="Courier New" panose="02070309020205020404" pitchFamily="49" charset="0"/>
                <a:cs typeface="Courier New" panose="02070309020205020404" pitchFamily="49" charset="0"/>
              </a:rPr>
              <a:t>right</a:t>
            </a:r>
            <a:r>
              <a:rPr lang="en-IN" sz="2600" dirty="0">
                <a:latin typeface="Courier New" panose="02070309020205020404" pitchFamily="49" charset="0"/>
                <a:cs typeface="Courier New" panose="02070309020205020404" pitchFamily="49" charset="0"/>
              </a:rPr>
              <a:t>, </a:t>
            </a:r>
            <a:r>
              <a:rPr lang="en-IN" sz="2600" i="1" dirty="0">
                <a:latin typeface="Courier New" panose="02070309020205020404" pitchFamily="49" charset="0"/>
                <a:cs typeface="Courier New" panose="02070309020205020404" pitchFamily="49" charset="0"/>
              </a:rPr>
              <a:t>bottom</a:t>
            </a:r>
            <a:r>
              <a:rPr lang="en-IN" sz="2600" dirty="0">
                <a:latin typeface="Courier New" panose="02070309020205020404" pitchFamily="49" charset="0"/>
                <a:cs typeface="Courier New" panose="02070309020205020404" pitchFamily="49" charset="0"/>
              </a:rPr>
              <a:t>, </a:t>
            </a:r>
            <a:r>
              <a:rPr lang="en-IN" sz="2600" i="1" dirty="0">
                <a:latin typeface="Courier New" panose="02070309020205020404" pitchFamily="49" charset="0"/>
                <a:cs typeface="Courier New" panose="02070309020205020404" pitchFamily="49" charset="0"/>
              </a:rPr>
              <a:t>left</a:t>
            </a:r>
            <a:r>
              <a:rPr lang="en-IN" sz="2600" dirty="0">
                <a:latin typeface="Courier New" panose="02070309020205020404" pitchFamily="49" charset="0"/>
                <a:cs typeface="Courier New" panose="02070309020205020404" pitchFamily="49" charset="0"/>
              </a:rPr>
              <a:t>);</a:t>
            </a:r>
          </a:p>
          <a:p>
            <a:pPr marL="403225" lvl="2" indent="0">
              <a:buNone/>
            </a:pPr>
            <a:r>
              <a:rPr lang="en-IN" sz="3200" dirty="0"/>
              <a:t>where </a:t>
            </a:r>
            <a:r>
              <a:rPr lang="en-IN" sz="2600" i="1" dirty="0">
                <a:latin typeface="Courier New" panose="02070309020205020404" pitchFamily="49" charset="0"/>
                <a:cs typeface="Courier New" panose="02070309020205020404" pitchFamily="49" charset="0"/>
              </a:rPr>
              <a:t>top</a:t>
            </a:r>
            <a:r>
              <a:rPr lang="en-IN" sz="3200" dirty="0"/>
              <a:t>, </a:t>
            </a:r>
            <a:r>
              <a:rPr lang="en-IN" sz="2600" i="1" dirty="0">
                <a:latin typeface="Courier New" panose="02070309020205020404" pitchFamily="49" charset="0"/>
                <a:cs typeface="Courier New" panose="02070309020205020404" pitchFamily="49" charset="0"/>
              </a:rPr>
              <a:t>right</a:t>
            </a:r>
            <a:r>
              <a:rPr lang="en-IN" sz="3200" dirty="0"/>
              <a:t>, </a:t>
            </a:r>
            <a:r>
              <a:rPr lang="en-IN" sz="2600" i="1" dirty="0">
                <a:latin typeface="Courier New" panose="02070309020205020404" pitchFamily="49" charset="0"/>
                <a:cs typeface="Courier New" panose="02070309020205020404" pitchFamily="49" charset="0"/>
              </a:rPr>
              <a:t>bottom</a:t>
            </a:r>
            <a:r>
              <a:rPr lang="en-IN" sz="3200" dirty="0"/>
              <a:t>, and </a:t>
            </a:r>
            <a:r>
              <a:rPr lang="en-IN" sz="2600" i="1" dirty="0">
                <a:latin typeface="Courier New" panose="02070309020205020404" pitchFamily="49" charset="0"/>
                <a:cs typeface="Courier New" panose="02070309020205020404" pitchFamily="49" charset="0"/>
              </a:rPr>
              <a:t>left</a:t>
            </a:r>
            <a:r>
              <a:rPr lang="en-IN" sz="3200" i="1" dirty="0"/>
              <a:t> </a:t>
            </a:r>
            <a:r>
              <a:rPr lang="en-IN" sz="3200" dirty="0"/>
              <a:t>define the coordinates of the clipping rectangle</a:t>
            </a:r>
          </a:p>
        </p:txBody>
      </p:sp>
    </p:spTree>
    <p:extLst>
      <p:ext uri="{BB962C8B-B14F-4D97-AF65-F5344CB8AC3E}">
        <p14:creationId xmlns:p14="http://schemas.microsoft.com/office/powerpoint/2010/main" val="38967973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Clipping an Element (continued)</a:t>
            </a:r>
          </a:p>
        </p:txBody>
      </p:sp>
      <p:pic>
        <p:nvPicPr>
          <p:cNvPr id="4" name="Picture Placeholder 3" descr="This figure explains how to clip an image.&#10;An image consisting of strawberries is positioned on the left side of the figure. A label “clip: rect(100px, 270px, 260px, 65px)” is positioned below the first image. A vertical dotted line is drawn at a length of 65px from the left of the image and is marked the same. A vertical dotted line is drawn at a length of 270px from the left of the image and is marked the same. A horizontal dotted line is drawn at a length of 100px from the top of the image and is marked the same. A horizontal dotted line is drawn at a length of 260px from the top of the image and is marked the same.&#10;A smaller image of one strawberry is positioned to the right of the first image. A label “clipped image” is positioned below the second image." title="Figure 3-76 Clipping an image"/>
          <p:cNvPicPr>
            <a:picLocks noGrp="1" noChangeAspect="1"/>
          </p:cNvPicPr>
          <p:nvPr>
            <p:ph type="pic" sz="quarter" idx="10"/>
          </p:nvPr>
        </p:nvPicPr>
        <p:blipFill>
          <a:blip r:embed="rId2"/>
          <a:stretch>
            <a:fillRect/>
          </a:stretch>
        </p:blipFill>
        <p:spPr>
          <a:xfrm>
            <a:off x="988329" y="1495571"/>
            <a:ext cx="7167341" cy="4171528"/>
          </a:xfrm>
          <a:prstGeom prst="rect">
            <a:avLst/>
          </a:prstGeom>
        </p:spPr>
      </p:pic>
    </p:spTree>
    <p:extLst>
      <p:ext uri="{BB962C8B-B14F-4D97-AF65-F5344CB8AC3E}">
        <p14:creationId xmlns:p14="http://schemas.microsoft.com/office/powerpoint/2010/main" val="42143134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Elements</a:t>
            </a:r>
          </a:p>
        </p:txBody>
      </p:sp>
      <p:sp>
        <p:nvSpPr>
          <p:cNvPr id="3" name="Text Placeholder 2"/>
          <p:cNvSpPr>
            <a:spLocks noGrp="1"/>
          </p:cNvSpPr>
          <p:nvPr>
            <p:ph type="body" sz="quarter" idx="17"/>
          </p:nvPr>
        </p:nvSpPr>
        <p:spPr/>
        <p:txBody>
          <a:bodyPr/>
          <a:lstStyle/>
          <a:p>
            <a:r>
              <a:rPr lang="en-IN" dirty="0"/>
              <a:t>By default, elements that are loaded later by a browser are displayed on top of elements that are loaded earlier</a:t>
            </a:r>
          </a:p>
          <a:p>
            <a:r>
              <a:rPr lang="en-IN" dirty="0"/>
              <a:t>To specify different stacking order, use the following </a:t>
            </a:r>
            <a:r>
              <a:rPr lang="en-IN" sz="2600" dirty="0">
                <a:latin typeface="Courier New" panose="02070309020205020404" pitchFamily="49" charset="0"/>
                <a:cs typeface="Courier New" panose="02070309020205020404" pitchFamily="49" charset="0"/>
              </a:rPr>
              <a:t>z-index</a:t>
            </a:r>
            <a:r>
              <a:rPr lang="en-IN" dirty="0"/>
              <a:t> property:</a:t>
            </a:r>
          </a:p>
          <a:p>
            <a:pPr marL="914400" lvl="2" indent="0">
              <a:buNone/>
            </a:pPr>
            <a:r>
              <a:rPr lang="en-IN" sz="2600" dirty="0">
                <a:latin typeface="Courier New" panose="02070309020205020404" pitchFamily="49" charset="0"/>
                <a:cs typeface="Courier New" panose="02070309020205020404" pitchFamily="49" charset="0"/>
              </a:rPr>
              <a:t>z-index: </a:t>
            </a:r>
            <a:r>
              <a:rPr lang="en-IN" sz="2600" i="1" dirty="0">
                <a:latin typeface="Courier New" panose="02070309020205020404" pitchFamily="49" charset="0"/>
                <a:cs typeface="Courier New" panose="02070309020205020404" pitchFamily="49" charset="0"/>
              </a:rPr>
              <a:t>value</a:t>
            </a:r>
            <a:r>
              <a:rPr lang="en-IN" sz="2600" dirty="0">
                <a:latin typeface="Courier New" panose="02070309020205020404" pitchFamily="49" charset="0"/>
                <a:cs typeface="Courier New" panose="02070309020205020404" pitchFamily="49" charset="0"/>
              </a:rPr>
              <a:t>;</a:t>
            </a:r>
          </a:p>
          <a:p>
            <a:pPr marL="403225" lvl="2" indent="0">
              <a:buNone/>
            </a:pPr>
            <a:r>
              <a:rPr lang="en-IN" sz="3200" dirty="0">
                <a:cs typeface="Courier New" panose="02070309020205020404" pitchFamily="49" charset="0"/>
              </a:rPr>
              <a:t>where </a:t>
            </a:r>
            <a:r>
              <a:rPr lang="en-IN" sz="2600" i="1" dirty="0">
                <a:latin typeface="Courier New" panose="02070309020205020404" pitchFamily="49" charset="0"/>
                <a:cs typeface="Courier New" panose="02070309020205020404" pitchFamily="49" charset="0"/>
              </a:rPr>
              <a:t>value</a:t>
            </a:r>
            <a:r>
              <a:rPr lang="en-IN" sz="3200" dirty="0">
                <a:cs typeface="Courier New" panose="02070309020205020404" pitchFamily="49" charset="0"/>
              </a:rPr>
              <a:t> is a positive or negative integer, or the keyword </a:t>
            </a:r>
            <a:r>
              <a:rPr lang="en-IN" sz="2600" dirty="0">
                <a:latin typeface="Courier New" panose="02070309020205020404" pitchFamily="49" charset="0"/>
                <a:cs typeface="Courier New" panose="02070309020205020404" pitchFamily="49" charset="0"/>
              </a:rPr>
              <a:t>auto</a:t>
            </a:r>
          </a:p>
        </p:txBody>
      </p:sp>
    </p:spTree>
    <p:extLst>
      <p:ext uri="{BB962C8B-B14F-4D97-AF65-F5344CB8AC3E}">
        <p14:creationId xmlns:p14="http://schemas.microsoft.com/office/powerpoint/2010/main" val="16633779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Elements (continued 1)</a:t>
            </a:r>
          </a:p>
        </p:txBody>
      </p:sp>
      <p:pic>
        <p:nvPicPr>
          <p:cNvPr id="4" name="Picture Placeholder 3" descr="This figure explains how to use the z-index property to stack elements.&#10;A rectangular box labeled “z-index: 1” is positioned at the center of the figure. A rectangular box labeled “z-index: 2” is positioned on the top-right corner of the figure partially overlapping the first rectangular box. A rectangular box labeled “z-index: 3” is positioned on the top-left corner partially overlapping the first and second rectangular boxes." title="Figure 3-77 Using the z-index property to stack elements"/>
          <p:cNvPicPr>
            <a:picLocks noGrp="1" noChangeAspect="1"/>
          </p:cNvPicPr>
          <p:nvPr>
            <p:ph type="pic" sz="quarter" idx="10"/>
          </p:nvPr>
        </p:nvPicPr>
        <p:blipFill>
          <a:blip r:embed="rId2"/>
          <a:stretch>
            <a:fillRect/>
          </a:stretch>
        </p:blipFill>
        <p:spPr>
          <a:xfrm>
            <a:off x="791503" y="2053509"/>
            <a:ext cx="7560994" cy="3280550"/>
          </a:xfrm>
          <a:prstGeom prst="rect">
            <a:avLst/>
          </a:prstGeom>
        </p:spPr>
      </p:pic>
    </p:spTree>
    <p:extLst>
      <p:ext uri="{BB962C8B-B14F-4D97-AF65-F5344CB8AC3E}">
        <p14:creationId xmlns:p14="http://schemas.microsoft.com/office/powerpoint/2010/main" val="21021226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Elements (continued 2)</a:t>
            </a:r>
          </a:p>
        </p:txBody>
      </p:sp>
      <p:sp>
        <p:nvSpPr>
          <p:cNvPr id="5" name="Text Placeholder 4"/>
          <p:cNvSpPr>
            <a:spLocks noGrp="1"/>
          </p:cNvSpPr>
          <p:nvPr>
            <p:ph type="body" sz="quarter" idx="17"/>
          </p:nvPr>
        </p:nvSpPr>
        <p:spPr/>
        <p:txBody>
          <a:bodyPr/>
          <a:lstStyle/>
          <a:p>
            <a:r>
              <a:rPr lang="en-IN" dirty="0"/>
              <a:t>The </a:t>
            </a:r>
            <a:r>
              <a:rPr lang="en-IN" sz="2600" dirty="0">
                <a:latin typeface="Courier New" panose="02070309020205020404" pitchFamily="49" charset="0"/>
                <a:cs typeface="Courier New" panose="02070309020205020404" pitchFamily="49" charset="0"/>
              </a:rPr>
              <a:t>z-index</a:t>
            </a:r>
            <a:r>
              <a:rPr lang="en-IN" dirty="0"/>
              <a:t> property works only for elements that are placed with absolute positioning</a:t>
            </a:r>
          </a:p>
          <a:p>
            <a:r>
              <a:rPr lang="en-IN" dirty="0"/>
              <a:t>An element’s z-index value determines its position relative only to other elements that share a common parent</a:t>
            </a:r>
          </a:p>
          <a:p>
            <a:endParaRPr lang="en-US" dirty="0"/>
          </a:p>
        </p:txBody>
      </p:sp>
    </p:spTree>
    <p:extLst>
      <p:ext uri="{BB962C8B-B14F-4D97-AF65-F5344CB8AC3E}">
        <p14:creationId xmlns:p14="http://schemas.microsoft.com/office/powerpoint/2010/main" val="12610833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Elements (continued 3)</a:t>
            </a:r>
          </a:p>
        </p:txBody>
      </p:sp>
      <p:pic>
        <p:nvPicPr>
          <p:cNvPr id="5" name="Picture Placeholder 4" descr="This figure explains how to stack nested objects.&#10;A rectangular box labelled “z-index: 1” is positioned at the center of the figure. A dotted rectangular box labeled “z-index: 4” is positioned at the center of the first rectangular box. A rectangular box labeled “z-index: 2” is positioned on the top-right corner of the figure overlapping the first rectangular box. A rectangular box labeled “z-index: 3” is positioned on the top-left corner overlapping the first, second, and third rectangular boxes." title="Figure 3-78 Stacking nested objects"/>
          <p:cNvPicPr>
            <a:picLocks noGrp="1" noChangeAspect="1"/>
          </p:cNvPicPr>
          <p:nvPr>
            <p:ph type="pic" sz="quarter" idx="10"/>
          </p:nvPr>
        </p:nvPicPr>
        <p:blipFill>
          <a:blip r:embed="rId3"/>
          <a:stretch>
            <a:fillRect/>
          </a:stretch>
        </p:blipFill>
        <p:spPr>
          <a:xfrm>
            <a:off x="798955" y="2007014"/>
            <a:ext cx="7546089" cy="3314009"/>
          </a:xfrm>
          <a:prstGeom prst="rect">
            <a:avLst/>
          </a:prstGeom>
        </p:spPr>
      </p:pic>
    </p:spTree>
    <p:extLst>
      <p:ext uri="{BB962C8B-B14F-4D97-AF65-F5344CB8AC3E}">
        <p14:creationId xmlns:p14="http://schemas.microsoft.com/office/powerpoint/2010/main" val="3470629989"/>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3938</Words>
  <Application>Microsoft Office PowerPoint</Application>
  <PresentationFormat>On-screen Show (4:3)</PresentationFormat>
  <Paragraphs>403</Paragraphs>
  <Slides>98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98</vt:i4>
      </vt:variant>
    </vt:vector>
  </HeadingPairs>
  <TitlesOfParts>
    <vt:vector size="107" baseType="lpstr">
      <vt:lpstr>Arial</vt:lpstr>
      <vt:lpstr>Arial</vt:lpstr>
      <vt:lpstr>Courier New</vt:lpstr>
      <vt:lpstr>Helvetica</vt:lpstr>
      <vt:lpstr>LucidaGrande</vt:lpstr>
      <vt:lpstr>Open Sans</vt:lpstr>
      <vt:lpstr>Summer Font</vt:lpstr>
      <vt:lpstr>Times New Roman</vt:lpstr>
      <vt:lpstr>Office Theme</vt:lpstr>
      <vt:lpstr>Tutorial 03</vt:lpstr>
      <vt:lpstr>Objectives</vt:lpstr>
      <vt:lpstr>Objectives (continued)</vt:lpstr>
      <vt:lpstr>Introducing the display Style</vt:lpstr>
      <vt:lpstr>Introducing the display Style (continued)</vt:lpstr>
      <vt:lpstr>Creating a Reset Style Sheet</vt:lpstr>
      <vt:lpstr>Creating a Reset Style Sheet (continued 1)</vt:lpstr>
      <vt:lpstr>Creating a Reset Style Sheet (continued 2)</vt:lpstr>
      <vt:lpstr>Exploring Page Layout Designs</vt:lpstr>
      <vt:lpstr>Exploring Page Layout Designs (continued 1)</vt:lpstr>
      <vt:lpstr>Working with Width and Height</vt:lpstr>
      <vt:lpstr>Setting Maximum and Minimum Dimensions</vt:lpstr>
      <vt:lpstr>Setting Maximum and Minimum Dimensions (continued 1)</vt:lpstr>
      <vt:lpstr>Centering a Block Element</vt:lpstr>
      <vt:lpstr>Vertical Centering</vt:lpstr>
      <vt:lpstr>Vertical Centering (continued 1)</vt:lpstr>
      <vt:lpstr>Vertical Centering (continued 2)</vt:lpstr>
      <vt:lpstr>Floating Page Content</vt:lpstr>
      <vt:lpstr>Floating Page Content (continued 1)</vt:lpstr>
      <vt:lpstr>Floating Page Content (continued 2)</vt:lpstr>
      <vt:lpstr>Floating Page Content (continued 3)</vt:lpstr>
      <vt:lpstr>Clearing a Float</vt:lpstr>
      <vt:lpstr>Clearing a Float (continued 1)</vt:lpstr>
      <vt:lpstr>Clearing a Float (continued 3)</vt:lpstr>
      <vt:lpstr>Clearing a Float (continued 4)</vt:lpstr>
      <vt:lpstr>Clearing a Float (continued 5)</vt:lpstr>
      <vt:lpstr>Refining a Floated Layout</vt:lpstr>
      <vt:lpstr>Refining a Floated Layout (continued 1)</vt:lpstr>
      <vt:lpstr>Refining a Floated Layout (continued 2)</vt:lpstr>
      <vt:lpstr>Working with Container Collapse</vt:lpstr>
      <vt:lpstr>Working with Container Collapse (continued 1)</vt:lpstr>
      <vt:lpstr>Working with Container Collapse (continued 2)</vt:lpstr>
      <vt:lpstr>Working with Container Collapse (continued 3)</vt:lpstr>
      <vt:lpstr>Overview of Grid-Based Layouts</vt:lpstr>
      <vt:lpstr>Overview of Grid-Based Layouts (continued 1)</vt:lpstr>
      <vt:lpstr>Overview of Grid-Based Layouts (continued 2)</vt:lpstr>
      <vt:lpstr>Fixed and Fluid Grids</vt:lpstr>
      <vt:lpstr>CSS Frameworks</vt:lpstr>
      <vt:lpstr>Introducing CSS Grids</vt:lpstr>
      <vt:lpstr>Introducing CSS Grids (continued 1)</vt:lpstr>
      <vt:lpstr>Introducing CSS Grids (continued 2)</vt:lpstr>
      <vt:lpstr>Introducing CSS Grids (continued 3)</vt:lpstr>
      <vt:lpstr>Introducing CSS Grids (continued 4)</vt:lpstr>
      <vt:lpstr>Creating a CSS Grid</vt:lpstr>
      <vt:lpstr>Creating a CSS Grid (continued 1)</vt:lpstr>
      <vt:lpstr>Creating a CSS Grid (continued 2)</vt:lpstr>
      <vt:lpstr>Creating a CSS Grid (continued 3)</vt:lpstr>
      <vt:lpstr>Working with Grid Rows and Columns</vt:lpstr>
      <vt:lpstr>Working with Grid Rows and Columns (continued 1)</vt:lpstr>
      <vt:lpstr>Working with Grid Rows and Columns (continued 2)</vt:lpstr>
      <vt:lpstr>Working with Grid Rows and Columns (continued 3)</vt:lpstr>
      <vt:lpstr>Working with Grid Rows and Columns (continued 4)</vt:lpstr>
      <vt:lpstr>Working with Grid Rows and Columns (continued 5)</vt:lpstr>
      <vt:lpstr>Track Sizes with Fractional Units</vt:lpstr>
      <vt:lpstr>Track Sizes with Fractional Units (continued)</vt:lpstr>
      <vt:lpstr>Repeating Columns and Rows</vt:lpstr>
      <vt:lpstr>Repeating Columns and Rows (continued 1)</vt:lpstr>
      <vt:lpstr>Repeating Columns and Rows (continued 2)</vt:lpstr>
      <vt:lpstr>Outlining a Grid</vt:lpstr>
      <vt:lpstr>Outlining a Grid (continued)</vt:lpstr>
      <vt:lpstr>Placing Items within a Grid</vt:lpstr>
      <vt:lpstr>Placing Items by Row and Column</vt:lpstr>
      <vt:lpstr>Placing Items by Row and Column (continued 1)</vt:lpstr>
      <vt:lpstr>Placing Items by Row and Column (continued 2)</vt:lpstr>
      <vt:lpstr>Placing Items by Row and Column (continued 3)</vt:lpstr>
      <vt:lpstr>Using the span Keyword</vt:lpstr>
      <vt:lpstr>Using the span Keyword (continued)</vt:lpstr>
      <vt:lpstr>Placing Grid Items by Area</vt:lpstr>
      <vt:lpstr>Placing Grid Items by Area (continued 1)</vt:lpstr>
      <vt:lpstr>Placing Grid Items by Area (continued 2)</vt:lpstr>
      <vt:lpstr>Placing Grid Items by Area (continued 3)</vt:lpstr>
      <vt:lpstr>Defining the Grid Gap</vt:lpstr>
      <vt:lpstr>Defining the Grid Gap (continued)</vt:lpstr>
      <vt:lpstr>Managing Space within a Grid</vt:lpstr>
      <vt:lpstr>Managing Space within a Grid (continued)</vt:lpstr>
      <vt:lpstr>Alignment for a Single Grid Cell</vt:lpstr>
      <vt:lpstr>Aligning the Grid</vt:lpstr>
      <vt:lpstr>Aligning the Grid (continued)</vt:lpstr>
      <vt:lpstr>The CSS Positioning Styles</vt:lpstr>
      <vt:lpstr>The CSS Positioning Styles (continued 1)</vt:lpstr>
      <vt:lpstr>The CSS Positioning Styles (continued 2)</vt:lpstr>
      <vt:lpstr>The CSS Positioning Styles (continued 3)</vt:lpstr>
      <vt:lpstr>Fixed and Inherited Positioning</vt:lpstr>
      <vt:lpstr>Using the Positioning Styles (continued 1)</vt:lpstr>
      <vt:lpstr>Using the Positioning Styles (continued 2)</vt:lpstr>
      <vt:lpstr>Using the Positioning Styles (continued 3)</vt:lpstr>
      <vt:lpstr>Using the Positioning Styles (continued 4)</vt:lpstr>
      <vt:lpstr>Handling Overflow</vt:lpstr>
      <vt:lpstr>Handling Overflow (continued 1)</vt:lpstr>
      <vt:lpstr>Handling Overflow (continued 2)</vt:lpstr>
      <vt:lpstr>Handling Overflow (continued 3)</vt:lpstr>
      <vt:lpstr>Handling Overflow (continued 4)</vt:lpstr>
      <vt:lpstr>Clipping an Element</vt:lpstr>
      <vt:lpstr>Clipping an Element (continued)</vt:lpstr>
      <vt:lpstr>Stacking Elements</vt:lpstr>
      <vt:lpstr>Stacking Elements (continued 1)</vt:lpstr>
      <vt:lpstr>Stacking Elements (continued 2)</vt:lpstr>
      <vt:lpstr>Stacking Elements (continued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2022-05-04T09:34:31Z</dcterms:modified>
</cp:coreProperties>
</file>