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64" r:id="rId5"/>
    <p:sldId id="269" r:id="rId6"/>
    <p:sldId id="291" r:id="rId7"/>
    <p:sldId id="292" r:id="rId8"/>
    <p:sldId id="293" r:id="rId9"/>
    <p:sldId id="294" r:id="rId10"/>
    <p:sldId id="295" r:id="rId11"/>
    <p:sldId id="297" r:id="rId12"/>
    <p:sldId id="298" r:id="rId13"/>
    <p:sldId id="300" r:id="rId14"/>
    <p:sldId id="301" r:id="rId15"/>
    <p:sldId id="302" r:id="rId16"/>
    <p:sldId id="305" r:id="rId17"/>
    <p:sldId id="306"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271" r:id="rId33"/>
    <p:sldId id="272"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94" autoAdjust="0"/>
    <p:restoredTop sz="86357" autoAdjust="0"/>
  </p:normalViewPr>
  <p:slideViewPr>
    <p:cSldViewPr snapToGrid="0" snapToObjects="1">
      <p:cViewPr varScale="1">
        <p:scale>
          <a:sx n="100" d="100"/>
          <a:sy n="100" d="100"/>
        </p:scale>
        <p:origin x="32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smtClean="0"/>
              <a:t>ST2421 - Infocomm Security and Network Fundamentals</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smtClean="0"/>
              <a:t>ST2421 - Infocomm Security and Network Fundamentals</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Topic 1B</a:t>
            </a:r>
            <a:endParaRPr lang="en-US" dirty="0"/>
          </a:p>
        </p:txBody>
      </p:sp>
      <p:sp>
        <p:nvSpPr>
          <p:cNvPr id="5" name="Title 4"/>
          <p:cNvSpPr>
            <a:spLocks noGrp="1"/>
          </p:cNvSpPr>
          <p:nvPr>
            <p:ph type="title"/>
          </p:nvPr>
        </p:nvSpPr>
        <p:spPr/>
        <p:txBody>
          <a:bodyPr/>
          <a:lstStyle/>
          <a:p>
            <a:r>
              <a:rPr lang="en-US" dirty="0" smtClean="0"/>
              <a:t>Introduction to Computer Networks</a:t>
            </a:r>
            <a:endParaRPr lang="en-US" dirty="0"/>
          </a:p>
        </p:txBody>
      </p:sp>
      <p:sp>
        <p:nvSpPr>
          <p:cNvPr id="8" name="Footer Placeholder 7"/>
          <p:cNvSpPr>
            <a:spLocks noGrp="1"/>
          </p:cNvSpPr>
          <p:nvPr>
            <p:ph type="ftr" sz="quarter" idx="3"/>
          </p:nvPr>
        </p:nvSpPr>
        <p:spPr/>
        <p:txBody>
          <a:bodyPr/>
          <a:lstStyle/>
          <a:p>
            <a:pPr algn="r"/>
            <a:r>
              <a:rPr lang="en-US" altLang="zh-CN" smtClean="0"/>
              <a:t>ST2421 </a:t>
            </a:r>
            <a:r>
              <a:rPr lang="en-US" altLang="zh-CN" smtClean="0"/>
              <a:t>: </a:t>
            </a:r>
            <a:r>
              <a:rPr lang="en-US" altLang="zh-CN" dirty="0" smtClean="0"/>
              <a:t>Infocomm Security and Network Fundamentals</a:t>
            </a:r>
            <a:endParaRPr lang="en-US" altLang="zh-C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Layers of the Network Communication </a:t>
            </a:r>
            <a:r>
              <a:rPr lang="en-US" altLang="zh-CN" dirty="0" smtClean="0"/>
              <a:t>Process</a:t>
            </a:r>
            <a:endParaRPr lang="zh-CN" altLang="en-US" dirty="0"/>
          </a:p>
        </p:txBody>
      </p:sp>
      <p:graphicFrame>
        <p:nvGraphicFramePr>
          <p:cNvPr id="4" name="Table Placeholder 3" descr="&quot;Table providing a description of the layers of the network communication process. The table has 4 rows and 3 columns. The column headings in the table from left to right are Step, Description, and Layer. The row entries are as follows. Row 1: Step, 1; Decsription, An application tries to access a network resource; Layer, User application. Row 2: Step, 2; Decsription, Client software detects the attempt to access the network and passes the message on to the network protocol; Layer, Network client or server&#10;software. Row 3: Step, 3; Decsription, The protocol packages the message in a format suitable for&#10;the network and sends it to the N I C driver; Layer, Network protocol. Row 4: Step, 4; Decsription, The N I C driver sends the data in the request to the N I C,&#10;which converts the data into the necessary signals to be transmitted across the network medium; Layer, Network interface.&quot;&#10;" title="Table 1-4"/>
          <p:cNvGraphicFramePr>
            <a:graphicFrameLocks noGrp="1"/>
          </p:cNvGraphicFramePr>
          <p:nvPr>
            <p:ph type="tbl" sz="quarter" idx="10"/>
            <p:extLst>
              <p:ext uri="{D42A27DB-BD31-4B8C-83A1-F6EECF244321}">
                <p14:modId xmlns:p14="http://schemas.microsoft.com/office/powerpoint/2010/main" val="4172216425"/>
              </p:ext>
            </p:extLst>
          </p:nvPr>
        </p:nvGraphicFramePr>
        <p:xfrm>
          <a:off x="1235075" y="2368052"/>
          <a:ext cx="9721850" cy="2296160"/>
        </p:xfrm>
        <a:graphic>
          <a:graphicData uri="http://schemas.openxmlformats.org/drawingml/2006/table">
            <a:tbl>
              <a:tblPr firstRow="1" bandRow="1">
                <a:tableStyleId>{5C22544A-7EE6-4342-B048-85BDC9FD1C3A}</a:tableStyleId>
              </a:tblPr>
              <a:tblGrid>
                <a:gridCol w="644525">
                  <a:extLst>
                    <a:ext uri="{9D8B030D-6E8A-4147-A177-3AD203B41FA5}">
                      <a16:colId xmlns:a16="http://schemas.microsoft.com/office/drawing/2014/main" val="20000"/>
                    </a:ext>
                  </a:extLst>
                </a:gridCol>
                <a:gridCol w="2676525">
                  <a:extLst>
                    <a:ext uri="{9D8B030D-6E8A-4147-A177-3AD203B41FA5}">
                      <a16:colId xmlns:a16="http://schemas.microsoft.com/office/drawing/2014/main" val="20002"/>
                    </a:ext>
                  </a:extLst>
                </a:gridCol>
                <a:gridCol w="6400800">
                  <a:extLst>
                    <a:ext uri="{9D8B030D-6E8A-4147-A177-3AD203B41FA5}">
                      <a16:colId xmlns:a16="http://schemas.microsoft.com/office/drawing/2014/main" val="2213861383"/>
                    </a:ext>
                  </a:extLst>
                </a:gridCol>
              </a:tblGrid>
              <a:tr h="370840">
                <a:tc>
                  <a:txBody>
                    <a:bodyPr/>
                    <a:lstStyle/>
                    <a:p>
                      <a:r>
                        <a:rPr lang="en-US" altLang="zh-CN" sz="1400" dirty="0" smtClean="0"/>
                        <a:t>Step</a:t>
                      </a:r>
                      <a:endParaRPr lang="zh-CN" altLang="en-US" sz="1400" dirty="0"/>
                    </a:p>
                  </a:txBody>
                  <a:tcPr/>
                </a:tc>
                <a:tc>
                  <a:txBody>
                    <a:bodyPr/>
                    <a:lstStyle/>
                    <a:p>
                      <a:r>
                        <a:rPr lang="en-US" altLang="zh-CN" sz="1400" dirty="0" smtClean="0"/>
                        <a:t>Layer</a:t>
                      </a:r>
                      <a:endParaRPr lang="zh-CN" altLang="en-US" sz="1400" dirty="0"/>
                    </a:p>
                  </a:txBody>
                  <a:tcPr/>
                </a:tc>
                <a:tc>
                  <a:txBody>
                    <a:bodyPr/>
                    <a:lstStyle/>
                    <a:p>
                      <a:r>
                        <a:rPr lang="en-US" altLang="zh-CN" sz="1400" dirty="0" smtClean="0"/>
                        <a:t>Description</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b="1" dirty="0" smtClean="0"/>
                        <a:t>1</a:t>
                      </a:r>
                      <a:endParaRPr lang="zh-CN" altLang="en-US" sz="1400" b="1" dirty="0"/>
                    </a:p>
                  </a:txBody>
                  <a:tcPr/>
                </a:tc>
                <a:tc>
                  <a:txBody>
                    <a:bodyPr/>
                    <a:lstStyle/>
                    <a:p>
                      <a:r>
                        <a:rPr lang="en-US" altLang="zh-CN" sz="1400" dirty="0" smtClean="0"/>
                        <a:t>User application</a:t>
                      </a:r>
                      <a:endParaRPr lang="zh-CN" altLang="en-US" sz="1400" dirty="0"/>
                    </a:p>
                  </a:txBody>
                  <a:tcPr/>
                </a:tc>
                <a:tc>
                  <a:txBody>
                    <a:bodyPr/>
                    <a:lstStyle/>
                    <a:p>
                      <a:r>
                        <a:rPr lang="en-US" altLang="zh-CN" sz="1400" dirty="0" smtClean="0"/>
                        <a:t>An</a:t>
                      </a:r>
                      <a:r>
                        <a:rPr lang="en-US" altLang="zh-CN" sz="1400" baseline="0" dirty="0" smtClean="0"/>
                        <a:t> application tries to access a network resource. </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b="1" dirty="0" smtClean="0"/>
                        <a:t>2</a:t>
                      </a:r>
                      <a:endParaRPr lang="zh-CN" altLang="en-US" sz="1400" b="1" dirty="0"/>
                    </a:p>
                  </a:txBody>
                  <a:tcPr/>
                </a:tc>
                <a:tc>
                  <a:txBody>
                    <a:bodyPr/>
                    <a:lstStyle/>
                    <a:p>
                      <a:r>
                        <a:rPr lang="en-US" altLang="zh-CN" sz="1400" dirty="0" smtClean="0"/>
                        <a:t>Network client or server software</a:t>
                      </a:r>
                      <a:endParaRPr lang="zh-CN" altLang="en-US" sz="1400" dirty="0"/>
                    </a:p>
                  </a:txBody>
                  <a:tcPr/>
                </a:tc>
                <a:tc>
                  <a:txBody>
                    <a:bodyPr/>
                    <a:lstStyle/>
                    <a:p>
                      <a:r>
                        <a:rPr lang="en-US" altLang="zh-CN" sz="1400" dirty="0" smtClean="0"/>
                        <a:t>Client software</a:t>
                      </a:r>
                      <a:r>
                        <a:rPr lang="en-US" altLang="zh-CN" sz="1400" baseline="0" dirty="0" smtClean="0"/>
                        <a:t> detects the attempt to access the network and passes the message on to the network protocol.</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b="1" dirty="0" smtClean="0"/>
                        <a:t>3</a:t>
                      </a:r>
                      <a:endParaRPr lang="zh-CN" altLang="en-US" sz="1400" b="1" dirty="0"/>
                    </a:p>
                  </a:txBody>
                  <a:tcPr/>
                </a:tc>
                <a:tc>
                  <a:txBody>
                    <a:bodyPr/>
                    <a:lstStyle/>
                    <a:p>
                      <a:r>
                        <a:rPr lang="en-US" altLang="zh-CN" sz="1400" dirty="0" smtClean="0"/>
                        <a:t>Network protocol</a:t>
                      </a:r>
                      <a:endParaRPr lang="zh-CN" altLang="en-US" sz="1400" dirty="0"/>
                    </a:p>
                  </a:txBody>
                  <a:tcPr/>
                </a:tc>
                <a:tc>
                  <a:txBody>
                    <a:bodyPr/>
                    <a:lstStyle/>
                    <a:p>
                      <a:r>
                        <a:rPr lang="en-US" altLang="zh-CN" sz="1400" dirty="0" smtClean="0"/>
                        <a:t>The protocol packages the message in a format suitable for the network</a:t>
                      </a:r>
                      <a:r>
                        <a:rPr lang="en-US" altLang="zh-CN" sz="1400" baseline="0" dirty="0" smtClean="0"/>
                        <a:t> and sends it to the NIC driver.</a:t>
                      </a:r>
                      <a:endParaRPr lang="zh-CN" altLang="en-US" sz="1400" dirty="0"/>
                    </a:p>
                  </a:txBody>
                  <a:tcPr/>
                </a:tc>
                <a:extLst>
                  <a:ext uri="{0D108BD9-81ED-4DB2-BD59-A6C34878D82A}">
                    <a16:rowId xmlns:a16="http://schemas.microsoft.com/office/drawing/2014/main" val="10003"/>
                  </a:ext>
                </a:extLst>
              </a:tr>
              <a:tr h="370840">
                <a:tc>
                  <a:txBody>
                    <a:bodyPr/>
                    <a:lstStyle/>
                    <a:p>
                      <a:r>
                        <a:rPr lang="en-US" altLang="zh-CN" sz="1400" b="1" dirty="0" smtClean="0"/>
                        <a:t>4</a:t>
                      </a:r>
                      <a:endParaRPr lang="zh-CN" altLang="en-US" sz="1400" b="1" dirty="0"/>
                    </a:p>
                  </a:txBody>
                  <a:tcPr/>
                </a:tc>
                <a:tc>
                  <a:txBody>
                    <a:bodyPr/>
                    <a:lstStyle/>
                    <a:p>
                      <a:r>
                        <a:rPr lang="en-US" altLang="zh-CN" sz="1400" dirty="0" smtClean="0"/>
                        <a:t>Network interface</a:t>
                      </a:r>
                      <a:endParaRPr lang="zh-CN" altLang="en-US" sz="1400" dirty="0"/>
                    </a:p>
                  </a:txBody>
                  <a:tcPr/>
                </a:tc>
                <a:tc>
                  <a:txBody>
                    <a:bodyPr/>
                    <a:lstStyle/>
                    <a:p>
                      <a:r>
                        <a:rPr lang="en-US" altLang="zh-CN" sz="1400" dirty="0" smtClean="0"/>
                        <a:t>The NIC driver sends the data in the request to the NIC, which converts the data into the necessary signals to be transmitted</a:t>
                      </a:r>
                      <a:r>
                        <a:rPr lang="en-US" altLang="zh-CN" sz="1400" baseline="0" dirty="0" smtClean="0"/>
                        <a:t> across the network medium.</a:t>
                      </a:r>
                      <a:endParaRPr lang="zh-CN" altLang="en-US" sz="1400" dirty="0"/>
                    </a:p>
                  </a:txBody>
                  <a:tcPr/>
                </a:tc>
                <a:extLst>
                  <a:ext uri="{0D108BD9-81ED-4DB2-BD59-A6C34878D82A}">
                    <a16:rowId xmlns:a16="http://schemas.microsoft.com/office/drawing/2014/main" val="10004"/>
                  </a:ext>
                </a:extLst>
              </a:tr>
            </a:tbl>
          </a:graphicData>
        </a:graphic>
      </p:graphicFrame>
      <p:sp>
        <p:nvSpPr>
          <p:cNvPr id="3" name="Rectangle 2"/>
          <p:cNvSpPr/>
          <p:nvPr/>
        </p:nvSpPr>
        <p:spPr>
          <a:xfrm>
            <a:off x="4494247" y="4846645"/>
            <a:ext cx="3203506" cy="369332"/>
          </a:xfrm>
          <a:prstGeom prst="rect">
            <a:avLst/>
          </a:prstGeom>
        </p:spPr>
        <p:txBody>
          <a:bodyPr wrap="none">
            <a:spAutoFit/>
          </a:bodyPr>
          <a:lstStyle/>
          <a:p>
            <a:r>
              <a:rPr lang="en-US" altLang="zh-CN" dirty="0" smtClean="0"/>
              <a:t>Steps to map network resources</a:t>
            </a:r>
            <a:endParaRPr lang="zh-CN" altLang="en-US" dirty="0"/>
          </a:p>
        </p:txBody>
      </p:sp>
    </p:spTree>
    <p:extLst>
      <p:ext uri="{BB962C8B-B14F-4D97-AF65-F5344CB8AC3E}">
        <p14:creationId xmlns:p14="http://schemas.microsoft.com/office/powerpoint/2010/main" val="263420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Two Computers Communicate on a Local Area Network (LAN)</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TCP/IP is the most common protocol (language) used on networks</a:t>
            </a:r>
          </a:p>
          <a:p>
            <a:r>
              <a:rPr lang="en-US" altLang="en-US" dirty="0">
                <a:latin typeface="Arial" panose="020B0604020202020204" pitchFamily="34" charset="0"/>
              </a:rPr>
              <a:t>TCP/IP uses 2 addresses to identify devices</a:t>
            </a:r>
          </a:p>
          <a:p>
            <a:pPr lvl="1"/>
            <a:r>
              <a:rPr lang="en-US" altLang="en-US" dirty="0">
                <a:latin typeface="Arial" panose="020B0604020202020204" pitchFamily="34" charset="0"/>
              </a:rPr>
              <a:t>Logical address (IP address)</a:t>
            </a:r>
          </a:p>
          <a:p>
            <a:pPr lvl="1"/>
            <a:r>
              <a:rPr lang="en-US" altLang="en-US" dirty="0">
                <a:latin typeface="Arial" panose="020B0604020202020204" pitchFamily="34" charset="0"/>
              </a:rPr>
              <a:t>Physical address (MAC address)</a:t>
            </a:r>
          </a:p>
          <a:p>
            <a:r>
              <a:rPr lang="en-US" altLang="en-US" dirty="0">
                <a:latin typeface="Arial" panose="020B0604020202020204" pitchFamily="34" charset="0"/>
              </a:rPr>
              <a:t>Just as a mail person needs an address to deliver mail, TCP/IP needs an address in order to deliver data to the correct device on a network</a:t>
            </a:r>
          </a:p>
          <a:p>
            <a:r>
              <a:rPr lang="en-US" altLang="en-US" dirty="0">
                <a:latin typeface="Arial" panose="020B0604020202020204" pitchFamily="34" charset="0"/>
              </a:rPr>
              <a:t>Think of the Logical address as a zip code and the Physical address as a street address</a:t>
            </a:r>
          </a:p>
          <a:p>
            <a:endParaRPr lang="zh-CN" altLang="en-US" dirty="0"/>
          </a:p>
        </p:txBody>
      </p:sp>
    </p:spTree>
    <p:extLst>
      <p:ext uri="{BB962C8B-B14F-4D97-AF65-F5344CB8AC3E}">
        <p14:creationId xmlns:p14="http://schemas.microsoft.com/office/powerpoint/2010/main" val="13373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Two Computers Communicate on a Local Area Network (LAN)</a:t>
            </a:r>
            <a:endParaRPr lang="zh-CN" altLang="en-US" dirty="0"/>
          </a:p>
        </p:txBody>
      </p:sp>
      <p:sp>
        <p:nvSpPr>
          <p:cNvPr id="3" name="Text Placeholder 2"/>
          <p:cNvSpPr>
            <a:spLocks noGrp="1"/>
          </p:cNvSpPr>
          <p:nvPr>
            <p:ph type="body" sz="quarter" idx="17"/>
          </p:nvPr>
        </p:nvSpPr>
        <p:spPr>
          <a:xfrm>
            <a:off x="457827" y="2028825"/>
            <a:ext cx="7762248" cy="4394200"/>
          </a:xfrm>
        </p:spPr>
        <p:txBody>
          <a:bodyPr/>
          <a:lstStyle/>
          <a:p>
            <a:pPr marL="514350" indent="-514350" algn="just">
              <a:buFontTx/>
              <a:buAutoNum type="arabicPeriod"/>
            </a:pPr>
            <a:r>
              <a:rPr lang="en-US" altLang="en-US" dirty="0">
                <a:solidFill>
                  <a:srgbClr val="004A78"/>
                </a:solidFill>
                <a:latin typeface="Arial" panose="020B0604020202020204" pitchFamily="34" charset="0"/>
              </a:rPr>
              <a:t>A user at </a:t>
            </a:r>
            <a:r>
              <a:rPr lang="en-US" altLang="en-US" dirty="0" smtClean="0">
                <a:solidFill>
                  <a:srgbClr val="004A78"/>
                </a:solidFill>
                <a:latin typeface="Arial" panose="020B0604020202020204" pitchFamily="34" charset="0"/>
              </a:rPr>
              <a:t>Computer </a:t>
            </a:r>
            <a:r>
              <a:rPr lang="en-US" altLang="en-US" dirty="0">
                <a:solidFill>
                  <a:srgbClr val="004A78"/>
                </a:solidFill>
                <a:latin typeface="Arial" panose="020B0604020202020204" pitchFamily="34" charset="0"/>
              </a:rPr>
              <a:t>A types </a:t>
            </a:r>
            <a:r>
              <a:rPr lang="en-US" altLang="en-US" b="1" dirty="0">
                <a:solidFill>
                  <a:srgbClr val="004A78"/>
                </a:solidFill>
                <a:latin typeface="Arial" panose="020B0604020202020204" pitchFamily="34" charset="0"/>
              </a:rPr>
              <a:t>ping 10.1.1.2 </a:t>
            </a:r>
            <a:r>
              <a:rPr lang="en-US" altLang="en-US" dirty="0">
                <a:solidFill>
                  <a:srgbClr val="004A78"/>
                </a:solidFill>
                <a:latin typeface="Arial" panose="020B0604020202020204" pitchFamily="34" charset="0"/>
              </a:rPr>
              <a:t>at a command prompt</a:t>
            </a:r>
          </a:p>
          <a:p>
            <a:pPr marL="514350" indent="-514350" algn="just">
              <a:buFontTx/>
              <a:buAutoNum type="arabicPeriod"/>
            </a:pPr>
            <a:r>
              <a:rPr lang="en-US" altLang="en-US" dirty="0">
                <a:solidFill>
                  <a:srgbClr val="004A78"/>
                </a:solidFill>
                <a:latin typeface="Arial" panose="020B0604020202020204" pitchFamily="34" charset="0"/>
              </a:rPr>
              <a:t>Network software creates a ping message</a:t>
            </a:r>
          </a:p>
          <a:p>
            <a:pPr marL="514350" indent="-514350" algn="just">
              <a:buFontTx/>
              <a:buAutoNum type="arabicPeriod"/>
            </a:pPr>
            <a:r>
              <a:rPr lang="en-US" altLang="en-US" dirty="0">
                <a:solidFill>
                  <a:srgbClr val="004A78"/>
                </a:solidFill>
                <a:latin typeface="Arial" panose="020B0604020202020204" pitchFamily="34" charset="0"/>
              </a:rPr>
              <a:t>The network protocol packages the message by adding IP address of sending and destination computers and acquires the destination computer’s MAC address</a:t>
            </a:r>
          </a:p>
          <a:p>
            <a:pPr marL="514350" indent="-514350" algn="just">
              <a:buFontTx/>
              <a:buAutoNum type="arabicPeriod"/>
            </a:pPr>
            <a:r>
              <a:rPr lang="en-US" altLang="en-US" dirty="0">
                <a:solidFill>
                  <a:srgbClr val="004A78"/>
                </a:solidFill>
                <a:latin typeface="Arial" panose="020B0604020202020204" pitchFamily="34" charset="0"/>
              </a:rPr>
              <a:t>The network interface software adds MAC addresses of sending and destination computers </a:t>
            </a:r>
          </a:p>
          <a:p>
            <a:pPr marL="514350" indent="-514350" algn="just">
              <a:buFontTx/>
              <a:buAutoNum type="arabicPeriod"/>
            </a:pPr>
            <a:r>
              <a:rPr lang="en-US" altLang="en-US" dirty="0" smtClean="0">
                <a:solidFill>
                  <a:srgbClr val="004A78"/>
                </a:solidFill>
                <a:latin typeface="Arial" panose="020B0604020202020204" pitchFamily="34" charset="0"/>
              </a:rPr>
              <a:t>Computer </a:t>
            </a:r>
            <a:r>
              <a:rPr lang="en-US" altLang="en-US" dirty="0">
                <a:solidFill>
                  <a:srgbClr val="004A78"/>
                </a:solidFill>
                <a:latin typeface="Arial" panose="020B0604020202020204" pitchFamily="34" charset="0"/>
              </a:rPr>
              <a:t>B receives message, verifies that the addresses are correct and then sends a reply to </a:t>
            </a:r>
            <a:r>
              <a:rPr lang="en-US" altLang="en-US" dirty="0" smtClean="0">
                <a:solidFill>
                  <a:srgbClr val="004A78"/>
                </a:solidFill>
                <a:latin typeface="Arial" panose="020B0604020202020204" pitchFamily="34" charset="0"/>
              </a:rPr>
              <a:t>Computer </a:t>
            </a:r>
            <a:r>
              <a:rPr lang="en-US" altLang="en-US" dirty="0">
                <a:solidFill>
                  <a:srgbClr val="004A78"/>
                </a:solidFill>
                <a:latin typeface="Arial" panose="020B0604020202020204" pitchFamily="34" charset="0"/>
              </a:rPr>
              <a:t>A using Steps 2 – 4</a:t>
            </a:r>
          </a:p>
          <a:p>
            <a:endParaRPr lang="zh-CN" altLang="en-US" dirty="0"/>
          </a:p>
        </p:txBody>
      </p:sp>
      <p:pic>
        <p:nvPicPr>
          <p:cNvPr id="4" name="Picture Placeholder 4" descr="Communication between two computers. Illustration shows computer A and computer B in a network connected to a switch. Computer A has the I p address 10 dot 1 dot 1 dot 1 and the mac address A A colon A 1. Computer B has the I p address 10 dot 1 dot 1 dot 2. It has the mac address B B colon B 1.&#10;" title="Communication between two comp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791" y="1523375"/>
            <a:ext cx="2982568" cy="4260195"/>
          </a:xfrm>
          <a:prstGeom prst="rect">
            <a:avLst/>
          </a:prstGeom>
        </p:spPr>
      </p:pic>
    </p:spTree>
    <p:extLst>
      <p:ext uri="{BB962C8B-B14F-4D97-AF65-F5344CB8AC3E}">
        <p14:creationId xmlns:p14="http://schemas.microsoft.com/office/powerpoint/2010/main" val="80834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LANs, Internetworks, WANs, and MANs</a:t>
            </a:r>
            <a:endParaRPr lang="zh-CN" altLang="en-US" dirty="0"/>
          </a:p>
        </p:txBody>
      </p:sp>
      <p:sp>
        <p:nvSpPr>
          <p:cNvPr id="3" name="Text Placeholder 2"/>
          <p:cNvSpPr>
            <a:spLocks noGrp="1"/>
          </p:cNvSpPr>
          <p:nvPr>
            <p:ph type="body" sz="quarter" idx="17"/>
          </p:nvPr>
        </p:nvSpPr>
        <p:spPr/>
        <p:txBody>
          <a:bodyPr/>
          <a:lstStyle/>
          <a:p>
            <a:r>
              <a:rPr lang="en-US" altLang="en-US" b="1" dirty="0">
                <a:latin typeface="Arial" panose="020B0604020202020204" pitchFamily="34" charset="0"/>
              </a:rPr>
              <a:t>Local area network (LAN) </a:t>
            </a:r>
            <a:r>
              <a:rPr lang="en-US" altLang="en-US" dirty="0" smtClean="0">
                <a:latin typeface="Arial" panose="020B0604020202020204" pitchFamily="34" charset="0"/>
              </a:rPr>
              <a:t>is a </a:t>
            </a:r>
            <a:r>
              <a:rPr lang="en-US" altLang="en-US" dirty="0">
                <a:latin typeface="Arial" panose="020B0604020202020204" pitchFamily="34" charset="0"/>
              </a:rPr>
              <a:t>small network, limited to a single collection of machines and connected by one or more interconnecting devices in a small geographic area</a:t>
            </a:r>
          </a:p>
          <a:p>
            <a:r>
              <a:rPr lang="en-US" altLang="en-US" dirty="0">
                <a:latin typeface="Arial" panose="020B0604020202020204" pitchFamily="34" charset="0"/>
              </a:rPr>
              <a:t>An </a:t>
            </a:r>
            <a:r>
              <a:rPr lang="en-US" altLang="en-US" b="1" dirty="0">
                <a:latin typeface="Arial" panose="020B0604020202020204" pitchFamily="34" charset="0"/>
              </a:rPr>
              <a:t>internetwork</a:t>
            </a:r>
            <a:r>
              <a:rPr lang="en-US" altLang="en-US" dirty="0">
                <a:latin typeface="Arial" panose="020B0604020202020204" pitchFamily="34" charset="0"/>
              </a:rPr>
              <a:t> is a networked collection of LANs tied together by devices such as routers</a:t>
            </a:r>
          </a:p>
          <a:p>
            <a:r>
              <a:rPr lang="en-US" altLang="en-US" dirty="0">
                <a:latin typeface="Arial" panose="020B0604020202020204" pitchFamily="34" charset="0"/>
              </a:rPr>
              <a:t>Reasons for creation:</a:t>
            </a:r>
          </a:p>
          <a:p>
            <a:pPr lvl="1"/>
            <a:r>
              <a:rPr lang="en-US" altLang="en-US" dirty="0">
                <a:latin typeface="Arial" panose="020B0604020202020204" pitchFamily="34" charset="0"/>
              </a:rPr>
              <a:t>Two or more groups of users and their computers need to be logically separated but still need to communicate</a:t>
            </a:r>
          </a:p>
          <a:p>
            <a:pPr lvl="1"/>
            <a:r>
              <a:rPr lang="en-US" altLang="en-US" dirty="0">
                <a:latin typeface="Arial" panose="020B0604020202020204" pitchFamily="34" charset="0"/>
              </a:rPr>
              <a:t>Number of computers in a single LAN has grown and is no longer efficient</a:t>
            </a:r>
          </a:p>
          <a:p>
            <a:pPr lvl="1"/>
            <a:r>
              <a:rPr lang="en-US" altLang="en-US" dirty="0">
                <a:latin typeface="Arial" panose="020B0604020202020204" pitchFamily="34" charset="0"/>
              </a:rPr>
              <a:t>The distance between two groups of computers exceeds the capabilities of most LAN devices</a:t>
            </a:r>
          </a:p>
          <a:p>
            <a:endParaRPr lang="zh-CN" altLang="en-US" dirty="0"/>
          </a:p>
        </p:txBody>
      </p:sp>
    </p:spTree>
    <p:extLst>
      <p:ext uri="{BB962C8B-B14F-4D97-AF65-F5344CB8AC3E}">
        <p14:creationId xmlns:p14="http://schemas.microsoft.com/office/powerpoint/2010/main" val="282914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LANs, Internetworks, WANs, and MANs</a:t>
            </a:r>
            <a:endParaRPr lang="zh-CN" altLang="en-US" dirty="0"/>
          </a:p>
        </p:txBody>
      </p:sp>
      <p:pic>
        <p:nvPicPr>
          <p:cNvPr id="5" name="Picture Placeholder 4" descr="Illustration of Local Area Network. Illustration shows multiple computers connected to a switch with cables thereby creating a local area network.&#10;" title="A LAN with computers interconnected by a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96898" y="1370605"/>
            <a:ext cx="4035653" cy="4612175"/>
          </a:xfrm>
        </p:spPr>
      </p:pic>
      <p:pic>
        <p:nvPicPr>
          <p:cNvPr id="4" name="Picture Placeholder 4" descr="A wireless local area network. Illustration shows a wireless access point to which a wireless P C, a wireless laptop and a wireless tablet are connected thereby creating a wireless local area network.&#10;" title="A wireless LAN"/>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81468" y="1037230"/>
            <a:ext cx="3838882" cy="44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27829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LANs, Internetworks, WANs, and MANs</a:t>
            </a:r>
            <a:endParaRPr lang="zh-CN" altLang="en-US" dirty="0"/>
          </a:p>
        </p:txBody>
      </p:sp>
      <p:pic>
        <p:nvPicPr>
          <p:cNvPr id="5" name="Picture Placeholder 4" descr="Illustration shows two local area networks one that uses a hub and the other that uses a switch. In both cases multiple computers are connected to the networking device with cables. The hub and the switch are represented in the LANs using symbols.&#10;" title="A LAN with a symbolic hub (left) and a symbolic switch (righ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082606" y="1745015"/>
            <a:ext cx="6026787" cy="3334408"/>
          </a:xfrm>
        </p:spPr>
      </p:pic>
    </p:spTree>
    <p:extLst>
      <p:ext uri="{BB962C8B-B14F-4D97-AF65-F5344CB8AC3E}">
        <p14:creationId xmlns:p14="http://schemas.microsoft.com/office/powerpoint/2010/main" val="166119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LANs, Internetworks, WANs, and MANs</a:t>
            </a:r>
            <a:endParaRPr lang="zh-CN" altLang="en-US" dirty="0"/>
          </a:p>
        </p:txBody>
      </p:sp>
      <p:pic>
        <p:nvPicPr>
          <p:cNvPr id="5" name="Picture Placeholder 4" descr="Illustration of an internetwork. Illustration shows two local area networks that have multiple computers connected to a switch. These two switches are in turn connected to a router. Essentially, two LANs are interconnected by a router thereby creating an internetwork.&#10;" title="An internetwork with two LANs connected by a rout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662696" y="1037230"/>
            <a:ext cx="2866608" cy="4542240"/>
          </a:xfrm>
        </p:spPr>
      </p:pic>
    </p:spTree>
    <p:extLst>
      <p:ext uri="{BB962C8B-B14F-4D97-AF65-F5344CB8AC3E}">
        <p14:creationId xmlns:p14="http://schemas.microsoft.com/office/powerpoint/2010/main" val="103795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LANs, Internetworks, WANs, and MANs</a:t>
            </a:r>
            <a:endParaRPr lang="zh-CN" altLang="en-US" dirty="0"/>
          </a:p>
        </p:txBody>
      </p:sp>
      <p:sp>
        <p:nvSpPr>
          <p:cNvPr id="3" name="Text Placeholder 2"/>
          <p:cNvSpPr>
            <a:spLocks noGrp="1"/>
          </p:cNvSpPr>
          <p:nvPr>
            <p:ph type="body" sz="quarter" idx="17"/>
          </p:nvPr>
        </p:nvSpPr>
        <p:spPr/>
        <p:txBody>
          <a:bodyPr/>
          <a:lstStyle/>
          <a:p>
            <a:r>
              <a:rPr lang="en-US" altLang="en-US" b="1" dirty="0">
                <a:latin typeface="Arial" panose="020B0604020202020204" pitchFamily="34" charset="0"/>
              </a:rPr>
              <a:t>Wide area networks (WANs) </a:t>
            </a:r>
            <a:r>
              <a:rPr lang="en-US" altLang="en-US" dirty="0">
                <a:latin typeface="Arial" panose="020B0604020202020204" pitchFamily="34" charset="0"/>
              </a:rPr>
              <a:t>use the services of third-party communication providers to carry network traffic from one location to another</a:t>
            </a:r>
          </a:p>
          <a:p>
            <a:r>
              <a:rPr lang="en-US" altLang="en-US" b="1" dirty="0">
                <a:latin typeface="Arial" panose="020B0604020202020204" pitchFamily="34" charset="0"/>
              </a:rPr>
              <a:t>Metropolitan area networks (MANs)</a:t>
            </a:r>
            <a:r>
              <a:rPr lang="en-US" altLang="en-US" dirty="0">
                <a:latin typeface="Arial" panose="020B0604020202020204" pitchFamily="34" charset="0"/>
              </a:rPr>
              <a:t> use WAN technologies to interconnect LANs in a specific geographic region, such as a county of city</a:t>
            </a:r>
          </a:p>
          <a:p>
            <a:endParaRPr lang="zh-CN" altLang="en-US" dirty="0"/>
          </a:p>
        </p:txBody>
      </p:sp>
    </p:spTree>
    <p:extLst>
      <p:ext uri="{BB962C8B-B14F-4D97-AF65-F5344CB8AC3E}">
        <p14:creationId xmlns:p14="http://schemas.microsoft.com/office/powerpoint/2010/main" val="311122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LANs, Internetworks, WANs, and MANs</a:t>
            </a:r>
            <a:endParaRPr lang="zh-CN" altLang="en-US" dirty="0"/>
          </a:p>
        </p:txBody>
      </p:sp>
      <p:pic>
        <p:nvPicPr>
          <p:cNvPr id="5" name="Picture Placeholder 4" descr="A wide area network connected to the Internet. Illustration shows two local area networks connected to switches. These switches are connected to routers. The two routers are joined by a WAN connection. One of the routers is connected to the Internet.&#10;" title="A WAN with a connection to the Intern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85307" y="1484448"/>
            <a:ext cx="5621385" cy="3972136"/>
          </a:xfrm>
        </p:spPr>
      </p:pic>
    </p:spTree>
    <p:extLst>
      <p:ext uri="{BB962C8B-B14F-4D97-AF65-F5344CB8AC3E}">
        <p14:creationId xmlns:p14="http://schemas.microsoft.com/office/powerpoint/2010/main" val="45783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Internet, Intranet, and Extranet</a:t>
            </a:r>
            <a:endParaRPr lang="zh-CN" altLang="en-US" dirty="0"/>
          </a:p>
        </p:txBody>
      </p:sp>
      <p:sp>
        <p:nvSpPr>
          <p:cNvPr id="3" name="Text Placeholder 2"/>
          <p:cNvSpPr>
            <a:spLocks noGrp="1"/>
          </p:cNvSpPr>
          <p:nvPr>
            <p:ph type="body" sz="quarter" idx="17"/>
          </p:nvPr>
        </p:nvSpPr>
        <p:spPr/>
        <p:txBody>
          <a:bodyPr/>
          <a:lstStyle/>
          <a:p>
            <a:r>
              <a:rPr lang="en-US" altLang="en-US" dirty="0" smtClean="0">
                <a:latin typeface="Arial" panose="020B0604020202020204" pitchFamily="34" charset="0"/>
              </a:rPr>
              <a:t>The </a:t>
            </a:r>
            <a:r>
              <a:rPr lang="en-US" altLang="en-US" b="1" dirty="0" smtClean="0">
                <a:latin typeface="Arial" panose="020B0604020202020204" pitchFamily="34" charset="0"/>
              </a:rPr>
              <a:t>Internet</a:t>
            </a:r>
            <a:r>
              <a:rPr lang="en-US" altLang="en-US" dirty="0" smtClean="0">
                <a:latin typeface="Arial" panose="020B0604020202020204" pitchFamily="34" charset="0"/>
              </a:rPr>
              <a:t> is </a:t>
            </a:r>
            <a:r>
              <a:rPr lang="en-US" altLang="en-US" dirty="0">
                <a:latin typeface="Arial" panose="020B0604020202020204" pitchFamily="34" charset="0"/>
              </a:rPr>
              <a:t>a worldwide public internetwork</a:t>
            </a:r>
          </a:p>
          <a:p>
            <a:pPr lvl="1"/>
            <a:r>
              <a:rPr lang="en-US" altLang="en-US" dirty="0">
                <a:latin typeface="Arial" panose="020B0604020202020204" pitchFamily="34" charset="0"/>
              </a:rPr>
              <a:t>Uses protocols such as TCP/IP and HTTP to transfer and view information</a:t>
            </a:r>
          </a:p>
          <a:p>
            <a:r>
              <a:rPr lang="en-US" altLang="en-US" dirty="0" smtClean="0">
                <a:latin typeface="Arial" panose="020B0604020202020204" pitchFamily="34" charset="0"/>
              </a:rPr>
              <a:t>An </a:t>
            </a:r>
            <a:r>
              <a:rPr lang="en-US" altLang="en-US" b="1" dirty="0">
                <a:latin typeface="Arial" panose="020B0604020202020204" pitchFamily="34" charset="0"/>
              </a:rPr>
              <a:t>i</a:t>
            </a:r>
            <a:r>
              <a:rPr lang="en-US" altLang="en-US" b="1" dirty="0" smtClean="0">
                <a:latin typeface="Arial" panose="020B0604020202020204" pitchFamily="34" charset="0"/>
              </a:rPr>
              <a:t>ntranet</a:t>
            </a:r>
            <a:r>
              <a:rPr lang="en-US" altLang="en-US" dirty="0" smtClean="0">
                <a:latin typeface="Arial" panose="020B0604020202020204" pitchFamily="34" charset="0"/>
              </a:rPr>
              <a:t> is </a:t>
            </a:r>
            <a:r>
              <a:rPr lang="en-US" altLang="en-US" dirty="0">
                <a:latin typeface="Arial" panose="020B0604020202020204" pitchFamily="34" charset="0"/>
              </a:rPr>
              <a:t>a private internetwork in which devices and servers are only available to those users connected to the internal network</a:t>
            </a:r>
          </a:p>
          <a:p>
            <a:r>
              <a:rPr lang="en-US" altLang="en-US" dirty="0" smtClean="0">
                <a:latin typeface="Arial" panose="020B0604020202020204" pitchFamily="34" charset="0"/>
              </a:rPr>
              <a:t>An </a:t>
            </a:r>
            <a:r>
              <a:rPr lang="en-US" altLang="en-US" b="1" dirty="0" smtClean="0">
                <a:latin typeface="Arial" panose="020B0604020202020204" pitchFamily="34" charset="0"/>
              </a:rPr>
              <a:t>extranet</a:t>
            </a:r>
            <a:r>
              <a:rPr lang="en-US" altLang="en-US" dirty="0" smtClean="0">
                <a:latin typeface="Arial" panose="020B0604020202020204" pitchFamily="34" charset="0"/>
              </a:rPr>
              <a:t> </a:t>
            </a:r>
            <a:r>
              <a:rPr lang="en-US" altLang="en-US" dirty="0">
                <a:latin typeface="Arial" panose="020B0604020202020204" pitchFamily="34" charset="0"/>
              </a:rPr>
              <a:t>allows limited and controlled access to internal resources by outside users</a:t>
            </a:r>
          </a:p>
          <a:p>
            <a:endParaRPr lang="en-US" altLang="zh-CN" dirty="0"/>
          </a:p>
          <a:p>
            <a:endParaRPr lang="zh-CN" altLang="en-US" dirty="0"/>
          </a:p>
        </p:txBody>
      </p:sp>
    </p:spTree>
    <p:extLst>
      <p:ext uri="{BB962C8B-B14F-4D97-AF65-F5344CB8AC3E}">
        <p14:creationId xmlns:p14="http://schemas.microsoft.com/office/powerpoint/2010/main" val="349579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Outcomes</a:t>
            </a:r>
            <a:endParaRPr lang="zh-CN" altLang="en-US" dirty="0"/>
          </a:p>
        </p:txBody>
      </p:sp>
      <p:sp>
        <p:nvSpPr>
          <p:cNvPr id="3" name="Text Placeholder 2"/>
          <p:cNvSpPr>
            <a:spLocks noGrp="1"/>
          </p:cNvSpPr>
          <p:nvPr>
            <p:ph type="body" sz="quarter" idx="17"/>
          </p:nvPr>
        </p:nvSpPr>
        <p:spPr/>
        <p:txBody>
          <a:bodyPr/>
          <a:lstStyle/>
          <a:p>
            <a:pPr marL="0" indent="0">
              <a:buNone/>
            </a:pPr>
            <a:r>
              <a:rPr lang="en-US" altLang="zh-CN" dirty="0">
                <a:solidFill>
                  <a:srgbClr val="000000"/>
                </a:solidFill>
              </a:rPr>
              <a:t>By the end of this lesson, you should be able to: </a:t>
            </a:r>
            <a:endParaRPr lang="en-US" altLang="zh-CN" dirty="0">
              <a:solidFill>
                <a:srgbClr val="000000"/>
              </a:solidFill>
              <a:latin typeface="Arial" panose="020B0604020202020204" pitchFamily="34" charset="0"/>
            </a:endParaRPr>
          </a:p>
          <a:p>
            <a:pPr marL="0" indent="0">
              <a:lnSpc>
                <a:spcPct val="150000"/>
              </a:lnSpc>
              <a:buNone/>
            </a:pPr>
            <a:r>
              <a:rPr lang="en-US" altLang="zh-CN" dirty="0" smtClean="0">
                <a:solidFill>
                  <a:srgbClr val="000000"/>
                </a:solidFill>
                <a:latin typeface="Arial" panose="020B0604020202020204" pitchFamily="34" charset="0"/>
              </a:rPr>
              <a:t>1. Explain </a:t>
            </a:r>
            <a:r>
              <a:rPr lang="en-US" altLang="zh-CN" dirty="0">
                <a:solidFill>
                  <a:srgbClr val="000000"/>
                </a:solidFill>
                <a:latin typeface="Arial" panose="020B0604020202020204" pitchFamily="34" charset="0"/>
              </a:rPr>
              <a:t>the fundamentals of network communication</a:t>
            </a:r>
          </a:p>
          <a:p>
            <a:pPr marL="0" indent="0">
              <a:lnSpc>
                <a:spcPct val="150000"/>
              </a:lnSpc>
              <a:buNone/>
            </a:pPr>
            <a:r>
              <a:rPr lang="en-US" altLang="zh-CN" dirty="0">
                <a:solidFill>
                  <a:srgbClr val="000000"/>
                </a:solidFill>
                <a:latin typeface="Arial" panose="020B0604020202020204" pitchFamily="34" charset="0"/>
              </a:rPr>
              <a:t>2</a:t>
            </a:r>
            <a:r>
              <a:rPr lang="en-US" altLang="zh-CN" dirty="0" smtClean="0">
                <a:solidFill>
                  <a:srgbClr val="000000"/>
                </a:solidFill>
                <a:latin typeface="Arial" panose="020B0604020202020204" pitchFamily="34" charset="0"/>
              </a:rPr>
              <a:t>. Define </a:t>
            </a:r>
            <a:r>
              <a:rPr lang="en-US" altLang="zh-CN" dirty="0">
                <a:solidFill>
                  <a:srgbClr val="000000"/>
                </a:solidFill>
                <a:latin typeface="Arial" panose="020B0604020202020204" pitchFamily="34" charset="0"/>
              </a:rPr>
              <a:t>common networking terms</a:t>
            </a:r>
          </a:p>
          <a:p>
            <a:pPr marL="0" indent="0">
              <a:lnSpc>
                <a:spcPct val="150000"/>
              </a:lnSpc>
              <a:buNone/>
            </a:pPr>
            <a:r>
              <a:rPr lang="en-US" altLang="zh-CN" dirty="0">
                <a:solidFill>
                  <a:srgbClr val="000000"/>
                </a:solidFill>
                <a:latin typeface="Arial" panose="020B0604020202020204" pitchFamily="34" charset="0"/>
              </a:rPr>
              <a:t>3</a:t>
            </a:r>
            <a:r>
              <a:rPr lang="en-US" altLang="zh-CN" dirty="0" smtClean="0">
                <a:solidFill>
                  <a:srgbClr val="000000"/>
                </a:solidFill>
                <a:latin typeface="Arial" panose="020B0604020202020204" pitchFamily="34" charset="0"/>
              </a:rPr>
              <a:t>. Compare </a:t>
            </a:r>
            <a:r>
              <a:rPr lang="en-US" altLang="zh-CN" dirty="0">
                <a:solidFill>
                  <a:srgbClr val="000000"/>
                </a:solidFill>
                <a:latin typeface="Arial" panose="020B0604020202020204" pitchFamily="34" charset="0"/>
              </a:rPr>
              <a:t>different network models</a:t>
            </a:r>
          </a:p>
        </p:txBody>
      </p:sp>
    </p:spTree>
    <p:extLst>
      <p:ext uri="{BB962C8B-B14F-4D97-AF65-F5344CB8AC3E}">
        <p14:creationId xmlns:p14="http://schemas.microsoft.com/office/powerpoint/2010/main" val="9192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Packets and Frames</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Computers transfer information across networks in shorts bursts of about 1500 bytes of data </a:t>
            </a:r>
          </a:p>
          <a:p>
            <a:r>
              <a:rPr lang="en-US" altLang="en-US" dirty="0">
                <a:latin typeface="Arial" panose="020B0604020202020204" pitchFamily="34" charset="0"/>
              </a:rPr>
              <a:t>Reasons data is transferred this way:</a:t>
            </a:r>
          </a:p>
          <a:p>
            <a:pPr lvl="1"/>
            <a:r>
              <a:rPr lang="en-US" altLang="en-US" dirty="0">
                <a:latin typeface="Arial" panose="020B0604020202020204" pitchFamily="34" charset="0"/>
              </a:rPr>
              <a:t>Pause between bursts allows other computers to transfer data during pauses</a:t>
            </a:r>
          </a:p>
          <a:p>
            <a:pPr lvl="1"/>
            <a:r>
              <a:rPr lang="en-US" altLang="en-US" dirty="0">
                <a:latin typeface="Arial" panose="020B0604020202020204" pitchFamily="34" charset="0"/>
              </a:rPr>
              <a:t>Allows the receiving computer to process received data</a:t>
            </a:r>
          </a:p>
          <a:p>
            <a:pPr lvl="1"/>
            <a:r>
              <a:rPr lang="en-US" altLang="en-US" dirty="0">
                <a:latin typeface="Arial" panose="020B0604020202020204" pitchFamily="34" charset="0"/>
              </a:rPr>
              <a:t>Allows the receiving computer receive data from other computers at the same time</a:t>
            </a:r>
          </a:p>
          <a:p>
            <a:pPr lvl="1"/>
            <a:r>
              <a:rPr lang="en-US" altLang="en-US" dirty="0">
                <a:latin typeface="Arial" panose="020B0604020202020204" pitchFamily="34" charset="0"/>
              </a:rPr>
              <a:t>Gives the sending computer an opportunity to receive data from other computers and perform other processing tasks</a:t>
            </a:r>
          </a:p>
          <a:p>
            <a:pPr lvl="1"/>
            <a:r>
              <a:rPr lang="en-US" altLang="en-US" dirty="0">
                <a:latin typeface="Arial" panose="020B0604020202020204" pitchFamily="34" charset="0"/>
              </a:rPr>
              <a:t>If an error occurs during transmission of a large file, only the chunks of data involved in the error have to be sent again</a:t>
            </a:r>
          </a:p>
          <a:p>
            <a:endParaRPr lang="en-US" altLang="zh-CN" dirty="0"/>
          </a:p>
          <a:p>
            <a:endParaRPr lang="zh-CN" altLang="en-US" dirty="0"/>
          </a:p>
        </p:txBody>
      </p:sp>
    </p:spTree>
    <p:extLst>
      <p:ext uri="{BB962C8B-B14F-4D97-AF65-F5344CB8AC3E}">
        <p14:creationId xmlns:p14="http://schemas.microsoft.com/office/powerpoint/2010/main" val="182524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Packets and Frames</a:t>
            </a:r>
            <a:endParaRPr lang="zh-CN" altLang="en-US" dirty="0"/>
          </a:p>
        </p:txBody>
      </p:sp>
      <p:sp>
        <p:nvSpPr>
          <p:cNvPr id="3" name="Text Placeholder 2"/>
          <p:cNvSpPr>
            <a:spLocks noGrp="1"/>
          </p:cNvSpPr>
          <p:nvPr>
            <p:ph type="body" sz="quarter" idx="17"/>
          </p:nvPr>
        </p:nvSpPr>
        <p:spPr/>
        <p:txBody>
          <a:bodyPr>
            <a:normAutofit lnSpcReduction="10000"/>
          </a:bodyPr>
          <a:lstStyle/>
          <a:p>
            <a:r>
              <a:rPr lang="en-US" altLang="en-US" dirty="0" smtClean="0">
                <a:latin typeface="Arial" panose="020B0604020202020204" pitchFamily="34" charset="0"/>
              </a:rPr>
              <a:t>Packets</a:t>
            </a:r>
          </a:p>
          <a:p>
            <a:pPr lvl="1"/>
            <a:r>
              <a:rPr lang="en-US" altLang="en-US" dirty="0">
                <a:latin typeface="Arial" panose="020B0604020202020204" pitchFamily="34" charset="0"/>
              </a:rPr>
              <a:t>Chunks of data sent across the network are usually called </a:t>
            </a:r>
            <a:r>
              <a:rPr lang="en-US" altLang="en-US" dirty="0" smtClean="0">
                <a:latin typeface="Arial" panose="020B0604020202020204" pitchFamily="34" charset="0"/>
              </a:rPr>
              <a:t>“packets” </a:t>
            </a:r>
            <a:r>
              <a:rPr lang="en-US" altLang="en-US" dirty="0">
                <a:latin typeface="Arial" panose="020B0604020202020204" pitchFamily="34" charset="0"/>
              </a:rPr>
              <a:t>or </a:t>
            </a:r>
            <a:r>
              <a:rPr lang="en-US" altLang="en-US" dirty="0" smtClean="0">
                <a:latin typeface="Arial" panose="020B0604020202020204" pitchFamily="34" charset="0"/>
              </a:rPr>
              <a:t>“frames”, </a:t>
            </a:r>
            <a:r>
              <a:rPr lang="en-US" altLang="en-US" dirty="0">
                <a:latin typeface="Arial" panose="020B0604020202020204" pitchFamily="34" charset="0"/>
              </a:rPr>
              <a:t>with packets being the more well-known term</a:t>
            </a:r>
          </a:p>
          <a:p>
            <a:pPr lvl="1"/>
            <a:r>
              <a:rPr lang="en-US" altLang="en-US" b="1" dirty="0" smtClean="0">
                <a:latin typeface="Arial" panose="020B0604020202020204" pitchFamily="34" charset="0"/>
              </a:rPr>
              <a:t>Packet</a:t>
            </a:r>
            <a:r>
              <a:rPr lang="en-US" altLang="en-US" dirty="0">
                <a:latin typeface="Arial" panose="020B0604020202020204" pitchFamily="34" charset="0"/>
              </a:rPr>
              <a:t> </a:t>
            </a:r>
            <a:r>
              <a:rPr lang="en-US" altLang="en-US" dirty="0" smtClean="0">
                <a:latin typeface="Arial" panose="020B0604020202020204" pitchFamily="34" charset="0"/>
              </a:rPr>
              <a:t>is a </a:t>
            </a:r>
            <a:r>
              <a:rPr lang="en-US" altLang="en-US" dirty="0">
                <a:latin typeface="Arial" panose="020B0604020202020204" pitchFamily="34" charset="0"/>
              </a:rPr>
              <a:t>chunk of data with a source and destination IP address added to it</a:t>
            </a:r>
          </a:p>
          <a:p>
            <a:pPr lvl="1"/>
            <a:r>
              <a:rPr lang="en-US" altLang="en-US" dirty="0">
                <a:latin typeface="Arial" panose="020B0604020202020204" pitchFamily="34" charset="0"/>
              </a:rPr>
              <a:t>Using the U.S. mail analogy, you can look at a packet as an envelope that has had the zip code added to the address but not the street address</a:t>
            </a:r>
          </a:p>
          <a:p>
            <a:r>
              <a:rPr lang="en-US" altLang="zh-CN" dirty="0" smtClean="0"/>
              <a:t>Frames</a:t>
            </a:r>
          </a:p>
          <a:p>
            <a:pPr lvl="1"/>
            <a:r>
              <a:rPr lang="en-US" altLang="en-US" b="1" dirty="0" smtClean="0">
                <a:latin typeface="Arial" panose="020B0604020202020204" pitchFamily="34" charset="0"/>
              </a:rPr>
              <a:t>Frame</a:t>
            </a:r>
            <a:r>
              <a:rPr lang="en-US" altLang="en-US" dirty="0" smtClean="0">
                <a:latin typeface="Arial" panose="020B0604020202020204" pitchFamily="34" charset="0"/>
              </a:rPr>
              <a:t> is </a:t>
            </a:r>
            <a:r>
              <a:rPr lang="en-US" altLang="en-US" dirty="0">
                <a:latin typeface="Arial" panose="020B0604020202020204" pitchFamily="34" charset="0"/>
              </a:rPr>
              <a:t>a packet with the source and destination MAC addresses added to it</a:t>
            </a:r>
          </a:p>
          <a:p>
            <a:pPr lvl="1"/>
            <a:r>
              <a:rPr lang="en-US" altLang="en-US" dirty="0">
                <a:latin typeface="Arial" panose="020B0604020202020204" pitchFamily="34" charset="0"/>
              </a:rPr>
              <a:t>The packet is “framed” by the MAC addresses on one end and an error-checking code on the other</a:t>
            </a:r>
          </a:p>
          <a:p>
            <a:pPr lvl="1"/>
            <a:r>
              <a:rPr lang="en-US" altLang="en-US" dirty="0">
                <a:latin typeface="Arial" panose="020B0604020202020204" pitchFamily="34" charset="0"/>
              </a:rPr>
              <a:t>The process of adding IP addresses and MAC addresses to chunks of data is called </a:t>
            </a:r>
            <a:r>
              <a:rPr lang="en-US" altLang="en-US" b="1" dirty="0">
                <a:latin typeface="Arial" panose="020B0604020202020204" pitchFamily="34" charset="0"/>
              </a:rPr>
              <a:t>encapsulation</a:t>
            </a:r>
          </a:p>
          <a:p>
            <a:pPr lvl="1"/>
            <a:r>
              <a:rPr lang="en-US" altLang="en-US" dirty="0">
                <a:latin typeface="Arial" panose="020B0604020202020204" pitchFamily="34" charset="0"/>
              </a:rPr>
              <a:t>Information added to the front of the data is called a </a:t>
            </a:r>
            <a:r>
              <a:rPr lang="en-US" altLang="en-US" b="1" dirty="0">
                <a:latin typeface="Arial" panose="020B0604020202020204" pitchFamily="34" charset="0"/>
              </a:rPr>
              <a:t>header</a:t>
            </a:r>
            <a:r>
              <a:rPr lang="en-US" altLang="en-US" dirty="0">
                <a:latin typeface="Arial" panose="020B0604020202020204" pitchFamily="34" charset="0"/>
              </a:rPr>
              <a:t> and information added to the end is called a </a:t>
            </a:r>
            <a:r>
              <a:rPr lang="en-US" altLang="en-US" b="1" dirty="0">
                <a:latin typeface="Arial" panose="020B0604020202020204" pitchFamily="34" charset="0"/>
              </a:rPr>
              <a:t>trailer</a:t>
            </a:r>
          </a:p>
          <a:p>
            <a:endParaRPr lang="en-US" altLang="zh-CN" dirty="0"/>
          </a:p>
          <a:p>
            <a:endParaRPr lang="zh-CN" altLang="en-US" dirty="0"/>
          </a:p>
        </p:txBody>
      </p:sp>
    </p:spTree>
    <p:extLst>
      <p:ext uri="{BB962C8B-B14F-4D97-AF65-F5344CB8AC3E}">
        <p14:creationId xmlns:p14="http://schemas.microsoft.com/office/powerpoint/2010/main" val="29755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Clients and Servers</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A </a:t>
            </a:r>
            <a:r>
              <a:rPr lang="en-US" altLang="en-US" b="1" dirty="0">
                <a:latin typeface="Arial" panose="020B0604020202020204" pitchFamily="34" charset="0"/>
              </a:rPr>
              <a:t>client </a:t>
            </a:r>
            <a:r>
              <a:rPr lang="en-US" altLang="en-US" dirty="0">
                <a:latin typeface="Arial" panose="020B0604020202020204" pitchFamily="34" charset="0"/>
              </a:rPr>
              <a:t>can be a workstation running a client OS or it can refer to the network software on a computer that requests network resources from a server</a:t>
            </a:r>
          </a:p>
          <a:p>
            <a:r>
              <a:rPr lang="en-US" altLang="en-US" dirty="0" smtClean="0">
                <a:latin typeface="Arial" panose="020B0604020202020204" pitchFamily="34" charset="0"/>
              </a:rPr>
              <a:t>Client</a:t>
            </a:r>
          </a:p>
          <a:p>
            <a:pPr lvl="1"/>
            <a:r>
              <a:rPr lang="en-US" altLang="en-US" dirty="0" smtClean="0">
                <a:latin typeface="Arial" panose="020B0604020202020204" pitchFamily="34" charset="0"/>
              </a:rPr>
              <a:t>The </a:t>
            </a:r>
            <a:r>
              <a:rPr lang="en-US" altLang="en-US" dirty="0">
                <a:latin typeface="Arial" panose="020B0604020202020204" pitchFamily="34" charset="0"/>
              </a:rPr>
              <a:t>word “client” is usually used in these three contexts:</a:t>
            </a:r>
          </a:p>
          <a:p>
            <a:pPr lvl="2"/>
            <a:r>
              <a:rPr lang="en-US" altLang="en-US" i="1" dirty="0">
                <a:latin typeface="Arial" panose="020B0604020202020204" pitchFamily="34" charset="0"/>
              </a:rPr>
              <a:t>Client operating </a:t>
            </a:r>
            <a:r>
              <a:rPr lang="en-US" altLang="en-US" i="1" dirty="0" smtClean="0">
                <a:latin typeface="Arial" panose="020B0604020202020204" pitchFamily="34" charset="0"/>
              </a:rPr>
              <a:t>- system </a:t>
            </a:r>
            <a:r>
              <a:rPr lang="en-US" altLang="en-US" dirty="0" smtClean="0">
                <a:latin typeface="Arial" panose="020B0604020202020204" pitchFamily="34" charset="0"/>
              </a:rPr>
              <a:t>is </a:t>
            </a:r>
            <a:r>
              <a:rPr lang="en-US" altLang="en-US" dirty="0">
                <a:latin typeface="Arial" panose="020B0604020202020204" pitchFamily="34" charset="0"/>
              </a:rPr>
              <a:t>the OS installed on a computer</a:t>
            </a:r>
          </a:p>
          <a:p>
            <a:pPr lvl="2"/>
            <a:r>
              <a:rPr lang="en-US" altLang="en-US" i="1" dirty="0">
                <a:latin typeface="Arial" panose="020B0604020202020204" pitchFamily="34" charset="0"/>
              </a:rPr>
              <a:t>Client computer </a:t>
            </a:r>
            <a:r>
              <a:rPr lang="en-US" altLang="en-US" dirty="0" smtClean="0">
                <a:latin typeface="Arial" panose="020B0604020202020204" pitchFamily="34" charset="0"/>
              </a:rPr>
              <a:t>- primary </a:t>
            </a:r>
            <a:r>
              <a:rPr lang="en-US" altLang="en-US" dirty="0">
                <a:latin typeface="Arial" panose="020B0604020202020204" pitchFamily="34" charset="0"/>
              </a:rPr>
              <a:t>role is to run user applications and access network </a:t>
            </a:r>
            <a:r>
              <a:rPr lang="en-US" altLang="en-US" dirty="0" smtClean="0">
                <a:latin typeface="Arial" panose="020B0604020202020204" pitchFamily="34" charset="0"/>
              </a:rPr>
              <a:t>resources </a:t>
            </a:r>
            <a:endParaRPr lang="en-US" altLang="en-US" dirty="0">
              <a:latin typeface="Arial" panose="020B0604020202020204" pitchFamily="34" charset="0"/>
            </a:endParaRPr>
          </a:p>
          <a:p>
            <a:pPr lvl="2"/>
            <a:r>
              <a:rPr lang="en-US" altLang="en-US" i="1" dirty="0">
                <a:latin typeface="Arial" panose="020B0604020202020204" pitchFamily="34" charset="0"/>
              </a:rPr>
              <a:t>Client software </a:t>
            </a:r>
            <a:r>
              <a:rPr lang="en-US" altLang="en-US" i="1" dirty="0" smtClean="0">
                <a:latin typeface="Arial" panose="020B0604020202020204" pitchFamily="34" charset="0"/>
              </a:rPr>
              <a:t>-</a:t>
            </a:r>
            <a:r>
              <a:rPr lang="en-US" altLang="en-US" dirty="0" smtClean="0">
                <a:latin typeface="Arial" panose="020B0604020202020204" pitchFamily="34" charset="0"/>
              </a:rPr>
              <a:t> </a:t>
            </a:r>
            <a:r>
              <a:rPr lang="en-US" altLang="en-US" dirty="0">
                <a:latin typeface="Arial" panose="020B0604020202020204" pitchFamily="34" charset="0"/>
              </a:rPr>
              <a:t>software that requests network resources from server software on another computer</a:t>
            </a:r>
          </a:p>
          <a:p>
            <a:endParaRPr lang="zh-CN" altLang="en-US" dirty="0"/>
          </a:p>
        </p:txBody>
      </p:sp>
    </p:spTree>
    <p:extLst>
      <p:ext uri="{BB962C8B-B14F-4D97-AF65-F5344CB8AC3E}">
        <p14:creationId xmlns:p14="http://schemas.microsoft.com/office/powerpoint/2010/main" val="164995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Clients and Servers</a:t>
            </a:r>
            <a:endParaRPr lang="zh-CN" altLang="en-US" dirty="0"/>
          </a:p>
        </p:txBody>
      </p:sp>
      <p:sp>
        <p:nvSpPr>
          <p:cNvPr id="3" name="Text Placeholder 2"/>
          <p:cNvSpPr>
            <a:spLocks noGrp="1"/>
          </p:cNvSpPr>
          <p:nvPr>
            <p:ph type="body" sz="quarter" idx="17"/>
          </p:nvPr>
        </p:nvSpPr>
        <p:spPr/>
        <p:txBody>
          <a:bodyPr/>
          <a:lstStyle/>
          <a:p>
            <a:r>
              <a:rPr lang="en-US" altLang="en-US" dirty="0" smtClean="0">
                <a:latin typeface="Arial" panose="020B0604020202020204" pitchFamily="34" charset="0"/>
              </a:rPr>
              <a:t>Server</a:t>
            </a:r>
          </a:p>
          <a:p>
            <a:pPr lvl="1"/>
            <a:r>
              <a:rPr lang="en-US" altLang="en-US" dirty="0">
                <a:latin typeface="Arial" panose="020B0604020202020204" pitchFamily="34" charset="0"/>
              </a:rPr>
              <a:t>A computer becomes a server when software is installed on it that provides a network service to client computers</a:t>
            </a:r>
          </a:p>
          <a:p>
            <a:pPr lvl="1"/>
            <a:r>
              <a:rPr lang="en-US" altLang="en-US" dirty="0">
                <a:latin typeface="Arial" panose="020B0604020202020204" pitchFamily="34" charset="0"/>
              </a:rPr>
              <a:t>The term “server” is also used in three contexts:</a:t>
            </a:r>
          </a:p>
          <a:p>
            <a:pPr lvl="2"/>
            <a:r>
              <a:rPr lang="en-US" altLang="en-US" i="1" dirty="0">
                <a:latin typeface="Arial" panose="020B0604020202020204" pitchFamily="34" charset="0"/>
              </a:rPr>
              <a:t>Server operating system </a:t>
            </a:r>
            <a:r>
              <a:rPr lang="en-US" altLang="en-US" dirty="0">
                <a:latin typeface="Arial" panose="020B0604020202020204" pitchFamily="34" charset="0"/>
              </a:rPr>
              <a:t>– OS installed on a computer designed to share network resources and provide other network services</a:t>
            </a:r>
          </a:p>
          <a:p>
            <a:pPr lvl="2"/>
            <a:r>
              <a:rPr lang="en-US" altLang="en-US" i="1" dirty="0">
                <a:latin typeface="Arial" panose="020B0604020202020204" pitchFamily="34" charset="0"/>
              </a:rPr>
              <a:t>Server computer </a:t>
            </a:r>
            <a:r>
              <a:rPr lang="en-US" altLang="en-US" dirty="0">
                <a:latin typeface="Arial" panose="020B0604020202020204" pitchFamily="34" charset="0"/>
              </a:rPr>
              <a:t>– a computer’s primary role in the network is to give client computers access to network resources and services</a:t>
            </a:r>
          </a:p>
          <a:p>
            <a:pPr lvl="2"/>
            <a:r>
              <a:rPr lang="en-US" altLang="en-US" i="1" dirty="0">
                <a:latin typeface="Arial" panose="020B0604020202020204" pitchFamily="34" charset="0"/>
              </a:rPr>
              <a:t>Server software </a:t>
            </a:r>
            <a:r>
              <a:rPr lang="en-US" altLang="en-US" dirty="0">
                <a:latin typeface="Arial" panose="020B0604020202020204" pitchFamily="34" charset="0"/>
              </a:rPr>
              <a:t>– responds to requests for network resources from client software</a:t>
            </a:r>
          </a:p>
          <a:p>
            <a:endParaRPr lang="en-US" altLang="en-US"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45552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 Models</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A </a:t>
            </a:r>
            <a:r>
              <a:rPr lang="en-US" altLang="en-US" b="1" dirty="0">
                <a:latin typeface="Arial" panose="020B0604020202020204" pitchFamily="34" charset="0"/>
              </a:rPr>
              <a:t>network model </a:t>
            </a:r>
            <a:r>
              <a:rPr lang="en-US" altLang="en-US" dirty="0">
                <a:latin typeface="Arial" panose="020B0604020202020204" pitchFamily="34" charset="0"/>
              </a:rPr>
              <a:t>defines how and where resources are shared and how access to these resources is regulated</a:t>
            </a:r>
          </a:p>
          <a:p>
            <a:r>
              <a:rPr lang="en-US" altLang="en-US" dirty="0" smtClean="0">
                <a:latin typeface="Arial" panose="020B0604020202020204" pitchFamily="34" charset="0"/>
              </a:rPr>
              <a:t>Network models fall </a:t>
            </a:r>
            <a:r>
              <a:rPr lang="en-US" altLang="en-US" dirty="0">
                <a:latin typeface="Arial" panose="020B0604020202020204" pitchFamily="34" charset="0"/>
              </a:rPr>
              <a:t>into two major </a:t>
            </a:r>
            <a:r>
              <a:rPr lang="en-US" altLang="en-US" dirty="0" smtClean="0">
                <a:latin typeface="Arial" panose="020B0604020202020204" pitchFamily="34" charset="0"/>
              </a:rPr>
              <a:t>types:</a:t>
            </a:r>
            <a:endParaRPr lang="en-US" altLang="en-US" dirty="0">
              <a:latin typeface="Arial" panose="020B0604020202020204" pitchFamily="34" charset="0"/>
            </a:endParaRPr>
          </a:p>
          <a:p>
            <a:pPr lvl="1"/>
            <a:r>
              <a:rPr lang="en-US" altLang="en-US" b="1" dirty="0">
                <a:latin typeface="Arial" panose="020B0604020202020204" pitchFamily="34" charset="0"/>
              </a:rPr>
              <a:t>Peer-to-peer network </a:t>
            </a:r>
            <a:r>
              <a:rPr lang="en-US" altLang="en-US" dirty="0">
                <a:latin typeface="Arial" panose="020B0604020202020204" pitchFamily="34" charset="0"/>
              </a:rPr>
              <a:t>– most computers function as clients or servers (no centralized control over who has access to network resources)</a:t>
            </a:r>
          </a:p>
          <a:p>
            <a:pPr lvl="1"/>
            <a:r>
              <a:rPr lang="en-US" altLang="en-US" b="1" dirty="0">
                <a:latin typeface="Arial" panose="020B0604020202020204" pitchFamily="34" charset="0"/>
              </a:rPr>
              <a:t>Server-based network </a:t>
            </a:r>
            <a:r>
              <a:rPr lang="en-US" altLang="en-US" dirty="0">
                <a:latin typeface="Arial" panose="020B0604020202020204" pitchFamily="34" charset="0"/>
              </a:rPr>
              <a:t>– certain computers take on specialized roles and function mainly as servers, and ordinary users’ machines tend to function mainly as clients</a:t>
            </a:r>
          </a:p>
          <a:p>
            <a:endParaRPr lang="zh-CN" altLang="en-US" dirty="0"/>
          </a:p>
        </p:txBody>
      </p:sp>
    </p:spTree>
    <p:extLst>
      <p:ext uri="{BB962C8B-B14F-4D97-AF65-F5344CB8AC3E}">
        <p14:creationId xmlns:p14="http://schemas.microsoft.com/office/powerpoint/2010/main" val="161674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Peer-to-Peer/Workgroup Model</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Computers on a peer-to-peer network can take both a client and a server role</a:t>
            </a:r>
          </a:p>
          <a:p>
            <a:r>
              <a:rPr lang="en-US" altLang="en-US" dirty="0">
                <a:latin typeface="Arial" panose="020B0604020202020204" pitchFamily="34" charset="0"/>
              </a:rPr>
              <a:t>Any user can share resources on his/her computer with any other user’s computer</a:t>
            </a:r>
          </a:p>
          <a:p>
            <a:r>
              <a:rPr lang="en-US" altLang="en-US" dirty="0">
                <a:latin typeface="Arial" panose="020B0604020202020204" pitchFamily="34" charset="0"/>
              </a:rPr>
              <a:t>Every user must act as the administrator of his/her computer</a:t>
            </a:r>
          </a:p>
          <a:p>
            <a:pPr lvl="1"/>
            <a:r>
              <a:rPr lang="en-US" altLang="en-US" dirty="0">
                <a:latin typeface="Arial" panose="020B0604020202020204" pitchFamily="34" charset="0"/>
              </a:rPr>
              <a:t>Can give everyone else unlimited access to their resources or grant restricted access to other users</a:t>
            </a:r>
          </a:p>
          <a:p>
            <a:pPr lvl="1"/>
            <a:r>
              <a:rPr lang="en-US" altLang="en-US" dirty="0">
                <a:latin typeface="Arial" panose="020B0604020202020204" pitchFamily="34" charset="0"/>
              </a:rPr>
              <a:t>Usernames and passwords (</a:t>
            </a:r>
            <a:r>
              <a:rPr lang="en-US" altLang="en-US" b="1" dirty="0">
                <a:latin typeface="Arial" panose="020B0604020202020204" pitchFamily="34" charset="0"/>
              </a:rPr>
              <a:t>credentials</a:t>
            </a:r>
            <a:r>
              <a:rPr lang="en-US" altLang="en-US" dirty="0">
                <a:latin typeface="Arial" panose="020B0604020202020204" pitchFamily="34" charset="0"/>
              </a:rPr>
              <a:t>) are used to control that access</a:t>
            </a:r>
          </a:p>
          <a:p>
            <a:r>
              <a:rPr lang="en-US" altLang="en-US" dirty="0">
                <a:latin typeface="Arial" panose="020B0604020202020204" pitchFamily="34" charset="0"/>
              </a:rPr>
              <a:t>Problems with peer-to-peer networks:</a:t>
            </a:r>
          </a:p>
          <a:p>
            <a:pPr lvl="1"/>
            <a:r>
              <a:rPr lang="en-US" altLang="en-US" dirty="0">
                <a:latin typeface="Arial" panose="020B0604020202020204" pitchFamily="34" charset="0"/>
              </a:rPr>
              <a:t>Must remember multiple sets of credentials to access resources </a:t>
            </a:r>
            <a:r>
              <a:rPr lang="en-US" altLang="en-US" dirty="0" smtClean="0">
                <a:latin typeface="Arial" panose="020B0604020202020204" pitchFamily="34" charset="0"/>
              </a:rPr>
              <a:t>on several </a:t>
            </a:r>
            <a:r>
              <a:rPr lang="en-US" altLang="en-US" dirty="0">
                <a:latin typeface="Arial" panose="020B0604020202020204" pitchFamily="34" charset="0"/>
              </a:rPr>
              <a:t>computers</a:t>
            </a:r>
          </a:p>
          <a:p>
            <a:pPr lvl="1"/>
            <a:r>
              <a:rPr lang="en-US" altLang="en-US" dirty="0">
                <a:latin typeface="Arial" panose="020B0604020202020204" pitchFamily="34" charset="0"/>
              </a:rPr>
              <a:t>Desktop PCs and the OS installed on them aren’t made to provide network services as efficiently as dedicated network servers</a:t>
            </a:r>
          </a:p>
          <a:p>
            <a:pPr lvl="1"/>
            <a:r>
              <a:rPr lang="en-US" altLang="en-US" dirty="0">
                <a:latin typeface="Arial" panose="020B0604020202020204" pitchFamily="34" charset="0"/>
              </a:rPr>
              <a:t>Data organization </a:t>
            </a:r>
            <a:endParaRPr lang="en-US" altLang="en-US" dirty="0" smtClean="0">
              <a:latin typeface="Arial" panose="020B0604020202020204" pitchFamily="34" charset="0"/>
            </a:endParaRPr>
          </a:p>
          <a:p>
            <a:pPr lvl="2"/>
            <a:r>
              <a:rPr lang="en-US" altLang="en-US" dirty="0" smtClean="0">
                <a:latin typeface="Arial" panose="020B0604020202020204" pitchFamily="34" charset="0"/>
              </a:rPr>
              <a:t>If </a:t>
            </a:r>
            <a:r>
              <a:rPr lang="en-US" altLang="en-US" dirty="0">
                <a:latin typeface="Arial" panose="020B0604020202020204" pitchFamily="34" charset="0"/>
              </a:rPr>
              <a:t>every machine can be a server, how can users keep track of what information is stored on which machine?</a:t>
            </a:r>
          </a:p>
          <a:p>
            <a:endParaRPr lang="zh-CN" altLang="en-US" dirty="0"/>
          </a:p>
        </p:txBody>
      </p:sp>
    </p:spTree>
    <p:extLst>
      <p:ext uri="{BB962C8B-B14F-4D97-AF65-F5344CB8AC3E}">
        <p14:creationId xmlns:p14="http://schemas.microsoft.com/office/powerpoint/2010/main" val="2269169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Server/Domain-Based Model</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Server-based </a:t>
            </a:r>
            <a:r>
              <a:rPr lang="en-US" altLang="en-US" dirty="0" smtClean="0">
                <a:latin typeface="Arial" panose="020B0604020202020204" pitchFamily="34" charset="0"/>
              </a:rPr>
              <a:t>networks allow </a:t>
            </a:r>
            <a:r>
              <a:rPr lang="en-US" altLang="en-US" dirty="0">
                <a:latin typeface="Arial" panose="020B0604020202020204" pitchFamily="34" charset="0"/>
              </a:rPr>
              <a:t>centralized control over network resources</a:t>
            </a:r>
          </a:p>
          <a:p>
            <a:r>
              <a:rPr lang="en-US" altLang="en-US" dirty="0">
                <a:latin typeface="Arial" panose="020B0604020202020204" pitchFamily="34" charset="0"/>
              </a:rPr>
              <a:t>Users log on to the network with a single set of credentials maintained by one or more servers running a server OS</a:t>
            </a:r>
          </a:p>
          <a:p>
            <a:r>
              <a:rPr lang="en-US" altLang="en-US" dirty="0">
                <a:latin typeface="Arial" panose="020B0604020202020204" pitchFamily="34" charset="0"/>
              </a:rPr>
              <a:t>In most cases, servers are dedicated to running network services and should not be used to run user applications</a:t>
            </a:r>
          </a:p>
          <a:p>
            <a:r>
              <a:rPr lang="en-US" altLang="en-US" dirty="0">
                <a:latin typeface="Arial" panose="020B0604020202020204" pitchFamily="34" charset="0"/>
              </a:rPr>
              <a:t>A </a:t>
            </a:r>
            <a:r>
              <a:rPr lang="en-US" altLang="en-US" b="1" dirty="0">
                <a:latin typeface="Arial" panose="020B0604020202020204" pitchFamily="34" charset="0"/>
              </a:rPr>
              <a:t>domain</a:t>
            </a:r>
            <a:r>
              <a:rPr lang="en-US" altLang="en-US" dirty="0">
                <a:latin typeface="Arial" panose="020B0604020202020204" pitchFamily="34" charset="0"/>
              </a:rPr>
              <a:t> is a collection of users and computers whose accounts are managed by Windows servers called </a:t>
            </a:r>
            <a:r>
              <a:rPr lang="en-US" altLang="en-US" b="1" dirty="0">
                <a:latin typeface="Arial" panose="020B0604020202020204" pitchFamily="34" charset="0"/>
              </a:rPr>
              <a:t>domain controllers</a:t>
            </a:r>
            <a:endParaRPr lang="en-US" altLang="en-US" dirty="0">
              <a:latin typeface="Arial" panose="020B0604020202020204" pitchFamily="34" charset="0"/>
            </a:endParaRPr>
          </a:p>
          <a:p>
            <a:r>
              <a:rPr lang="en-US" altLang="en-US" dirty="0">
                <a:latin typeface="Arial" panose="020B0604020202020204" pitchFamily="34" charset="0"/>
              </a:rPr>
              <a:t>Users and computers in a domain are subject to network access and security policies defined by a network administrator</a:t>
            </a:r>
          </a:p>
          <a:p>
            <a:pPr lvl="1"/>
            <a:r>
              <a:rPr lang="en-US" altLang="en-US" dirty="0">
                <a:latin typeface="Arial" panose="020B0604020202020204" pitchFamily="34" charset="0"/>
              </a:rPr>
              <a:t>The software that manages this security is referred to as a </a:t>
            </a:r>
            <a:r>
              <a:rPr lang="en-US" altLang="en-US" b="1" dirty="0">
                <a:latin typeface="Arial" panose="020B0604020202020204" pitchFamily="34" charset="0"/>
              </a:rPr>
              <a:t>directory service</a:t>
            </a:r>
            <a:r>
              <a:rPr lang="en-US" altLang="en-US" dirty="0">
                <a:latin typeface="Arial" panose="020B0604020202020204" pitchFamily="34" charset="0"/>
              </a:rPr>
              <a:t>. </a:t>
            </a:r>
          </a:p>
          <a:p>
            <a:pPr lvl="1"/>
            <a:r>
              <a:rPr lang="en-US" altLang="en-US" dirty="0">
                <a:latin typeface="Arial" panose="020B0604020202020204" pitchFamily="34" charset="0"/>
              </a:rPr>
              <a:t>On Windows servers, the directory service software is </a:t>
            </a:r>
            <a:r>
              <a:rPr lang="en-US" altLang="en-US" b="1" dirty="0">
                <a:latin typeface="Arial" panose="020B0604020202020204" pitchFamily="34" charset="0"/>
              </a:rPr>
              <a:t>Active Directory</a:t>
            </a:r>
          </a:p>
          <a:p>
            <a:pPr marL="0" indent="0">
              <a:buNone/>
            </a:pPr>
            <a:endParaRPr lang="en-US" altLang="zh-CN" dirty="0"/>
          </a:p>
          <a:p>
            <a:endParaRPr lang="zh-CN" altLang="en-US" dirty="0"/>
          </a:p>
        </p:txBody>
      </p:sp>
    </p:spTree>
    <p:extLst>
      <p:ext uri="{BB962C8B-B14F-4D97-AF65-F5344CB8AC3E}">
        <p14:creationId xmlns:p14="http://schemas.microsoft.com/office/powerpoint/2010/main" val="326914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Server/Domain-Based Model</a:t>
            </a:r>
            <a:endParaRPr lang="zh-CN" altLang="en-US" dirty="0"/>
          </a:p>
        </p:txBody>
      </p:sp>
      <p:sp>
        <p:nvSpPr>
          <p:cNvPr id="3" name="Text Placeholder 2"/>
          <p:cNvSpPr>
            <a:spLocks noGrp="1"/>
          </p:cNvSpPr>
          <p:nvPr>
            <p:ph type="body" sz="quarter" idx="17"/>
          </p:nvPr>
        </p:nvSpPr>
        <p:spPr/>
        <p:txBody>
          <a:bodyPr>
            <a:normAutofit/>
          </a:bodyPr>
          <a:lstStyle/>
          <a:p>
            <a:r>
              <a:rPr lang="en-US" altLang="en-US" dirty="0">
                <a:latin typeface="Arial" panose="020B0604020202020204" pitchFamily="34" charset="0"/>
              </a:rPr>
              <a:t>Other network services found on network servers:</a:t>
            </a:r>
          </a:p>
          <a:p>
            <a:pPr lvl="1"/>
            <a:r>
              <a:rPr lang="en-US" altLang="en-US" i="1" dirty="0">
                <a:latin typeface="Arial" panose="020B0604020202020204" pitchFamily="34" charset="0"/>
              </a:rPr>
              <a:t>Naming services </a:t>
            </a:r>
            <a:r>
              <a:rPr lang="en-US" altLang="en-US" dirty="0">
                <a:latin typeface="Arial" panose="020B0604020202020204" pitchFamily="34" charset="0"/>
              </a:rPr>
              <a:t>– translate computer names to their address</a:t>
            </a:r>
          </a:p>
          <a:p>
            <a:pPr lvl="1"/>
            <a:r>
              <a:rPr lang="en-US" altLang="en-US" i="1" dirty="0">
                <a:latin typeface="Arial" panose="020B0604020202020204" pitchFamily="34" charset="0"/>
              </a:rPr>
              <a:t>E-mail services </a:t>
            </a:r>
            <a:r>
              <a:rPr lang="en-US" altLang="en-US" dirty="0">
                <a:latin typeface="Arial" panose="020B0604020202020204" pitchFamily="34" charset="0"/>
              </a:rPr>
              <a:t>– manage incoming and outgoing email </a:t>
            </a:r>
          </a:p>
          <a:p>
            <a:pPr lvl="1"/>
            <a:r>
              <a:rPr lang="en-US" altLang="en-US" i="1" dirty="0">
                <a:latin typeface="Arial" panose="020B0604020202020204" pitchFamily="34" charset="0"/>
              </a:rPr>
              <a:t>Application services </a:t>
            </a:r>
            <a:r>
              <a:rPr lang="en-US" altLang="en-US" dirty="0">
                <a:latin typeface="Arial" panose="020B0604020202020204" pitchFamily="34" charset="0"/>
              </a:rPr>
              <a:t>– grant client computers access to complex applications that run on the server</a:t>
            </a:r>
          </a:p>
          <a:p>
            <a:pPr lvl="1"/>
            <a:r>
              <a:rPr lang="en-US" altLang="en-US" i="1" dirty="0">
                <a:latin typeface="Arial" panose="020B0604020202020204" pitchFamily="34" charset="0"/>
              </a:rPr>
              <a:t>Communication services </a:t>
            </a:r>
            <a:r>
              <a:rPr lang="en-US" altLang="en-US" dirty="0">
                <a:latin typeface="Arial" panose="020B0604020202020204" pitchFamily="34" charset="0"/>
              </a:rPr>
              <a:t>– give remote users access to a network</a:t>
            </a:r>
          </a:p>
          <a:p>
            <a:pPr lvl="1"/>
            <a:r>
              <a:rPr lang="en-US" altLang="en-US" i="1" dirty="0" smtClean="0">
                <a:latin typeface="Arial" panose="020B0604020202020204" pitchFamily="34" charset="0"/>
              </a:rPr>
              <a:t>Web </a:t>
            </a:r>
            <a:r>
              <a:rPr lang="en-US" altLang="en-US" i="1" dirty="0">
                <a:latin typeface="Arial" panose="020B0604020202020204" pitchFamily="34" charset="0"/>
              </a:rPr>
              <a:t>services </a:t>
            </a:r>
            <a:r>
              <a:rPr lang="en-US" altLang="en-US" dirty="0">
                <a:latin typeface="Arial" panose="020B0604020202020204" pitchFamily="34" charset="0"/>
              </a:rPr>
              <a:t>– provide comprehensive Web-based application </a:t>
            </a:r>
            <a:r>
              <a:rPr lang="en-US" altLang="en-US" dirty="0" smtClean="0">
                <a:latin typeface="Arial" panose="020B0604020202020204" pitchFamily="34" charset="0"/>
              </a:rPr>
              <a:t>services</a:t>
            </a:r>
          </a:p>
          <a:p>
            <a:r>
              <a:rPr lang="en-US" altLang="en-US" dirty="0">
                <a:latin typeface="Arial" panose="020B0604020202020204" pitchFamily="34" charset="0"/>
              </a:rPr>
              <a:t>Server-based networks are easier to expand than peer-to-peer</a:t>
            </a:r>
          </a:p>
          <a:p>
            <a:pPr lvl="1"/>
            <a:r>
              <a:rPr lang="en-US" altLang="en-US" dirty="0">
                <a:latin typeface="Arial" panose="020B0604020202020204" pitchFamily="34" charset="0"/>
              </a:rPr>
              <a:t>Peer-to-peer should be limited to 10 or fewer users</a:t>
            </a:r>
          </a:p>
          <a:p>
            <a:pPr lvl="1"/>
            <a:r>
              <a:rPr lang="en-US" altLang="en-US" dirty="0">
                <a:latin typeface="Arial" panose="020B0604020202020204" pitchFamily="34" charset="0"/>
              </a:rPr>
              <a:t>Server-based networks can handle up to thousands of users</a:t>
            </a:r>
          </a:p>
          <a:p>
            <a:r>
              <a:rPr lang="en-US" altLang="en-US" dirty="0">
                <a:latin typeface="Arial" panose="020B0604020202020204" pitchFamily="34" charset="0"/>
              </a:rPr>
              <a:t>Multiple servers can be configured to work together which can be used to run a more efficient network or can provide fault tolerance</a:t>
            </a:r>
          </a:p>
          <a:p>
            <a:pPr marL="457200" lvl="1" indent="0">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82468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Server/Domain-Based Model</a:t>
            </a:r>
            <a:endParaRPr lang="zh-CN" altLang="en-US" dirty="0"/>
          </a:p>
        </p:txBody>
      </p:sp>
      <p:graphicFrame>
        <p:nvGraphicFramePr>
          <p:cNvPr id="4" name="Table Placeholder 3" descr="&quot;Table comparing peer-to-peer versus server-based networks. The table has 4 rows and 3 columns. The column headings in the table from left to right are Network attribute, Peer-to-peer network, and Server-based networks. The row entries are as follows. Row 1: Network attribute, Resource access; Peer-to-peer network, Distributed among many desktop or client computers; makes access to resources more complex; Server-based network, Centralized on one or more servers; streamlines access to resources. Row 2: Network attribute, Security; Peer-to-peer network, Users control their own shared resources and might have several sets&#10;of credentials to access resources; not ideal when tight security is essential; Server-based network, Security is managed centrally, and users have a single set of credentials for all shared resources; best when a secure environment is necessary. Row 3: Network attribute, Performance; Peer-to-peer network, Desktop O S not tuned for resource sharing; access to shared resources can be hindered by users running&#10;applications; Server-based network, Server O S tuned for resource sharing; servers are usually dedicated to&#10;providing network services. Row 4: Network attribute, Cost; Peer-to-peer network, No dedicated hardware or server O S required, making initial costs lower; lost productivity caused by increasing&#10;complexity can raise costs in the long run; Server-based network, Higher upfront costs because of&#10;dedicated hardware and server O Ss; additional ongoing costs for administrative support.&quot;&#10;" title="Table 1-6"/>
          <p:cNvGraphicFramePr>
            <a:graphicFrameLocks noGrp="1"/>
          </p:cNvGraphicFramePr>
          <p:nvPr>
            <p:ph type="tbl" sz="quarter" idx="10"/>
            <p:extLst>
              <p:ext uri="{D42A27DB-BD31-4B8C-83A1-F6EECF244321}">
                <p14:modId xmlns:p14="http://schemas.microsoft.com/office/powerpoint/2010/main" val="2674786266"/>
              </p:ext>
            </p:extLst>
          </p:nvPr>
        </p:nvGraphicFramePr>
        <p:xfrm>
          <a:off x="1895475" y="1037230"/>
          <a:ext cx="8127999" cy="3870960"/>
        </p:xfrm>
        <a:graphic>
          <a:graphicData uri="http://schemas.openxmlformats.org/drawingml/2006/table">
            <a:tbl>
              <a:tblPr firstRow="1" bandRow="1">
                <a:tableStyleId>{5C22544A-7EE6-4342-B048-85BDC9FD1C3A}</a:tableStyleId>
              </a:tblPr>
              <a:tblGrid>
                <a:gridCol w="1346489">
                  <a:extLst>
                    <a:ext uri="{9D8B030D-6E8A-4147-A177-3AD203B41FA5}">
                      <a16:colId xmlns:a16="http://schemas.microsoft.com/office/drawing/2014/main" val="20000"/>
                    </a:ext>
                  </a:extLst>
                </a:gridCol>
                <a:gridCol w="3740727">
                  <a:extLst>
                    <a:ext uri="{9D8B030D-6E8A-4147-A177-3AD203B41FA5}">
                      <a16:colId xmlns:a16="http://schemas.microsoft.com/office/drawing/2014/main" val="20001"/>
                    </a:ext>
                  </a:extLst>
                </a:gridCol>
                <a:gridCol w="3040783">
                  <a:extLst>
                    <a:ext uri="{9D8B030D-6E8A-4147-A177-3AD203B41FA5}">
                      <a16:colId xmlns:a16="http://schemas.microsoft.com/office/drawing/2014/main" val="20002"/>
                    </a:ext>
                  </a:extLst>
                </a:gridCol>
              </a:tblGrid>
              <a:tr h="370840">
                <a:tc>
                  <a:txBody>
                    <a:bodyPr/>
                    <a:lstStyle/>
                    <a:p>
                      <a:r>
                        <a:rPr lang="en-US" altLang="zh-CN" sz="1400" dirty="0" smtClean="0"/>
                        <a:t>Network attribute</a:t>
                      </a:r>
                      <a:endParaRPr lang="zh-CN" altLang="en-US" sz="1400" dirty="0"/>
                    </a:p>
                  </a:txBody>
                  <a:tcPr/>
                </a:tc>
                <a:tc>
                  <a:txBody>
                    <a:bodyPr/>
                    <a:lstStyle/>
                    <a:p>
                      <a:r>
                        <a:rPr lang="en-US" altLang="zh-CN" sz="1400" dirty="0" smtClean="0"/>
                        <a:t>Peer-to-peer network</a:t>
                      </a:r>
                      <a:endParaRPr lang="zh-CN" altLang="en-US" sz="1400" dirty="0"/>
                    </a:p>
                  </a:txBody>
                  <a:tcPr/>
                </a:tc>
                <a:tc>
                  <a:txBody>
                    <a:bodyPr/>
                    <a:lstStyle/>
                    <a:p>
                      <a:r>
                        <a:rPr lang="en-US" altLang="zh-CN" sz="1400" dirty="0" smtClean="0"/>
                        <a:t>Server-based network</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smtClean="0"/>
                        <a:t>Resource</a:t>
                      </a:r>
                      <a:r>
                        <a:rPr lang="en-US" altLang="zh-CN" sz="1400" baseline="0" dirty="0" smtClean="0"/>
                        <a:t> access</a:t>
                      </a:r>
                      <a:endParaRPr lang="zh-CN" altLang="en-US" sz="1400" dirty="0"/>
                    </a:p>
                  </a:txBody>
                  <a:tcPr/>
                </a:tc>
                <a:tc>
                  <a:txBody>
                    <a:bodyPr/>
                    <a:lstStyle/>
                    <a:p>
                      <a:r>
                        <a:rPr lang="en-US" altLang="zh-CN" sz="1400" dirty="0" smtClean="0"/>
                        <a:t>Distributed among many other desktop/client computers; makes access to resources</a:t>
                      </a:r>
                      <a:r>
                        <a:rPr lang="en-US" altLang="zh-CN" sz="1400" baseline="0" dirty="0" smtClean="0"/>
                        <a:t> more complex</a:t>
                      </a:r>
                      <a:endParaRPr lang="zh-CN" altLang="en-US" sz="1400" dirty="0"/>
                    </a:p>
                  </a:txBody>
                  <a:tcPr/>
                </a:tc>
                <a:tc>
                  <a:txBody>
                    <a:bodyPr/>
                    <a:lstStyle/>
                    <a:p>
                      <a:r>
                        <a:rPr lang="en-US" altLang="zh-CN" sz="1400" dirty="0" smtClean="0"/>
                        <a:t>Centralized on one or more servers; streamlines access to resources</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smtClean="0"/>
                        <a:t>Security</a:t>
                      </a:r>
                      <a:endParaRPr lang="zh-CN" altLang="en-US" sz="1400" dirty="0"/>
                    </a:p>
                  </a:txBody>
                  <a:tcPr/>
                </a:tc>
                <a:tc>
                  <a:txBody>
                    <a:bodyPr/>
                    <a:lstStyle/>
                    <a:p>
                      <a:r>
                        <a:rPr lang="en-US" altLang="zh-CN" sz="1400" dirty="0" smtClean="0"/>
                        <a:t>Users control their own shared resources and might have several sets of credentials to access resources; not ideal when tight security is essential</a:t>
                      </a:r>
                      <a:endParaRPr lang="zh-CN" altLang="en-US" sz="1400" dirty="0"/>
                    </a:p>
                  </a:txBody>
                  <a:tcPr/>
                </a:tc>
                <a:tc>
                  <a:txBody>
                    <a:bodyPr/>
                    <a:lstStyle/>
                    <a:p>
                      <a:r>
                        <a:rPr lang="en-US" altLang="zh-CN" sz="1400" dirty="0" smtClean="0"/>
                        <a:t>Security is managed centrally, and users have a single set of credentials for all shared</a:t>
                      </a:r>
                      <a:r>
                        <a:rPr lang="en-US" altLang="zh-CN" sz="1400" baseline="0" dirty="0" smtClean="0"/>
                        <a:t> resources; best when a secure environment is necessary</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smtClean="0"/>
                        <a:t>Performance</a:t>
                      </a:r>
                      <a:endParaRPr lang="zh-CN" altLang="en-US" sz="1400" dirty="0"/>
                    </a:p>
                  </a:txBody>
                  <a:tcPr/>
                </a:tc>
                <a:tc>
                  <a:txBody>
                    <a:bodyPr/>
                    <a:lstStyle/>
                    <a:p>
                      <a:r>
                        <a:rPr lang="en-US" altLang="zh-CN" sz="1400" dirty="0" smtClean="0"/>
                        <a:t>Desktop OS not tuned</a:t>
                      </a:r>
                      <a:r>
                        <a:rPr lang="en-US" altLang="zh-CN" sz="1400" baseline="0" dirty="0" smtClean="0"/>
                        <a:t> for resource sharing; access to shared resources can be hindered by users running applications</a:t>
                      </a:r>
                      <a:endParaRPr lang="zh-CN" altLang="en-US" sz="1400" dirty="0"/>
                    </a:p>
                  </a:txBody>
                  <a:tcPr/>
                </a:tc>
                <a:tc>
                  <a:txBody>
                    <a:bodyPr/>
                    <a:lstStyle/>
                    <a:p>
                      <a:r>
                        <a:rPr lang="en-US" altLang="zh-CN" sz="1400" dirty="0" smtClean="0"/>
                        <a:t>Server OS tuned for resource sharing; servers</a:t>
                      </a:r>
                      <a:r>
                        <a:rPr lang="en-US" altLang="zh-CN" sz="1400" baseline="0" dirty="0" smtClean="0"/>
                        <a:t> are usually dedicated to providing network services</a:t>
                      </a:r>
                      <a:endParaRPr lang="zh-CN" altLang="en-US" sz="1400" dirty="0"/>
                    </a:p>
                  </a:txBody>
                  <a:tcPr/>
                </a:tc>
                <a:extLst>
                  <a:ext uri="{0D108BD9-81ED-4DB2-BD59-A6C34878D82A}">
                    <a16:rowId xmlns:a16="http://schemas.microsoft.com/office/drawing/2014/main" val="10003"/>
                  </a:ext>
                </a:extLst>
              </a:tr>
              <a:tr h="370840">
                <a:tc>
                  <a:txBody>
                    <a:bodyPr/>
                    <a:lstStyle/>
                    <a:p>
                      <a:r>
                        <a:rPr lang="en-US" altLang="zh-CN" sz="1400" dirty="0" smtClean="0"/>
                        <a:t>Cost</a:t>
                      </a:r>
                      <a:endParaRPr lang="zh-CN" altLang="en-US" sz="1400" dirty="0"/>
                    </a:p>
                  </a:txBody>
                  <a:tcPr/>
                </a:tc>
                <a:tc>
                  <a:txBody>
                    <a:bodyPr/>
                    <a:lstStyle/>
                    <a:p>
                      <a:r>
                        <a:rPr lang="en-US" altLang="zh-CN" sz="1400" dirty="0" smtClean="0"/>
                        <a:t>No dedicated hardware or server OS required, making initial costs lower;</a:t>
                      </a:r>
                      <a:r>
                        <a:rPr lang="en-US" altLang="zh-CN" sz="1400" baseline="0" dirty="0" smtClean="0"/>
                        <a:t> lost productivity caused by increasing complexity can raise costs in the long run</a:t>
                      </a:r>
                      <a:endParaRPr lang="zh-CN" altLang="en-US" sz="1400" dirty="0"/>
                    </a:p>
                  </a:txBody>
                  <a:tcPr/>
                </a:tc>
                <a:tc>
                  <a:txBody>
                    <a:bodyPr/>
                    <a:lstStyle/>
                    <a:p>
                      <a:r>
                        <a:rPr lang="en-US" altLang="zh-CN" sz="1400" dirty="0" smtClean="0"/>
                        <a:t>Higher upfront costs because of dedicated hardware and server</a:t>
                      </a:r>
                      <a:r>
                        <a:rPr lang="en-US" altLang="zh-CN" sz="1400" baseline="0" dirty="0" smtClean="0"/>
                        <a:t> OSs; additional ongoing costs for administrative support</a:t>
                      </a:r>
                      <a:endParaRPr lang="zh-CN" altLang="en-US" sz="1400" dirty="0"/>
                    </a:p>
                  </a:txBody>
                  <a:tcPr/>
                </a:tc>
                <a:extLst>
                  <a:ext uri="{0D108BD9-81ED-4DB2-BD59-A6C34878D82A}">
                    <a16:rowId xmlns:a16="http://schemas.microsoft.com/office/drawing/2014/main" val="10004"/>
                  </a:ext>
                </a:extLst>
              </a:tr>
            </a:tbl>
          </a:graphicData>
        </a:graphic>
      </p:graphicFrame>
      <p:sp>
        <p:nvSpPr>
          <p:cNvPr id="3" name="Rectangle 2"/>
          <p:cNvSpPr/>
          <p:nvPr/>
        </p:nvSpPr>
        <p:spPr>
          <a:xfrm>
            <a:off x="2084387" y="4908190"/>
            <a:ext cx="8023226" cy="369332"/>
          </a:xfrm>
          <a:prstGeom prst="rect">
            <a:avLst/>
          </a:prstGeom>
        </p:spPr>
        <p:txBody>
          <a:bodyPr wrap="square">
            <a:spAutoFit/>
          </a:bodyPr>
          <a:lstStyle/>
          <a:p>
            <a:r>
              <a:rPr lang="en-US" altLang="en-US" dirty="0" smtClean="0">
                <a:latin typeface="Arial" panose="020B0604020202020204" pitchFamily="34" charset="0"/>
              </a:rPr>
              <a:t>strengths </a:t>
            </a:r>
            <a:r>
              <a:rPr lang="en-US" altLang="en-US" dirty="0">
                <a:latin typeface="Arial" panose="020B0604020202020204" pitchFamily="34" charset="0"/>
              </a:rPr>
              <a:t>and weaknesses of peer-to-peer and server-based networks</a:t>
            </a:r>
          </a:p>
        </p:txBody>
      </p:sp>
    </p:spTree>
    <p:extLst>
      <p:ext uri="{BB962C8B-B14F-4D97-AF65-F5344CB8AC3E}">
        <p14:creationId xmlns:p14="http://schemas.microsoft.com/office/powerpoint/2010/main" val="247769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All computers perform three basic tasks: input, processing, and output</a:t>
            </a:r>
          </a:p>
          <a:p>
            <a:r>
              <a:rPr lang="en-US" altLang="en-US" dirty="0">
                <a:latin typeface="Arial" panose="020B0604020202020204" pitchFamily="34" charset="0"/>
              </a:rPr>
              <a:t>Storage is a major part of a computer’s configuration</a:t>
            </a:r>
          </a:p>
          <a:p>
            <a:r>
              <a:rPr lang="en-US" altLang="en-US" dirty="0" smtClean="0">
                <a:latin typeface="Arial" panose="020B0604020202020204" pitchFamily="34" charset="0"/>
              </a:rPr>
              <a:t>Components </a:t>
            </a:r>
            <a:r>
              <a:rPr lang="en-US" altLang="en-US" dirty="0">
                <a:latin typeface="Arial" panose="020B0604020202020204" pitchFamily="34" charset="0"/>
              </a:rPr>
              <a:t>needed to make a stand-alone computer a networked computer include a NIC, a network medium, and usually an interconnecting device</a:t>
            </a:r>
          </a:p>
          <a:p>
            <a:pPr lvl="1"/>
            <a:r>
              <a:rPr lang="en-US" altLang="en-US" dirty="0">
                <a:latin typeface="Arial" panose="020B0604020202020204" pitchFamily="34" charset="0"/>
              </a:rPr>
              <a:t>Also client/server software, protocols, and NIC driver</a:t>
            </a:r>
          </a:p>
          <a:p>
            <a:r>
              <a:rPr lang="en-US" altLang="en-US" dirty="0">
                <a:latin typeface="Arial" panose="020B0604020202020204" pitchFamily="34" charset="0"/>
              </a:rPr>
              <a:t>The layers of the network communication process can be summarized as user application, network software, network protocol, and network interface</a:t>
            </a:r>
          </a:p>
          <a:p>
            <a:endParaRPr lang="zh-CN" altLang="en-US" dirty="0"/>
          </a:p>
        </p:txBody>
      </p:sp>
    </p:spTree>
    <p:extLst>
      <p:ext uri="{BB962C8B-B14F-4D97-AF65-F5344CB8AC3E}">
        <p14:creationId xmlns:p14="http://schemas.microsoft.com/office/powerpoint/2010/main" val="424563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Fundamentals of Network Communication</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A computer </a:t>
            </a:r>
            <a:r>
              <a:rPr lang="en-US" altLang="en-US" b="1" dirty="0">
                <a:latin typeface="Arial" panose="020B0604020202020204" pitchFamily="34" charset="0"/>
              </a:rPr>
              <a:t>network</a:t>
            </a:r>
            <a:r>
              <a:rPr lang="en-US" altLang="en-US" dirty="0">
                <a:latin typeface="Arial" panose="020B0604020202020204" pitchFamily="34" charset="0"/>
              </a:rPr>
              <a:t> consists of two or more computers connected by some kind of transmission medium</a:t>
            </a:r>
          </a:p>
          <a:p>
            <a:pPr lvl="1"/>
            <a:r>
              <a:rPr lang="en-US" altLang="en-US" dirty="0">
                <a:latin typeface="Arial" panose="020B0604020202020204" pitchFamily="34" charset="0"/>
              </a:rPr>
              <a:t>Such as a cable or air waves</a:t>
            </a:r>
          </a:p>
          <a:p>
            <a:r>
              <a:rPr lang="en-US" altLang="en-US" dirty="0">
                <a:latin typeface="Arial" panose="020B0604020202020204" pitchFamily="34" charset="0"/>
              </a:rPr>
              <a:t>In order to access the Internet, a computer has to be able to connect to a network</a:t>
            </a:r>
          </a:p>
          <a:p>
            <a:r>
              <a:rPr lang="en-US" altLang="en-US" dirty="0">
                <a:latin typeface="Arial" panose="020B0604020202020204" pitchFamily="34" charset="0"/>
              </a:rPr>
              <a:t>The next few slides will cover what is required to turn a standalone computer into a networked computer</a:t>
            </a:r>
          </a:p>
          <a:p>
            <a:endParaRPr lang="zh-CN" altLang="en-US" dirty="0"/>
          </a:p>
        </p:txBody>
      </p:sp>
    </p:spTree>
    <p:extLst>
      <p:ext uri="{BB962C8B-B14F-4D97-AF65-F5344CB8AC3E}">
        <p14:creationId xmlns:p14="http://schemas.microsoft.com/office/powerpoint/2010/main" val="250984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The four terms used to describe networks of different scope are LAN, Internetwork, WAN, and MAN</a:t>
            </a:r>
          </a:p>
          <a:p>
            <a:r>
              <a:rPr lang="en-US" altLang="en-US" dirty="0">
                <a:latin typeface="Arial" panose="020B0604020202020204" pitchFamily="34" charset="0"/>
              </a:rPr>
              <a:t>Packets and frames are the units of data handled by different network components </a:t>
            </a:r>
          </a:p>
          <a:p>
            <a:pPr lvl="1"/>
            <a:r>
              <a:rPr lang="en-US" altLang="en-US" dirty="0">
                <a:latin typeface="Arial" panose="020B0604020202020204" pitchFamily="34" charset="0"/>
              </a:rPr>
              <a:t>Packets have the source and destination IP address added and are processed by the network protocol</a:t>
            </a:r>
          </a:p>
          <a:p>
            <a:pPr lvl="1"/>
            <a:r>
              <a:rPr lang="en-US" altLang="en-US" dirty="0">
                <a:latin typeface="Arial" panose="020B0604020202020204" pitchFamily="34" charset="0"/>
              </a:rPr>
              <a:t>Frames have the MAC addresses and an error code added and are processed by the network interface</a:t>
            </a:r>
          </a:p>
          <a:p>
            <a:r>
              <a:rPr lang="en-US" altLang="en-US" dirty="0">
                <a:latin typeface="Arial" panose="020B0604020202020204" pitchFamily="34" charset="0"/>
              </a:rPr>
              <a:t>A client is the computer or network software that requests network data and a server is the computer or network software that makes the network data available to requesting clients</a:t>
            </a:r>
          </a:p>
          <a:p>
            <a:r>
              <a:rPr lang="en-US" altLang="en-US" dirty="0">
                <a:latin typeface="Arial" panose="020B0604020202020204" pitchFamily="34" charset="0"/>
              </a:rPr>
              <a:t>A peer-to-peer network model has no centralized authority over resources while a server-based network usually uses as directory service to provide centralized resource management</a:t>
            </a:r>
          </a:p>
          <a:p>
            <a:endParaRPr lang="zh-CN" altLang="en-US" dirty="0"/>
          </a:p>
        </p:txBody>
      </p:sp>
    </p:spTree>
    <p:extLst>
      <p:ext uri="{BB962C8B-B14F-4D97-AF65-F5344CB8AC3E}">
        <p14:creationId xmlns:p14="http://schemas.microsoft.com/office/powerpoint/2010/main" val="74128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 Components</a:t>
            </a:r>
            <a:endParaRPr lang="zh-CN" altLang="en-US" dirty="0"/>
          </a:p>
        </p:txBody>
      </p:sp>
      <p:sp>
        <p:nvSpPr>
          <p:cNvPr id="3" name="Text Placeholder 2"/>
          <p:cNvSpPr>
            <a:spLocks noGrp="1"/>
          </p:cNvSpPr>
          <p:nvPr>
            <p:ph type="body" sz="quarter" idx="17"/>
          </p:nvPr>
        </p:nvSpPr>
        <p:spPr/>
        <p:txBody>
          <a:bodyPr/>
          <a:lstStyle/>
          <a:p>
            <a:r>
              <a:rPr lang="en-US" altLang="en-US" dirty="0">
                <a:latin typeface="Arial" panose="020B0604020202020204" pitchFamily="34" charset="0"/>
              </a:rPr>
              <a:t>Hardware components </a:t>
            </a:r>
            <a:r>
              <a:rPr lang="en-US" altLang="en-US" dirty="0" smtClean="0">
                <a:latin typeface="Arial" panose="020B0604020202020204" pitchFamily="34" charset="0"/>
              </a:rPr>
              <a:t>needed to turn a </a:t>
            </a:r>
            <a:r>
              <a:rPr lang="en-US" altLang="en-US" b="1" dirty="0" smtClean="0">
                <a:latin typeface="Arial" panose="020B0604020202020204" pitchFamily="34" charset="0"/>
              </a:rPr>
              <a:t>stand-alone computer </a:t>
            </a:r>
            <a:r>
              <a:rPr lang="en-US" altLang="en-US" dirty="0" smtClean="0">
                <a:latin typeface="Arial" panose="020B0604020202020204" pitchFamily="34" charset="0"/>
              </a:rPr>
              <a:t>into a networked computer:</a:t>
            </a:r>
            <a:endParaRPr lang="en-US" altLang="en-US" dirty="0">
              <a:latin typeface="Arial" panose="020B0604020202020204" pitchFamily="34" charset="0"/>
            </a:endParaRPr>
          </a:p>
          <a:p>
            <a:pPr lvl="1"/>
            <a:r>
              <a:rPr lang="en-US" altLang="en-US" i="1" dirty="0">
                <a:latin typeface="Arial" panose="020B0604020202020204" pitchFamily="34" charset="0"/>
              </a:rPr>
              <a:t>Network interface </a:t>
            </a:r>
            <a:r>
              <a:rPr lang="en-US" altLang="en-US" i="1" dirty="0" smtClean="0">
                <a:latin typeface="Arial" panose="020B0604020202020204" pitchFamily="34" charset="0"/>
              </a:rPr>
              <a:t>card </a:t>
            </a:r>
            <a:r>
              <a:rPr lang="en-US" altLang="en-US" dirty="0" smtClean="0">
                <a:latin typeface="Arial" panose="020B0604020202020204" pitchFamily="34" charset="0"/>
              </a:rPr>
              <a:t>is an </a:t>
            </a:r>
            <a:r>
              <a:rPr lang="en-US" altLang="en-US" dirty="0">
                <a:latin typeface="Arial" panose="020B0604020202020204" pitchFamily="34" charset="0"/>
              </a:rPr>
              <a:t>add-on card plugged into a motherboard expansion slot that provides a connection between the computer and the network </a:t>
            </a:r>
          </a:p>
          <a:p>
            <a:pPr lvl="1"/>
            <a:r>
              <a:rPr lang="en-US" altLang="en-US" i="1" dirty="0">
                <a:latin typeface="Arial" panose="020B0604020202020204" pitchFamily="34" charset="0"/>
              </a:rPr>
              <a:t>Network </a:t>
            </a:r>
            <a:r>
              <a:rPr lang="en-US" altLang="en-US" i="1" dirty="0" smtClean="0">
                <a:latin typeface="Arial" panose="020B0604020202020204" pitchFamily="34" charset="0"/>
              </a:rPr>
              <a:t>medium</a:t>
            </a:r>
            <a:r>
              <a:rPr lang="en-US" altLang="en-US" dirty="0" smtClean="0">
                <a:latin typeface="Arial" panose="020B0604020202020204" pitchFamily="34" charset="0"/>
              </a:rPr>
              <a:t> is a </a:t>
            </a:r>
            <a:r>
              <a:rPr lang="en-US" altLang="en-US" dirty="0">
                <a:latin typeface="Arial" panose="020B0604020202020204" pitchFamily="34" charset="0"/>
              </a:rPr>
              <a:t>cable that plugs into the NIC and makes the connection between a computer and the rest of the network</a:t>
            </a:r>
          </a:p>
          <a:p>
            <a:pPr lvl="2"/>
            <a:r>
              <a:rPr lang="en-US" altLang="en-US" dirty="0">
                <a:latin typeface="Arial" panose="020B0604020202020204" pitchFamily="34" charset="0"/>
              </a:rPr>
              <a:t>Network media can also be the air waves, as in wireless networks</a:t>
            </a:r>
          </a:p>
          <a:p>
            <a:pPr lvl="1"/>
            <a:r>
              <a:rPr lang="en-US" altLang="en-US" i="1" dirty="0">
                <a:latin typeface="Arial" panose="020B0604020202020204" pitchFamily="34" charset="0"/>
              </a:rPr>
              <a:t>Interconnecting </a:t>
            </a:r>
            <a:r>
              <a:rPr lang="en-US" altLang="en-US" i="1" dirty="0" smtClean="0">
                <a:latin typeface="Arial" panose="020B0604020202020204" pitchFamily="34" charset="0"/>
              </a:rPr>
              <a:t>device</a:t>
            </a:r>
            <a:r>
              <a:rPr lang="en-US" altLang="en-US" dirty="0" smtClean="0">
                <a:latin typeface="Arial" panose="020B0604020202020204" pitchFamily="34" charset="0"/>
              </a:rPr>
              <a:t> allows </a:t>
            </a:r>
            <a:r>
              <a:rPr lang="en-US" altLang="en-US" dirty="0">
                <a:latin typeface="Arial" panose="020B0604020202020204" pitchFamily="34" charset="0"/>
              </a:rPr>
              <a:t>two or more computers to communicate on the network without having to be connected directly to one anothe</a:t>
            </a:r>
            <a:r>
              <a:rPr lang="en-US" altLang="en-US" sz="2200" dirty="0">
                <a:latin typeface="Arial" panose="020B0604020202020204" pitchFamily="34" charset="0"/>
              </a:rPr>
              <a:t>r</a:t>
            </a:r>
            <a:endParaRPr lang="en-US" altLang="zh-CN" dirty="0"/>
          </a:p>
          <a:p>
            <a:endParaRPr lang="zh-CN" altLang="en-US" dirty="0"/>
          </a:p>
        </p:txBody>
      </p:sp>
    </p:spTree>
    <p:extLst>
      <p:ext uri="{BB962C8B-B14F-4D97-AF65-F5344CB8AC3E}">
        <p14:creationId xmlns:p14="http://schemas.microsoft.com/office/powerpoint/2010/main" val="24063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a:t>
            </a:r>
            <a:r>
              <a:rPr lang="en-US" altLang="zh-CN" dirty="0" smtClean="0"/>
              <a:t>Components</a:t>
            </a:r>
            <a:endParaRPr lang="zh-CN" altLang="en-US" dirty="0"/>
          </a:p>
        </p:txBody>
      </p:sp>
      <p:pic>
        <p:nvPicPr>
          <p:cNvPr id="5" name="Picture Placeholder 4" descr="A network with 3 computers that are connected to a switch with cables.&#10;" title="A network of computers connected to a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366331" y="1037230"/>
            <a:ext cx="5459338" cy="4790735"/>
          </a:xfrm>
        </p:spPr>
      </p:pic>
    </p:spTree>
    <p:extLst>
      <p:ext uri="{BB962C8B-B14F-4D97-AF65-F5344CB8AC3E}">
        <p14:creationId xmlns:p14="http://schemas.microsoft.com/office/powerpoint/2010/main" val="247436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a:t>
            </a:r>
            <a:r>
              <a:rPr lang="en-US" altLang="zh-CN" dirty="0" smtClean="0"/>
              <a:t>Components</a:t>
            </a:r>
            <a:endParaRPr lang="zh-CN" altLang="en-US" dirty="0"/>
          </a:p>
        </p:txBody>
      </p:sp>
      <p:sp>
        <p:nvSpPr>
          <p:cNvPr id="3" name="Text Placeholder 2"/>
          <p:cNvSpPr>
            <a:spLocks noGrp="1"/>
          </p:cNvSpPr>
          <p:nvPr>
            <p:ph type="body" sz="quarter" idx="17"/>
          </p:nvPr>
        </p:nvSpPr>
        <p:spPr/>
        <p:txBody>
          <a:bodyPr/>
          <a:lstStyle/>
          <a:p>
            <a:r>
              <a:rPr lang="en-US" altLang="en-US" dirty="0" smtClean="0">
                <a:latin typeface="Arial" panose="020B0604020202020204" pitchFamily="34" charset="0"/>
              </a:rPr>
              <a:t>Network software can be divided into the following categories:</a:t>
            </a:r>
            <a:endParaRPr lang="en-US" altLang="en-US" dirty="0">
              <a:latin typeface="Arial" panose="020B0604020202020204" pitchFamily="34" charset="0"/>
            </a:endParaRPr>
          </a:p>
          <a:p>
            <a:pPr lvl="1"/>
            <a:r>
              <a:rPr lang="en-US" altLang="en-US" i="1" dirty="0">
                <a:latin typeface="Arial" panose="020B0604020202020204" pitchFamily="34" charset="0"/>
              </a:rPr>
              <a:t>Network clients and servers</a:t>
            </a:r>
            <a:endParaRPr lang="en-US" altLang="en-US" dirty="0">
              <a:latin typeface="Arial" panose="020B0604020202020204" pitchFamily="34" charset="0"/>
            </a:endParaRPr>
          </a:p>
          <a:p>
            <a:pPr lvl="2"/>
            <a:r>
              <a:rPr lang="en-US" altLang="en-US" b="1" dirty="0">
                <a:latin typeface="Arial" panose="020B0604020202020204" pitchFamily="34" charset="0"/>
              </a:rPr>
              <a:t>Network client software </a:t>
            </a:r>
            <a:r>
              <a:rPr lang="en-US" altLang="en-US" dirty="0">
                <a:latin typeface="Arial" panose="020B0604020202020204" pitchFamily="34" charset="0"/>
              </a:rPr>
              <a:t>requests information stored on another network computer or device</a:t>
            </a:r>
          </a:p>
          <a:p>
            <a:pPr lvl="2"/>
            <a:r>
              <a:rPr lang="en-US" altLang="en-US" b="1" dirty="0">
                <a:latin typeface="Arial" panose="020B0604020202020204" pitchFamily="34" charset="0"/>
              </a:rPr>
              <a:t>Network server software </a:t>
            </a:r>
            <a:r>
              <a:rPr lang="en-US" altLang="en-US" dirty="0">
                <a:latin typeface="Arial" panose="020B0604020202020204" pitchFamily="34" charset="0"/>
              </a:rPr>
              <a:t>allows a computer to share its resources </a:t>
            </a:r>
          </a:p>
          <a:p>
            <a:pPr lvl="1"/>
            <a:r>
              <a:rPr lang="en-US" altLang="en-US" i="1" dirty="0" smtClean="0">
                <a:latin typeface="Arial" panose="020B0604020202020204" pitchFamily="34" charset="0"/>
              </a:rPr>
              <a:t>Protocols</a:t>
            </a:r>
            <a:r>
              <a:rPr lang="en-US" altLang="en-US" dirty="0">
                <a:latin typeface="Arial" panose="020B0604020202020204" pitchFamily="34" charset="0"/>
              </a:rPr>
              <a:t> </a:t>
            </a:r>
            <a:endParaRPr lang="en-US" altLang="en-US" dirty="0" smtClean="0">
              <a:latin typeface="Arial" panose="020B0604020202020204" pitchFamily="34" charset="0"/>
            </a:endParaRPr>
          </a:p>
          <a:p>
            <a:pPr lvl="2"/>
            <a:r>
              <a:rPr lang="en-US" altLang="en-US" dirty="0" smtClean="0">
                <a:latin typeface="Arial" panose="020B0604020202020204" pitchFamily="34" charset="0"/>
              </a:rPr>
              <a:t>Network protocols define </a:t>
            </a:r>
            <a:r>
              <a:rPr lang="en-US" altLang="en-US" dirty="0">
                <a:latin typeface="Arial" panose="020B0604020202020204" pitchFamily="34" charset="0"/>
              </a:rPr>
              <a:t>the rules and formats a computer must use when sending information across the network</a:t>
            </a:r>
          </a:p>
          <a:p>
            <a:pPr lvl="1"/>
            <a:r>
              <a:rPr lang="en-US" altLang="en-US" i="1" dirty="0" smtClean="0">
                <a:latin typeface="Arial" panose="020B0604020202020204" pitchFamily="34" charset="0"/>
              </a:rPr>
              <a:t>Network Interface Card driver</a:t>
            </a:r>
            <a:endParaRPr lang="en-US" altLang="en-US" dirty="0" smtClean="0">
              <a:latin typeface="Arial" panose="020B0604020202020204" pitchFamily="34" charset="0"/>
            </a:endParaRPr>
          </a:p>
          <a:p>
            <a:pPr lvl="2"/>
            <a:r>
              <a:rPr lang="en-US" altLang="en-US" dirty="0" smtClean="0">
                <a:latin typeface="Arial" panose="020B0604020202020204" pitchFamily="34" charset="0"/>
              </a:rPr>
              <a:t>NIC drivers receives </a:t>
            </a:r>
            <a:r>
              <a:rPr lang="en-US" altLang="en-US" dirty="0">
                <a:latin typeface="Arial" panose="020B0604020202020204" pitchFamily="34" charset="0"/>
              </a:rPr>
              <a:t>data from protocols and forwards this data to the physical NIC</a:t>
            </a:r>
            <a:endParaRPr lang="en-US" altLang="en-US" sz="1600" dirty="0">
              <a:latin typeface="Arial" panose="020B0604020202020204" pitchFamily="34" charset="0"/>
            </a:endParaRPr>
          </a:p>
          <a:p>
            <a:endParaRPr lang="en-US" altLang="zh-CN" dirty="0"/>
          </a:p>
          <a:p>
            <a:endParaRPr lang="zh-CN" altLang="en-US" dirty="0"/>
          </a:p>
        </p:txBody>
      </p:sp>
    </p:spTree>
    <p:extLst>
      <p:ext uri="{BB962C8B-B14F-4D97-AF65-F5344CB8AC3E}">
        <p14:creationId xmlns:p14="http://schemas.microsoft.com/office/powerpoint/2010/main" val="191297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a:t>
            </a:r>
            <a:r>
              <a:rPr lang="en-US" altLang="zh-CN" dirty="0" smtClean="0"/>
              <a:t>Components</a:t>
            </a:r>
            <a:endParaRPr lang="zh-CN" altLang="en-US" dirty="0"/>
          </a:p>
        </p:txBody>
      </p:sp>
      <p:pic>
        <p:nvPicPr>
          <p:cNvPr id="5" name="Picture Placeholder 4" descr="The Properties dialog box of a network connection in Windows. The N I C driver that the network connection uses is displayed in the dialog box along with the network client software, network server software, and network protocol.&#10;" title="The properties of a network connection in Window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33222" y="1299528"/>
            <a:ext cx="5725555" cy="4245917"/>
          </a:xfrm>
        </p:spPr>
      </p:pic>
    </p:spTree>
    <p:extLst>
      <p:ext uri="{BB962C8B-B14F-4D97-AF65-F5344CB8AC3E}">
        <p14:creationId xmlns:p14="http://schemas.microsoft.com/office/powerpoint/2010/main" val="325076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Steps of Network Communication</a:t>
            </a:r>
            <a:endParaRPr lang="zh-CN" altLang="en-US" dirty="0"/>
          </a:p>
        </p:txBody>
      </p:sp>
      <p:sp>
        <p:nvSpPr>
          <p:cNvPr id="3" name="Text Placeholder 2"/>
          <p:cNvSpPr>
            <a:spLocks noGrp="1"/>
          </p:cNvSpPr>
          <p:nvPr>
            <p:ph type="body" sz="quarter" idx="17"/>
          </p:nvPr>
        </p:nvSpPr>
        <p:spPr/>
        <p:txBody>
          <a:bodyPr/>
          <a:lstStyle/>
          <a:p>
            <a:r>
              <a:rPr lang="en-US" altLang="en-US" dirty="0">
                <a:solidFill>
                  <a:srgbClr val="004A78"/>
                </a:solidFill>
                <a:latin typeface="Arial" panose="020B0604020202020204" pitchFamily="34" charset="0"/>
              </a:rPr>
              <a:t>Application tries to access a network resource by sending a message</a:t>
            </a:r>
          </a:p>
          <a:p>
            <a:r>
              <a:rPr lang="en-US" altLang="en-US" dirty="0" smtClean="0">
                <a:solidFill>
                  <a:srgbClr val="004A78"/>
                </a:solidFill>
                <a:latin typeface="Arial" panose="020B0604020202020204" pitchFamily="34" charset="0"/>
              </a:rPr>
              <a:t>Client </a:t>
            </a:r>
            <a:r>
              <a:rPr lang="en-US" altLang="en-US" dirty="0">
                <a:solidFill>
                  <a:srgbClr val="004A78"/>
                </a:solidFill>
                <a:latin typeface="Arial" panose="020B0604020202020204" pitchFamily="34" charset="0"/>
              </a:rPr>
              <a:t>software formats the message and passes the message on to the network protocol</a:t>
            </a:r>
          </a:p>
          <a:p>
            <a:r>
              <a:rPr lang="en-US" altLang="en-US" dirty="0" smtClean="0">
                <a:solidFill>
                  <a:srgbClr val="004A78"/>
                </a:solidFill>
                <a:latin typeface="Arial" panose="020B0604020202020204" pitchFamily="34" charset="0"/>
              </a:rPr>
              <a:t>Protocol </a:t>
            </a:r>
            <a:r>
              <a:rPr lang="en-US" altLang="en-US" dirty="0">
                <a:solidFill>
                  <a:srgbClr val="004A78"/>
                </a:solidFill>
                <a:latin typeface="Arial" panose="020B0604020202020204" pitchFamily="34" charset="0"/>
              </a:rPr>
              <a:t>packages the message in a format suitable for the network and sends it to the NIC driver</a:t>
            </a:r>
          </a:p>
          <a:p>
            <a:r>
              <a:rPr lang="en-US" altLang="en-US" dirty="0" smtClean="0">
                <a:solidFill>
                  <a:srgbClr val="004A78"/>
                </a:solidFill>
                <a:latin typeface="Arial" panose="020B0604020202020204" pitchFamily="34" charset="0"/>
              </a:rPr>
              <a:t>NIC </a:t>
            </a:r>
            <a:r>
              <a:rPr lang="en-US" altLang="en-US" dirty="0">
                <a:solidFill>
                  <a:srgbClr val="004A78"/>
                </a:solidFill>
                <a:latin typeface="Arial" panose="020B0604020202020204" pitchFamily="34" charset="0"/>
              </a:rPr>
              <a:t>driver sends data in the request to the NIC card to be converted into necessary signals to be transmitted on the network</a:t>
            </a:r>
          </a:p>
          <a:p>
            <a:pPr marL="0" indent="0">
              <a:buNone/>
            </a:pPr>
            <a:endParaRPr lang="en-US" altLang="zh-CN" dirty="0">
              <a:solidFill>
                <a:srgbClr val="004A78"/>
              </a:solidFill>
            </a:endParaRPr>
          </a:p>
          <a:p>
            <a:pPr marL="342900" indent="-342900">
              <a:buFont typeface="Arial" panose="020B0604020202020204" pitchFamily="34" charset="0"/>
              <a:buChar char="•"/>
            </a:pPr>
            <a:r>
              <a:rPr lang="en-US" altLang="zh-CN" dirty="0" smtClean="0">
                <a:solidFill>
                  <a:srgbClr val="004A78"/>
                </a:solidFill>
              </a:rPr>
              <a:t>Steps taken at the server side are essentially the reverse of those on the client side</a:t>
            </a:r>
          </a:p>
          <a:p>
            <a:pPr marL="0" indent="0">
              <a:buNone/>
            </a:pPr>
            <a:endParaRPr lang="zh-CN" altLang="en-US" dirty="0">
              <a:solidFill>
                <a:srgbClr val="004A78"/>
              </a:solidFill>
            </a:endParaRPr>
          </a:p>
        </p:txBody>
      </p:sp>
    </p:spTree>
    <p:extLst>
      <p:ext uri="{BB962C8B-B14F-4D97-AF65-F5344CB8AC3E}">
        <p14:creationId xmlns:p14="http://schemas.microsoft.com/office/powerpoint/2010/main" val="211878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Layers of the Network Communication Process</a:t>
            </a:r>
            <a:endParaRPr lang="zh-CN" altLang="en-US" dirty="0"/>
          </a:p>
        </p:txBody>
      </p:sp>
      <p:sp>
        <p:nvSpPr>
          <p:cNvPr id="3" name="Text Placeholder 2"/>
          <p:cNvSpPr>
            <a:spLocks noGrp="1"/>
          </p:cNvSpPr>
          <p:nvPr>
            <p:ph type="body" sz="quarter" idx="17"/>
          </p:nvPr>
        </p:nvSpPr>
        <p:spPr>
          <a:xfrm>
            <a:off x="743576" y="2114550"/>
            <a:ext cx="5361949" cy="4394200"/>
          </a:xfrm>
        </p:spPr>
        <p:txBody>
          <a:bodyPr/>
          <a:lstStyle/>
          <a:p>
            <a:r>
              <a:rPr lang="en-US" altLang="en-US" dirty="0">
                <a:latin typeface="Arial" panose="020B0604020202020204" pitchFamily="34" charset="0"/>
              </a:rPr>
              <a:t>Each step required for a client to access network resources is referred to as a “layer”</a:t>
            </a:r>
          </a:p>
          <a:p>
            <a:r>
              <a:rPr lang="en-US" altLang="en-US" dirty="0">
                <a:latin typeface="Arial" panose="020B0604020202020204" pitchFamily="34" charset="0"/>
              </a:rPr>
              <a:t>Each layer has a task and all layers work together</a:t>
            </a:r>
          </a:p>
          <a:p>
            <a:r>
              <a:rPr lang="en-US" altLang="zh-CN" dirty="0" smtClean="0"/>
              <a:t>Figure 1-7 depicts this process</a:t>
            </a:r>
          </a:p>
        </p:txBody>
      </p:sp>
      <p:pic>
        <p:nvPicPr>
          <p:cNvPr id="4" name="Picture Placeholder 4" descr="Layers of the network communication process. Network communication involves a sending machine, the network medium and a receiving machine. In the sending machine, communication flows through layers beginning from the user application, network software, network protocol, network interface and then on to the network medium. Through the network medium, the communication reaches the receiving machine which has the same communication layers as the sending machine. In the receiving machine, the communication goes through the network interface, network protocol, network software and then on to the user application.&#10;" title="Layers of the network communication proc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525" y="1321605"/>
            <a:ext cx="4614387" cy="4583895"/>
          </a:xfrm>
          <a:prstGeom prst="rect">
            <a:avLst/>
          </a:prstGeom>
        </p:spPr>
      </p:pic>
    </p:spTree>
    <p:extLst>
      <p:ext uri="{BB962C8B-B14F-4D97-AF65-F5344CB8AC3E}">
        <p14:creationId xmlns:p14="http://schemas.microsoft.com/office/powerpoint/2010/main" val="364947879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aeb4a7c9-bc69-4a98-84ec-5a35baeb84bb"/>
    <ds:schemaRef ds:uri="http://purl.org/dc/elements/1.1/"/>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cb2c73f9-b1ae-4d74-94e3-1ed1189efdaa"/>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3095</TotalTime>
  <Words>2157</Words>
  <Application>Microsoft Office PowerPoint</Application>
  <PresentationFormat>Widescreen</PresentationFormat>
  <Paragraphs>187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vt:lpstr>
      <vt:lpstr>Calibri</vt:lpstr>
      <vt:lpstr>DengXian</vt:lpstr>
      <vt:lpstr>Helvetica</vt:lpstr>
      <vt:lpstr>LucidaGrande</vt:lpstr>
      <vt:lpstr>Open Sans</vt:lpstr>
      <vt:lpstr>Summer Font</vt:lpstr>
      <vt:lpstr>Office Theme</vt:lpstr>
      <vt:lpstr>Introduction to Computer Networks</vt:lpstr>
      <vt:lpstr>Learning Outcomes</vt:lpstr>
      <vt:lpstr>The Fundamentals of Network Communication</vt:lpstr>
      <vt:lpstr>Network Components</vt:lpstr>
      <vt:lpstr>Network Components</vt:lpstr>
      <vt:lpstr>Network Components</vt:lpstr>
      <vt:lpstr>Network Components</vt:lpstr>
      <vt:lpstr>Steps of Network Communication</vt:lpstr>
      <vt:lpstr>Layers of the Network Communication Process</vt:lpstr>
      <vt:lpstr>Layers of the Network Communication Process</vt:lpstr>
      <vt:lpstr>How Two Computers Communicate on a Local Area Network (LAN)</vt:lpstr>
      <vt:lpstr>How Two Computers Communicate on a Local Area Network (LAN)</vt:lpstr>
      <vt:lpstr>LANs, Internetworks, WANs, and MANs</vt:lpstr>
      <vt:lpstr>LANs, Internetworks, WANs, and MANs</vt:lpstr>
      <vt:lpstr>LANs, Internetworks, WANs, and MANs</vt:lpstr>
      <vt:lpstr>LANs, Internetworks, WANs, and MANs</vt:lpstr>
      <vt:lpstr>LANs, Internetworks, WANs, and MANs</vt:lpstr>
      <vt:lpstr>LANs, Internetworks, WANs, and MANs</vt:lpstr>
      <vt:lpstr>Internet, Intranet, and Extranet</vt:lpstr>
      <vt:lpstr>Packets and Frames</vt:lpstr>
      <vt:lpstr>Packets and Frames</vt:lpstr>
      <vt:lpstr>Clients and Servers</vt:lpstr>
      <vt:lpstr>Clients and Servers</vt:lpstr>
      <vt:lpstr>Network Models</vt:lpstr>
      <vt:lpstr>Peer-to-Peer/Workgroup Model</vt:lpstr>
      <vt:lpstr>Server/Domain-Based Model</vt:lpstr>
      <vt:lpstr>Server/Domain-Based Model</vt:lpstr>
      <vt:lpstr>Server/Domain-Based Model</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Yong Sheng SOH</cp:lastModifiedBy>
  <cp:revision>94</cp:revision>
  <cp:lastPrinted>2016-10-03T15:29:39Z</cp:lastPrinted>
  <dcterms:created xsi:type="dcterms:W3CDTF">2018-10-31T14:29:44Z</dcterms:created>
  <dcterms:modified xsi:type="dcterms:W3CDTF">2023-08-11T07:13:18Z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