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348" r:id="rId5"/>
    <p:sldId id="257" r:id="rId6"/>
    <p:sldId id="301" r:id="rId7"/>
    <p:sldId id="302" r:id="rId8"/>
    <p:sldId id="303" r:id="rId9"/>
    <p:sldId id="306" r:id="rId10"/>
    <p:sldId id="307" r:id="rId11"/>
    <p:sldId id="308" r:id="rId12"/>
    <p:sldId id="309" r:id="rId13"/>
    <p:sldId id="310" r:id="rId14"/>
    <p:sldId id="311" r:id="rId15"/>
    <p:sldId id="312" r:id="rId16"/>
    <p:sldId id="314" r:id="rId17"/>
    <p:sldId id="315" r:id="rId18"/>
    <p:sldId id="316" r:id="rId19"/>
    <p:sldId id="317" r:id="rId20"/>
    <p:sldId id="318" r:id="rId21"/>
    <p:sldId id="319" r:id="rId22"/>
    <p:sldId id="320" r:id="rId23"/>
    <p:sldId id="321" r:id="rId24"/>
    <p:sldId id="333" r:id="rId25"/>
    <p:sldId id="334" r:id="rId26"/>
    <p:sldId id="299"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629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BF68FF-4FF5-4305-BBBB-BC662919CD5D}" v="20" dt="2020-12-21T19:36:46.2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29"/>
  </p:normalViewPr>
  <p:slideViewPr>
    <p:cSldViewPr snapToGrid="0" snapToObjects="1">
      <p:cViewPr varScale="1">
        <p:scale>
          <a:sx n="115" d="100"/>
          <a:sy n="115" d="100"/>
        </p:scale>
        <p:origin x="432"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D1BF68FF-4FF5-4305-BBBB-BC662919CD5D}"/>
    <pc:docChg chg="modSld">
      <pc:chgData name="Greenhouse, Brooke" userId="452988ab-1343-4483-bbbf-06c809cf8e3f" providerId="ADAL" clId="{D1BF68FF-4FF5-4305-BBBB-BC662919CD5D}" dt="2020-12-21T19:36:46.266" v="19" actId="962"/>
      <pc:docMkLst>
        <pc:docMk/>
      </pc:docMkLst>
      <pc:sldChg chg="modSp">
        <pc:chgData name="Greenhouse, Brooke" userId="452988ab-1343-4483-bbbf-06c809cf8e3f" providerId="ADAL" clId="{D1BF68FF-4FF5-4305-BBBB-BC662919CD5D}" dt="2020-12-21T19:34:17.896" v="1" actId="962"/>
        <pc:sldMkLst>
          <pc:docMk/>
          <pc:sldMk cId="618470759" sldId="307"/>
        </pc:sldMkLst>
        <pc:picChg chg="mod">
          <ac:chgData name="Greenhouse, Brooke" userId="452988ab-1343-4483-bbbf-06c809cf8e3f" providerId="ADAL" clId="{D1BF68FF-4FF5-4305-BBBB-BC662919CD5D}" dt="2020-12-21T19:34:17.896" v="1" actId="962"/>
          <ac:picMkLst>
            <pc:docMk/>
            <pc:sldMk cId="618470759" sldId="307"/>
            <ac:picMk id="5" creationId="{00000000-0000-0000-0000-000000000000}"/>
          </ac:picMkLst>
        </pc:picChg>
      </pc:sldChg>
      <pc:sldChg chg="modSp">
        <pc:chgData name="Greenhouse, Brooke" userId="452988ab-1343-4483-bbbf-06c809cf8e3f" providerId="ADAL" clId="{D1BF68FF-4FF5-4305-BBBB-BC662919CD5D}" dt="2020-12-21T19:35:15.838" v="3" actId="962"/>
        <pc:sldMkLst>
          <pc:docMk/>
          <pc:sldMk cId="497108193" sldId="308"/>
        </pc:sldMkLst>
        <pc:picChg chg="mod">
          <ac:chgData name="Greenhouse, Brooke" userId="452988ab-1343-4483-bbbf-06c809cf8e3f" providerId="ADAL" clId="{D1BF68FF-4FF5-4305-BBBB-BC662919CD5D}" dt="2020-12-21T19:35:15.838" v="3" actId="962"/>
          <ac:picMkLst>
            <pc:docMk/>
            <pc:sldMk cId="497108193" sldId="308"/>
            <ac:picMk id="5" creationId="{00000000-0000-0000-0000-000000000000}"/>
          </ac:picMkLst>
        </pc:picChg>
      </pc:sldChg>
      <pc:sldChg chg="modSp">
        <pc:chgData name="Greenhouse, Brooke" userId="452988ab-1343-4483-bbbf-06c809cf8e3f" providerId="ADAL" clId="{D1BF68FF-4FF5-4305-BBBB-BC662919CD5D}" dt="2020-12-21T19:35:25.743" v="5" actId="962"/>
        <pc:sldMkLst>
          <pc:docMk/>
          <pc:sldMk cId="1389295319" sldId="311"/>
        </pc:sldMkLst>
        <pc:picChg chg="mod">
          <ac:chgData name="Greenhouse, Brooke" userId="452988ab-1343-4483-bbbf-06c809cf8e3f" providerId="ADAL" clId="{D1BF68FF-4FF5-4305-BBBB-BC662919CD5D}" dt="2020-12-21T19:35:25.743" v="5" actId="962"/>
          <ac:picMkLst>
            <pc:docMk/>
            <pc:sldMk cId="1389295319" sldId="311"/>
            <ac:picMk id="5" creationId="{00000000-0000-0000-0000-000000000000}"/>
          </ac:picMkLst>
        </pc:picChg>
      </pc:sldChg>
      <pc:sldChg chg="modSp">
        <pc:chgData name="Greenhouse, Brooke" userId="452988ab-1343-4483-bbbf-06c809cf8e3f" providerId="ADAL" clId="{D1BF68FF-4FF5-4305-BBBB-BC662919CD5D}" dt="2020-12-21T19:35:49.716" v="9" actId="962"/>
        <pc:sldMkLst>
          <pc:docMk/>
          <pc:sldMk cId="304810579" sldId="320"/>
        </pc:sldMkLst>
        <pc:picChg chg="mod">
          <ac:chgData name="Greenhouse, Brooke" userId="452988ab-1343-4483-bbbf-06c809cf8e3f" providerId="ADAL" clId="{D1BF68FF-4FF5-4305-BBBB-BC662919CD5D}" dt="2020-12-21T19:35:49.716" v="9" actId="962"/>
          <ac:picMkLst>
            <pc:docMk/>
            <pc:sldMk cId="304810579" sldId="320"/>
            <ac:picMk id="5" creationId="{00000000-0000-0000-0000-000000000000}"/>
          </ac:picMkLst>
        </pc:picChg>
      </pc:sldChg>
      <pc:sldChg chg="modSp">
        <pc:chgData name="Greenhouse, Brooke" userId="452988ab-1343-4483-bbbf-06c809cf8e3f" providerId="ADAL" clId="{D1BF68FF-4FF5-4305-BBBB-BC662919CD5D}" dt="2020-12-21T19:36:22.605" v="15" actId="962"/>
        <pc:sldMkLst>
          <pc:docMk/>
          <pc:sldMk cId="2518449873" sldId="324"/>
        </pc:sldMkLst>
        <pc:picChg chg="mod">
          <ac:chgData name="Greenhouse, Brooke" userId="452988ab-1343-4483-bbbf-06c809cf8e3f" providerId="ADAL" clId="{D1BF68FF-4FF5-4305-BBBB-BC662919CD5D}" dt="2020-12-21T19:36:22.605" v="15" actId="962"/>
          <ac:picMkLst>
            <pc:docMk/>
            <pc:sldMk cId="2518449873" sldId="324"/>
            <ac:picMk id="5" creationId="{00000000-0000-0000-0000-000000000000}"/>
          </ac:picMkLst>
        </pc:picChg>
      </pc:sldChg>
      <pc:sldChg chg="modSp">
        <pc:chgData name="Greenhouse, Brooke" userId="452988ab-1343-4483-bbbf-06c809cf8e3f" providerId="ADAL" clId="{D1BF68FF-4FF5-4305-BBBB-BC662919CD5D}" dt="2020-12-21T19:36:38.195" v="17" actId="962"/>
        <pc:sldMkLst>
          <pc:docMk/>
          <pc:sldMk cId="3348641300" sldId="331"/>
        </pc:sldMkLst>
        <pc:picChg chg="mod">
          <ac:chgData name="Greenhouse, Brooke" userId="452988ab-1343-4483-bbbf-06c809cf8e3f" providerId="ADAL" clId="{D1BF68FF-4FF5-4305-BBBB-BC662919CD5D}" dt="2020-12-21T19:36:38.195" v="17" actId="962"/>
          <ac:picMkLst>
            <pc:docMk/>
            <pc:sldMk cId="3348641300" sldId="331"/>
            <ac:picMk id="5" creationId="{00000000-0000-0000-0000-000000000000}"/>
          </ac:picMkLst>
        </pc:picChg>
      </pc:sldChg>
      <pc:sldChg chg="modSp">
        <pc:chgData name="Greenhouse, Brooke" userId="452988ab-1343-4483-bbbf-06c809cf8e3f" providerId="ADAL" clId="{D1BF68FF-4FF5-4305-BBBB-BC662919CD5D}" dt="2020-12-21T19:36:46.266" v="19" actId="962"/>
        <pc:sldMkLst>
          <pc:docMk/>
          <pc:sldMk cId="1701624102" sldId="332"/>
        </pc:sldMkLst>
        <pc:picChg chg="mod">
          <ac:chgData name="Greenhouse, Brooke" userId="452988ab-1343-4483-bbbf-06c809cf8e3f" providerId="ADAL" clId="{D1BF68FF-4FF5-4305-BBBB-BC662919CD5D}" dt="2020-12-21T19:36:46.266" v="19" actId="962"/>
          <ac:picMkLst>
            <pc:docMk/>
            <pc:sldMk cId="1701624102" sldId="332"/>
            <ac:picMk id="5" creationId="{00000000-0000-0000-0000-000000000000}"/>
          </ac:picMkLst>
        </pc:picChg>
      </pc:sldChg>
      <pc:sldChg chg="modSp">
        <pc:chgData name="Greenhouse, Brooke" userId="452988ab-1343-4483-bbbf-06c809cf8e3f" providerId="ADAL" clId="{D1BF68FF-4FF5-4305-BBBB-BC662919CD5D}" dt="2020-12-21T19:35:59.731" v="11" actId="962"/>
        <pc:sldMkLst>
          <pc:docMk/>
          <pc:sldMk cId="3422105856" sldId="333"/>
        </pc:sldMkLst>
        <pc:picChg chg="mod">
          <ac:chgData name="Greenhouse, Brooke" userId="452988ab-1343-4483-bbbf-06c809cf8e3f" providerId="ADAL" clId="{D1BF68FF-4FF5-4305-BBBB-BC662919CD5D}" dt="2020-12-21T19:35:59.731" v="11" actId="962"/>
          <ac:picMkLst>
            <pc:docMk/>
            <pc:sldMk cId="3422105856" sldId="333"/>
            <ac:picMk id="5" creationId="{00000000-0000-0000-0000-000000000000}"/>
          </ac:picMkLst>
        </pc:picChg>
      </pc:sldChg>
      <pc:sldChg chg="modSp">
        <pc:chgData name="Greenhouse, Brooke" userId="452988ab-1343-4483-bbbf-06c809cf8e3f" providerId="ADAL" clId="{D1BF68FF-4FF5-4305-BBBB-BC662919CD5D}" dt="2020-12-21T19:36:08.265" v="13" actId="962"/>
        <pc:sldMkLst>
          <pc:docMk/>
          <pc:sldMk cId="1779359289" sldId="334"/>
        </pc:sldMkLst>
        <pc:picChg chg="mod">
          <ac:chgData name="Greenhouse, Brooke" userId="452988ab-1343-4483-bbbf-06c809cf8e3f" providerId="ADAL" clId="{D1BF68FF-4FF5-4305-BBBB-BC662919CD5D}" dt="2020-12-21T19:36:08.265" v="13" actId="962"/>
          <ac:picMkLst>
            <pc:docMk/>
            <pc:sldMk cId="1779359289" sldId="334"/>
            <ac:picMk id="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8/11/2023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8/11/2023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smtClean="0"/>
              <a:t>ST2421 - Infocomm Security and Network Fundamentals</a:t>
            </a:r>
            <a:endParaRPr lang="en-US"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smtClean="0"/>
              <a:t>ST2421 - Infocomm Security and Network Fundamentals</a:t>
            </a:r>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smtClean="0"/>
              <a:t>ST2421 - Infocomm Security and Network Fundamentals</a:t>
            </a:r>
            <a:endParaRPr lang="en-US" altLang="zh-C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smtClean="0"/>
              <a:t>ST2421 - Infocomm Security and Network Fundamentals</a:t>
            </a:r>
            <a:endParaRPr lang="en-US" altLang="zh-CN"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hyperlink" Target="https://virustotal.com/" TargetMode="External"/><Relationship Id="rId3" Type="http://schemas.openxmlformats.org/officeDocument/2006/relationships/hyperlink" Target="https://security.snyk.io/" TargetMode="External"/><Relationship Id="rId7" Type="http://schemas.openxmlformats.org/officeDocument/2006/relationships/hyperlink" Target="https://attack.mitre.org/" TargetMode="External"/><Relationship Id="rId2" Type="http://schemas.openxmlformats.org/officeDocument/2006/relationships/hyperlink" Target="https://vuldb.com/" TargetMode="External"/><Relationship Id="rId1" Type="http://schemas.openxmlformats.org/officeDocument/2006/relationships/slideLayout" Target="../slideLayouts/slideLayout10.xml"/><Relationship Id="rId6" Type="http://schemas.openxmlformats.org/officeDocument/2006/relationships/hyperlink" Target="https://nvd.nist.gov/vuln/search" TargetMode="External"/><Relationship Id="rId5" Type="http://schemas.openxmlformats.org/officeDocument/2006/relationships/hyperlink" Target="https://www.exploit-db.com/" TargetMode="External"/><Relationship Id="rId4" Type="http://schemas.openxmlformats.org/officeDocument/2006/relationships/hyperlink" Target="https://cve.mitre.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hreatmap.checkpoint.com/" TargetMode="External"/><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sci-hub.se/" TargetMode="External"/><Relationship Id="rId7" Type="http://schemas.openxmlformats.org/officeDocument/2006/relationships/hyperlink" Target="https://riseup.net/" TargetMode="External"/><Relationship Id="rId2" Type="http://schemas.openxmlformats.org/officeDocument/2006/relationships/image" Target="../media/image5.jpg"/><Relationship Id="rId1" Type="http://schemas.openxmlformats.org/officeDocument/2006/relationships/slideLayout" Target="../slideLayouts/slideLayout9.xml"/><Relationship Id="rId6" Type="http://schemas.openxmlformats.org/officeDocument/2006/relationships/hyperlink" Target="https://keybase.io/" TargetMode="External"/><Relationship Id="rId5" Type="http://schemas.openxmlformats.org/officeDocument/2006/relationships/hyperlink" Target="https://darknetone.com/market/dread/" TargetMode="External"/><Relationship Id="rId4" Type="http://schemas.openxmlformats.org/officeDocument/2006/relationships/hyperlink" Target="https://ahmia.f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r>
              <a:rPr lang="en-US" altLang="zh-CN" dirty="0"/>
              <a:t>Topic 2B</a:t>
            </a:r>
            <a:endParaRPr lang="en-US" dirty="0"/>
          </a:p>
        </p:txBody>
      </p:sp>
      <p:sp>
        <p:nvSpPr>
          <p:cNvPr id="7" name="Title 6"/>
          <p:cNvSpPr>
            <a:spLocks noGrp="1"/>
          </p:cNvSpPr>
          <p:nvPr>
            <p:ph type="title"/>
          </p:nvPr>
        </p:nvSpPr>
        <p:spPr>
          <a:xfrm>
            <a:off x="3996910" y="4035474"/>
            <a:ext cx="6402684" cy="993726"/>
          </a:xfrm>
        </p:spPr>
        <p:txBody>
          <a:bodyPr/>
          <a:lstStyle/>
          <a:p>
            <a:r>
              <a:rPr lang="en-US" b="0" dirty="0"/>
              <a:t>Systems Security</a:t>
            </a:r>
          </a:p>
        </p:txBody>
      </p:sp>
      <p:sp>
        <p:nvSpPr>
          <p:cNvPr id="5" name="Footer Placeholder 4"/>
          <p:cNvSpPr>
            <a:spLocks noGrp="1"/>
          </p:cNvSpPr>
          <p:nvPr>
            <p:ph type="ftr" sz="quarter" idx="3"/>
          </p:nvPr>
        </p:nvSpPr>
        <p:spPr/>
        <p:txBody>
          <a:bodyPr/>
          <a:lstStyle/>
          <a:p>
            <a:pPr algn="r"/>
            <a:r>
              <a:rPr lang="en-US" altLang="zh-CN" dirty="0" smtClean="0"/>
              <a:t>ST2421 : Infocomm Security and Network Fundamentals</a:t>
            </a:r>
            <a:endParaRPr lang="en-US" altLang="zh-CN" dirty="0"/>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Confirm Boot Integrity</a:t>
            </a:r>
            <a:endParaRPr lang="zh-CN" altLang="en-US" dirty="0"/>
          </a:p>
        </p:txBody>
      </p:sp>
      <p:sp>
        <p:nvSpPr>
          <p:cNvPr id="3" name="Text Placeholder 2"/>
          <p:cNvSpPr>
            <a:spLocks noGrp="1"/>
          </p:cNvSpPr>
          <p:nvPr>
            <p:ph type="body" sz="quarter" idx="17"/>
          </p:nvPr>
        </p:nvSpPr>
        <p:spPr/>
        <p:txBody>
          <a:bodyPr/>
          <a:lstStyle/>
          <a:p>
            <a:r>
              <a:rPr lang="en-US" altLang="zh-CN" dirty="0"/>
              <a:t>Ensuring secure startup involves the Unified Extensible Firmware Interface (UEFI) and its boot security features</a:t>
            </a:r>
          </a:p>
          <a:p>
            <a:r>
              <a:rPr lang="en-US" altLang="zh-CN" dirty="0"/>
              <a:t>Unified Extensible Firmware Interface (UEFI)</a:t>
            </a:r>
          </a:p>
          <a:p>
            <a:pPr lvl="1"/>
            <a:r>
              <a:rPr lang="en-US" altLang="zh-CN" dirty="0"/>
              <a:t>Early booting processes used firmware called the </a:t>
            </a:r>
            <a:r>
              <a:rPr lang="en-US" altLang="zh-CN" i="1" dirty="0"/>
              <a:t>BIOS</a:t>
            </a:r>
            <a:r>
              <a:rPr lang="en-US" altLang="zh-CN" dirty="0"/>
              <a:t> (</a:t>
            </a:r>
            <a:r>
              <a:rPr lang="en-US" altLang="zh-CN" i="1" dirty="0"/>
              <a:t>Basic Input/Output System</a:t>
            </a:r>
            <a:r>
              <a:rPr lang="en-US" altLang="zh-CN" dirty="0"/>
              <a:t>)</a:t>
            </a:r>
          </a:p>
          <a:p>
            <a:pPr lvl="1"/>
            <a:r>
              <a:rPr lang="en-US" altLang="zh-CN" dirty="0"/>
              <a:t>To add functionality, an improved firmware interface was developed to replace BIOS</a:t>
            </a:r>
          </a:p>
          <a:p>
            <a:pPr lvl="1"/>
            <a:r>
              <a:rPr lang="en-US" altLang="zh-CN" b="1" dirty="0"/>
              <a:t>UEFI</a:t>
            </a:r>
            <a:r>
              <a:rPr lang="en-US" altLang="zh-CN" dirty="0"/>
              <a:t> includes:</a:t>
            </a:r>
          </a:p>
          <a:p>
            <a:pPr lvl="2"/>
            <a:r>
              <a:rPr lang="en-US" altLang="zh-CN" dirty="0"/>
              <a:t>The ability to access hard drives that are larger than 2TB</a:t>
            </a:r>
          </a:p>
          <a:p>
            <a:pPr lvl="2"/>
            <a:r>
              <a:rPr lang="en-US" altLang="zh-CN" dirty="0"/>
              <a:t>Support for an unlimited number of primary hard drive partitions</a:t>
            </a:r>
          </a:p>
          <a:p>
            <a:pPr lvl="2"/>
            <a:r>
              <a:rPr lang="en-US" altLang="zh-CN" dirty="0"/>
              <a:t>Faster booting</a:t>
            </a:r>
          </a:p>
          <a:p>
            <a:pPr lvl="2"/>
            <a:r>
              <a:rPr lang="en-US" altLang="zh-CN" dirty="0"/>
              <a:t>Support for networking functionality in the UEFI firmware itself to aid in troubleshooting</a:t>
            </a:r>
            <a:endParaRPr lang="zh-CN" altLang="en-US" dirty="0"/>
          </a:p>
        </p:txBody>
      </p:sp>
    </p:spTree>
    <p:extLst>
      <p:ext uri="{BB962C8B-B14F-4D97-AF65-F5344CB8AC3E}">
        <p14:creationId xmlns:p14="http://schemas.microsoft.com/office/powerpoint/2010/main" val="3758052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Confirm Boot Integrity</a:t>
            </a:r>
            <a:endParaRPr lang="zh-CN" altLang="en-US" dirty="0"/>
          </a:p>
        </p:txBody>
      </p:sp>
      <p:pic>
        <p:nvPicPr>
          <p:cNvPr id="5" name="Picture Placeholder 4" descr="An illustration shows how a sandbox can be used in an operating system. The computer is made of physical hardware on which drivers are installed. On top of the drivers lies the operating system that has files and settings. Applications usually interact with the operating system. A sandbox is a separate layer on the operating system that has files and settings over which an application is installed. A sandboxed application interacts with the operating system through the sandbox."/>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993136" y="1245964"/>
            <a:ext cx="6205728" cy="4828032"/>
          </a:xfrm>
          <a:prstGeom prst="rect">
            <a:avLst/>
          </a:prstGeom>
          <a:noFill/>
          <a:ln>
            <a:noFill/>
          </a:ln>
        </p:spPr>
      </p:pic>
    </p:spTree>
    <p:extLst>
      <p:ext uri="{BB962C8B-B14F-4D97-AF65-F5344CB8AC3E}">
        <p14:creationId xmlns:p14="http://schemas.microsoft.com/office/powerpoint/2010/main" val="138929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Confirm Boot Integrity</a:t>
            </a:r>
            <a:endParaRPr lang="zh-CN" altLang="en-US" dirty="0"/>
          </a:p>
        </p:txBody>
      </p:sp>
      <p:sp>
        <p:nvSpPr>
          <p:cNvPr id="3" name="Text Placeholder 2"/>
          <p:cNvSpPr>
            <a:spLocks noGrp="1"/>
          </p:cNvSpPr>
          <p:nvPr>
            <p:ph type="body" sz="quarter" idx="17"/>
          </p:nvPr>
        </p:nvSpPr>
        <p:spPr/>
        <p:txBody>
          <a:bodyPr/>
          <a:lstStyle/>
          <a:p>
            <a:r>
              <a:rPr lang="en-US" altLang="zh-CN" dirty="0"/>
              <a:t>Boot Security</a:t>
            </a:r>
          </a:p>
          <a:p>
            <a:pPr lvl="1"/>
            <a:r>
              <a:rPr lang="en-US" altLang="zh-CN" dirty="0"/>
              <a:t>The ability to update the BIOS in firmware opened the door for a threat actor to create malware to infect the BIOS (called a </a:t>
            </a:r>
            <a:r>
              <a:rPr lang="en-US" altLang="zh-CN" i="1" dirty="0"/>
              <a:t>BIOS attack</a:t>
            </a:r>
            <a:r>
              <a:rPr lang="en-US" altLang="zh-CN" dirty="0"/>
              <a:t>)</a:t>
            </a:r>
          </a:p>
          <a:p>
            <a:pPr lvl="1"/>
            <a:r>
              <a:rPr lang="en-US" altLang="zh-CN" dirty="0"/>
              <a:t>Boot security involves validating that each element used in each step of the boot process has not been modified</a:t>
            </a:r>
          </a:p>
          <a:p>
            <a:pPr lvl="1"/>
            <a:r>
              <a:rPr lang="en-US" altLang="zh-CN" dirty="0"/>
              <a:t>This process begins with validation of the boot software, then it can validate the software drivers, and so on until control has been handed over to the OS</a:t>
            </a:r>
          </a:p>
          <a:p>
            <a:pPr lvl="2"/>
            <a:r>
              <a:rPr lang="en-US" altLang="zh-CN" dirty="0"/>
              <a:t>Called </a:t>
            </a:r>
            <a:r>
              <a:rPr lang="en-US" altLang="zh-CN" i="1" dirty="0"/>
              <a:t>chain of trust </a:t>
            </a:r>
            <a:r>
              <a:rPr lang="en-US" altLang="zh-CN" dirty="0"/>
              <a:t>because each element relies on the confirmation of the previous element to know that the entire process is secure</a:t>
            </a:r>
          </a:p>
          <a:p>
            <a:pPr lvl="2"/>
            <a:r>
              <a:rPr lang="en-US" altLang="zh-CN" dirty="0"/>
              <a:t>The strongest starting point is hardware, which cannot be modified like software (known as </a:t>
            </a:r>
            <a:r>
              <a:rPr lang="en-US" altLang="zh-CN" b="1" dirty="0"/>
              <a:t>hardware root of trust</a:t>
            </a:r>
            <a:r>
              <a:rPr lang="en-US" altLang="zh-CN" dirty="0"/>
              <a:t>)</a:t>
            </a:r>
            <a:endParaRPr lang="zh-CN" altLang="en-US" dirty="0"/>
          </a:p>
        </p:txBody>
      </p:sp>
    </p:spTree>
    <p:extLst>
      <p:ext uri="{BB962C8B-B14F-4D97-AF65-F5344CB8AC3E}">
        <p14:creationId xmlns:p14="http://schemas.microsoft.com/office/powerpoint/2010/main" val="273873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83AF-D485-4D5F-9DC8-CDAF3F2A0CAD}"/>
              </a:ext>
            </a:extLst>
          </p:cNvPr>
          <p:cNvSpPr>
            <a:spLocks noGrp="1"/>
          </p:cNvSpPr>
          <p:nvPr>
            <p:ph type="title"/>
          </p:nvPr>
        </p:nvSpPr>
        <p:spPr/>
        <p:txBody>
          <a:bodyPr/>
          <a:lstStyle/>
          <a:p>
            <a:r>
              <a:rPr lang="en-US" dirty="0"/>
              <a:t>Protect Endpoints</a:t>
            </a:r>
          </a:p>
        </p:txBody>
      </p:sp>
      <p:sp>
        <p:nvSpPr>
          <p:cNvPr id="3" name="Text Placeholder 2">
            <a:extLst>
              <a:ext uri="{FF2B5EF4-FFF2-40B4-BE49-F238E27FC236}">
                <a16:creationId xmlns:a16="http://schemas.microsoft.com/office/drawing/2014/main" id="{8C918A4C-B5B9-403F-B2FB-4AFFD3565404}"/>
              </a:ext>
            </a:extLst>
          </p:cNvPr>
          <p:cNvSpPr>
            <a:spLocks noGrp="1"/>
          </p:cNvSpPr>
          <p:nvPr>
            <p:ph type="body" sz="quarter" idx="17"/>
          </p:nvPr>
        </p:nvSpPr>
        <p:spPr/>
        <p:txBody>
          <a:bodyPr/>
          <a:lstStyle/>
          <a:p>
            <a:r>
              <a:rPr lang="en-US" dirty="0"/>
              <a:t>Protection on computer endpoints can be accomplished through software installed on the endpoint, such as:</a:t>
            </a:r>
          </a:p>
          <a:p>
            <a:pPr lvl="1"/>
            <a:r>
              <a:rPr lang="en-US" dirty="0"/>
              <a:t>Antivirus software, antimalware, web browser protections, and monitoring and response systems</a:t>
            </a:r>
          </a:p>
          <a:p>
            <a:r>
              <a:rPr lang="en-US" dirty="0"/>
              <a:t>Antivirus</a:t>
            </a:r>
          </a:p>
          <a:p>
            <a:pPr lvl="1"/>
            <a:r>
              <a:rPr lang="en-US" b="1" dirty="0"/>
              <a:t>Antivirus</a:t>
            </a:r>
            <a:r>
              <a:rPr lang="en-US" dirty="0"/>
              <a:t> (</a:t>
            </a:r>
            <a:r>
              <a:rPr lang="en-US" b="1" dirty="0"/>
              <a:t>AV</a:t>
            </a:r>
            <a:r>
              <a:rPr lang="en-US" dirty="0"/>
              <a:t>) software can examine a computer for file-based virus infections and monitor computer activity (such as scanning new documents that might contain a virus)</a:t>
            </a:r>
          </a:p>
          <a:p>
            <a:pPr lvl="1"/>
            <a:r>
              <a:rPr lang="en-US" dirty="0"/>
              <a:t>Log files created by AV products can provide beneficial info regarding attacks</a:t>
            </a:r>
          </a:p>
          <a:p>
            <a:pPr lvl="1"/>
            <a:r>
              <a:rPr lang="en-US" dirty="0"/>
              <a:t>Many AV products use signature-based monitoring, called </a:t>
            </a:r>
            <a:r>
              <a:rPr lang="en-US" i="1" dirty="0"/>
              <a:t>static analysis</a:t>
            </a:r>
          </a:p>
          <a:p>
            <a:pPr lvl="1"/>
            <a:r>
              <a:rPr lang="en-US" dirty="0"/>
              <a:t>A newer approach to AV is heuristic monitoring, called </a:t>
            </a:r>
            <a:r>
              <a:rPr lang="en-US" i="1" dirty="0"/>
              <a:t>dynamic analysis </a:t>
            </a:r>
          </a:p>
        </p:txBody>
      </p:sp>
    </p:spTree>
    <p:extLst>
      <p:ext uri="{BB962C8B-B14F-4D97-AF65-F5344CB8AC3E}">
        <p14:creationId xmlns:p14="http://schemas.microsoft.com/office/powerpoint/2010/main" val="364080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83AF-D485-4D5F-9DC8-CDAF3F2A0CAD}"/>
              </a:ext>
            </a:extLst>
          </p:cNvPr>
          <p:cNvSpPr>
            <a:spLocks noGrp="1"/>
          </p:cNvSpPr>
          <p:nvPr>
            <p:ph type="title"/>
          </p:nvPr>
        </p:nvSpPr>
        <p:spPr/>
        <p:txBody>
          <a:bodyPr/>
          <a:lstStyle/>
          <a:p>
            <a:r>
              <a:rPr lang="en-US" dirty="0"/>
              <a:t>Protect Endpoints</a:t>
            </a:r>
          </a:p>
        </p:txBody>
      </p:sp>
      <p:sp>
        <p:nvSpPr>
          <p:cNvPr id="3" name="Text Placeholder 2">
            <a:extLst>
              <a:ext uri="{FF2B5EF4-FFF2-40B4-BE49-F238E27FC236}">
                <a16:creationId xmlns:a16="http://schemas.microsoft.com/office/drawing/2014/main" id="{8C918A4C-B5B9-403F-B2FB-4AFFD3565404}"/>
              </a:ext>
            </a:extLst>
          </p:cNvPr>
          <p:cNvSpPr>
            <a:spLocks noGrp="1"/>
          </p:cNvSpPr>
          <p:nvPr>
            <p:ph type="body" sz="quarter" idx="17"/>
          </p:nvPr>
        </p:nvSpPr>
        <p:spPr/>
        <p:txBody>
          <a:bodyPr/>
          <a:lstStyle/>
          <a:p>
            <a:r>
              <a:rPr lang="en-US" dirty="0"/>
              <a:t>Antimalware</a:t>
            </a:r>
          </a:p>
          <a:p>
            <a:pPr lvl="1"/>
            <a:r>
              <a:rPr lang="en-US" b="1" dirty="0"/>
              <a:t>Antimalware</a:t>
            </a:r>
            <a:r>
              <a:rPr lang="en-US" dirty="0"/>
              <a:t> is a suite of software intended to provide protections against multiple types of malware</a:t>
            </a:r>
          </a:p>
          <a:p>
            <a:pPr lvl="1"/>
            <a:r>
              <a:rPr lang="en-US" dirty="0"/>
              <a:t>Antimalware spam protection is often performed using a technique called </a:t>
            </a:r>
            <a:r>
              <a:rPr lang="en-US" i="1" dirty="0"/>
              <a:t>Bayesian filtering</a:t>
            </a:r>
          </a:p>
          <a:p>
            <a:pPr lvl="2"/>
            <a:r>
              <a:rPr lang="en-US" dirty="0"/>
              <a:t>Filters by analyzing every word in each email and determines how frequently a word occurs in a spam pile versus a nonspam pile</a:t>
            </a:r>
          </a:p>
          <a:p>
            <a:pPr lvl="1"/>
            <a:r>
              <a:rPr lang="en-US" dirty="0"/>
              <a:t>Another component of an antimalware suite is </a:t>
            </a:r>
            <a:r>
              <a:rPr lang="en-US" i="1" dirty="0"/>
              <a:t>antispyware</a:t>
            </a:r>
            <a:r>
              <a:rPr lang="en-US" dirty="0"/>
              <a:t>, which helps prevent computers from becoming infected by spyware</a:t>
            </a:r>
          </a:p>
          <a:p>
            <a:pPr lvl="2"/>
            <a:r>
              <a:rPr lang="en-US" dirty="0"/>
              <a:t>Uses pop-up blockers, which allow the user to select the level of blocking, ranging from blocking all pop-ups to allowing specific pop-ups</a:t>
            </a:r>
          </a:p>
        </p:txBody>
      </p:sp>
    </p:spTree>
    <p:extLst>
      <p:ext uri="{BB962C8B-B14F-4D97-AF65-F5344CB8AC3E}">
        <p14:creationId xmlns:p14="http://schemas.microsoft.com/office/powerpoint/2010/main" val="56048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83AF-D485-4D5F-9DC8-CDAF3F2A0CAD}"/>
              </a:ext>
            </a:extLst>
          </p:cNvPr>
          <p:cNvSpPr>
            <a:spLocks noGrp="1"/>
          </p:cNvSpPr>
          <p:nvPr>
            <p:ph type="title"/>
          </p:nvPr>
        </p:nvSpPr>
        <p:spPr/>
        <p:txBody>
          <a:bodyPr/>
          <a:lstStyle/>
          <a:p>
            <a:r>
              <a:rPr lang="en-US" dirty="0"/>
              <a:t>Protect Endpoints</a:t>
            </a:r>
          </a:p>
        </p:txBody>
      </p:sp>
      <p:sp>
        <p:nvSpPr>
          <p:cNvPr id="3" name="Text Placeholder 2">
            <a:extLst>
              <a:ext uri="{FF2B5EF4-FFF2-40B4-BE49-F238E27FC236}">
                <a16:creationId xmlns:a16="http://schemas.microsoft.com/office/drawing/2014/main" id="{8C918A4C-B5B9-403F-B2FB-4AFFD3565404}"/>
              </a:ext>
            </a:extLst>
          </p:cNvPr>
          <p:cNvSpPr>
            <a:spLocks noGrp="1"/>
          </p:cNvSpPr>
          <p:nvPr>
            <p:ph type="body" sz="quarter" idx="17"/>
          </p:nvPr>
        </p:nvSpPr>
        <p:spPr/>
        <p:txBody>
          <a:bodyPr/>
          <a:lstStyle/>
          <a:p>
            <a:r>
              <a:rPr lang="en-US" dirty="0"/>
              <a:t>Web Browsers</a:t>
            </a:r>
          </a:p>
          <a:p>
            <a:pPr lvl="1"/>
            <a:r>
              <a:rPr lang="en-US" dirty="0"/>
              <a:t>Web browsers offer the following security on endpoint computers:</a:t>
            </a:r>
          </a:p>
          <a:p>
            <a:pPr lvl="2"/>
            <a:r>
              <a:rPr lang="en-US" dirty="0"/>
              <a:t>Secure cookies are sent to a web server with an encrypted request over the secure HTTPS protocol</a:t>
            </a:r>
          </a:p>
          <a:p>
            <a:pPr lvl="3"/>
            <a:r>
              <a:rPr lang="en-US" dirty="0"/>
              <a:t>This prevents an unauthorized person from intercepting a cookie that is being transmitted between the browser and the web server</a:t>
            </a:r>
          </a:p>
          <a:p>
            <a:pPr lvl="2"/>
            <a:r>
              <a:rPr lang="en-US" dirty="0"/>
              <a:t>HTTP Response Header are headers that tell the browser how to behave while communicating with the website</a:t>
            </a:r>
          </a:p>
        </p:txBody>
      </p:sp>
    </p:spTree>
    <p:extLst>
      <p:ext uri="{BB962C8B-B14F-4D97-AF65-F5344CB8AC3E}">
        <p14:creationId xmlns:p14="http://schemas.microsoft.com/office/powerpoint/2010/main" val="782837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83AF-D485-4D5F-9DC8-CDAF3F2A0CAD}"/>
              </a:ext>
            </a:extLst>
          </p:cNvPr>
          <p:cNvSpPr>
            <a:spLocks noGrp="1"/>
          </p:cNvSpPr>
          <p:nvPr>
            <p:ph type="title"/>
          </p:nvPr>
        </p:nvSpPr>
        <p:spPr/>
        <p:txBody>
          <a:bodyPr/>
          <a:lstStyle/>
          <a:p>
            <a:r>
              <a:rPr lang="en-US" dirty="0"/>
              <a:t>Protect Endpoints</a:t>
            </a:r>
          </a:p>
        </p:txBody>
      </p:sp>
      <p:sp>
        <p:nvSpPr>
          <p:cNvPr id="3" name="Text Placeholder 2">
            <a:extLst>
              <a:ext uri="{FF2B5EF4-FFF2-40B4-BE49-F238E27FC236}">
                <a16:creationId xmlns:a16="http://schemas.microsoft.com/office/drawing/2014/main" id="{8C918A4C-B5B9-403F-B2FB-4AFFD3565404}"/>
              </a:ext>
            </a:extLst>
          </p:cNvPr>
          <p:cNvSpPr>
            <a:spLocks noGrp="1"/>
          </p:cNvSpPr>
          <p:nvPr>
            <p:ph type="body" sz="quarter" idx="17"/>
          </p:nvPr>
        </p:nvSpPr>
        <p:spPr/>
        <p:txBody>
          <a:bodyPr/>
          <a:lstStyle/>
          <a:p>
            <a:r>
              <a:rPr lang="en-US" dirty="0"/>
              <a:t>Monitoring and Response Systems</a:t>
            </a:r>
          </a:p>
          <a:p>
            <a:pPr lvl="1"/>
            <a:r>
              <a:rPr lang="en-US" dirty="0"/>
              <a:t>There are three types of monitoring and response systems for endpoint computers:</a:t>
            </a:r>
          </a:p>
          <a:p>
            <a:pPr lvl="2"/>
            <a:r>
              <a:rPr lang="en-US" b="1" dirty="0"/>
              <a:t>Host Intrusion Detection Systems </a:t>
            </a:r>
            <a:r>
              <a:rPr lang="en-US" dirty="0"/>
              <a:t>(</a:t>
            </a:r>
            <a:r>
              <a:rPr lang="en-US" b="1" dirty="0"/>
              <a:t>HIDS</a:t>
            </a:r>
            <a:r>
              <a:rPr lang="en-US" dirty="0"/>
              <a:t>) is a software-based application that runs on an endpoint computer and can detect an attack has occurred</a:t>
            </a:r>
          </a:p>
          <a:p>
            <a:pPr lvl="2"/>
            <a:r>
              <a:rPr lang="en-US" b="1" dirty="0"/>
              <a:t>Host Intrusion Prevention Systems </a:t>
            </a:r>
            <a:r>
              <a:rPr lang="en-US" dirty="0"/>
              <a:t>(</a:t>
            </a:r>
            <a:r>
              <a:rPr lang="en-US" b="1" dirty="0"/>
              <a:t>HIPS</a:t>
            </a:r>
            <a:r>
              <a:rPr lang="en-US" dirty="0"/>
              <a:t>) monitor endpoint activity to immediately block a malicious attack by following specific rules</a:t>
            </a:r>
          </a:p>
          <a:p>
            <a:pPr lvl="2"/>
            <a:r>
              <a:rPr lang="en-US" b="1" dirty="0"/>
              <a:t>Endpoint Detection and Response </a:t>
            </a:r>
            <a:r>
              <a:rPr lang="en-US" dirty="0"/>
              <a:t>(</a:t>
            </a:r>
            <a:r>
              <a:rPr lang="en-US" b="1" dirty="0"/>
              <a:t>EDR</a:t>
            </a:r>
            <a:r>
              <a:rPr lang="en-US" dirty="0"/>
              <a:t>) tools are considered more robust than HIDS and HIPS</a:t>
            </a:r>
          </a:p>
          <a:p>
            <a:pPr lvl="3"/>
            <a:r>
              <a:rPr lang="en-US" dirty="0"/>
              <a:t>An EDR can aggregate data from multiple endpoint computers to a centralized database</a:t>
            </a:r>
          </a:p>
          <a:p>
            <a:pPr lvl="3"/>
            <a:r>
              <a:rPr lang="en-US" dirty="0"/>
              <a:t>EDR tools can perform more sophisticated analytics that identify patterns and detect anomalies</a:t>
            </a:r>
          </a:p>
          <a:p>
            <a:pPr lvl="2"/>
            <a:endParaRPr lang="en-US" dirty="0"/>
          </a:p>
        </p:txBody>
      </p:sp>
    </p:spTree>
    <p:extLst>
      <p:ext uri="{BB962C8B-B14F-4D97-AF65-F5344CB8AC3E}">
        <p14:creationId xmlns:p14="http://schemas.microsoft.com/office/powerpoint/2010/main" val="158522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64D3-109E-4171-ABE6-F33D5D0B63E5}"/>
              </a:ext>
            </a:extLst>
          </p:cNvPr>
          <p:cNvSpPr>
            <a:spLocks noGrp="1"/>
          </p:cNvSpPr>
          <p:nvPr>
            <p:ph type="title"/>
          </p:nvPr>
        </p:nvSpPr>
        <p:spPr/>
        <p:txBody>
          <a:bodyPr/>
          <a:lstStyle/>
          <a:p>
            <a:r>
              <a:rPr lang="en-US" dirty="0"/>
              <a:t>Harden Endpoints</a:t>
            </a:r>
          </a:p>
        </p:txBody>
      </p:sp>
      <p:sp>
        <p:nvSpPr>
          <p:cNvPr id="3" name="Text Placeholder 2">
            <a:extLst>
              <a:ext uri="{FF2B5EF4-FFF2-40B4-BE49-F238E27FC236}">
                <a16:creationId xmlns:a16="http://schemas.microsoft.com/office/drawing/2014/main" id="{67F14C8D-E219-4DF0-8395-094BCB67A927}"/>
              </a:ext>
            </a:extLst>
          </p:cNvPr>
          <p:cNvSpPr>
            <a:spLocks noGrp="1"/>
          </p:cNvSpPr>
          <p:nvPr>
            <p:ph type="body" sz="quarter" idx="17"/>
          </p:nvPr>
        </p:nvSpPr>
        <p:spPr/>
        <p:txBody>
          <a:bodyPr/>
          <a:lstStyle/>
          <a:p>
            <a:r>
              <a:rPr lang="en-US" dirty="0"/>
              <a:t>Hardening endpoints involves patch management and OS protections</a:t>
            </a:r>
          </a:p>
          <a:p>
            <a:r>
              <a:rPr lang="en-US" dirty="0"/>
              <a:t>Patch Management </a:t>
            </a:r>
          </a:p>
          <a:p>
            <a:pPr lvl="1"/>
            <a:r>
              <a:rPr lang="en-US" dirty="0"/>
              <a:t>Effective patch management involves two types of patch management tools to administer patches</a:t>
            </a:r>
          </a:p>
          <a:p>
            <a:pPr lvl="2"/>
            <a:r>
              <a:rPr lang="en-US" dirty="0"/>
              <a:t>Patch distribution using an </a:t>
            </a:r>
            <a:r>
              <a:rPr lang="en-US" i="1" dirty="0"/>
              <a:t>automated patch update service</a:t>
            </a:r>
          </a:p>
          <a:p>
            <a:pPr lvl="2"/>
            <a:r>
              <a:rPr lang="en-US" dirty="0"/>
              <a:t>Patch reception in Microsoft Windows 10 includes the following options:</a:t>
            </a:r>
          </a:p>
          <a:p>
            <a:pPr lvl="3"/>
            <a:r>
              <a:rPr lang="en-US" i="1" dirty="0"/>
              <a:t>Forced updates</a:t>
            </a:r>
          </a:p>
          <a:p>
            <a:pPr lvl="3"/>
            <a:r>
              <a:rPr lang="en-US" i="1" dirty="0"/>
              <a:t>No selective updates</a:t>
            </a:r>
          </a:p>
          <a:p>
            <a:pPr lvl="3"/>
            <a:r>
              <a:rPr lang="en-US" i="1" dirty="0"/>
              <a:t>More efficient distribution</a:t>
            </a:r>
          </a:p>
        </p:txBody>
      </p:sp>
    </p:spTree>
    <p:extLst>
      <p:ext uri="{BB962C8B-B14F-4D97-AF65-F5344CB8AC3E}">
        <p14:creationId xmlns:p14="http://schemas.microsoft.com/office/powerpoint/2010/main" val="1133666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64D3-109E-4171-ABE6-F33D5D0B63E5}"/>
              </a:ext>
            </a:extLst>
          </p:cNvPr>
          <p:cNvSpPr>
            <a:spLocks noGrp="1"/>
          </p:cNvSpPr>
          <p:nvPr>
            <p:ph type="title"/>
          </p:nvPr>
        </p:nvSpPr>
        <p:spPr/>
        <p:txBody>
          <a:bodyPr/>
          <a:lstStyle/>
          <a:p>
            <a:r>
              <a:rPr lang="en-US" dirty="0"/>
              <a:t>Harden Endpoints</a:t>
            </a:r>
          </a:p>
        </p:txBody>
      </p:sp>
      <p:sp>
        <p:nvSpPr>
          <p:cNvPr id="3" name="Text Placeholder 2">
            <a:extLst>
              <a:ext uri="{FF2B5EF4-FFF2-40B4-BE49-F238E27FC236}">
                <a16:creationId xmlns:a16="http://schemas.microsoft.com/office/drawing/2014/main" id="{67F14C8D-E219-4DF0-8395-094BCB67A927}"/>
              </a:ext>
            </a:extLst>
          </p:cNvPr>
          <p:cNvSpPr>
            <a:spLocks noGrp="1"/>
          </p:cNvSpPr>
          <p:nvPr>
            <p:ph type="body" sz="quarter" idx="17"/>
          </p:nvPr>
        </p:nvSpPr>
        <p:spPr/>
        <p:txBody>
          <a:bodyPr/>
          <a:lstStyle/>
          <a:p>
            <a:r>
              <a:rPr lang="en-US" dirty="0"/>
              <a:t>Operating Systems</a:t>
            </a:r>
          </a:p>
          <a:p>
            <a:pPr lvl="1"/>
            <a:r>
              <a:rPr lang="en-US" dirty="0"/>
              <a:t>Securing an OS involves proper security configurations and using confinement tools</a:t>
            </a:r>
          </a:p>
          <a:p>
            <a:pPr lvl="1"/>
            <a:r>
              <a:rPr lang="en-US" dirty="0"/>
              <a:t>A typical OS security configuration should include the following:</a:t>
            </a:r>
          </a:p>
          <a:p>
            <a:pPr lvl="2"/>
            <a:r>
              <a:rPr lang="en-US" i="1" dirty="0"/>
              <a:t>Disabling unnecessary ports and services</a:t>
            </a:r>
          </a:p>
          <a:p>
            <a:pPr lvl="2"/>
            <a:r>
              <a:rPr lang="en-US" i="1" dirty="0"/>
              <a:t>Disabling default accounts/passwords</a:t>
            </a:r>
          </a:p>
          <a:p>
            <a:pPr lvl="2"/>
            <a:r>
              <a:rPr lang="en-US" i="1" dirty="0"/>
              <a:t>Employing least functionality</a:t>
            </a:r>
          </a:p>
          <a:p>
            <a:pPr lvl="1"/>
            <a:r>
              <a:rPr lang="en-US" dirty="0"/>
              <a:t>In Microsoft Windows, a </a:t>
            </a:r>
            <a:r>
              <a:rPr lang="en-US" i="1" dirty="0"/>
              <a:t>security template </a:t>
            </a:r>
            <a:r>
              <a:rPr lang="en-US" dirty="0"/>
              <a:t>is a collection of security configuration settings that can be used to deploy security settings to multiple computers</a:t>
            </a:r>
          </a:p>
          <a:p>
            <a:pPr lvl="1"/>
            <a:r>
              <a:rPr lang="en-US" dirty="0"/>
              <a:t>Windows 10 Tamper Protection security feature prevents Windows security settings from being changed or disabled by a threat actor who modifies the registry</a:t>
            </a:r>
          </a:p>
          <a:p>
            <a:pPr lvl="2"/>
            <a:r>
              <a:rPr lang="en-US" dirty="0"/>
              <a:t>A Group Policy setting can also </a:t>
            </a:r>
            <a:r>
              <a:rPr lang="en-US" i="1" dirty="0"/>
              <a:t>prevent access to registry editing tools</a:t>
            </a:r>
            <a:endParaRPr lang="en-US" dirty="0"/>
          </a:p>
        </p:txBody>
      </p:sp>
    </p:spTree>
    <p:extLst>
      <p:ext uri="{BB962C8B-B14F-4D97-AF65-F5344CB8AC3E}">
        <p14:creationId xmlns:p14="http://schemas.microsoft.com/office/powerpoint/2010/main" val="18193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Harden Endpoints</a:t>
            </a:r>
            <a:endParaRPr lang="zh-CN" altLang="en-US" dirty="0"/>
          </a:p>
        </p:txBody>
      </p:sp>
      <p:pic>
        <p:nvPicPr>
          <p:cNvPr id="5" name="Picture Placeholder 4" descr="Screenshot of the Local Group Policy Editor window which shows how access can be prevented to registry editing tools. In the Group Policy Editor, the setting Prevent access to registry editing tools is available under User Configuration, Administrative Templates, and System."/>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971800" y="1188720"/>
            <a:ext cx="6248400" cy="4480560"/>
          </a:xfrm>
          <a:prstGeom prst="rect">
            <a:avLst/>
          </a:prstGeom>
          <a:noFill/>
          <a:ln>
            <a:noFill/>
          </a:ln>
        </p:spPr>
      </p:pic>
    </p:spTree>
    <p:extLst>
      <p:ext uri="{BB962C8B-B14F-4D97-AF65-F5344CB8AC3E}">
        <p14:creationId xmlns:p14="http://schemas.microsoft.com/office/powerpoint/2010/main" val="30481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Outcomes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a:t>
            </a:r>
            <a:r>
              <a:rPr lang="en-US" altLang="zh-CN" sz="2000" dirty="0" smtClean="0"/>
              <a:t>lesson, </a:t>
            </a:r>
            <a:r>
              <a:rPr lang="en-US" altLang="zh-CN" sz="2000" dirty="0"/>
              <a:t>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Describe different threat intelligence sources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Describe multiple ways to secure a system</a:t>
            </a: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Harden Endpoints</a:t>
            </a:r>
            <a:endParaRPr lang="zh-CN" altLang="en-US" dirty="0"/>
          </a:p>
        </p:txBody>
      </p:sp>
      <p:sp>
        <p:nvSpPr>
          <p:cNvPr id="3" name="Text Placeholder 2"/>
          <p:cNvSpPr>
            <a:spLocks noGrp="1"/>
          </p:cNvSpPr>
          <p:nvPr>
            <p:ph type="body" sz="quarter" idx="17"/>
          </p:nvPr>
        </p:nvSpPr>
        <p:spPr/>
        <p:txBody>
          <a:bodyPr/>
          <a:lstStyle/>
          <a:p>
            <a:r>
              <a:rPr lang="en-US" altLang="zh-CN" dirty="0"/>
              <a:t>Operating Systems (continued)</a:t>
            </a:r>
          </a:p>
          <a:p>
            <a:pPr lvl="1"/>
            <a:r>
              <a:rPr lang="en-US" altLang="zh-CN" dirty="0"/>
              <a:t>Confinement Tools – several tools can be used to restrict malware:</a:t>
            </a:r>
          </a:p>
          <a:p>
            <a:pPr lvl="2"/>
            <a:r>
              <a:rPr lang="en-US" altLang="zh-CN" i="1" dirty="0"/>
              <a:t>Application whitelisting/blacklisting</a:t>
            </a:r>
          </a:p>
          <a:p>
            <a:pPr lvl="2"/>
            <a:r>
              <a:rPr lang="en-US" altLang="zh-CN" i="1" dirty="0"/>
              <a:t>Sandbox</a:t>
            </a:r>
          </a:p>
          <a:p>
            <a:pPr lvl="2"/>
            <a:r>
              <a:rPr lang="en-US" altLang="zh-CN" i="1" dirty="0"/>
              <a:t>Quarantine</a:t>
            </a:r>
            <a:endParaRPr lang="zh-CN" altLang="en-US" i="1" dirty="0"/>
          </a:p>
        </p:txBody>
      </p:sp>
    </p:spTree>
    <p:extLst>
      <p:ext uri="{BB962C8B-B14F-4D97-AF65-F5344CB8AC3E}">
        <p14:creationId xmlns:p14="http://schemas.microsoft.com/office/powerpoint/2010/main" val="1810498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Harden Endpoints</a:t>
            </a:r>
            <a:endParaRPr lang="zh-CN" altLang="en-US" dirty="0"/>
          </a:p>
        </p:txBody>
      </p:sp>
      <p:pic>
        <p:nvPicPr>
          <p:cNvPr id="5" name="Picture Placeholder 4" descr="An illustration that shows how applications interact with an operating system. A computer has hardware on which drivers are installed. The operating system lies on top of the drivers. Applications interact with the operating system which also has files and setting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841577" y="1594292"/>
            <a:ext cx="6508846" cy="3669416"/>
          </a:xfrm>
          <a:prstGeom prst="rect">
            <a:avLst/>
          </a:prstGeom>
          <a:noFill/>
          <a:ln>
            <a:noFill/>
          </a:ln>
        </p:spPr>
      </p:pic>
    </p:spTree>
    <p:extLst>
      <p:ext uri="{BB962C8B-B14F-4D97-AF65-F5344CB8AC3E}">
        <p14:creationId xmlns:p14="http://schemas.microsoft.com/office/powerpoint/2010/main" val="3422105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Harden Endpoints</a:t>
            </a:r>
            <a:endParaRPr lang="zh-CN" altLang="en-US" dirty="0"/>
          </a:p>
        </p:txBody>
      </p:sp>
      <p:pic>
        <p:nvPicPr>
          <p:cNvPr id="6" name="Picture Placeholder 5" descr="An illustration shows how a sandbox can be used in an operating system. The computer is made of physical hardware on which drivers are installed. On top of the drivers lies the operating system that has files and settings. Applications usually interact with the operating system. A sandbox is a separate layer on the operating system that has files and settings over which an application is installed. A sandboxed application interacts with the operating system through the sandbox."/>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736635" y="1547533"/>
            <a:ext cx="6718730" cy="3762934"/>
          </a:xfrm>
          <a:prstGeom prst="rect">
            <a:avLst/>
          </a:prstGeom>
          <a:noFill/>
          <a:ln>
            <a:noFill/>
          </a:ln>
        </p:spPr>
      </p:pic>
    </p:spTree>
    <p:extLst>
      <p:ext uri="{BB962C8B-B14F-4D97-AF65-F5344CB8AC3E}">
        <p14:creationId xmlns:p14="http://schemas.microsoft.com/office/powerpoint/2010/main" val="177935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Text Placeholder 1"/>
          <p:cNvSpPr>
            <a:spLocks noGrp="1"/>
          </p:cNvSpPr>
          <p:nvPr>
            <p:ph type="body" sz="quarter" idx="17"/>
          </p:nvPr>
        </p:nvSpPr>
        <p:spPr/>
        <p:txBody>
          <a:bodyPr/>
          <a:lstStyle/>
          <a:p>
            <a:r>
              <a:rPr lang="en-US" dirty="0"/>
              <a:t>Organizations are pooling their experiences and knowledge gained about the latest attacks with the broader security community because sharing this type of information has become an important aid to help other organizations shore up their defenses</a:t>
            </a:r>
          </a:p>
          <a:p>
            <a:r>
              <a:rPr lang="en-US" dirty="0"/>
              <a:t>Several sources of threat intelligence are useful: a vulnerability database, a cybersecurity threat map, and file and code repositories are examples</a:t>
            </a:r>
          </a:p>
          <a:p>
            <a:r>
              <a:rPr lang="en-US" dirty="0"/>
              <a:t>One of the steps that is often overlooked in securing endpoint computers is to confirm that the computer has started without any malicious activity taking place</a:t>
            </a:r>
          </a:p>
          <a:p>
            <a:r>
              <a:rPr lang="en-US" dirty="0"/>
              <a:t>Antivirus (AV) software can examine a computer for any file-based virus infections and monitor computer activity and scan new documents that might contain a virus</a:t>
            </a:r>
          </a:p>
          <a:p>
            <a:r>
              <a:rPr lang="en-US" dirty="0"/>
              <a:t>Web browsers have a degree of security that can protect endpoint computers</a:t>
            </a:r>
          </a:p>
          <a:p>
            <a:r>
              <a:rPr lang="en-US" dirty="0"/>
              <a:t>One of the most important steps in securing an endpoint computer is to promptly install patches</a:t>
            </a:r>
          </a:p>
          <a:p>
            <a:endParaRPr lang="en-US" dirty="0"/>
          </a:p>
        </p:txBody>
      </p:sp>
    </p:spTree>
    <p:extLst>
      <p:ext uri="{BB962C8B-B14F-4D97-AF65-F5344CB8AC3E}">
        <p14:creationId xmlns:p14="http://schemas.microsoft.com/office/powerpoint/2010/main" val="20599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Threat Intelligence Sources</a:t>
            </a:r>
            <a:endParaRPr lang="zh-CN" altLang="en-US" dirty="0"/>
          </a:p>
        </p:txBody>
      </p:sp>
      <p:sp>
        <p:nvSpPr>
          <p:cNvPr id="3" name="Text Placeholder 2"/>
          <p:cNvSpPr>
            <a:spLocks noGrp="1"/>
          </p:cNvSpPr>
          <p:nvPr>
            <p:ph type="body" sz="quarter" idx="17"/>
          </p:nvPr>
        </p:nvSpPr>
        <p:spPr/>
        <p:txBody>
          <a:bodyPr/>
          <a:lstStyle/>
          <a:p>
            <a:r>
              <a:rPr lang="en-US" altLang="zh-CN" dirty="0"/>
              <a:t>Organizations are now pooling resources and knowledge about the latest attacks with the broader security community</a:t>
            </a:r>
          </a:p>
          <a:p>
            <a:r>
              <a:rPr lang="en-US" altLang="zh-CN" dirty="0"/>
              <a:t>One type of shared information is the evidence of an attack</a:t>
            </a:r>
          </a:p>
          <a:p>
            <a:r>
              <a:rPr lang="en-US" altLang="zh-CN" i="1" dirty="0">
                <a:solidFill>
                  <a:srgbClr val="FF0000"/>
                </a:solidFill>
              </a:rPr>
              <a:t>Key risk indicators </a:t>
            </a:r>
            <a:r>
              <a:rPr lang="en-US" altLang="zh-CN" dirty="0">
                <a:solidFill>
                  <a:srgbClr val="FF0000"/>
                </a:solidFill>
              </a:rPr>
              <a:t>(</a:t>
            </a:r>
            <a:r>
              <a:rPr lang="en-US" altLang="zh-CN" i="1" dirty="0">
                <a:solidFill>
                  <a:srgbClr val="FF0000"/>
                </a:solidFill>
              </a:rPr>
              <a:t>KRI</a:t>
            </a:r>
            <a:r>
              <a:rPr lang="en-US" altLang="zh-CN" dirty="0">
                <a:solidFill>
                  <a:srgbClr val="FF0000"/>
                </a:solidFill>
              </a:rPr>
              <a:t>s) </a:t>
            </a:r>
            <a:r>
              <a:rPr lang="en-US" altLang="zh-CN" dirty="0"/>
              <a:t>are metrics of the upper and lower bounds of </a:t>
            </a:r>
            <a:r>
              <a:rPr lang="en-US" altLang="zh-CN" u="sng" dirty="0"/>
              <a:t>specific indicators of normal network activity </a:t>
            </a:r>
          </a:p>
          <a:p>
            <a:pPr lvl="1"/>
            <a:r>
              <a:rPr lang="en-US" altLang="zh-CN" dirty="0"/>
              <a:t>These indicators may include the total network logs per second, number of failed remote logins, network bandwidth, and outbound email traffic</a:t>
            </a:r>
          </a:p>
          <a:p>
            <a:r>
              <a:rPr lang="en-US" altLang="zh-CN" dirty="0"/>
              <a:t>A KRI exceeding its normal bounds could be an </a:t>
            </a:r>
            <a:r>
              <a:rPr lang="en-US" altLang="zh-CN" b="1" dirty="0"/>
              <a:t>indicator of compromise </a:t>
            </a:r>
            <a:r>
              <a:rPr lang="en-US" altLang="zh-CN" dirty="0"/>
              <a:t>(</a:t>
            </a:r>
            <a:r>
              <a:rPr lang="en-US" altLang="zh-CN" b="1" dirty="0"/>
              <a:t>IOC</a:t>
            </a:r>
            <a:r>
              <a:rPr lang="en-US" altLang="zh-CN" dirty="0"/>
              <a:t>)</a:t>
            </a:r>
          </a:p>
          <a:p>
            <a:pPr lvl="1"/>
            <a:r>
              <a:rPr lang="en-US" altLang="zh-CN" dirty="0"/>
              <a:t>An IOC shows that a malicious activity is occurring but is still in the early stages of an attack</a:t>
            </a:r>
          </a:p>
          <a:p>
            <a:pPr lvl="1"/>
            <a:r>
              <a:rPr lang="en-US" altLang="zh-CN" dirty="0"/>
              <a:t>IOC information aids others in their predictive analysis or discovering an attack before it occurs</a:t>
            </a:r>
            <a:endParaRPr lang="zh-CN" altLang="en-US" dirty="0"/>
          </a:p>
        </p:txBody>
      </p:sp>
    </p:spTree>
    <p:extLst>
      <p:ext uri="{BB962C8B-B14F-4D97-AF65-F5344CB8AC3E}">
        <p14:creationId xmlns:p14="http://schemas.microsoft.com/office/powerpoint/2010/main" val="208381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Threat Intelligence Sources</a:t>
            </a:r>
            <a:endParaRPr lang="zh-CN" altLang="en-US" dirty="0"/>
          </a:p>
        </p:txBody>
      </p:sp>
      <p:sp>
        <p:nvSpPr>
          <p:cNvPr id="3" name="Text Placeholder 2"/>
          <p:cNvSpPr>
            <a:spLocks noGrp="1"/>
          </p:cNvSpPr>
          <p:nvPr>
            <p:ph type="body" sz="quarter" idx="17"/>
          </p:nvPr>
        </p:nvSpPr>
        <p:spPr/>
        <p:txBody>
          <a:bodyPr/>
          <a:lstStyle/>
          <a:p>
            <a:r>
              <a:rPr lang="en-US" altLang="zh-CN" dirty="0"/>
              <a:t>Two categories of threat intelligence sources are open source and closed source</a:t>
            </a:r>
          </a:p>
          <a:p>
            <a:r>
              <a:rPr lang="en-US" altLang="zh-CN" dirty="0">
                <a:solidFill>
                  <a:srgbClr val="FF0000"/>
                </a:solidFill>
              </a:rPr>
              <a:t>Open Source Information</a:t>
            </a:r>
          </a:p>
          <a:p>
            <a:pPr lvl="1"/>
            <a:r>
              <a:rPr lang="en-US" altLang="zh-CN" dirty="0"/>
              <a:t>“open source” refers to anything that could be freely used without restrictions</a:t>
            </a:r>
          </a:p>
          <a:p>
            <a:pPr lvl="1"/>
            <a:r>
              <a:rPr lang="en-US" altLang="zh-CN" dirty="0"/>
              <a:t>Open source threat intelligence information is often called open source intelligence (OSINT)</a:t>
            </a:r>
          </a:p>
          <a:p>
            <a:r>
              <a:rPr lang="en-US" altLang="zh-CN" dirty="0">
                <a:solidFill>
                  <a:srgbClr val="FF0000"/>
                </a:solidFill>
              </a:rPr>
              <a:t>Closed Source Information</a:t>
            </a:r>
          </a:p>
          <a:p>
            <a:pPr lvl="1"/>
            <a:r>
              <a:rPr lang="en-US" altLang="zh-CN" b="1" dirty="0"/>
              <a:t>Closed source </a:t>
            </a:r>
            <a:r>
              <a:rPr lang="en-US" altLang="zh-CN" dirty="0"/>
              <a:t>is proprietary</a:t>
            </a:r>
          </a:p>
          <a:p>
            <a:pPr lvl="1"/>
            <a:r>
              <a:rPr lang="en-US" altLang="zh-CN" dirty="0"/>
              <a:t>Organizations that are participants in closed source information are part of private information sharing centers that restrict both access to data and participation</a:t>
            </a:r>
          </a:p>
          <a:p>
            <a:pPr lvl="1"/>
            <a:r>
              <a:rPr lang="en-US" altLang="zh-CN" dirty="0"/>
              <a:t>All candidates must go through a vetting process and meet certain criteria</a:t>
            </a:r>
            <a:endParaRPr lang="zh-CN" altLang="en-US" dirty="0"/>
          </a:p>
          <a:p>
            <a:pPr marL="457200" lvl="1" indent="0">
              <a:buNone/>
            </a:pPr>
            <a:endParaRPr lang="en-US" altLang="zh-CN" dirty="0"/>
          </a:p>
        </p:txBody>
      </p:sp>
    </p:spTree>
    <p:extLst>
      <p:ext uri="{BB962C8B-B14F-4D97-AF65-F5344CB8AC3E}">
        <p14:creationId xmlns:p14="http://schemas.microsoft.com/office/powerpoint/2010/main" val="261764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Categories of Sources</a:t>
            </a:r>
            <a:endParaRPr lang="zh-CN" altLang="en-US" dirty="0"/>
          </a:p>
        </p:txBody>
      </p:sp>
      <p:sp>
        <p:nvSpPr>
          <p:cNvPr id="3" name="Text Placeholder 2"/>
          <p:cNvSpPr>
            <a:spLocks noGrp="1"/>
          </p:cNvSpPr>
          <p:nvPr>
            <p:ph type="body" sz="quarter" idx="17"/>
          </p:nvPr>
        </p:nvSpPr>
        <p:spPr/>
        <p:txBody>
          <a:bodyPr/>
          <a:lstStyle/>
          <a:p>
            <a:r>
              <a:rPr lang="en-US" altLang="zh-CN" dirty="0"/>
              <a:t>Two concerns around public information sharing centers are:</a:t>
            </a:r>
          </a:p>
          <a:p>
            <a:pPr lvl="1"/>
            <a:r>
              <a:rPr lang="en-US" altLang="zh-CN" dirty="0"/>
              <a:t>Privacy – an organization that is the victim of an attack must be careful not to share proprietary or sensitive information when providing IOCs and attack details</a:t>
            </a:r>
          </a:p>
          <a:p>
            <a:pPr lvl="1"/>
            <a:r>
              <a:rPr lang="en-US" altLang="zh-CN" dirty="0"/>
              <a:t>Speed – </a:t>
            </a:r>
            <a:r>
              <a:rPr lang="en-US" altLang="zh-CN" b="1" dirty="0"/>
              <a:t>Automated Indicator Sharing </a:t>
            </a:r>
            <a:r>
              <a:rPr lang="en-US" altLang="zh-CN" dirty="0"/>
              <a:t>(</a:t>
            </a:r>
            <a:r>
              <a:rPr lang="en-US" altLang="zh-CN" b="1" dirty="0"/>
              <a:t>AIS</a:t>
            </a:r>
            <a:r>
              <a:rPr lang="en-US" altLang="zh-CN" dirty="0"/>
              <a:t>) enables the exchange of cyberthreat indicators between parties through computer-to-computer communication</a:t>
            </a:r>
          </a:p>
          <a:p>
            <a:pPr lvl="2"/>
            <a:r>
              <a:rPr lang="en-US" altLang="zh-CN" dirty="0"/>
              <a:t>Two tools facilitate AIS:</a:t>
            </a:r>
          </a:p>
          <a:p>
            <a:pPr lvl="3"/>
            <a:r>
              <a:rPr lang="en-US" altLang="zh-CN" b="1" dirty="0"/>
              <a:t>Structured Threat Information Expression</a:t>
            </a:r>
            <a:r>
              <a:rPr lang="en-US" altLang="zh-CN" dirty="0"/>
              <a:t> (</a:t>
            </a:r>
            <a:r>
              <a:rPr lang="en-US" altLang="zh-CN" b="1" dirty="0"/>
              <a:t>STIX</a:t>
            </a:r>
            <a:r>
              <a:rPr lang="en-US" altLang="zh-CN" dirty="0"/>
              <a:t>) is a language and format used to exchange cyberthreat intelligence</a:t>
            </a:r>
          </a:p>
          <a:p>
            <a:pPr lvl="3"/>
            <a:r>
              <a:rPr lang="en-US" altLang="zh-CN" b="1" dirty="0"/>
              <a:t>Trusted Automated Exchange of Intelligence Information </a:t>
            </a:r>
            <a:r>
              <a:rPr lang="en-US" altLang="zh-CN" dirty="0"/>
              <a:t>(</a:t>
            </a:r>
            <a:r>
              <a:rPr lang="en-US" altLang="zh-CN" b="1" dirty="0"/>
              <a:t>TAXII</a:t>
            </a:r>
            <a:r>
              <a:rPr lang="en-US" altLang="zh-CN" dirty="0"/>
              <a:t>) is an application protocol for exchanging cyberthreat intelligence over HTTPS</a:t>
            </a:r>
            <a:endParaRPr lang="zh-CN" altLang="en-US" dirty="0"/>
          </a:p>
        </p:txBody>
      </p:sp>
    </p:spTree>
    <p:extLst>
      <p:ext uri="{BB962C8B-B14F-4D97-AF65-F5344CB8AC3E}">
        <p14:creationId xmlns:p14="http://schemas.microsoft.com/office/powerpoint/2010/main" val="2291343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Sources of Threat Intelligence</a:t>
            </a:r>
            <a:endParaRPr lang="zh-CN" altLang="en-US" dirty="0"/>
          </a:p>
        </p:txBody>
      </p:sp>
      <p:sp>
        <p:nvSpPr>
          <p:cNvPr id="3" name="Text Placeholder 2"/>
          <p:cNvSpPr>
            <a:spLocks noGrp="1"/>
          </p:cNvSpPr>
          <p:nvPr>
            <p:ph type="body" sz="quarter" idx="17"/>
          </p:nvPr>
        </p:nvSpPr>
        <p:spPr>
          <a:xfrm>
            <a:off x="743576" y="1231900"/>
            <a:ext cx="10711543" cy="4394200"/>
          </a:xfrm>
        </p:spPr>
        <p:txBody>
          <a:bodyPr>
            <a:normAutofit lnSpcReduction="10000"/>
          </a:bodyPr>
          <a:lstStyle/>
          <a:p>
            <a:r>
              <a:rPr lang="en-US" altLang="zh-CN" dirty="0"/>
              <a:t>Sources of threat intelligence that are useful:</a:t>
            </a:r>
          </a:p>
          <a:p>
            <a:pPr lvl="1"/>
            <a:r>
              <a:rPr lang="en-US" altLang="zh-CN" i="1" dirty="0"/>
              <a:t>Vulnerability database </a:t>
            </a:r>
            <a:r>
              <a:rPr lang="en-US" altLang="zh-CN" dirty="0"/>
              <a:t>is a repository of known vulnerabilities and information as to how they have been exploited</a:t>
            </a:r>
          </a:p>
          <a:p>
            <a:pPr lvl="1"/>
            <a:r>
              <a:rPr lang="en-US" altLang="zh-CN" dirty="0">
                <a:hlinkClick r:id="rId2"/>
              </a:rPr>
              <a:t>https://vuldb.com/</a:t>
            </a:r>
            <a:endParaRPr lang="en-US" altLang="zh-CN" dirty="0"/>
          </a:p>
          <a:p>
            <a:pPr lvl="1"/>
            <a:r>
              <a:rPr lang="en-US" altLang="zh-CN" dirty="0">
                <a:hlinkClick r:id="rId3"/>
              </a:rPr>
              <a:t>https://security.snyk.io/</a:t>
            </a:r>
            <a:endParaRPr lang="en-US" altLang="zh-CN" dirty="0"/>
          </a:p>
          <a:p>
            <a:pPr lvl="1"/>
            <a:r>
              <a:rPr lang="en-US" altLang="zh-CN" dirty="0">
                <a:hlinkClick r:id="rId4"/>
              </a:rPr>
              <a:t>https://cve.mitre.org/</a:t>
            </a:r>
            <a:endParaRPr lang="en-US" altLang="zh-CN" dirty="0"/>
          </a:p>
          <a:p>
            <a:pPr lvl="1"/>
            <a:r>
              <a:rPr lang="en-US" altLang="zh-CN" dirty="0">
                <a:hlinkClick r:id="rId5"/>
              </a:rPr>
              <a:t>https://www.exploit-db.com/</a:t>
            </a:r>
            <a:endParaRPr lang="en-US" altLang="zh-CN" dirty="0"/>
          </a:p>
          <a:p>
            <a:pPr lvl="1"/>
            <a:r>
              <a:rPr lang="en-US" altLang="zh-CN" dirty="0">
                <a:hlinkClick r:id="rId6"/>
              </a:rPr>
              <a:t>https://nvd.nist.gov/vuln/search</a:t>
            </a:r>
            <a:endParaRPr lang="en-US" altLang="zh-CN" dirty="0"/>
          </a:p>
          <a:p>
            <a:pPr marL="457200"/>
            <a:r>
              <a:rPr lang="en-US" altLang="zh-CN" dirty="0"/>
              <a:t>File and code repositories where victims of an attack can upload malicious files and software code that can be examined by others to learn more about the attacks and craft their defenses</a:t>
            </a:r>
          </a:p>
          <a:p>
            <a:pPr marL="800100" lvl="1"/>
            <a:r>
              <a:rPr lang="en-US" altLang="zh-CN" dirty="0">
                <a:hlinkClick r:id="rId7"/>
              </a:rPr>
              <a:t>https://attack.mitre.org/</a:t>
            </a:r>
            <a:endParaRPr lang="en-US" altLang="zh-CN" dirty="0"/>
          </a:p>
          <a:p>
            <a:pPr marL="800100" lvl="1"/>
            <a:r>
              <a:rPr lang="en-US" altLang="zh-CN" dirty="0">
                <a:hlinkClick r:id="rId8"/>
              </a:rPr>
              <a:t>https://virustotal.com/</a:t>
            </a:r>
            <a:endParaRPr lang="en-US" altLang="zh-CN" dirty="0"/>
          </a:p>
          <a:p>
            <a:pPr marL="800100" lvl="1"/>
            <a:r>
              <a:rPr lang="en-US" altLang="zh-CN" dirty="0">
                <a:hlinkClick r:id="rId7"/>
              </a:rPr>
              <a:t>https://attack.mitre.org/</a:t>
            </a:r>
            <a:endParaRPr lang="en-US" altLang="zh-CN" dirty="0"/>
          </a:p>
          <a:p>
            <a:pPr marL="800100" lvl="1"/>
            <a:endParaRPr lang="en-US" altLang="zh-CN" dirty="0"/>
          </a:p>
          <a:p>
            <a:pPr marL="800100" lvl="1"/>
            <a:endParaRPr lang="en-US" altLang="zh-CN" dirty="0"/>
          </a:p>
          <a:p>
            <a:pPr marL="800100" lvl="1"/>
            <a:endParaRPr lang="en-US" altLang="zh-CN" dirty="0"/>
          </a:p>
        </p:txBody>
      </p:sp>
    </p:spTree>
    <p:extLst>
      <p:ext uri="{BB962C8B-B14F-4D97-AF65-F5344CB8AC3E}">
        <p14:creationId xmlns:p14="http://schemas.microsoft.com/office/powerpoint/2010/main" val="300303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Sources of Threat Intelligence</a:t>
            </a:r>
            <a:endParaRPr lang="zh-CN" altLang="en-US" dirty="0"/>
          </a:p>
        </p:txBody>
      </p:sp>
      <p:pic>
        <p:nvPicPr>
          <p:cNvPr id="5" name="Picture Placeholder 4" descr="A live cyber threat map display from the cybersecurity firm Check Point. A world map is shown with lines indicating the source and destinations of cybersecurity attacks on a particular day. Data on top vulnerabilities being used in the attacks, top targeted countries and industries, top malware types are displayed on the pag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138181" y="2161629"/>
            <a:ext cx="6227064" cy="3197352"/>
          </a:xfrm>
          <a:prstGeom prst="rect">
            <a:avLst/>
          </a:prstGeom>
          <a:noFill/>
          <a:ln>
            <a:noFill/>
          </a:ln>
        </p:spPr>
      </p:pic>
      <p:sp>
        <p:nvSpPr>
          <p:cNvPr id="7" name="TextBox 6">
            <a:extLst>
              <a:ext uri="{FF2B5EF4-FFF2-40B4-BE49-F238E27FC236}">
                <a16:creationId xmlns:a16="http://schemas.microsoft.com/office/drawing/2014/main" id="{EAE49696-1A7F-C8B6-D55A-4AADFAABA46C}"/>
              </a:ext>
            </a:extLst>
          </p:cNvPr>
          <p:cNvSpPr txBox="1"/>
          <p:nvPr/>
        </p:nvSpPr>
        <p:spPr>
          <a:xfrm>
            <a:off x="3048000" y="5545386"/>
            <a:ext cx="6096000" cy="646331"/>
          </a:xfrm>
          <a:prstGeom prst="rect">
            <a:avLst/>
          </a:prstGeom>
          <a:noFill/>
          <a:effectLst/>
        </p:spPr>
        <p:txBody>
          <a:bodyPr wrap="square">
            <a:spAutoFit/>
          </a:bodyPr>
          <a:lstStyle/>
          <a:p>
            <a:r>
              <a:rPr lang="en-SG" dirty="0">
                <a:hlinkClick r:id="rId3"/>
              </a:rPr>
              <a:t>https://threatmap.checkpoint.com/</a:t>
            </a:r>
            <a:endParaRPr lang="en-SG" dirty="0"/>
          </a:p>
          <a:p>
            <a:endParaRPr lang="en-SG" dirty="0"/>
          </a:p>
        </p:txBody>
      </p:sp>
      <p:sp>
        <p:nvSpPr>
          <p:cNvPr id="11" name="TextBox 10">
            <a:extLst>
              <a:ext uri="{FF2B5EF4-FFF2-40B4-BE49-F238E27FC236}">
                <a16:creationId xmlns:a16="http://schemas.microsoft.com/office/drawing/2014/main" id="{E40D681C-84B4-7567-3758-14185D763A46}"/>
              </a:ext>
            </a:extLst>
          </p:cNvPr>
          <p:cNvSpPr txBox="1"/>
          <p:nvPr/>
        </p:nvSpPr>
        <p:spPr>
          <a:xfrm>
            <a:off x="1066800" y="1122438"/>
            <a:ext cx="10369826" cy="707886"/>
          </a:xfrm>
          <a:prstGeom prst="rect">
            <a:avLst/>
          </a:prstGeom>
          <a:noFill/>
          <a:effectLst/>
        </p:spPr>
        <p:txBody>
          <a:bodyPr wrap="square">
            <a:spAutoFit/>
          </a:bodyPr>
          <a:lstStyle/>
          <a:p>
            <a:pPr lvl="1"/>
            <a:r>
              <a:rPr lang="en-US" altLang="zh-CN" sz="2000" i="1" dirty="0">
                <a:solidFill>
                  <a:srgbClr val="004A78"/>
                </a:solidFill>
                <a:latin typeface="Arial" panose="020B0604020202020204" pitchFamily="34" charset="0"/>
                <a:cs typeface="Arial" panose="020B0604020202020204" pitchFamily="34" charset="0"/>
              </a:rPr>
              <a:t>Threat maps </a:t>
            </a:r>
            <a:r>
              <a:rPr lang="en-US" altLang="zh-CN" sz="2000" dirty="0">
                <a:solidFill>
                  <a:srgbClr val="004A78"/>
                </a:solidFill>
                <a:latin typeface="Arial" panose="020B0604020202020204" pitchFamily="34" charset="0"/>
                <a:cs typeface="Arial" panose="020B0604020202020204" pitchFamily="34" charset="0"/>
              </a:rPr>
              <a:t>illustrate cyberthreats overlaid on a diagrammatic representation of a geographical area</a:t>
            </a:r>
          </a:p>
        </p:txBody>
      </p:sp>
    </p:spTree>
    <p:extLst>
      <p:ext uri="{BB962C8B-B14F-4D97-AF65-F5344CB8AC3E}">
        <p14:creationId xmlns:p14="http://schemas.microsoft.com/office/powerpoint/2010/main" val="61847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Sources of Threat Intelligence</a:t>
            </a:r>
            <a:endParaRPr lang="zh-CN" altLang="en-US" dirty="0"/>
          </a:p>
        </p:txBody>
      </p:sp>
      <p:pic>
        <p:nvPicPr>
          <p:cNvPr id="5" name="Picture Placeholder 4" descr="An illustration of an iceberg in the sea is used to categorize the clear web, deep web, and dark web. The part of the iceberg above the water represents the clear web which includes websites such as Wikipedia and websites discoverable with search engines such as Google, Bing, and Yahoo. The part of the iceberg under the water represents the deep web. The deep web includes records such as academic, medical, legal, scientific, and government records, subscription-only information, databases, and organization-specific information. The dark web is represented by the lowest part of the iceberg under the water which where illegal activities happe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4384603" y="2008569"/>
            <a:ext cx="3184254" cy="3955753"/>
          </a:xfrm>
          <a:prstGeom prst="rect">
            <a:avLst/>
          </a:prstGeom>
          <a:noFill/>
          <a:ln>
            <a:noFill/>
          </a:ln>
        </p:spPr>
      </p:pic>
      <p:sp>
        <p:nvSpPr>
          <p:cNvPr id="7" name="TextBox 6">
            <a:extLst>
              <a:ext uri="{FF2B5EF4-FFF2-40B4-BE49-F238E27FC236}">
                <a16:creationId xmlns:a16="http://schemas.microsoft.com/office/drawing/2014/main" id="{BF1CDC01-842F-F38A-08FC-28DD88DC3EFC}"/>
              </a:ext>
            </a:extLst>
          </p:cNvPr>
          <p:cNvSpPr txBox="1"/>
          <p:nvPr/>
        </p:nvSpPr>
        <p:spPr>
          <a:xfrm>
            <a:off x="8067260" y="2631422"/>
            <a:ext cx="6096000" cy="3139321"/>
          </a:xfrm>
          <a:prstGeom prst="rect">
            <a:avLst/>
          </a:prstGeom>
          <a:noFill/>
          <a:effectLst/>
        </p:spPr>
        <p:txBody>
          <a:bodyPr wrap="square">
            <a:spAutoFit/>
          </a:bodyPr>
          <a:lstStyle/>
          <a:p>
            <a:r>
              <a:rPr lang="en-SG" dirty="0">
                <a:hlinkClick r:id="rId3"/>
              </a:rPr>
              <a:t>https://sci-hub.se/</a:t>
            </a:r>
            <a:endParaRPr lang="en-SG" dirty="0"/>
          </a:p>
          <a:p>
            <a:endParaRPr lang="en-SG" dirty="0"/>
          </a:p>
          <a:p>
            <a:r>
              <a:rPr lang="en-SG" dirty="0">
                <a:hlinkClick r:id="rId4"/>
              </a:rPr>
              <a:t>https://ahmia.fi/</a:t>
            </a:r>
            <a:endParaRPr lang="en-SG" dirty="0"/>
          </a:p>
          <a:p>
            <a:endParaRPr lang="en-SG" dirty="0"/>
          </a:p>
          <a:p>
            <a:r>
              <a:rPr lang="en-SG" dirty="0">
                <a:hlinkClick r:id="rId5"/>
              </a:rPr>
              <a:t>https://darknetone.com/market/dread/</a:t>
            </a:r>
            <a:endParaRPr lang="en-SG" dirty="0"/>
          </a:p>
          <a:p>
            <a:endParaRPr lang="en-SG" dirty="0"/>
          </a:p>
          <a:p>
            <a:r>
              <a:rPr lang="en-SG" dirty="0">
                <a:hlinkClick r:id="rId6"/>
              </a:rPr>
              <a:t>https://keybase.io/</a:t>
            </a:r>
            <a:endParaRPr lang="en-SG" dirty="0"/>
          </a:p>
          <a:p>
            <a:endParaRPr lang="en-SG" dirty="0"/>
          </a:p>
          <a:p>
            <a:r>
              <a:rPr lang="en-SG" dirty="0">
                <a:hlinkClick r:id="rId7"/>
              </a:rPr>
              <a:t>https://riseup.net/</a:t>
            </a:r>
            <a:endParaRPr lang="en-SG" dirty="0"/>
          </a:p>
          <a:p>
            <a:endParaRPr lang="en-SG" dirty="0"/>
          </a:p>
          <a:p>
            <a:endParaRPr lang="en-SG" dirty="0"/>
          </a:p>
        </p:txBody>
      </p:sp>
      <p:sp>
        <p:nvSpPr>
          <p:cNvPr id="11" name="TextBox 10">
            <a:extLst>
              <a:ext uri="{FF2B5EF4-FFF2-40B4-BE49-F238E27FC236}">
                <a16:creationId xmlns:a16="http://schemas.microsoft.com/office/drawing/2014/main" id="{DA7D4751-7585-F404-4819-4C3FCCB206EF}"/>
              </a:ext>
            </a:extLst>
          </p:cNvPr>
          <p:cNvSpPr txBox="1"/>
          <p:nvPr/>
        </p:nvSpPr>
        <p:spPr>
          <a:xfrm>
            <a:off x="838200" y="1187367"/>
            <a:ext cx="10468283" cy="923330"/>
          </a:xfrm>
          <a:prstGeom prst="rect">
            <a:avLst/>
          </a:prstGeom>
          <a:noFill/>
          <a:effectLst/>
        </p:spPr>
        <p:txBody>
          <a:bodyPr wrap="square">
            <a:spAutoFit/>
          </a:bodyPr>
          <a:lstStyle/>
          <a:p>
            <a:pPr marL="685800" marR="0" lvl="1"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a:pPr>
            <a:r>
              <a:rPr kumimoji="0" lang="en-US" altLang="zh-CN" sz="2000" b="0" i="1" u="none" strike="noStrike" kern="1200" cap="none" spc="0" normalizeH="0" baseline="0" noProof="0" dirty="0">
                <a:ln>
                  <a:noFill/>
                </a:ln>
                <a:solidFill>
                  <a:srgbClr val="004A78"/>
                </a:solidFill>
                <a:effectLst/>
                <a:uLnTx/>
                <a:uFillTx/>
                <a:latin typeface="Arial" charset="0"/>
                <a:cs typeface="Arial" charset="0"/>
              </a:rPr>
              <a:t>Dark web </a:t>
            </a:r>
            <a:r>
              <a:rPr kumimoji="0" lang="en-US" altLang="zh-CN" sz="2000" b="0" i="0" u="none" strike="noStrike" kern="1200" cap="none" spc="0" normalizeH="0" baseline="0" noProof="0" dirty="0">
                <a:ln>
                  <a:noFill/>
                </a:ln>
                <a:solidFill>
                  <a:srgbClr val="004A78"/>
                </a:solidFill>
                <a:effectLst/>
                <a:uLnTx/>
                <a:uFillTx/>
                <a:latin typeface="Arial" charset="0"/>
                <a:cs typeface="Arial" charset="0"/>
              </a:rPr>
              <a:t>– security professionals and organizations use the dark web on a limited basis to look for signs that information critical to that enterprise is being sought out or sold on the dark web</a:t>
            </a:r>
            <a:endParaRPr kumimoji="0" lang="zh-CN" altLang="en-US" sz="2000" b="0" i="0" u="none" strike="noStrike" kern="1200" cap="none" spc="0" normalizeH="0" baseline="0" noProof="0" dirty="0">
              <a:ln>
                <a:noFill/>
              </a:ln>
              <a:solidFill>
                <a:srgbClr val="004A78"/>
              </a:solidFill>
              <a:effectLst/>
              <a:uLnTx/>
              <a:uFillTx/>
              <a:latin typeface="Arial" charset="0"/>
              <a:cs typeface="Arial" charset="0"/>
            </a:endParaRPr>
          </a:p>
        </p:txBody>
      </p:sp>
    </p:spTree>
    <p:extLst>
      <p:ext uri="{BB962C8B-B14F-4D97-AF65-F5344CB8AC3E}">
        <p14:creationId xmlns:p14="http://schemas.microsoft.com/office/powerpoint/2010/main" val="49710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Securing Endpoint Computers</a:t>
            </a:r>
            <a:endParaRPr lang="zh-CN" altLang="en-US" dirty="0"/>
          </a:p>
        </p:txBody>
      </p:sp>
      <p:sp>
        <p:nvSpPr>
          <p:cNvPr id="3" name="Text Placeholder 2"/>
          <p:cNvSpPr>
            <a:spLocks noGrp="1"/>
          </p:cNvSpPr>
          <p:nvPr>
            <p:ph type="body" sz="quarter" idx="17"/>
          </p:nvPr>
        </p:nvSpPr>
        <p:spPr/>
        <p:txBody>
          <a:bodyPr/>
          <a:lstStyle/>
          <a:p>
            <a:r>
              <a:rPr lang="en-US" altLang="zh-CN" dirty="0"/>
              <a:t>Securing endpoint computers primarily involves three major tasks:</a:t>
            </a:r>
          </a:p>
          <a:p>
            <a:pPr lvl="1"/>
            <a:r>
              <a:rPr lang="en-US" altLang="zh-CN" i="1" dirty="0"/>
              <a:t>Confirming</a:t>
            </a:r>
            <a:r>
              <a:rPr lang="en-US" altLang="zh-CN" dirty="0"/>
              <a:t> that the computer has started securely</a:t>
            </a:r>
          </a:p>
          <a:p>
            <a:pPr lvl="1"/>
            <a:r>
              <a:rPr lang="en-US" altLang="zh-CN" i="1" dirty="0"/>
              <a:t>Protecting </a:t>
            </a:r>
            <a:r>
              <a:rPr lang="en-US" altLang="zh-CN" dirty="0"/>
              <a:t>the computer from attacks</a:t>
            </a:r>
          </a:p>
          <a:p>
            <a:pPr lvl="1"/>
            <a:r>
              <a:rPr lang="en-US" altLang="zh-CN" i="1" dirty="0"/>
              <a:t>Hardening</a:t>
            </a:r>
            <a:r>
              <a:rPr lang="en-US" altLang="zh-CN" dirty="0"/>
              <a:t> it for even greater protection</a:t>
            </a:r>
            <a:endParaRPr lang="zh-CN" altLang="en-US" dirty="0"/>
          </a:p>
        </p:txBody>
      </p:sp>
    </p:spTree>
    <p:extLst>
      <p:ext uri="{BB962C8B-B14F-4D97-AF65-F5344CB8AC3E}">
        <p14:creationId xmlns:p14="http://schemas.microsoft.com/office/powerpoint/2010/main" val="3165629591"/>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BA9BA192-EF86-48DF-982C-2C526A268392}">
  <ds:schemaRefs>
    <ds:schemaRef ds:uri="http://purl.org/dc/dcmitype/"/>
    <ds:schemaRef ds:uri="http://schemas.microsoft.com/office/infopath/2007/PartnerControls"/>
    <ds:schemaRef ds:uri="http://purl.org/dc/terms/"/>
    <ds:schemaRef ds:uri="0f302c04-584d-4df5-8948-8b6dd1f3c1a5"/>
    <ds:schemaRef ds:uri="http://purl.org/dc/elements/1.1/"/>
    <ds:schemaRef ds:uri="http://www.w3.org/XML/1998/namespace"/>
    <ds:schemaRef ds:uri="http://schemas.microsoft.com/office/2006/documentManagement/types"/>
    <ds:schemaRef ds:uri="http://schemas.openxmlformats.org/package/2006/metadata/core-properties"/>
    <ds:schemaRef ds:uri="48fa25a7-52b6-4e1f-81c8-80356bf0725f"/>
    <ds:schemaRef ds:uri="http://schemas.microsoft.com/office/2006/metadata/properties"/>
  </ds:schemaRefs>
</ds:datastoreItem>
</file>

<file path=customXml/itemProps3.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4936</TotalTime>
  <Words>1460</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vt:lpstr>
      <vt:lpstr>Calibri</vt:lpstr>
      <vt:lpstr>DengXian</vt:lpstr>
      <vt:lpstr>Helvetica</vt:lpstr>
      <vt:lpstr>Open Sans</vt:lpstr>
      <vt:lpstr>Summer Font</vt:lpstr>
      <vt:lpstr>Office Theme</vt:lpstr>
      <vt:lpstr>Systems Security</vt:lpstr>
      <vt:lpstr>Learning Outcomes</vt:lpstr>
      <vt:lpstr>Threat Intelligence Sources</vt:lpstr>
      <vt:lpstr>Threat Intelligence Sources</vt:lpstr>
      <vt:lpstr>Categories of Sources</vt:lpstr>
      <vt:lpstr>Sources of Threat Intelligence</vt:lpstr>
      <vt:lpstr>Sources of Threat Intelligence</vt:lpstr>
      <vt:lpstr>Sources of Threat Intelligence</vt:lpstr>
      <vt:lpstr>Securing Endpoint Computers</vt:lpstr>
      <vt:lpstr>Confirm Boot Integrity</vt:lpstr>
      <vt:lpstr>Confirm Boot Integrity</vt:lpstr>
      <vt:lpstr>Confirm Boot Integrity</vt:lpstr>
      <vt:lpstr>Protect Endpoints</vt:lpstr>
      <vt:lpstr>Protect Endpoints</vt:lpstr>
      <vt:lpstr>Protect Endpoints</vt:lpstr>
      <vt:lpstr>Protect Endpoints</vt:lpstr>
      <vt:lpstr>Harden Endpoints</vt:lpstr>
      <vt:lpstr>Harden Endpoints</vt:lpstr>
      <vt:lpstr>Harden Endpoints</vt:lpstr>
      <vt:lpstr>Harden Endpoints</vt:lpstr>
      <vt:lpstr>Harden Endpoints</vt:lpstr>
      <vt:lpstr>Harden Endpoints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Yong Sheng SOH</cp:lastModifiedBy>
  <cp:revision>168</cp:revision>
  <cp:lastPrinted>2016-10-03T15:29:39Z</cp:lastPrinted>
  <dcterms:created xsi:type="dcterms:W3CDTF">2019-11-14T21:20:16Z</dcterms:created>
  <dcterms:modified xsi:type="dcterms:W3CDTF">2023-08-11T07:12:18Z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