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5"/>
  </p:notesMasterIdLst>
  <p:handoutMasterIdLst>
    <p:handoutMasterId r:id="rId66"/>
  </p:handoutMasterIdLst>
  <p:sldIdLst>
    <p:sldId id="264" r:id="rId5"/>
    <p:sldId id="269" r:id="rId6"/>
    <p:sldId id="273" r:id="rId7"/>
    <p:sldId id="274" r:id="rId8"/>
    <p:sldId id="275" r:id="rId9"/>
    <p:sldId id="276" r:id="rId10"/>
    <p:sldId id="277" r:id="rId11"/>
    <p:sldId id="278" r:id="rId12"/>
    <p:sldId id="279" r:id="rId13"/>
    <p:sldId id="280" r:id="rId14"/>
    <p:sldId id="281" r:id="rId15"/>
    <p:sldId id="282" r:id="rId16"/>
    <p:sldId id="284" r:id="rId17"/>
    <p:sldId id="285" r:id="rId18"/>
    <p:sldId id="286" r:id="rId19"/>
    <p:sldId id="287" r:id="rId20"/>
    <p:sldId id="288" r:id="rId21"/>
    <p:sldId id="290" r:id="rId22"/>
    <p:sldId id="289"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271" r:id="rId63"/>
    <p:sldId id="272" r:id="rId6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Default Section" id="{A06EB67A-EF98-4FEB-B626-C7EB45E2307F}">
          <p14:sldIdLst>
            <p14:sldId id="264"/>
            <p14:sldId id="269"/>
            <p14:sldId id="273"/>
            <p14:sldId id="274"/>
            <p14:sldId id="275"/>
            <p14:sldId id="276"/>
            <p14:sldId id="277"/>
            <p14:sldId id="278"/>
            <p14:sldId id="279"/>
            <p14:sldId id="280"/>
            <p14:sldId id="281"/>
            <p14:sldId id="282"/>
            <p14:sldId id="284"/>
            <p14:sldId id="285"/>
            <p14:sldId id="286"/>
            <p14:sldId id="287"/>
            <p14:sldId id="288"/>
            <p14:sldId id="290"/>
            <p14:sldId id="289"/>
            <p14:sldId id="291"/>
            <p14:sldId id="292"/>
            <p14:sldId id="293"/>
            <p14:sldId id="294"/>
            <p14:sldId id="295"/>
          </p14:sldIdLst>
        </p14:section>
        <p14:section name="Untitled Section" id="{6A14DE62-41AB-45CF-AF36-0D84206C58B7}">
          <p14:sldIdLst>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Lst>
        </p14:section>
        <p14:section name="Untitled Section" id="{6F07D095-0CAD-4B95-A519-10DB5CA74125}">
          <p14:sldIdLst>
            <p14:sldId id="316"/>
            <p14:sldId id="317"/>
            <p14:sldId id="318"/>
            <p14:sldId id="319"/>
            <p14:sldId id="320"/>
            <p14:sldId id="321"/>
            <p14:sldId id="322"/>
            <p14:sldId id="323"/>
            <p14:sldId id="324"/>
            <p14:sldId id="325"/>
            <p14:sldId id="326"/>
            <p14:sldId id="327"/>
            <p14:sldId id="328"/>
            <p14:sldId id="329"/>
            <p14:sldId id="271"/>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29"/>
  </p:normalViewPr>
  <p:slideViewPr>
    <p:cSldViewPr snapToGrid="0" snapToObjects="1">
      <p:cViewPr varScale="1">
        <p:scale>
          <a:sx n="115" d="100"/>
          <a:sy n="115" d="100"/>
        </p:scale>
        <p:origin x="372"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smtClean="0"/>
              <a:t>ST2421 : Infocomm Security and Network Fundamentals</a:t>
            </a:r>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smtClean="0"/>
              <a:t>ST2421 : Infocomm Security and Network Fundamentals</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Topic </a:t>
            </a:r>
            <a:r>
              <a:rPr lang="en-US" dirty="0" smtClean="0"/>
              <a:t>6A</a:t>
            </a:r>
            <a:endParaRPr lang="en-US" dirty="0"/>
          </a:p>
        </p:txBody>
      </p:sp>
      <p:sp>
        <p:nvSpPr>
          <p:cNvPr id="5" name="Title 4"/>
          <p:cNvSpPr>
            <a:spLocks noGrp="1"/>
          </p:cNvSpPr>
          <p:nvPr>
            <p:ph type="title"/>
          </p:nvPr>
        </p:nvSpPr>
        <p:spPr/>
        <p:txBody>
          <a:bodyPr/>
          <a:lstStyle/>
          <a:p>
            <a:r>
              <a:rPr lang="en-US" dirty="0" smtClean="0"/>
              <a:t>Network Topologies</a:t>
            </a:r>
            <a:endParaRPr lang="en-US" dirty="0"/>
          </a:p>
        </p:txBody>
      </p:sp>
      <p:sp>
        <p:nvSpPr>
          <p:cNvPr id="8" name="Footer Placeholder 7"/>
          <p:cNvSpPr>
            <a:spLocks noGrp="1"/>
          </p:cNvSpPr>
          <p:nvPr>
            <p:ph type="ftr" sz="quarter" idx="3"/>
          </p:nvPr>
        </p:nvSpPr>
        <p:spPr/>
        <p:txBody>
          <a:bodyPr/>
          <a:lstStyle/>
          <a:p>
            <a:pPr algn="r"/>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Star </a:t>
            </a:r>
            <a:r>
              <a:rPr lang="en-US" altLang="zh-CN" dirty="0" smtClean="0"/>
              <a:t>Topology</a:t>
            </a:r>
            <a:endParaRPr lang="zh-CN" altLang="en-US" b="0" dirty="0"/>
          </a:p>
        </p:txBody>
      </p:sp>
      <p:sp>
        <p:nvSpPr>
          <p:cNvPr id="3" name="Text Placeholder 2"/>
          <p:cNvSpPr>
            <a:spLocks noGrp="1"/>
          </p:cNvSpPr>
          <p:nvPr>
            <p:ph type="body" sz="quarter" idx="17"/>
          </p:nvPr>
        </p:nvSpPr>
        <p:spPr/>
        <p:txBody>
          <a:bodyPr/>
          <a:lstStyle/>
          <a:p>
            <a:r>
              <a:rPr lang="en-US" altLang="zh-CN" dirty="0" smtClean="0"/>
              <a:t>Extended Star</a:t>
            </a:r>
          </a:p>
          <a:p>
            <a:pPr lvl="1"/>
            <a:r>
              <a:rPr lang="en-US" altLang="zh-CN" dirty="0" smtClean="0">
                <a:latin typeface="Arial" panose="020B0604020202020204" pitchFamily="34" charset="0"/>
              </a:rPr>
              <a:t>The </a:t>
            </a:r>
            <a:r>
              <a:rPr lang="en-US" altLang="zh-CN" b="1" dirty="0" smtClean="0">
                <a:latin typeface="Arial" panose="020B0604020202020204" pitchFamily="34" charset="0"/>
              </a:rPr>
              <a:t>extended </a:t>
            </a:r>
            <a:r>
              <a:rPr lang="en-US" altLang="zh-CN" b="1" dirty="0">
                <a:latin typeface="Arial" panose="020B0604020202020204" pitchFamily="34" charset="0"/>
              </a:rPr>
              <a:t>star </a:t>
            </a:r>
            <a:r>
              <a:rPr lang="en-US" altLang="zh-CN" b="1" dirty="0" smtClean="0">
                <a:latin typeface="Arial" panose="020B0604020202020204" pitchFamily="34" charset="0"/>
              </a:rPr>
              <a:t>topology </a:t>
            </a:r>
            <a:r>
              <a:rPr lang="en-US" altLang="zh-CN" dirty="0" smtClean="0">
                <a:latin typeface="Arial" panose="020B0604020202020204" pitchFamily="34" charset="0"/>
              </a:rPr>
              <a:t>is the most </a:t>
            </a:r>
            <a:r>
              <a:rPr lang="en-US" altLang="zh-CN" dirty="0">
                <a:latin typeface="Arial" panose="020B0604020202020204" pitchFamily="34" charset="0"/>
              </a:rPr>
              <a:t>widely used in networks containing more than just a few computers</a:t>
            </a:r>
          </a:p>
          <a:p>
            <a:pPr lvl="1"/>
            <a:r>
              <a:rPr lang="en-US" altLang="zh-CN" dirty="0">
                <a:latin typeface="Arial" panose="020B0604020202020204" pitchFamily="34" charset="0"/>
              </a:rPr>
              <a:t>A central device (usually a switch) sits in the middle and instead of attached computers, other switches or hubs are connected to the central switch’s ports</a:t>
            </a:r>
          </a:p>
          <a:p>
            <a:pPr lvl="2"/>
            <a:r>
              <a:rPr lang="en-US" altLang="zh-CN" dirty="0">
                <a:latin typeface="Arial" panose="020B0604020202020204" pitchFamily="34" charset="0"/>
              </a:rPr>
              <a:t>Computers and peripherals are then attached to these switches or hubs forming additional stars</a:t>
            </a:r>
          </a:p>
          <a:p>
            <a:pPr lvl="1"/>
            <a:r>
              <a:rPr lang="en-US" altLang="zh-CN" dirty="0">
                <a:latin typeface="Arial" panose="020B0604020202020204" pitchFamily="34" charset="0"/>
              </a:rPr>
              <a:t>Sometimes referred to as a “hierarchical star</a:t>
            </a:r>
            <a:r>
              <a:rPr lang="en-US" altLang="zh-CN" dirty="0" smtClean="0">
                <a:latin typeface="Arial" panose="020B0604020202020204" pitchFamily="34" charset="0"/>
              </a:rPr>
              <a:t>”</a:t>
            </a:r>
          </a:p>
          <a:p>
            <a:pPr lvl="1"/>
            <a:r>
              <a:rPr lang="en-US" altLang="zh-CN" dirty="0" smtClean="0">
                <a:latin typeface="Arial" panose="020B0604020202020204" pitchFamily="34" charset="0"/>
              </a:rPr>
              <a:t>This topology is most effective when the center of the star is running at a much faster speed than other devices</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17498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Star </a:t>
            </a:r>
            <a:r>
              <a:rPr lang="en-US" altLang="zh-CN" dirty="0" smtClean="0"/>
              <a:t>Topology</a:t>
            </a:r>
            <a:endParaRPr lang="zh-CN" altLang="en-US" dirty="0"/>
          </a:p>
        </p:txBody>
      </p:sp>
      <p:pic>
        <p:nvPicPr>
          <p:cNvPr id="5" name="Picture Placeholder 4" descr="A network of computers connected together in an extended star topology. Illustration shows a network with two computers that are connected to a switch. 4 such networks are seen in the illustration. The switches from these 4 networks are in turn connected to a central switch creating an extended star topology network.&#10;" title="An extended star topology networ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11015" y="1476745"/>
            <a:ext cx="5169970" cy="4105013"/>
          </a:xfrm>
        </p:spPr>
      </p:pic>
    </p:spTree>
    <p:extLst>
      <p:ext uri="{BB962C8B-B14F-4D97-AF65-F5344CB8AC3E}">
        <p14:creationId xmlns:p14="http://schemas.microsoft.com/office/powerpoint/2010/main" val="407396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Star </a:t>
            </a:r>
            <a:r>
              <a:rPr lang="en-US" altLang="zh-CN" dirty="0" smtClean="0"/>
              <a:t>Topology</a:t>
            </a:r>
            <a:endParaRPr lang="zh-CN" altLang="en-US" dirty="0"/>
          </a:p>
        </p:txBody>
      </p:sp>
      <p:sp>
        <p:nvSpPr>
          <p:cNvPr id="3" name="Text Placeholder 2"/>
          <p:cNvSpPr>
            <a:spLocks noGrp="1"/>
          </p:cNvSpPr>
          <p:nvPr>
            <p:ph type="body" sz="quarter" idx="17"/>
          </p:nvPr>
        </p:nvSpPr>
        <p:spPr/>
        <p:txBody>
          <a:bodyPr/>
          <a:lstStyle/>
          <a:p>
            <a:r>
              <a:rPr lang="en-US" altLang="zh-CN" dirty="0" smtClean="0"/>
              <a:t>How Data Travels in a Physical Star</a:t>
            </a:r>
          </a:p>
          <a:p>
            <a:pPr lvl="1"/>
            <a:r>
              <a:rPr lang="en-US" altLang="zh-CN" dirty="0" smtClean="0">
                <a:latin typeface="Arial" panose="020B0604020202020204" pitchFamily="34" charset="0"/>
              </a:rPr>
              <a:t>Details of how data travels in a physical start depend </a:t>
            </a:r>
            <a:r>
              <a:rPr lang="en-US" altLang="zh-CN" dirty="0">
                <a:latin typeface="Arial" panose="020B0604020202020204" pitchFamily="34" charset="0"/>
              </a:rPr>
              <a:t>on the type of central device</a:t>
            </a:r>
          </a:p>
          <a:p>
            <a:pPr lvl="1"/>
            <a:r>
              <a:rPr lang="en-US" altLang="zh-CN" dirty="0" smtClean="0">
                <a:latin typeface="Arial" panose="020B0604020202020204" pitchFamily="34" charset="0"/>
              </a:rPr>
              <a:t>The central </a:t>
            </a:r>
            <a:r>
              <a:rPr lang="en-US" altLang="zh-CN" dirty="0">
                <a:latin typeface="Arial" panose="020B0604020202020204" pitchFamily="34" charset="0"/>
              </a:rPr>
              <a:t>device determines ‘logical’ topology</a:t>
            </a:r>
          </a:p>
          <a:p>
            <a:pPr lvl="2"/>
            <a:r>
              <a:rPr lang="en-US" altLang="zh-CN" dirty="0">
                <a:latin typeface="Arial" panose="020B0604020202020204" pitchFamily="34" charset="0"/>
              </a:rPr>
              <a:t>Logical topology is discussed later in the chapter</a:t>
            </a:r>
          </a:p>
          <a:p>
            <a:pPr lvl="2"/>
            <a:r>
              <a:rPr lang="en-US" altLang="zh-CN" dirty="0">
                <a:latin typeface="Arial" panose="020B0604020202020204" pitchFamily="34" charset="0"/>
              </a:rPr>
              <a:t>For now: hub = logical bus; switch = logical switching; MAU = logical </a:t>
            </a:r>
            <a:r>
              <a:rPr lang="en-US" altLang="zh-CN" dirty="0" smtClean="0">
                <a:latin typeface="Arial" panose="020B0604020202020204" pitchFamily="34" charset="0"/>
              </a:rPr>
              <a:t>ring</a:t>
            </a:r>
          </a:p>
          <a:p>
            <a:pPr lvl="2"/>
            <a:endParaRPr lang="en-US" altLang="zh-CN" dirty="0">
              <a:latin typeface="Arial" panose="020B0604020202020204" pitchFamily="34" charset="0"/>
            </a:endParaRPr>
          </a:p>
          <a:p>
            <a:pPr marL="914400" lvl="2" indent="0">
              <a:buNone/>
            </a:pPr>
            <a:endParaRPr lang="en-US" altLang="zh-CN" dirty="0">
              <a:latin typeface="Arial" panose="020B0604020202020204" pitchFamily="34" charset="0"/>
            </a:endParaRPr>
          </a:p>
          <a:p>
            <a:endParaRPr lang="zh-CN" altLang="en-US" dirty="0"/>
          </a:p>
        </p:txBody>
      </p:sp>
      <p:sp>
        <p:nvSpPr>
          <p:cNvPr id="5" name="Text Placeholder 2"/>
          <p:cNvSpPr txBox="1">
            <a:spLocks/>
          </p:cNvSpPr>
          <p:nvPr/>
        </p:nvSpPr>
        <p:spPr bwMode="auto">
          <a:xfrm>
            <a:off x="642257" y="3469640"/>
            <a:ext cx="10711543"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90000"/>
              </a:lnSpc>
              <a:spcBef>
                <a:spcPts val="1000"/>
              </a:spcBef>
              <a:spcAft>
                <a:spcPct val="0"/>
              </a:spcAft>
              <a:buClr>
                <a:srgbClr val="004A78"/>
              </a:buClr>
              <a:buFont typeface="Arial" charset="0"/>
              <a:buChar char="•"/>
              <a:defRPr sz="2000" kern="1200" baseline="0">
                <a:solidFill>
                  <a:srgbClr val="004A78"/>
                </a:solidFill>
                <a:latin typeface="Arial" charset="0"/>
                <a:ea typeface="Arial" charset="0"/>
                <a:cs typeface="Arial" charset="0"/>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Clr>
                <a:srgbClr val="000000"/>
              </a:buClr>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smtClean="0"/>
              <a:t>Physical Star Disadvantages</a:t>
            </a:r>
          </a:p>
          <a:p>
            <a:pPr lvl="1"/>
            <a:r>
              <a:rPr lang="en-US" altLang="zh-CN" dirty="0" smtClean="0">
                <a:latin typeface="Arial" panose="020B0604020202020204" pitchFamily="34" charset="0"/>
              </a:rPr>
              <a:t>There are many advantages of a physical star</a:t>
            </a:r>
          </a:p>
          <a:p>
            <a:pPr lvl="1"/>
            <a:r>
              <a:rPr lang="en-US" altLang="zh-CN" dirty="0" smtClean="0">
                <a:latin typeface="Arial" panose="020B0604020202020204" pitchFamily="34" charset="0"/>
              </a:rPr>
              <a:t>The main disadvantage is that the central device represents a single point of failure</a:t>
            </a:r>
          </a:p>
          <a:p>
            <a:pPr lvl="2"/>
            <a:r>
              <a:rPr lang="en-US" altLang="zh-CN" dirty="0" smtClean="0">
                <a:latin typeface="Arial" panose="020B0604020202020204" pitchFamily="34" charset="0"/>
              </a:rPr>
              <a:t>If the hub or switch fails or someone kicks the power cord out of the outlet, the entire network goes down</a:t>
            </a:r>
          </a:p>
          <a:p>
            <a:pPr lvl="2"/>
            <a:r>
              <a:rPr lang="en-US" altLang="zh-CN" dirty="0" smtClean="0">
                <a:latin typeface="Arial" panose="020B0604020202020204" pitchFamily="34" charset="0"/>
              </a:rPr>
              <a:t>Having a spare on hand is a good idea</a:t>
            </a:r>
          </a:p>
          <a:p>
            <a:endParaRPr lang="en-US" altLang="zh-CN" dirty="0" smtClean="0"/>
          </a:p>
          <a:p>
            <a:endParaRPr lang="zh-CN" altLang="en-US" dirty="0"/>
          </a:p>
        </p:txBody>
      </p:sp>
    </p:spTree>
    <p:extLst>
      <p:ext uri="{BB962C8B-B14F-4D97-AF65-F5344CB8AC3E}">
        <p14:creationId xmlns:p14="http://schemas.microsoft.com/office/powerpoint/2010/main" val="1112084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Physical Ring Topology</a:t>
            </a:r>
            <a:endParaRPr lang="zh-CN" altLang="en-US" dirty="0"/>
          </a:p>
        </p:txBody>
      </p:sp>
      <p:sp>
        <p:nvSpPr>
          <p:cNvPr id="3" name="Text Placeholder 2"/>
          <p:cNvSpPr>
            <a:spLocks noGrp="1"/>
          </p:cNvSpPr>
          <p:nvPr>
            <p:ph type="body" sz="quarter" idx="17"/>
          </p:nvPr>
        </p:nvSpPr>
        <p:spPr>
          <a:xfrm>
            <a:off x="743576" y="1239289"/>
            <a:ext cx="10711543" cy="4394200"/>
          </a:xfrm>
        </p:spPr>
        <p:txBody>
          <a:bodyPr>
            <a:normAutofit fontScale="92500" lnSpcReduction="10000"/>
          </a:bodyPr>
          <a:lstStyle/>
          <a:p>
            <a:r>
              <a:rPr lang="en-US" altLang="zh-CN" sz="2200" dirty="0">
                <a:latin typeface="Arial" panose="020B0604020202020204" pitchFamily="34" charset="0"/>
              </a:rPr>
              <a:t>A physical ring topology is like a </a:t>
            </a:r>
            <a:r>
              <a:rPr lang="en-US" altLang="zh-CN" sz="2200" dirty="0" smtClean="0">
                <a:latin typeface="Arial" panose="020B0604020202020204" pitchFamily="34" charset="0"/>
              </a:rPr>
              <a:t>bus:</a:t>
            </a:r>
            <a:endParaRPr lang="en-US" altLang="zh-CN" sz="2200" dirty="0">
              <a:latin typeface="Arial" panose="020B0604020202020204" pitchFamily="34" charset="0"/>
            </a:endParaRPr>
          </a:p>
          <a:p>
            <a:pPr lvl="1"/>
            <a:r>
              <a:rPr lang="en-US" altLang="zh-CN" sz="2200" dirty="0">
                <a:latin typeface="Arial" panose="020B0604020202020204" pitchFamily="34" charset="0"/>
              </a:rPr>
              <a:t>Devices are daisy-chained one to another</a:t>
            </a:r>
          </a:p>
          <a:p>
            <a:pPr lvl="1"/>
            <a:r>
              <a:rPr lang="en-US" altLang="zh-CN" sz="2200" dirty="0">
                <a:latin typeface="Arial" panose="020B0604020202020204" pitchFamily="34" charset="0"/>
              </a:rPr>
              <a:t>Instead of terminating each end, the cabling is brought around from the last device back to the first device to form a ring</a:t>
            </a:r>
          </a:p>
          <a:p>
            <a:r>
              <a:rPr lang="en-US" altLang="zh-CN" sz="2200" dirty="0" smtClean="0">
                <a:latin typeface="Arial" panose="020B0604020202020204" pitchFamily="34" charset="0"/>
              </a:rPr>
              <a:t>This topology was most </a:t>
            </a:r>
            <a:r>
              <a:rPr lang="en-US" altLang="zh-CN" sz="2200" dirty="0">
                <a:latin typeface="Arial" panose="020B0604020202020204" pitchFamily="34" charset="0"/>
              </a:rPr>
              <a:t>widely used to connect LANs with a technology called Fiber Distributed Data Interface (FDDI)</a:t>
            </a:r>
          </a:p>
          <a:p>
            <a:pPr lvl="1"/>
            <a:r>
              <a:rPr lang="en-US" altLang="zh-CN" sz="2200" dirty="0">
                <a:latin typeface="Arial" panose="020B0604020202020204" pitchFamily="34" charset="0"/>
              </a:rPr>
              <a:t>FDDI was most often used as a </a:t>
            </a:r>
            <a:r>
              <a:rPr lang="en-US" altLang="zh-CN" sz="2200" b="1" dirty="0">
                <a:latin typeface="Arial" panose="020B0604020202020204" pitchFamily="34" charset="0"/>
              </a:rPr>
              <a:t>network backbone</a:t>
            </a:r>
            <a:r>
              <a:rPr lang="en-US" altLang="zh-CN" sz="2200" dirty="0">
                <a:latin typeface="Arial" panose="020B0604020202020204" pitchFamily="34" charset="0"/>
              </a:rPr>
              <a:t>, which is cabling used to communicate between LANs or between hubs and switches</a:t>
            </a:r>
          </a:p>
          <a:p>
            <a:r>
              <a:rPr lang="en-US" altLang="zh-CN" sz="2200" dirty="0">
                <a:latin typeface="Arial" panose="020B0604020202020204" pitchFamily="34" charset="0"/>
              </a:rPr>
              <a:t>Data travels in one direction</a:t>
            </a:r>
          </a:p>
          <a:p>
            <a:pPr lvl="1"/>
            <a:r>
              <a:rPr lang="en-US" altLang="zh-CN" sz="2200" dirty="0">
                <a:latin typeface="Arial" panose="020B0604020202020204" pitchFamily="34" charset="0"/>
              </a:rPr>
              <a:t>If any station in the ring fails, data can no longer be passed along</a:t>
            </a:r>
          </a:p>
          <a:p>
            <a:r>
              <a:rPr lang="en-US" altLang="zh-CN" sz="2200" dirty="0">
                <a:latin typeface="Arial" panose="020B0604020202020204" pitchFamily="34" charset="0"/>
              </a:rPr>
              <a:t>FDDI uses </a:t>
            </a:r>
            <a:r>
              <a:rPr lang="en-US" altLang="zh-CN" sz="2200" dirty="0" smtClean="0">
                <a:latin typeface="Arial" panose="020B0604020202020204" pitchFamily="34" charset="0"/>
              </a:rPr>
              <a:t>a dual ring, which means:</a:t>
            </a:r>
            <a:endParaRPr lang="en-US" altLang="zh-CN" sz="2200" dirty="0">
              <a:latin typeface="Arial" panose="020B0604020202020204" pitchFamily="34" charset="0"/>
            </a:endParaRPr>
          </a:p>
          <a:p>
            <a:pPr lvl="1"/>
            <a:r>
              <a:rPr lang="en-US" altLang="zh-CN" sz="2200" dirty="0">
                <a:latin typeface="Arial" panose="020B0604020202020204" pitchFamily="34" charset="0"/>
              </a:rPr>
              <a:t>Data travels in both directions</a:t>
            </a:r>
          </a:p>
          <a:p>
            <a:pPr lvl="1"/>
            <a:r>
              <a:rPr lang="en-US" altLang="zh-CN" sz="2200" dirty="0">
                <a:latin typeface="Arial" panose="020B0604020202020204" pitchFamily="34" charset="0"/>
              </a:rPr>
              <a:t>One ring failure doesn’t break network</a:t>
            </a:r>
          </a:p>
          <a:p>
            <a:r>
              <a:rPr lang="en-US" altLang="zh-CN" sz="2200" dirty="0" smtClean="0">
                <a:latin typeface="Arial" panose="020B0604020202020204" pitchFamily="34" charset="0"/>
              </a:rPr>
              <a:t>Extended </a:t>
            </a:r>
            <a:r>
              <a:rPr lang="en-US" altLang="zh-CN" sz="2200" dirty="0">
                <a:latin typeface="Arial" panose="020B0604020202020204" pitchFamily="34" charset="0"/>
              </a:rPr>
              <a:t>star topologies with Gigabit Ethernet has largely replaced FDDI</a:t>
            </a:r>
          </a:p>
          <a:p>
            <a:endParaRPr lang="zh-CN" altLang="en-US" dirty="0"/>
          </a:p>
        </p:txBody>
      </p:sp>
    </p:spTree>
    <p:extLst>
      <p:ext uri="{BB962C8B-B14F-4D97-AF65-F5344CB8AC3E}">
        <p14:creationId xmlns:p14="http://schemas.microsoft.com/office/powerpoint/2010/main" val="91454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Ring </a:t>
            </a:r>
            <a:r>
              <a:rPr lang="en-US" altLang="zh-CN" dirty="0" smtClean="0"/>
              <a:t>Topology</a:t>
            </a:r>
            <a:endParaRPr lang="zh-CN" altLang="en-US" dirty="0"/>
          </a:p>
        </p:txBody>
      </p:sp>
      <p:pic>
        <p:nvPicPr>
          <p:cNvPr id="5" name="Picture Placeholder 4" descr="Local area networks are typically connected using a physical ring topology. Illustration shows building A, B, and C with individual local area networks that are connected to switches. Connected to the switch in each building is an F D D I switch. The F D D I switches from buildings A, B, and C are connected together creating a physical ring topology.&#10;" title="A physical ring topology is typically used to connect LAN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626761" y="1335053"/>
            <a:ext cx="4938477" cy="4315127"/>
          </a:xfrm>
        </p:spPr>
      </p:pic>
    </p:spTree>
    <p:extLst>
      <p:ext uri="{BB962C8B-B14F-4D97-AF65-F5344CB8AC3E}">
        <p14:creationId xmlns:p14="http://schemas.microsoft.com/office/powerpoint/2010/main" val="36300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Point-to-Point Topology</a:t>
            </a:r>
            <a:endParaRPr lang="zh-CN" altLang="en-US" dirty="0"/>
          </a:p>
        </p:txBody>
      </p:sp>
      <p:sp>
        <p:nvSpPr>
          <p:cNvPr id="3" name="Text Placeholder 2"/>
          <p:cNvSpPr>
            <a:spLocks noGrp="1"/>
          </p:cNvSpPr>
          <p:nvPr>
            <p:ph type="body" sz="quarter" idx="17"/>
          </p:nvPr>
        </p:nvSpPr>
        <p:spPr/>
        <p:txBody>
          <a:bodyPr/>
          <a:lstStyle/>
          <a:p>
            <a:pPr marL="411480" fontAlgn="auto">
              <a:spcAft>
                <a:spcPts val="0"/>
              </a:spcAft>
              <a:defRPr/>
            </a:pPr>
            <a:r>
              <a:rPr lang="en-US" altLang="zh-CN" dirty="0" smtClean="0"/>
              <a:t>A </a:t>
            </a:r>
            <a:r>
              <a:rPr lang="en-US" altLang="zh-CN" b="1" dirty="0" smtClean="0"/>
              <a:t>point-to-point topology </a:t>
            </a:r>
            <a:r>
              <a:rPr lang="en-US" altLang="zh-CN" dirty="0" smtClean="0"/>
              <a:t>is a direct </a:t>
            </a:r>
            <a:r>
              <a:rPr lang="en-US" altLang="zh-CN" dirty="0"/>
              <a:t>link between two devices</a:t>
            </a:r>
          </a:p>
          <a:p>
            <a:pPr marL="754380" lvl="1" fontAlgn="auto">
              <a:spcAft>
                <a:spcPts val="0"/>
              </a:spcAft>
              <a:defRPr/>
            </a:pPr>
            <a:r>
              <a:rPr lang="en-US" altLang="zh-CN" dirty="0"/>
              <a:t>Mostly used in WANs</a:t>
            </a:r>
          </a:p>
          <a:p>
            <a:pPr marL="411480" fontAlgn="auto">
              <a:spcAft>
                <a:spcPts val="0"/>
              </a:spcAft>
              <a:defRPr/>
            </a:pPr>
            <a:r>
              <a:rPr lang="en-US" altLang="zh-CN" dirty="0" smtClean="0"/>
              <a:t>Advantage of this topology:</a:t>
            </a:r>
          </a:p>
          <a:p>
            <a:pPr marL="754380" lvl="1" fontAlgn="auto">
              <a:spcAft>
                <a:spcPts val="0"/>
              </a:spcAft>
              <a:defRPr/>
            </a:pPr>
            <a:r>
              <a:rPr lang="en-US" altLang="zh-CN" dirty="0" smtClean="0"/>
              <a:t>Data travels on a dedicated link and bandwidth is not shared with other networks</a:t>
            </a:r>
          </a:p>
          <a:p>
            <a:pPr marL="411480" fontAlgn="auto">
              <a:spcAft>
                <a:spcPts val="0"/>
              </a:spcAft>
              <a:defRPr/>
            </a:pPr>
            <a:r>
              <a:rPr lang="en-US" altLang="zh-CN" dirty="0" smtClean="0"/>
              <a:t>Disadvantage of this topology:</a:t>
            </a:r>
          </a:p>
          <a:p>
            <a:pPr marL="754380" lvl="1" fontAlgn="auto">
              <a:spcAft>
                <a:spcPts val="0"/>
              </a:spcAft>
              <a:defRPr/>
            </a:pPr>
            <a:r>
              <a:rPr lang="en-US" altLang="zh-CN" dirty="0"/>
              <a:t>E</a:t>
            </a:r>
            <a:r>
              <a:rPr lang="en-US" altLang="zh-CN" dirty="0" smtClean="0"/>
              <a:t>xpensive</a:t>
            </a:r>
          </a:p>
          <a:p>
            <a:pPr marL="411480" fontAlgn="auto">
              <a:spcAft>
                <a:spcPts val="0"/>
              </a:spcAft>
              <a:defRPr/>
            </a:pPr>
            <a:r>
              <a:rPr lang="en-US" altLang="zh-CN" dirty="0" smtClean="0"/>
              <a:t>Point-to-point technologies are used with wireless networks as a wireless bridge</a:t>
            </a:r>
          </a:p>
          <a:p>
            <a:pPr marL="754380" lvl="1" fontAlgn="auto">
              <a:spcAft>
                <a:spcPts val="0"/>
              </a:spcAft>
              <a:defRPr/>
            </a:pPr>
            <a:r>
              <a:rPr lang="en-US" altLang="zh-CN" dirty="0" smtClean="0"/>
              <a:t>This setup can be used to connect two buildings without using a wired network</a:t>
            </a:r>
          </a:p>
          <a:p>
            <a:pPr marL="411480" fontAlgn="auto">
              <a:spcAft>
                <a:spcPts val="0"/>
              </a:spcAft>
              <a:defRPr/>
            </a:pPr>
            <a:r>
              <a:rPr lang="en-US" altLang="zh-CN" dirty="0" smtClean="0"/>
              <a:t>Can also be used to connect two computers together for transferring files</a:t>
            </a:r>
            <a:endParaRPr lang="en-US" altLang="zh-CN" dirty="0"/>
          </a:p>
          <a:p>
            <a:endParaRPr lang="zh-CN" altLang="en-US" dirty="0"/>
          </a:p>
        </p:txBody>
      </p:sp>
    </p:spTree>
    <p:extLst>
      <p:ext uri="{BB962C8B-B14F-4D97-AF65-F5344CB8AC3E}">
        <p14:creationId xmlns:p14="http://schemas.microsoft.com/office/powerpoint/2010/main" val="260800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Point-to-Point </a:t>
            </a:r>
            <a:r>
              <a:rPr lang="en-US" altLang="zh-CN" dirty="0" smtClean="0"/>
              <a:t>Topology</a:t>
            </a:r>
            <a:endParaRPr lang="zh-CN" altLang="en-US" dirty="0"/>
          </a:p>
        </p:txBody>
      </p:sp>
      <p:pic>
        <p:nvPicPr>
          <p:cNvPr id="5" name="Picture Placeholder 4" descr="A point-to-point wireless topology. Illustration shows two buildings that have a wireless device on top of them that connects both buildings.&#10;" title="A point-to-point wireless topolog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03834" y="2262546"/>
            <a:ext cx="5184331" cy="2210332"/>
          </a:xfrm>
        </p:spPr>
      </p:pic>
    </p:spTree>
    <p:extLst>
      <p:ext uri="{BB962C8B-B14F-4D97-AF65-F5344CB8AC3E}">
        <p14:creationId xmlns:p14="http://schemas.microsoft.com/office/powerpoint/2010/main" val="289664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Point-to-Point </a:t>
            </a:r>
            <a:r>
              <a:rPr lang="en-US" altLang="zh-CN" dirty="0" smtClean="0"/>
              <a:t>Topology</a:t>
            </a:r>
            <a:endParaRPr lang="zh-CN" altLang="en-US" dirty="0"/>
          </a:p>
        </p:txBody>
      </p:sp>
      <p:sp>
        <p:nvSpPr>
          <p:cNvPr id="3" name="Text Placeholder 2"/>
          <p:cNvSpPr>
            <a:spLocks noGrp="1"/>
          </p:cNvSpPr>
          <p:nvPr>
            <p:ph type="body" sz="quarter" idx="17"/>
          </p:nvPr>
        </p:nvSpPr>
        <p:spPr/>
        <p:txBody>
          <a:bodyPr/>
          <a:lstStyle/>
          <a:p>
            <a:r>
              <a:rPr lang="en-US" altLang="zh-CN" dirty="0" smtClean="0"/>
              <a:t>Point-to-Multipoint Technology</a:t>
            </a:r>
          </a:p>
          <a:p>
            <a:pPr lvl="1"/>
            <a:r>
              <a:rPr lang="en-US" altLang="zh-CN" dirty="0"/>
              <a:t>Point-to-multipoint (PMP) topology </a:t>
            </a:r>
            <a:r>
              <a:rPr lang="en-US" altLang="zh-CN" dirty="0" smtClean="0"/>
              <a:t>is an arrangement where </a:t>
            </a:r>
            <a:r>
              <a:rPr lang="en-US" altLang="zh-CN" dirty="0"/>
              <a:t>a central device communicates with two or more other devices</a:t>
            </a:r>
          </a:p>
          <a:p>
            <a:pPr lvl="2"/>
            <a:r>
              <a:rPr lang="en-US" altLang="zh-CN" dirty="0"/>
              <a:t>All communication goes through the central device</a:t>
            </a:r>
          </a:p>
          <a:p>
            <a:pPr lvl="1"/>
            <a:r>
              <a:rPr lang="en-US" altLang="zh-CN" dirty="0" smtClean="0"/>
              <a:t>It is often </a:t>
            </a:r>
            <a:r>
              <a:rPr lang="en-US" altLang="zh-CN" dirty="0"/>
              <a:t>used in WANs where a main office has connections to several branch offices via a router</a:t>
            </a:r>
          </a:p>
          <a:p>
            <a:pPr lvl="2"/>
            <a:r>
              <a:rPr lang="en-US" altLang="zh-CN" dirty="0"/>
              <a:t>A single connection is made from the router to a switching device that directs traffic to the correct branch office</a:t>
            </a:r>
          </a:p>
          <a:p>
            <a:pPr lvl="1"/>
            <a:r>
              <a:rPr lang="en-US" altLang="zh-CN" dirty="0"/>
              <a:t>Also used in wireless network arrangements </a:t>
            </a:r>
            <a:endParaRPr lang="en-US" altLang="zh-CN" dirty="0" smtClean="0"/>
          </a:p>
          <a:p>
            <a:pPr lvl="2"/>
            <a:r>
              <a:rPr lang="en-US" altLang="zh-CN" dirty="0" smtClean="0"/>
              <a:t>A single base station communicates with multiple subscriber stations</a:t>
            </a:r>
            <a:endParaRPr lang="en-US" altLang="zh-CN" dirty="0"/>
          </a:p>
          <a:p>
            <a:pPr lvl="1"/>
            <a:endParaRPr lang="zh-CN" altLang="en-US" dirty="0"/>
          </a:p>
        </p:txBody>
      </p:sp>
    </p:spTree>
    <p:extLst>
      <p:ext uri="{BB962C8B-B14F-4D97-AF65-F5344CB8AC3E}">
        <p14:creationId xmlns:p14="http://schemas.microsoft.com/office/powerpoint/2010/main" val="1207239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Point-to-Point </a:t>
            </a:r>
            <a:r>
              <a:rPr lang="en-US" altLang="zh-CN" dirty="0" smtClean="0"/>
              <a:t>Topology</a:t>
            </a:r>
            <a:endParaRPr lang="zh-CN" altLang="en-US" dirty="0"/>
          </a:p>
        </p:txBody>
      </p:sp>
      <p:pic>
        <p:nvPicPr>
          <p:cNvPr id="5" name="Picture Placeholder 4" descr="A point-to-multipoint topology. Illustration shows the Main office, Branch office 1, Branch office 2, and Branch office 3 connected to the cloud.&#10;" title="A point-to-multipoint topolog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875617" y="1473704"/>
            <a:ext cx="4440766" cy="4110948"/>
          </a:xfrm>
        </p:spPr>
      </p:pic>
    </p:spTree>
    <p:extLst>
      <p:ext uri="{BB962C8B-B14F-4D97-AF65-F5344CB8AC3E}">
        <p14:creationId xmlns:p14="http://schemas.microsoft.com/office/powerpoint/2010/main" val="340260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Point-to-Point </a:t>
            </a:r>
            <a:r>
              <a:rPr lang="en-US" altLang="zh-CN" dirty="0" smtClean="0"/>
              <a:t>Topology</a:t>
            </a:r>
            <a:endParaRPr lang="zh-CN" altLang="en-US" dirty="0"/>
          </a:p>
        </p:txBody>
      </p:sp>
      <p:sp>
        <p:nvSpPr>
          <p:cNvPr id="3" name="Text Placeholder 2"/>
          <p:cNvSpPr>
            <a:spLocks noGrp="1"/>
          </p:cNvSpPr>
          <p:nvPr>
            <p:ph type="body" sz="quarter" idx="17"/>
          </p:nvPr>
        </p:nvSpPr>
        <p:spPr/>
        <p:txBody>
          <a:bodyPr/>
          <a:lstStyle/>
          <a:p>
            <a:r>
              <a:rPr lang="en-US" altLang="zh-CN" dirty="0" smtClean="0"/>
              <a:t>Mesh Topology</a:t>
            </a:r>
          </a:p>
          <a:p>
            <a:pPr lvl="1"/>
            <a:r>
              <a:rPr lang="en-US" altLang="zh-CN" dirty="0" smtClean="0">
                <a:latin typeface="Arial" panose="020B0604020202020204" pitchFamily="34" charset="0"/>
              </a:rPr>
              <a:t>A </a:t>
            </a:r>
            <a:r>
              <a:rPr lang="en-US" altLang="zh-CN" b="1" dirty="0" smtClean="0">
                <a:latin typeface="Arial" panose="020B0604020202020204" pitchFamily="34" charset="0"/>
              </a:rPr>
              <a:t>mesh topology </a:t>
            </a:r>
            <a:r>
              <a:rPr lang="en-US" altLang="zh-CN" dirty="0" smtClean="0">
                <a:latin typeface="Arial" panose="020B0604020202020204" pitchFamily="34" charset="0"/>
              </a:rPr>
              <a:t>connects </a:t>
            </a:r>
            <a:r>
              <a:rPr lang="en-US" altLang="zh-CN" dirty="0">
                <a:latin typeface="Arial" panose="020B0604020202020204" pitchFamily="34" charset="0"/>
              </a:rPr>
              <a:t>each device to every other device in a network</a:t>
            </a:r>
          </a:p>
          <a:p>
            <a:pPr lvl="2"/>
            <a:r>
              <a:rPr lang="en-US" altLang="zh-CN" dirty="0">
                <a:latin typeface="Arial" panose="020B0604020202020204" pitchFamily="34" charset="0"/>
              </a:rPr>
              <a:t>Multiple point-to-point connections for the purposes of redundancy and fault tolerance</a:t>
            </a:r>
          </a:p>
          <a:p>
            <a:pPr lvl="1"/>
            <a:r>
              <a:rPr lang="en-US" altLang="zh-CN" dirty="0" smtClean="0">
                <a:latin typeface="Arial" panose="020B0604020202020204" pitchFamily="34" charset="0"/>
              </a:rPr>
              <a:t>The purpose </a:t>
            </a:r>
            <a:r>
              <a:rPr lang="en-US" altLang="zh-CN" dirty="0">
                <a:latin typeface="Arial" panose="020B0604020202020204" pitchFamily="34" charset="0"/>
              </a:rPr>
              <a:t>of creating a mesh topology is to ensure that if one or more connections fail, there’s another path for reaching all devices on the network</a:t>
            </a:r>
          </a:p>
          <a:p>
            <a:pPr lvl="1"/>
            <a:r>
              <a:rPr lang="en-US" altLang="zh-CN" dirty="0">
                <a:latin typeface="Arial" panose="020B0604020202020204" pitchFamily="34" charset="0"/>
              </a:rPr>
              <a:t>Found in large WANs and internetworks</a:t>
            </a:r>
          </a:p>
          <a:p>
            <a:pPr lvl="1"/>
            <a:r>
              <a:rPr lang="en-US" altLang="zh-CN" dirty="0" smtClean="0">
                <a:latin typeface="Arial" panose="020B0604020202020204" pitchFamily="34" charset="0"/>
              </a:rPr>
              <a:t>It is expensive </a:t>
            </a:r>
            <a:r>
              <a:rPr lang="en-US" altLang="zh-CN" dirty="0">
                <a:latin typeface="Arial" panose="020B0604020202020204" pitchFamily="34" charset="0"/>
              </a:rPr>
              <a:t>due to multiple interfaces and cabling</a:t>
            </a:r>
          </a:p>
          <a:p>
            <a:endParaRPr lang="en-US" altLang="zh-CN" dirty="0"/>
          </a:p>
          <a:p>
            <a:endParaRPr lang="en-US" altLang="zh-CN" dirty="0"/>
          </a:p>
          <a:p>
            <a:pPr lvl="1"/>
            <a:endParaRPr lang="zh-CN" altLang="en-US" dirty="0"/>
          </a:p>
        </p:txBody>
      </p:sp>
    </p:spTree>
    <p:extLst>
      <p:ext uri="{BB962C8B-B14F-4D97-AF65-F5344CB8AC3E}">
        <p14:creationId xmlns:p14="http://schemas.microsoft.com/office/powerpoint/2010/main" val="153884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a:t>
            </a:r>
            <a:r>
              <a:rPr lang="en-US" altLang="zh-CN" dirty="0" smtClean="0"/>
              <a:t>Outcomes</a:t>
            </a:r>
            <a:endParaRPr lang="zh-CN" altLang="en-US" dirty="0"/>
          </a:p>
        </p:txBody>
      </p:sp>
      <p:sp>
        <p:nvSpPr>
          <p:cNvPr id="3" name="Text Placeholder 2"/>
          <p:cNvSpPr>
            <a:spLocks noGrp="1"/>
          </p:cNvSpPr>
          <p:nvPr>
            <p:ph type="body" sz="quarter" idx="17"/>
          </p:nvPr>
        </p:nvSpPr>
        <p:spPr/>
        <p:txBody>
          <a:bodyPr/>
          <a:lstStyle/>
          <a:p>
            <a:pPr marL="0" indent="0">
              <a:buNone/>
            </a:pPr>
            <a:r>
              <a:rPr lang="en-US" altLang="zh-CN" dirty="0">
                <a:solidFill>
                  <a:srgbClr val="000000"/>
                </a:solidFill>
              </a:rPr>
              <a:t>By the end of this lesson, you should be able to: </a:t>
            </a:r>
            <a:endParaRPr lang="en-US" altLang="zh-CN" dirty="0" smtClean="0">
              <a:latin typeface="Arial" panose="020B0604020202020204" pitchFamily="34" charset="0"/>
            </a:endParaRP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the primary physical networking topologies in common </a:t>
            </a:r>
            <a:r>
              <a:rPr lang="en-US" altLang="zh-CN" dirty="0" smtClean="0">
                <a:latin typeface="Arial" panose="020B0604020202020204" pitchFamily="34" charset="0"/>
              </a:rPr>
              <a:t>use</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the primary logical networking topologies in common </a:t>
            </a:r>
            <a:r>
              <a:rPr lang="en-US" altLang="zh-CN" dirty="0" smtClean="0">
                <a:latin typeface="Arial" panose="020B0604020202020204" pitchFamily="34" charset="0"/>
              </a:rPr>
              <a:t>use</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major LAN networking </a:t>
            </a:r>
            <a:r>
              <a:rPr lang="en-US" altLang="zh-CN" dirty="0" smtClean="0">
                <a:latin typeface="Arial" panose="020B0604020202020204" pitchFamily="34" charset="0"/>
              </a:rPr>
              <a:t>technologies</a:t>
            </a:r>
          </a:p>
          <a:p>
            <a:pPr marL="457200" indent="-457200">
              <a:buAutoNum type="arabicPeriod"/>
            </a:pPr>
            <a:r>
              <a:rPr lang="en-US" altLang="zh-CN" dirty="0" smtClean="0"/>
              <a:t>Compare </a:t>
            </a:r>
            <a:r>
              <a:rPr lang="en-US" altLang="zh-CN" dirty="0"/>
              <a:t>Wi-Fi standards</a:t>
            </a:r>
          </a:p>
        </p:txBody>
      </p:sp>
    </p:spTree>
    <p:extLst>
      <p:ext uri="{BB962C8B-B14F-4D97-AF65-F5344CB8AC3E}">
        <p14:creationId xmlns:p14="http://schemas.microsoft.com/office/powerpoint/2010/main" val="91929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Point-to-Point </a:t>
            </a:r>
            <a:r>
              <a:rPr lang="en-US" altLang="zh-CN" dirty="0" smtClean="0"/>
              <a:t>Topology</a:t>
            </a:r>
            <a:endParaRPr lang="zh-CN" altLang="en-US" dirty="0"/>
          </a:p>
        </p:txBody>
      </p:sp>
      <p:pic>
        <p:nvPicPr>
          <p:cNvPr id="5" name="Picture Placeholder 4" descr="Illustration shows buildings with computer networks in Chicago, New York, Los Angeles, and Phoenix connected in a full mesh topology. The buildings are connected by WAN links that connect each building to every other one.&#10;" title="Switches in each building are connected in a full mesh topolog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396478" y="1276440"/>
            <a:ext cx="3399044" cy="4369624"/>
          </a:xfrm>
        </p:spPr>
      </p:pic>
    </p:spTree>
    <p:extLst>
      <p:ext uri="{BB962C8B-B14F-4D97-AF65-F5344CB8AC3E}">
        <p14:creationId xmlns:p14="http://schemas.microsoft.com/office/powerpoint/2010/main" val="2486277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Logical Topologies</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A network’s logical topology describes </a:t>
            </a:r>
            <a:r>
              <a:rPr lang="en-US" altLang="zh-CN" dirty="0">
                <a:latin typeface="Arial" panose="020B0604020202020204" pitchFamily="34" charset="0"/>
              </a:rPr>
              <a:t>how data travels from computer to computer</a:t>
            </a:r>
          </a:p>
          <a:p>
            <a:r>
              <a:rPr lang="en-US" altLang="zh-CN" dirty="0">
                <a:latin typeface="Arial" panose="020B0604020202020204" pitchFamily="34" charset="0"/>
              </a:rPr>
              <a:t>Sometimes same as physical topology</a:t>
            </a:r>
          </a:p>
          <a:p>
            <a:pPr lvl="1"/>
            <a:r>
              <a:rPr lang="en-US" altLang="zh-CN" dirty="0">
                <a:latin typeface="Arial" panose="020B0604020202020204" pitchFamily="34" charset="0"/>
              </a:rPr>
              <a:t>In a physical bus and physical ring, the logical topology mimics the physical arrangement of cables</a:t>
            </a:r>
          </a:p>
          <a:p>
            <a:pPr lvl="1"/>
            <a:r>
              <a:rPr lang="en-US" altLang="zh-CN" dirty="0">
                <a:latin typeface="Arial" panose="020B0604020202020204" pitchFamily="34" charset="0"/>
              </a:rPr>
              <a:t>For physical star, electronics in central device determine logical topology</a:t>
            </a:r>
          </a:p>
          <a:p>
            <a:r>
              <a:rPr lang="en-US" altLang="zh-CN" dirty="0">
                <a:latin typeface="Arial" panose="020B0604020202020204" pitchFamily="34" charset="0"/>
              </a:rPr>
              <a:t>A logical ring using a physical star implements the ring inside the central device’s electronics, which is a MAU in the token ring technology</a:t>
            </a:r>
          </a:p>
          <a:p>
            <a:r>
              <a:rPr lang="en-US" altLang="zh-CN" dirty="0">
                <a:latin typeface="Arial" panose="020B0604020202020204" pitchFamily="34" charset="0"/>
              </a:rPr>
              <a:t>In a </a:t>
            </a:r>
            <a:r>
              <a:rPr lang="en-US" altLang="zh-CN" b="1" dirty="0">
                <a:latin typeface="Arial" panose="020B0604020202020204" pitchFamily="34" charset="0"/>
              </a:rPr>
              <a:t>switched topology, </a:t>
            </a:r>
            <a:r>
              <a:rPr lang="en-US" altLang="zh-CN" dirty="0">
                <a:latin typeface="Arial" panose="020B0604020202020204" pitchFamily="34" charset="0"/>
              </a:rPr>
              <a:t>there is always an electrical connection between the computer and the switch</a:t>
            </a:r>
          </a:p>
          <a:p>
            <a:pPr lvl="1"/>
            <a:r>
              <a:rPr lang="en-US" altLang="zh-CN" dirty="0">
                <a:latin typeface="Arial" panose="020B0604020202020204" pitchFamily="34" charset="0"/>
              </a:rPr>
              <a:t>But when no data is being transferred there is no logical connection or circuit between the devices</a:t>
            </a:r>
          </a:p>
          <a:p>
            <a:endParaRPr lang="zh-CN" altLang="en-US" dirty="0"/>
          </a:p>
        </p:txBody>
      </p:sp>
    </p:spTree>
    <p:extLst>
      <p:ext uri="{BB962C8B-B14F-4D97-AF65-F5344CB8AC3E}">
        <p14:creationId xmlns:p14="http://schemas.microsoft.com/office/powerpoint/2010/main" val="271469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Logical </a:t>
            </a:r>
            <a:r>
              <a:rPr lang="en-US" altLang="zh-CN" dirty="0" smtClean="0"/>
              <a:t>Topologies</a:t>
            </a:r>
            <a:endParaRPr lang="zh-CN" altLang="en-US" dirty="0"/>
          </a:p>
        </p:txBody>
      </p:sp>
      <p:pic>
        <p:nvPicPr>
          <p:cNvPr id="5" name="Picture Placeholder 4" descr="A logical bus implemented as a physical star. Computers are not daisy chained but connected to a central hub. The same process in a logical bus happens in a physical star but the pathways are hidden inside the central hub. Illustration shows multiple computers connected to a hub. The pathways of a logical bus are shown inside the network hub and the computers are seen sending and receiving signals.&#10;" title="A logical bus implemented as a physical sta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16802" y="1263255"/>
            <a:ext cx="5158396" cy="4098810"/>
          </a:xfrm>
        </p:spPr>
      </p:pic>
    </p:spTree>
    <p:extLst>
      <p:ext uri="{BB962C8B-B14F-4D97-AF65-F5344CB8AC3E}">
        <p14:creationId xmlns:p14="http://schemas.microsoft.com/office/powerpoint/2010/main" val="345768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Logical </a:t>
            </a:r>
            <a:r>
              <a:rPr lang="en-US" altLang="zh-CN" dirty="0" smtClean="0"/>
              <a:t>Topologies</a:t>
            </a:r>
            <a:endParaRPr lang="zh-CN" altLang="en-US" dirty="0"/>
          </a:p>
        </p:txBody>
      </p:sp>
      <p:pic>
        <p:nvPicPr>
          <p:cNvPr id="5" name="Picture Placeholder 4" descr="A logical ring implemented as a physical star. Illustration shows multiple computers connected to a central networking device. The ring topology is implemented in the electronics of this device.&#10;" title="A logical ring implemented as a physical sta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241876" y="1943693"/>
            <a:ext cx="5708248" cy="2638303"/>
          </a:xfrm>
        </p:spPr>
      </p:pic>
    </p:spTree>
    <p:extLst>
      <p:ext uri="{BB962C8B-B14F-4D97-AF65-F5344CB8AC3E}">
        <p14:creationId xmlns:p14="http://schemas.microsoft.com/office/powerpoint/2010/main" val="3269869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Logical </a:t>
            </a:r>
            <a:r>
              <a:rPr lang="en-US" altLang="zh-CN" dirty="0" smtClean="0"/>
              <a:t>Topologies</a:t>
            </a:r>
            <a:endParaRPr lang="zh-CN" altLang="en-US" dirty="0"/>
          </a:p>
        </p:txBody>
      </p:sp>
      <p:pic>
        <p:nvPicPr>
          <p:cNvPr id="5" name="Picture Placeholder 4" descr="Two part illustration showing the logical functioning of a switch. P Cs 1 through 6 are connected to individual ports on a switch. In the first illustration, no packets are being transmitted and no logical connection or circuit exists between devices. In the second illustration, a logical circuit is made between P C 1 and P C 6 as well as P C 2 and P C 5 which transmits the frames that are received by the switch.&#10;" title="The logical functioning of a switch"/>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88838" y="1998786"/>
            <a:ext cx="6414323" cy="2494852"/>
          </a:xfrm>
        </p:spPr>
      </p:pic>
    </p:spTree>
    <p:extLst>
      <p:ext uri="{BB962C8B-B14F-4D97-AF65-F5344CB8AC3E}">
        <p14:creationId xmlns:p14="http://schemas.microsoft.com/office/powerpoint/2010/main" val="3473882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 Technologies</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latin typeface="Arial" panose="020B0604020202020204" pitchFamily="34" charset="0"/>
              </a:rPr>
              <a:t>Network technology is the method a </a:t>
            </a:r>
            <a:r>
              <a:rPr lang="en-US" altLang="zh-CN" dirty="0" smtClean="0">
                <a:latin typeface="Arial" panose="020B0604020202020204" pitchFamily="34" charset="0"/>
              </a:rPr>
              <a:t>network interface </a:t>
            </a:r>
            <a:r>
              <a:rPr lang="en-US" altLang="zh-CN" dirty="0">
                <a:latin typeface="Arial" panose="020B0604020202020204" pitchFamily="34" charset="0"/>
              </a:rPr>
              <a:t>uses to access the medium and send data </a:t>
            </a:r>
            <a:r>
              <a:rPr lang="en-US" altLang="zh-CN" dirty="0" smtClean="0">
                <a:latin typeface="Arial" panose="020B0604020202020204" pitchFamily="34" charset="0"/>
              </a:rPr>
              <a:t>frames and the structure of these frames</a:t>
            </a:r>
            <a:endParaRPr lang="en-US" altLang="zh-CN" dirty="0">
              <a:latin typeface="Arial" panose="020B0604020202020204" pitchFamily="34" charset="0"/>
            </a:endParaRPr>
          </a:p>
          <a:p>
            <a:r>
              <a:rPr lang="en-US" altLang="zh-CN" dirty="0">
                <a:latin typeface="Arial" panose="020B0604020202020204" pitchFamily="34" charset="0"/>
              </a:rPr>
              <a:t>Other terms:</a:t>
            </a:r>
          </a:p>
          <a:p>
            <a:pPr lvl="1"/>
            <a:r>
              <a:rPr lang="en-US" altLang="zh-CN" dirty="0">
                <a:latin typeface="Arial" panose="020B0604020202020204" pitchFamily="34" charset="0"/>
              </a:rPr>
              <a:t>Network interface layer technologies</a:t>
            </a:r>
          </a:p>
          <a:p>
            <a:pPr lvl="1"/>
            <a:r>
              <a:rPr lang="en-US" altLang="zh-CN" dirty="0">
                <a:latin typeface="Arial" panose="020B0604020202020204" pitchFamily="34" charset="0"/>
              </a:rPr>
              <a:t>Network architectures</a:t>
            </a:r>
          </a:p>
          <a:p>
            <a:pPr lvl="1"/>
            <a:r>
              <a:rPr lang="en-US" altLang="zh-CN" dirty="0">
                <a:latin typeface="Arial" panose="020B0604020202020204" pitchFamily="34" charset="0"/>
              </a:rPr>
              <a:t>Data link layer technologies</a:t>
            </a:r>
          </a:p>
          <a:p>
            <a:r>
              <a:rPr lang="en-US" altLang="zh-CN" dirty="0" smtClean="0">
                <a:latin typeface="Arial" panose="020B0604020202020204" pitchFamily="34" charset="0"/>
              </a:rPr>
              <a:t>A network </a:t>
            </a:r>
            <a:r>
              <a:rPr lang="en-US" altLang="zh-CN" dirty="0">
                <a:latin typeface="Arial" panose="020B0604020202020204" pitchFamily="34" charset="0"/>
              </a:rPr>
              <a:t>uses Ethernet, 802.11 wireless, </a:t>
            </a:r>
            <a:r>
              <a:rPr lang="en-US" altLang="zh-CN" dirty="0" smtClean="0">
                <a:latin typeface="Arial" panose="020B0604020202020204" pitchFamily="34" charset="0"/>
              </a:rPr>
              <a:t>or </a:t>
            </a:r>
            <a:r>
              <a:rPr lang="en-US" altLang="zh-CN" dirty="0">
                <a:latin typeface="Arial" panose="020B0604020202020204" pitchFamily="34" charset="0"/>
              </a:rPr>
              <a:t>some combination of these to move data from device to device in your </a:t>
            </a:r>
            <a:r>
              <a:rPr lang="en-US" altLang="zh-CN" dirty="0" smtClean="0">
                <a:latin typeface="Arial" panose="020B0604020202020204" pitchFamily="34" charset="0"/>
              </a:rPr>
              <a:t>network</a:t>
            </a:r>
          </a:p>
          <a:p>
            <a:pPr marL="411163">
              <a:buFont typeface="Wingdings" panose="05000000000000000000" pitchFamily="2" charset="2"/>
              <a:buChar char=""/>
            </a:pPr>
            <a:r>
              <a:rPr lang="en-US" altLang="zh-CN" dirty="0">
                <a:latin typeface="Arial" panose="020B0604020202020204" pitchFamily="34" charset="0"/>
              </a:rPr>
              <a:t>WAN examples include</a:t>
            </a:r>
          </a:p>
          <a:p>
            <a:pPr marL="739775" lvl="1">
              <a:buFont typeface="Wingdings" panose="05000000000000000000" pitchFamily="2" charset="2"/>
              <a:buChar char=""/>
            </a:pPr>
            <a:r>
              <a:rPr lang="en-US" altLang="zh-CN" dirty="0">
                <a:latin typeface="Arial" panose="020B0604020202020204" pitchFamily="34" charset="0"/>
              </a:rPr>
              <a:t>Frame </a:t>
            </a:r>
            <a:r>
              <a:rPr lang="en-US" altLang="zh-CN" dirty="0" smtClean="0">
                <a:latin typeface="Arial" panose="020B0604020202020204" pitchFamily="34" charset="0"/>
              </a:rPr>
              <a:t>relay, SONET, and ATM</a:t>
            </a:r>
            <a:endParaRPr lang="en-US" altLang="zh-CN" dirty="0">
              <a:latin typeface="Arial" panose="020B0604020202020204" pitchFamily="34" charset="0"/>
            </a:endParaRPr>
          </a:p>
          <a:p>
            <a:pPr marL="411163">
              <a:buFont typeface="Wingdings" panose="05000000000000000000" pitchFamily="2" charset="2"/>
              <a:buChar char=""/>
            </a:pPr>
            <a:r>
              <a:rPr lang="en-US" altLang="zh-CN" dirty="0" smtClean="0">
                <a:latin typeface="Arial" panose="020B0604020202020204" pitchFamily="34" charset="0"/>
              </a:rPr>
              <a:t>The network </a:t>
            </a:r>
            <a:r>
              <a:rPr lang="en-US" altLang="zh-CN" dirty="0">
                <a:latin typeface="Arial" panose="020B0604020202020204" pitchFamily="34" charset="0"/>
              </a:rPr>
              <a:t>technology often defines frame format and media</a:t>
            </a:r>
          </a:p>
          <a:p>
            <a:endParaRPr lang="zh-CN" altLang="en-US" dirty="0"/>
          </a:p>
        </p:txBody>
      </p:sp>
    </p:spTree>
    <p:extLst>
      <p:ext uri="{BB962C8B-B14F-4D97-AF65-F5344CB8AC3E}">
        <p14:creationId xmlns:p14="http://schemas.microsoft.com/office/powerpoint/2010/main" val="133554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 Technologies and Media</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smtClean="0">
                <a:latin typeface="Arial" panose="020B0604020202020204" pitchFamily="34" charset="0"/>
              </a:rPr>
              <a:t>Unshielded Twisted Pair</a:t>
            </a:r>
          </a:p>
          <a:p>
            <a:pPr lvl="1"/>
            <a:r>
              <a:rPr lang="en-US" altLang="zh-CN" dirty="0" smtClean="0">
                <a:latin typeface="Arial" panose="020B0604020202020204" pitchFamily="34" charset="0"/>
              </a:rPr>
              <a:t>Unshielded twisted </a:t>
            </a:r>
            <a:r>
              <a:rPr lang="en-US" altLang="zh-CN" dirty="0">
                <a:latin typeface="Arial" panose="020B0604020202020204" pitchFamily="34" charset="0"/>
              </a:rPr>
              <a:t>pair (UTP) </a:t>
            </a:r>
            <a:r>
              <a:rPr lang="en-US" altLang="zh-CN" dirty="0" smtClean="0">
                <a:latin typeface="Arial" panose="020B0604020202020204" pitchFamily="34" charset="0"/>
              </a:rPr>
              <a:t>is the most </a:t>
            </a:r>
            <a:r>
              <a:rPr lang="en-US" altLang="zh-CN" dirty="0">
                <a:latin typeface="Arial" panose="020B0604020202020204" pitchFamily="34" charset="0"/>
              </a:rPr>
              <a:t>common media type in LANs</a:t>
            </a:r>
          </a:p>
          <a:p>
            <a:pPr lvl="1"/>
            <a:r>
              <a:rPr lang="en-US" altLang="zh-CN" dirty="0">
                <a:latin typeface="Arial" panose="020B0604020202020204" pitchFamily="34" charset="0"/>
              </a:rPr>
              <a:t>Consists of 4 pairs of copper wires</a:t>
            </a:r>
          </a:p>
          <a:p>
            <a:pPr lvl="1">
              <a:buFontTx/>
              <a:buNone/>
            </a:pPr>
            <a:r>
              <a:rPr lang="en-US" altLang="zh-CN" dirty="0">
                <a:latin typeface="Arial" panose="020B0604020202020204" pitchFamily="34" charset="0"/>
              </a:rPr>
              <a:t>     each twisted together</a:t>
            </a:r>
          </a:p>
          <a:p>
            <a:pPr lvl="1"/>
            <a:r>
              <a:rPr lang="en-US" altLang="zh-CN" dirty="0">
                <a:latin typeface="Arial" panose="020B0604020202020204" pitchFamily="34" charset="0"/>
              </a:rPr>
              <a:t>Comes in numbered </a:t>
            </a:r>
            <a:r>
              <a:rPr lang="en-US" altLang="zh-CN" dirty="0" smtClean="0">
                <a:latin typeface="Arial" panose="020B0604020202020204" pitchFamily="34" charset="0"/>
              </a:rPr>
              <a:t>categories</a:t>
            </a:r>
          </a:p>
          <a:p>
            <a:pPr lvl="2"/>
            <a:r>
              <a:rPr lang="en-US" altLang="zh-CN" dirty="0" smtClean="0">
                <a:latin typeface="Arial" panose="020B0604020202020204" pitchFamily="34" charset="0"/>
              </a:rPr>
              <a:t>The higher the number, the higher the cable’s bandwidth potential</a:t>
            </a:r>
            <a:endParaRPr lang="en-US" altLang="zh-CN" dirty="0">
              <a:latin typeface="Arial" panose="020B0604020202020204" pitchFamily="34" charset="0"/>
            </a:endParaRPr>
          </a:p>
          <a:p>
            <a:r>
              <a:rPr lang="en-US" altLang="zh-CN" dirty="0" smtClean="0">
                <a:latin typeface="Arial" panose="020B0604020202020204" pitchFamily="34" charset="0"/>
              </a:rPr>
              <a:t>Fiber-optic Cabling</a:t>
            </a:r>
          </a:p>
          <a:p>
            <a:pPr lvl="1"/>
            <a:r>
              <a:rPr lang="en-US" altLang="zh-CN" dirty="0" smtClean="0">
                <a:latin typeface="Arial" panose="020B0604020202020204" pitchFamily="34" charset="0"/>
              </a:rPr>
              <a:t>Fiber-optic </a:t>
            </a:r>
            <a:r>
              <a:rPr lang="en-US" altLang="zh-CN" dirty="0">
                <a:latin typeface="Arial" panose="020B0604020202020204" pitchFamily="34" charset="0"/>
              </a:rPr>
              <a:t>cabling uses thin strands of glass to carry pulses of light long distances and at high data </a:t>
            </a:r>
            <a:r>
              <a:rPr lang="en-US" altLang="zh-CN" dirty="0" smtClean="0">
                <a:latin typeface="Arial" panose="020B0604020202020204" pitchFamily="34" charset="0"/>
              </a:rPr>
              <a:t>rates</a:t>
            </a:r>
          </a:p>
          <a:p>
            <a:pPr lvl="1"/>
            <a:r>
              <a:rPr lang="en-US" altLang="zh-CN" dirty="0" smtClean="0">
                <a:latin typeface="Arial" panose="020B0604020202020204" pitchFamily="34" charset="0"/>
              </a:rPr>
              <a:t>Isn’t susceptible to electrical interference</a:t>
            </a:r>
            <a:endParaRPr lang="en-US" altLang="zh-CN" dirty="0">
              <a:latin typeface="Arial" panose="020B0604020202020204" pitchFamily="34" charset="0"/>
            </a:endParaRPr>
          </a:p>
          <a:p>
            <a:r>
              <a:rPr lang="en-US" altLang="zh-CN" dirty="0" smtClean="0">
                <a:latin typeface="Arial" panose="020B0604020202020204" pitchFamily="34" charset="0"/>
              </a:rPr>
              <a:t>Coaxial Cable </a:t>
            </a:r>
          </a:p>
          <a:p>
            <a:pPr lvl="1"/>
            <a:r>
              <a:rPr lang="en-US" altLang="zh-CN" dirty="0" smtClean="0">
                <a:latin typeface="Arial" panose="020B0604020202020204" pitchFamily="34" charset="0"/>
              </a:rPr>
              <a:t>Coaxial </a:t>
            </a:r>
            <a:r>
              <a:rPr lang="en-US" altLang="zh-CN" dirty="0">
                <a:latin typeface="Arial" panose="020B0604020202020204" pitchFamily="34" charset="0"/>
              </a:rPr>
              <a:t>cable is obsolete as a LAN medium but it is used as the network medium for Internet access via cable modem</a:t>
            </a:r>
          </a:p>
          <a:p>
            <a:endParaRPr lang="zh-CN" altLang="en-US" dirty="0"/>
          </a:p>
        </p:txBody>
      </p:sp>
    </p:spTree>
    <p:extLst>
      <p:ext uri="{BB962C8B-B14F-4D97-AF65-F5344CB8AC3E}">
        <p14:creationId xmlns:p14="http://schemas.microsoft.com/office/powerpoint/2010/main" val="426885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Technologies and </a:t>
            </a:r>
            <a:r>
              <a:rPr lang="en-US" altLang="zh-CN" dirty="0" smtClean="0"/>
              <a:t>Media</a:t>
            </a:r>
            <a:endParaRPr lang="zh-CN" altLang="en-US" dirty="0"/>
          </a:p>
        </p:txBody>
      </p:sp>
      <p:sp>
        <p:nvSpPr>
          <p:cNvPr id="3" name="Text Placeholder 2"/>
          <p:cNvSpPr>
            <a:spLocks noGrp="1"/>
          </p:cNvSpPr>
          <p:nvPr>
            <p:ph type="body" sz="quarter" idx="17"/>
          </p:nvPr>
        </p:nvSpPr>
        <p:spPr/>
        <p:txBody>
          <a:bodyPr/>
          <a:lstStyle/>
          <a:p>
            <a:r>
              <a:rPr lang="en-US" altLang="zh-CN" dirty="0" smtClean="0"/>
              <a:t>Baseband and Broadband Signaling</a:t>
            </a:r>
          </a:p>
          <a:p>
            <a:pPr lvl="1"/>
            <a:r>
              <a:rPr lang="en-US" altLang="zh-CN" dirty="0">
                <a:latin typeface="Arial" panose="020B0604020202020204" pitchFamily="34" charset="0"/>
              </a:rPr>
              <a:t>Network technologies can use media to transmit signals in two main ways</a:t>
            </a:r>
          </a:p>
          <a:p>
            <a:pPr lvl="1"/>
            <a:r>
              <a:rPr lang="en-US" altLang="zh-CN" b="1" dirty="0">
                <a:latin typeface="Arial" panose="020B0604020202020204" pitchFamily="34" charset="0"/>
              </a:rPr>
              <a:t>Baseband</a:t>
            </a:r>
            <a:r>
              <a:rPr lang="en-US" altLang="zh-CN" dirty="0">
                <a:latin typeface="Arial" panose="020B0604020202020204" pitchFamily="34" charset="0"/>
              </a:rPr>
              <a:t> sends digital signals in which each bit of data is represented by a pulse of electricity or light</a:t>
            </a:r>
          </a:p>
          <a:p>
            <a:pPr lvl="2"/>
            <a:r>
              <a:rPr lang="en-US" altLang="zh-CN" dirty="0">
                <a:latin typeface="Arial" panose="020B0604020202020204" pitchFamily="34" charset="0"/>
              </a:rPr>
              <a:t>Sent at a single fixed frequency and no other frames can be sent along with it</a:t>
            </a:r>
          </a:p>
          <a:p>
            <a:pPr lvl="1"/>
            <a:r>
              <a:rPr lang="en-US" altLang="zh-CN" b="1" dirty="0">
                <a:latin typeface="Arial" panose="020B0604020202020204" pitchFamily="34" charset="0"/>
              </a:rPr>
              <a:t>Broadband</a:t>
            </a:r>
            <a:r>
              <a:rPr lang="en-US" altLang="zh-CN" dirty="0">
                <a:latin typeface="Arial" panose="020B0604020202020204" pitchFamily="34" charset="0"/>
              </a:rPr>
              <a:t> uses analog techniques to encode binary 1s and 0s across a continuous range of values</a:t>
            </a:r>
          </a:p>
          <a:p>
            <a:pPr lvl="2"/>
            <a:r>
              <a:rPr lang="en-US" altLang="zh-CN" dirty="0">
                <a:latin typeface="Arial" panose="020B0604020202020204" pitchFamily="34" charset="0"/>
              </a:rPr>
              <a:t>Signals flow at a particular frequency and each frequency represents a channel of data</a:t>
            </a:r>
          </a:p>
          <a:p>
            <a:endParaRPr lang="zh-CN" altLang="en-US" dirty="0"/>
          </a:p>
        </p:txBody>
      </p:sp>
    </p:spTree>
    <p:extLst>
      <p:ext uri="{BB962C8B-B14F-4D97-AF65-F5344CB8AC3E}">
        <p14:creationId xmlns:p14="http://schemas.microsoft.com/office/powerpoint/2010/main" val="68349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Networks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Ethernet is the most popular LAN technology</a:t>
            </a:r>
          </a:p>
          <a:p>
            <a:pPr lvl="1"/>
            <a:r>
              <a:rPr lang="en-US" altLang="zh-CN" dirty="0" smtClean="0">
                <a:latin typeface="Arial" panose="020B0604020202020204" pitchFamily="34" charset="0"/>
              </a:rPr>
              <a:t>Advantages include ease of installation, scalability, media support, and low cost</a:t>
            </a:r>
            <a:endParaRPr lang="en-US" altLang="zh-CN" dirty="0">
              <a:latin typeface="Arial" panose="020B0604020202020204" pitchFamily="34" charset="0"/>
            </a:endParaRPr>
          </a:p>
          <a:p>
            <a:r>
              <a:rPr lang="en-US" altLang="zh-CN" dirty="0" smtClean="0">
                <a:latin typeface="Arial" panose="020B0604020202020204" pitchFamily="34" charset="0"/>
              </a:rPr>
              <a:t>It supports </a:t>
            </a:r>
            <a:r>
              <a:rPr lang="en-US" altLang="zh-CN" dirty="0">
                <a:latin typeface="Arial" panose="020B0604020202020204" pitchFamily="34" charset="0"/>
              </a:rPr>
              <a:t>a broad range of speeds: 10 Mbps to 10 Gbps</a:t>
            </a:r>
          </a:p>
          <a:p>
            <a:r>
              <a:rPr lang="en-US" altLang="zh-CN" dirty="0" smtClean="0">
                <a:latin typeface="Arial" panose="020B0604020202020204" pitchFamily="34" charset="0"/>
              </a:rPr>
              <a:t>Ethernet can </a:t>
            </a:r>
            <a:r>
              <a:rPr lang="en-US" altLang="zh-CN" dirty="0">
                <a:latin typeface="Arial" panose="020B0604020202020204" pitchFamily="34" charset="0"/>
              </a:rPr>
              <a:t>operate </a:t>
            </a:r>
            <a:r>
              <a:rPr lang="en-US" altLang="zh-CN" dirty="0" smtClean="0">
                <a:latin typeface="Arial" panose="020B0604020202020204" pitchFamily="34" charset="0"/>
              </a:rPr>
              <a:t>a in </a:t>
            </a:r>
            <a:r>
              <a:rPr lang="en-US" altLang="zh-CN" dirty="0">
                <a:latin typeface="Arial" panose="020B0604020202020204" pitchFamily="34" charset="0"/>
              </a:rPr>
              <a:t>physical bus or physical star and logical bus or switched logical topology</a:t>
            </a:r>
          </a:p>
          <a:p>
            <a:r>
              <a:rPr lang="en-US" altLang="zh-CN" dirty="0">
                <a:latin typeface="Arial" panose="020B0604020202020204" pitchFamily="34" charset="0"/>
              </a:rPr>
              <a:t>Most NICs/hubs/switches can operate at multiple speeds: 10/100/1000</a:t>
            </a:r>
          </a:p>
          <a:p>
            <a:pPr lvl="1"/>
            <a:r>
              <a:rPr lang="en-US" altLang="zh-CN" dirty="0">
                <a:latin typeface="Arial" panose="020B0604020202020204" pitchFamily="34" charset="0"/>
              </a:rPr>
              <a:t>Underlying technology is the </a:t>
            </a:r>
            <a:r>
              <a:rPr lang="en-US" altLang="zh-CN" dirty="0" smtClean="0">
                <a:latin typeface="Arial" panose="020B0604020202020204" pitchFamily="34" charset="0"/>
              </a:rPr>
              <a:t>same, regardless of speed</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67187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Networks</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Ethernet Addressing</a:t>
            </a:r>
          </a:p>
          <a:p>
            <a:pPr lvl="1"/>
            <a:r>
              <a:rPr lang="en-US" altLang="zh-CN" dirty="0">
                <a:latin typeface="Arial" panose="020B0604020202020204" pitchFamily="34" charset="0"/>
              </a:rPr>
              <a:t>Every station has a physical (MAC) address</a:t>
            </a:r>
          </a:p>
          <a:p>
            <a:pPr lvl="1"/>
            <a:r>
              <a:rPr lang="en-US" altLang="zh-CN" dirty="0">
                <a:latin typeface="Arial" panose="020B0604020202020204" pitchFamily="34" charset="0"/>
              </a:rPr>
              <a:t>Each MAC address has 48 bits expressed as 12 hexadecimal digits</a:t>
            </a:r>
          </a:p>
          <a:p>
            <a:pPr lvl="1"/>
            <a:r>
              <a:rPr lang="en-US" altLang="zh-CN" dirty="0">
                <a:latin typeface="Arial" panose="020B0604020202020204" pitchFamily="34" charset="0"/>
              </a:rPr>
              <a:t>Incoming frames </a:t>
            </a:r>
            <a:r>
              <a:rPr lang="en-US" altLang="zh-CN" dirty="0" smtClean="0">
                <a:latin typeface="Arial" panose="020B0604020202020204" pitchFamily="34" charset="0"/>
              </a:rPr>
              <a:t>are read for the destination MAC address and to see if they match the NIC’s own MAC address</a:t>
            </a:r>
            <a:endParaRPr lang="en-US" altLang="zh-CN" dirty="0">
              <a:latin typeface="Arial" panose="020B0604020202020204" pitchFamily="34" charset="0"/>
            </a:endParaRPr>
          </a:p>
          <a:p>
            <a:pPr lvl="1"/>
            <a:r>
              <a:rPr lang="en-US" altLang="zh-CN" dirty="0" smtClean="0">
                <a:latin typeface="Arial" panose="020B0604020202020204" pitchFamily="34" charset="0"/>
              </a:rPr>
              <a:t>If they match or if the destination address is the broadcast MAC address:</a:t>
            </a:r>
          </a:p>
          <a:p>
            <a:pPr lvl="2"/>
            <a:r>
              <a:rPr lang="en-US" altLang="zh-CN" dirty="0" smtClean="0">
                <a:latin typeface="Arial" panose="020B0604020202020204" pitchFamily="34" charset="0"/>
              </a:rPr>
              <a:t>Incoming </a:t>
            </a:r>
            <a:r>
              <a:rPr lang="en-US" altLang="zh-CN" dirty="0">
                <a:latin typeface="Arial" panose="020B0604020202020204" pitchFamily="34" charset="0"/>
              </a:rPr>
              <a:t>frames are sent to the network protocol for further processing</a:t>
            </a:r>
          </a:p>
          <a:p>
            <a:endParaRPr lang="en-US" altLang="zh-CN" dirty="0"/>
          </a:p>
          <a:p>
            <a:endParaRPr lang="zh-CN" altLang="en-US" dirty="0"/>
          </a:p>
        </p:txBody>
      </p:sp>
    </p:spTree>
    <p:extLst>
      <p:ext uri="{BB962C8B-B14F-4D97-AF65-F5344CB8AC3E}">
        <p14:creationId xmlns:p14="http://schemas.microsoft.com/office/powerpoint/2010/main" val="69993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Physical Topologies</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The word “topology” </a:t>
            </a:r>
            <a:r>
              <a:rPr lang="en-US" altLang="zh-CN" dirty="0">
                <a:latin typeface="Arial" panose="020B0604020202020204" pitchFamily="34" charset="0"/>
              </a:rPr>
              <a:t>describes the lay of the land</a:t>
            </a:r>
          </a:p>
          <a:p>
            <a:r>
              <a:rPr lang="en-US" altLang="zh-CN" dirty="0">
                <a:latin typeface="Arial" panose="020B0604020202020204" pitchFamily="34" charset="0"/>
              </a:rPr>
              <a:t>A network topology describes how a network is physically laid out and how signals travel from one device to another</a:t>
            </a:r>
          </a:p>
          <a:p>
            <a:r>
              <a:rPr lang="en-US" altLang="zh-CN" dirty="0">
                <a:latin typeface="Arial" panose="020B0604020202020204" pitchFamily="34" charset="0"/>
              </a:rPr>
              <a:t>The physical layout of the devices and cables doesn’t describe how signals travel from one device to another</a:t>
            </a:r>
          </a:p>
          <a:p>
            <a:pPr lvl="1"/>
            <a:r>
              <a:rPr lang="en-US" altLang="zh-CN" dirty="0">
                <a:latin typeface="Arial" panose="020B0604020202020204" pitchFamily="34" charset="0"/>
              </a:rPr>
              <a:t>Network topologies are categorized into physical and logical topologies</a:t>
            </a:r>
          </a:p>
          <a:p>
            <a:r>
              <a:rPr lang="en-US" altLang="zh-CN" dirty="0">
                <a:latin typeface="Arial" panose="020B0604020202020204" pitchFamily="34" charset="0"/>
              </a:rPr>
              <a:t>The arrangement of cabling and how cables connect one device to another in a network is considered the network’s </a:t>
            </a:r>
            <a:r>
              <a:rPr lang="en-US" altLang="zh-CN" b="1" dirty="0">
                <a:latin typeface="Arial" panose="020B0604020202020204" pitchFamily="34" charset="0"/>
              </a:rPr>
              <a:t>physical topology</a:t>
            </a:r>
          </a:p>
          <a:p>
            <a:r>
              <a:rPr lang="en-US" altLang="zh-CN" dirty="0">
                <a:latin typeface="Arial" panose="020B0604020202020204" pitchFamily="34" charset="0"/>
              </a:rPr>
              <a:t>The path data travels between computers on a network is considered the network’s </a:t>
            </a:r>
            <a:r>
              <a:rPr lang="en-US" altLang="zh-CN" b="1" dirty="0">
                <a:latin typeface="Arial" panose="020B0604020202020204" pitchFamily="34" charset="0"/>
              </a:rPr>
              <a:t>logical topology</a:t>
            </a:r>
          </a:p>
          <a:p>
            <a:r>
              <a:rPr lang="en-US" altLang="zh-CN" dirty="0">
                <a:latin typeface="Arial" panose="020B0604020202020204" pitchFamily="34" charset="0"/>
              </a:rPr>
              <a:t>All network designs today are based on these basic physical topologies: bus, star, ring, and point-to-point</a:t>
            </a:r>
          </a:p>
          <a:p>
            <a:endParaRPr lang="en-US" altLang="zh-CN" dirty="0"/>
          </a:p>
          <a:p>
            <a:endParaRPr lang="zh-CN" altLang="en-US" dirty="0"/>
          </a:p>
        </p:txBody>
      </p:sp>
    </p:spTree>
    <p:extLst>
      <p:ext uri="{BB962C8B-B14F-4D97-AF65-F5344CB8AC3E}">
        <p14:creationId xmlns:p14="http://schemas.microsoft.com/office/powerpoint/2010/main" val="4215928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Networks</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smtClean="0">
                <a:latin typeface="Arial" panose="020B0604020202020204" pitchFamily="34" charset="0"/>
              </a:rPr>
              <a:t>Ethernet Frames</a:t>
            </a:r>
          </a:p>
          <a:p>
            <a:pPr lvl="1"/>
            <a:r>
              <a:rPr lang="en-US" altLang="zh-CN" dirty="0" smtClean="0">
                <a:latin typeface="Arial" panose="020B0604020202020204" pitchFamily="34" charset="0"/>
              </a:rPr>
              <a:t>A frame is the unit of network information that NICs and switches work with</a:t>
            </a:r>
            <a:endParaRPr lang="en-US" altLang="zh-CN" dirty="0">
              <a:latin typeface="Arial" panose="020B0604020202020204" pitchFamily="34" charset="0"/>
            </a:endParaRPr>
          </a:p>
          <a:p>
            <a:pPr lvl="1"/>
            <a:r>
              <a:rPr lang="en-US" altLang="zh-CN" dirty="0">
                <a:latin typeface="Arial" panose="020B0604020202020204" pitchFamily="34" charset="0"/>
              </a:rPr>
              <a:t>Frames must be between 64 and 1518 </a:t>
            </a:r>
            <a:r>
              <a:rPr lang="en-US" altLang="zh-CN" dirty="0" smtClean="0">
                <a:latin typeface="Arial" panose="020B0604020202020204" pitchFamily="34" charset="0"/>
              </a:rPr>
              <a:t>bytes and consist of the following:</a:t>
            </a:r>
            <a:endParaRPr lang="en-US" altLang="zh-CN" dirty="0">
              <a:latin typeface="Arial" panose="020B0604020202020204" pitchFamily="34" charset="0"/>
            </a:endParaRPr>
          </a:p>
          <a:p>
            <a:pPr lvl="2"/>
            <a:r>
              <a:rPr lang="en-US" altLang="zh-CN" dirty="0" smtClean="0">
                <a:latin typeface="Arial" panose="020B0604020202020204" pitchFamily="34" charset="0"/>
              </a:rPr>
              <a:t>A 14-byte frame header composed of these three fields:</a:t>
            </a:r>
          </a:p>
          <a:p>
            <a:pPr lvl="3"/>
            <a:r>
              <a:rPr lang="en-US" altLang="zh-CN" dirty="0" smtClean="0">
                <a:latin typeface="Arial" panose="020B0604020202020204" pitchFamily="34" charset="0"/>
              </a:rPr>
              <a:t>Destination MAC (6 bytes)</a:t>
            </a:r>
            <a:endParaRPr lang="en-US" altLang="zh-CN" dirty="0">
              <a:latin typeface="Arial" panose="020B0604020202020204" pitchFamily="34" charset="0"/>
            </a:endParaRPr>
          </a:p>
          <a:p>
            <a:pPr lvl="3"/>
            <a:r>
              <a:rPr lang="en-US" altLang="zh-CN" dirty="0">
                <a:latin typeface="Arial" panose="020B0604020202020204" pitchFamily="34" charset="0"/>
              </a:rPr>
              <a:t>Source </a:t>
            </a:r>
            <a:r>
              <a:rPr lang="en-US" altLang="zh-CN" dirty="0" smtClean="0">
                <a:latin typeface="Arial" panose="020B0604020202020204" pitchFamily="34" charset="0"/>
              </a:rPr>
              <a:t>MAC (6 bytes)</a:t>
            </a:r>
            <a:endParaRPr lang="en-US" altLang="zh-CN" dirty="0">
              <a:latin typeface="Arial" panose="020B0604020202020204" pitchFamily="34" charset="0"/>
            </a:endParaRPr>
          </a:p>
          <a:p>
            <a:pPr lvl="3"/>
            <a:r>
              <a:rPr lang="en-US" altLang="zh-CN" dirty="0" smtClean="0">
                <a:latin typeface="Arial" panose="020B0604020202020204" pitchFamily="34" charset="0"/>
              </a:rPr>
              <a:t>Type (2 bytes)</a:t>
            </a:r>
            <a:endParaRPr lang="en-US" altLang="zh-CN" dirty="0">
              <a:latin typeface="Arial" panose="020B0604020202020204" pitchFamily="34" charset="0"/>
            </a:endParaRPr>
          </a:p>
          <a:p>
            <a:pPr lvl="2"/>
            <a:r>
              <a:rPr lang="en-US" altLang="zh-CN" dirty="0" smtClean="0">
                <a:latin typeface="Arial" panose="020B0604020202020204" pitchFamily="34" charset="0"/>
              </a:rPr>
              <a:t>Data field from 45 to 1500 bytes</a:t>
            </a:r>
            <a:endParaRPr lang="en-US" altLang="zh-CN" dirty="0">
              <a:latin typeface="Arial" panose="020B0604020202020204" pitchFamily="34" charset="0"/>
            </a:endParaRPr>
          </a:p>
          <a:p>
            <a:pPr lvl="2"/>
            <a:r>
              <a:rPr lang="en-US" altLang="zh-CN" dirty="0" smtClean="0">
                <a:latin typeface="Arial" panose="020B0604020202020204" pitchFamily="34" charset="0"/>
              </a:rPr>
              <a:t>A frame trailer (frame check sequence [FCS]) of 4 bytes</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p>
          <a:p>
            <a:endParaRPr lang="zh-CN" altLang="en-US" dirty="0"/>
          </a:p>
        </p:txBody>
      </p:sp>
    </p:spTree>
    <p:extLst>
      <p:ext uri="{BB962C8B-B14F-4D97-AF65-F5344CB8AC3E}">
        <p14:creationId xmlns:p14="http://schemas.microsoft.com/office/powerpoint/2010/main" val="3528914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a:t>
            </a:r>
            <a:r>
              <a:rPr lang="en-US" altLang="zh-CN" dirty="0" smtClean="0"/>
              <a:t>Networks</a:t>
            </a:r>
            <a:endParaRPr lang="zh-CN" altLang="en-US" dirty="0"/>
          </a:p>
        </p:txBody>
      </p:sp>
      <p:pic>
        <p:nvPicPr>
          <p:cNvPr id="5" name="Picture Placeholder 4" descr="Ethernet frame format" title="Figure 3-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93716" y="2930066"/>
            <a:ext cx="6604568" cy="1181517"/>
          </a:xfrm>
        </p:spPr>
      </p:pic>
    </p:spTree>
    <p:extLst>
      <p:ext uri="{BB962C8B-B14F-4D97-AF65-F5344CB8AC3E}">
        <p14:creationId xmlns:p14="http://schemas.microsoft.com/office/powerpoint/2010/main" val="1116009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a:t>
            </a:r>
            <a:r>
              <a:rPr lang="en-US" altLang="zh-CN" dirty="0" smtClean="0"/>
              <a:t>Networks</a:t>
            </a:r>
            <a:endParaRPr lang="zh-CN" altLang="en-US" dirty="0"/>
          </a:p>
        </p:txBody>
      </p:sp>
      <p:sp>
        <p:nvSpPr>
          <p:cNvPr id="3" name="Text Placeholder 2"/>
          <p:cNvSpPr>
            <a:spLocks noGrp="1"/>
          </p:cNvSpPr>
          <p:nvPr>
            <p:ph type="body" sz="quarter" idx="17"/>
          </p:nvPr>
        </p:nvSpPr>
        <p:spPr/>
        <p:txBody>
          <a:bodyPr/>
          <a:lstStyle/>
          <a:p>
            <a:r>
              <a:rPr lang="en-US" altLang="zh-CN" dirty="0" smtClean="0"/>
              <a:t>Ethernet Media Access</a:t>
            </a:r>
          </a:p>
          <a:p>
            <a:pPr lvl="1"/>
            <a:r>
              <a:rPr lang="en-US" altLang="zh-CN" b="1" dirty="0">
                <a:latin typeface="Arial" panose="020B0604020202020204" pitchFamily="34" charset="0"/>
              </a:rPr>
              <a:t>Media access </a:t>
            </a:r>
            <a:r>
              <a:rPr lang="en-US" altLang="zh-CN" b="1" dirty="0" smtClean="0">
                <a:latin typeface="Arial" panose="020B0604020202020204" pitchFamily="34" charset="0"/>
              </a:rPr>
              <a:t>method</a:t>
            </a:r>
            <a:r>
              <a:rPr lang="en-US" altLang="zh-CN" dirty="0" smtClean="0">
                <a:latin typeface="Arial" panose="020B0604020202020204" pitchFamily="34" charset="0"/>
              </a:rPr>
              <a:t> is a set of rules </a:t>
            </a:r>
            <a:r>
              <a:rPr lang="en-US" altLang="zh-CN" dirty="0">
                <a:latin typeface="Arial" panose="020B0604020202020204" pitchFamily="34" charset="0"/>
              </a:rPr>
              <a:t>governing how and when the medium can be accessed for transmission</a:t>
            </a:r>
          </a:p>
          <a:p>
            <a:pPr lvl="1"/>
            <a:r>
              <a:rPr lang="en-US" altLang="zh-CN" dirty="0">
                <a:latin typeface="Arial" panose="020B0604020202020204" pitchFamily="34" charset="0"/>
              </a:rPr>
              <a:t>Ethernet uses </a:t>
            </a:r>
            <a:r>
              <a:rPr lang="en-US" altLang="zh-CN" b="1" dirty="0">
                <a:latin typeface="Arial" panose="020B0604020202020204" pitchFamily="34" charset="0"/>
              </a:rPr>
              <a:t>Carrier Sense Multiple Access with Collision Detection (CSMA/CD)</a:t>
            </a:r>
          </a:p>
          <a:p>
            <a:pPr lvl="2"/>
            <a:r>
              <a:rPr lang="en-US" altLang="zh-CN" b="1" dirty="0">
                <a:latin typeface="Arial" panose="020B0604020202020204" pitchFamily="34" charset="0"/>
              </a:rPr>
              <a:t>C</a:t>
            </a:r>
            <a:r>
              <a:rPr lang="en-US" altLang="zh-CN" dirty="0">
                <a:latin typeface="Arial" panose="020B0604020202020204" pitchFamily="34" charset="0"/>
              </a:rPr>
              <a:t>arrier </a:t>
            </a:r>
            <a:r>
              <a:rPr lang="en-US" altLang="zh-CN" b="1" dirty="0">
                <a:latin typeface="Arial" panose="020B0604020202020204" pitchFamily="34" charset="0"/>
              </a:rPr>
              <a:t>S</a:t>
            </a:r>
            <a:r>
              <a:rPr lang="en-US" altLang="zh-CN" dirty="0">
                <a:latin typeface="Arial" panose="020B0604020202020204" pitchFamily="34" charset="0"/>
              </a:rPr>
              <a:t>ense: Listen before send – must hear silence</a:t>
            </a:r>
          </a:p>
          <a:p>
            <a:pPr lvl="2"/>
            <a:r>
              <a:rPr lang="en-US" altLang="zh-CN" b="1" dirty="0">
                <a:latin typeface="Arial" panose="020B0604020202020204" pitchFamily="34" charset="0"/>
              </a:rPr>
              <a:t>M</a:t>
            </a:r>
            <a:r>
              <a:rPr lang="en-US" altLang="zh-CN" dirty="0">
                <a:latin typeface="Arial" panose="020B0604020202020204" pitchFamily="34" charset="0"/>
              </a:rPr>
              <a:t>ultiple </a:t>
            </a:r>
            <a:r>
              <a:rPr lang="en-US" altLang="zh-CN" b="1" dirty="0">
                <a:latin typeface="Arial" panose="020B0604020202020204" pitchFamily="34" charset="0"/>
              </a:rPr>
              <a:t>A</a:t>
            </a:r>
            <a:r>
              <a:rPr lang="en-US" altLang="zh-CN" dirty="0">
                <a:latin typeface="Arial" panose="020B0604020202020204" pitchFamily="34" charset="0"/>
              </a:rPr>
              <a:t>ccess: If two or more stations hear silence, multiple stations may transmit at the same time</a:t>
            </a:r>
          </a:p>
          <a:p>
            <a:pPr lvl="2"/>
            <a:r>
              <a:rPr lang="en-US" altLang="zh-CN" b="1" dirty="0">
                <a:latin typeface="Arial" panose="020B0604020202020204" pitchFamily="34" charset="0"/>
              </a:rPr>
              <a:t>C</a:t>
            </a:r>
            <a:r>
              <a:rPr lang="en-US" altLang="zh-CN" dirty="0">
                <a:latin typeface="Arial" panose="020B0604020202020204" pitchFamily="34" charset="0"/>
              </a:rPr>
              <a:t>ollision </a:t>
            </a:r>
            <a:r>
              <a:rPr lang="en-US" altLang="zh-CN" b="1" dirty="0">
                <a:latin typeface="Arial" panose="020B0604020202020204" pitchFamily="34" charset="0"/>
              </a:rPr>
              <a:t>D</a:t>
            </a:r>
            <a:r>
              <a:rPr lang="en-US" altLang="zh-CN" dirty="0">
                <a:latin typeface="Arial" panose="020B0604020202020204" pitchFamily="34" charset="0"/>
              </a:rPr>
              <a:t>etection: If two or more stations transmit, a </a:t>
            </a:r>
            <a:r>
              <a:rPr lang="en-US" altLang="zh-CN" b="1" dirty="0">
                <a:latin typeface="Arial" panose="020B0604020202020204" pitchFamily="34" charset="0"/>
              </a:rPr>
              <a:t>collision</a:t>
            </a:r>
            <a:r>
              <a:rPr lang="en-US" altLang="zh-CN" dirty="0">
                <a:latin typeface="Arial" panose="020B0604020202020204" pitchFamily="34" charset="0"/>
              </a:rPr>
              <a:t> occurs and is detected by the NIC; all stations must retransmit</a:t>
            </a:r>
          </a:p>
          <a:p>
            <a:endParaRPr lang="zh-CN" altLang="en-US" dirty="0"/>
          </a:p>
        </p:txBody>
      </p:sp>
    </p:spTree>
    <p:extLst>
      <p:ext uri="{BB962C8B-B14F-4D97-AF65-F5344CB8AC3E}">
        <p14:creationId xmlns:p14="http://schemas.microsoft.com/office/powerpoint/2010/main" val="699660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a:t>
            </a:r>
            <a:r>
              <a:rPr lang="en-US" altLang="zh-CN" dirty="0" smtClean="0"/>
              <a:t>Networks</a:t>
            </a:r>
            <a:endParaRPr lang="zh-CN" altLang="en-US" dirty="0"/>
          </a:p>
        </p:txBody>
      </p:sp>
      <p:sp>
        <p:nvSpPr>
          <p:cNvPr id="3" name="Text Placeholder 2"/>
          <p:cNvSpPr>
            <a:spLocks noGrp="1"/>
          </p:cNvSpPr>
          <p:nvPr>
            <p:ph type="body" sz="quarter" idx="17"/>
          </p:nvPr>
        </p:nvSpPr>
        <p:spPr/>
        <p:txBody>
          <a:bodyPr/>
          <a:lstStyle/>
          <a:p>
            <a:r>
              <a:rPr lang="en-US" altLang="zh-CN" dirty="0" smtClean="0"/>
              <a:t>Collisions and Collision Domains</a:t>
            </a:r>
          </a:p>
          <a:p>
            <a:pPr lvl="1"/>
            <a:r>
              <a:rPr lang="en-US" altLang="zh-CN" dirty="0">
                <a:latin typeface="Arial" panose="020B0604020202020204" pitchFamily="34" charset="0"/>
              </a:rPr>
              <a:t>All devices interconnected by one or more hubs hear all signals generated by all other devices </a:t>
            </a:r>
          </a:p>
          <a:p>
            <a:pPr lvl="1"/>
            <a:r>
              <a:rPr lang="en-US" altLang="zh-CN" dirty="0">
                <a:latin typeface="Arial" panose="020B0604020202020204" pitchFamily="34" charset="0"/>
              </a:rPr>
              <a:t>The extent to which signals in an Ethernet bus topology network are propagated is called a </a:t>
            </a:r>
            <a:r>
              <a:rPr lang="en-US" altLang="zh-CN" b="1" dirty="0">
                <a:latin typeface="Arial" panose="020B0604020202020204" pitchFamily="34" charset="0"/>
              </a:rPr>
              <a:t>collision domain</a:t>
            </a:r>
          </a:p>
          <a:p>
            <a:pPr lvl="1"/>
            <a:r>
              <a:rPr lang="en-US" altLang="zh-CN" dirty="0">
                <a:latin typeface="Arial" panose="020B0604020202020204" pitchFamily="34" charset="0"/>
              </a:rPr>
              <a:t>All devices in a collision domain are subject to the possibility that whenever a device sends a frame, a collision might occur</a:t>
            </a:r>
          </a:p>
          <a:p>
            <a:endParaRPr lang="zh-CN" altLang="en-US" dirty="0"/>
          </a:p>
        </p:txBody>
      </p:sp>
    </p:spTree>
    <p:extLst>
      <p:ext uri="{BB962C8B-B14F-4D97-AF65-F5344CB8AC3E}">
        <p14:creationId xmlns:p14="http://schemas.microsoft.com/office/powerpoint/2010/main" val="357263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Networks</a:t>
            </a:r>
            <a:endParaRPr lang="zh-CN" altLang="en-US" dirty="0"/>
          </a:p>
        </p:txBody>
      </p:sp>
      <p:pic>
        <p:nvPicPr>
          <p:cNvPr id="5" name="Picture Placeholder 4" descr="A network diagram showing two collision domains delimited by a switch. The first collision domain has three local area networks that are connected to hub 1, hub 2, and hub 3. Hub 1, Hub 2 and Hub 3 are in turn interconnected. The second collision domain also has three local area networks that is connected to hub 4, hub 5, and hub 6. Hub 4, hub 5, and hub 6 are in turn interconnected. Hub 2 from the first collision domain and hub 5 from the second collision domain are connected to a switch.&#10;" title="A network diagram showing two collision domains delimited by a switch"/>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098966" y="1699946"/>
            <a:ext cx="5994067" cy="3624857"/>
          </a:xfrm>
        </p:spPr>
      </p:pic>
    </p:spTree>
    <p:extLst>
      <p:ext uri="{BB962C8B-B14F-4D97-AF65-F5344CB8AC3E}">
        <p14:creationId xmlns:p14="http://schemas.microsoft.com/office/powerpoint/2010/main" val="708698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a:t>
            </a:r>
            <a:r>
              <a:rPr lang="en-US" altLang="zh-CN" dirty="0" smtClean="0"/>
              <a:t>Networks</a:t>
            </a:r>
            <a:endParaRPr lang="zh-CN" altLang="en-US" dirty="0"/>
          </a:p>
        </p:txBody>
      </p:sp>
      <p:sp>
        <p:nvSpPr>
          <p:cNvPr id="3" name="Text Placeholder 2"/>
          <p:cNvSpPr>
            <a:spLocks noGrp="1"/>
          </p:cNvSpPr>
          <p:nvPr>
            <p:ph type="body" sz="quarter" idx="17"/>
          </p:nvPr>
        </p:nvSpPr>
        <p:spPr/>
        <p:txBody>
          <a:bodyPr/>
          <a:lstStyle/>
          <a:p>
            <a:r>
              <a:rPr lang="en-US" altLang="zh-CN" dirty="0" smtClean="0"/>
              <a:t>Ethernet Error Handling</a:t>
            </a:r>
          </a:p>
          <a:p>
            <a:pPr lvl="1"/>
            <a:r>
              <a:rPr lang="en-US" altLang="zh-CN" dirty="0">
                <a:latin typeface="Arial" panose="020B0604020202020204" pitchFamily="34" charset="0"/>
              </a:rPr>
              <a:t>Ethernet is a best-effort delivery system</a:t>
            </a:r>
          </a:p>
          <a:p>
            <a:pPr lvl="2"/>
            <a:r>
              <a:rPr lang="en-US" altLang="zh-CN" dirty="0" smtClean="0">
                <a:latin typeface="Arial" panose="020B0604020202020204" pitchFamily="34" charset="0"/>
              </a:rPr>
              <a:t>There’s no acknowledgement or verification that the frame arrived at its intended destination </a:t>
            </a:r>
            <a:endParaRPr lang="en-US" altLang="zh-CN" dirty="0">
              <a:latin typeface="Arial" panose="020B0604020202020204" pitchFamily="34" charset="0"/>
            </a:endParaRPr>
          </a:p>
          <a:p>
            <a:pPr lvl="1"/>
            <a:r>
              <a:rPr lang="en-US" altLang="zh-CN" dirty="0" smtClean="0">
                <a:latin typeface="Arial" panose="020B0604020202020204" pitchFamily="34" charset="0"/>
              </a:rPr>
              <a:t>Ethernet relies on </a:t>
            </a:r>
            <a:r>
              <a:rPr lang="en-US" altLang="zh-CN" dirty="0">
                <a:latin typeface="Arial" panose="020B0604020202020204" pitchFamily="34" charset="0"/>
              </a:rPr>
              <a:t>n</a:t>
            </a:r>
            <a:r>
              <a:rPr lang="en-US" altLang="zh-CN" dirty="0" smtClean="0">
                <a:latin typeface="Arial" panose="020B0604020202020204" pitchFamily="34" charset="0"/>
              </a:rPr>
              <a:t>etwork </a:t>
            </a:r>
            <a:r>
              <a:rPr lang="en-US" altLang="zh-CN" dirty="0">
                <a:latin typeface="Arial" panose="020B0604020202020204" pitchFamily="34" charset="0"/>
              </a:rPr>
              <a:t>protocols </a:t>
            </a:r>
            <a:r>
              <a:rPr lang="en-US" altLang="zh-CN" dirty="0" smtClean="0">
                <a:latin typeface="Arial" panose="020B0604020202020204" pitchFamily="34" charset="0"/>
              </a:rPr>
              <a:t>to ensure </a:t>
            </a:r>
            <a:r>
              <a:rPr lang="en-US" altLang="zh-CN" dirty="0">
                <a:latin typeface="Arial" panose="020B0604020202020204" pitchFamily="34" charset="0"/>
              </a:rPr>
              <a:t>delivery</a:t>
            </a:r>
          </a:p>
          <a:p>
            <a:pPr lvl="1"/>
            <a:r>
              <a:rPr lang="en-US" altLang="zh-CN" dirty="0" smtClean="0">
                <a:latin typeface="Arial" panose="020B0604020202020204" pitchFamily="34" charset="0"/>
              </a:rPr>
              <a:t>Ethernet </a:t>
            </a:r>
            <a:r>
              <a:rPr lang="en-US" altLang="zh-CN" dirty="0">
                <a:latin typeface="Arial" panose="020B0604020202020204" pitchFamily="34" charset="0"/>
              </a:rPr>
              <a:t>detects damaged frames</a:t>
            </a:r>
          </a:p>
          <a:p>
            <a:pPr lvl="2"/>
            <a:r>
              <a:rPr lang="en-US" altLang="zh-CN" dirty="0">
                <a:latin typeface="Arial" panose="020B0604020202020204" pitchFamily="34" charset="0"/>
              </a:rPr>
              <a:t>The error-checking code in an frame’s trailer is called a </a:t>
            </a:r>
            <a:r>
              <a:rPr lang="en-US" altLang="zh-CN" b="1" dirty="0">
                <a:latin typeface="Arial" panose="020B0604020202020204" pitchFamily="34" charset="0"/>
              </a:rPr>
              <a:t>Cyclic Redundancy Check (CRC)</a:t>
            </a:r>
          </a:p>
          <a:p>
            <a:pPr lvl="2"/>
            <a:r>
              <a:rPr lang="en-US" altLang="zh-CN" dirty="0" smtClean="0">
                <a:latin typeface="Arial" panose="020B0604020202020204" pitchFamily="34" charset="0"/>
              </a:rPr>
              <a:t>Ethernet uses the CRC </a:t>
            </a:r>
            <a:r>
              <a:rPr lang="en-US" altLang="zh-CN" dirty="0">
                <a:latin typeface="Arial" panose="020B0604020202020204" pitchFamily="34" charset="0"/>
              </a:rPr>
              <a:t>to determine that data is unchanged</a:t>
            </a:r>
          </a:p>
          <a:p>
            <a:pPr lvl="2"/>
            <a:r>
              <a:rPr lang="en-US" altLang="zh-CN" dirty="0">
                <a:latin typeface="Arial" panose="020B0604020202020204" pitchFamily="34" charset="0"/>
              </a:rPr>
              <a:t>If a frame is detected as damaged, it is discarded with no notification</a:t>
            </a:r>
          </a:p>
          <a:p>
            <a:pPr lvl="1"/>
            <a:endParaRPr lang="zh-CN" altLang="en-US" dirty="0"/>
          </a:p>
        </p:txBody>
      </p:sp>
    </p:spTree>
    <p:extLst>
      <p:ext uri="{BB962C8B-B14F-4D97-AF65-F5344CB8AC3E}">
        <p14:creationId xmlns:p14="http://schemas.microsoft.com/office/powerpoint/2010/main" val="817448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a:t>
            </a:r>
            <a:r>
              <a:rPr lang="en-US" altLang="zh-CN" dirty="0" smtClean="0"/>
              <a:t>Networks</a:t>
            </a:r>
            <a:endParaRPr lang="zh-CN" altLang="en-US" dirty="0"/>
          </a:p>
        </p:txBody>
      </p:sp>
      <p:sp>
        <p:nvSpPr>
          <p:cNvPr id="3" name="Text Placeholder 2"/>
          <p:cNvSpPr>
            <a:spLocks noGrp="1"/>
          </p:cNvSpPr>
          <p:nvPr>
            <p:ph type="body" sz="quarter" idx="17"/>
          </p:nvPr>
        </p:nvSpPr>
        <p:spPr/>
        <p:txBody>
          <a:bodyPr/>
          <a:lstStyle/>
          <a:p>
            <a:r>
              <a:rPr lang="en-US" altLang="zh-CN" dirty="0" smtClean="0"/>
              <a:t>Half-Duplex versus Full-Duplex Communication</a:t>
            </a:r>
          </a:p>
          <a:p>
            <a:pPr lvl="1"/>
            <a:r>
              <a:rPr lang="en-US" altLang="zh-CN" dirty="0">
                <a:latin typeface="Arial" panose="020B0604020202020204" pitchFamily="34" charset="0"/>
              </a:rPr>
              <a:t>Half-duplex works like a two-way radio; you can talk and listen but not both at the same time</a:t>
            </a:r>
          </a:p>
          <a:p>
            <a:pPr lvl="2"/>
            <a:r>
              <a:rPr lang="en-US" altLang="zh-CN" dirty="0">
                <a:latin typeface="Arial" panose="020B0604020202020204" pitchFamily="34" charset="0"/>
              </a:rPr>
              <a:t>Ethernet on hubs works only in half-duplex</a:t>
            </a:r>
          </a:p>
          <a:p>
            <a:pPr lvl="1"/>
            <a:r>
              <a:rPr lang="en-US" altLang="zh-CN" dirty="0">
                <a:latin typeface="Arial" panose="020B0604020202020204" pitchFamily="34" charset="0"/>
              </a:rPr>
              <a:t>Full-duplex means NIC/switch can transmit/receive simultaneously</a:t>
            </a:r>
          </a:p>
          <a:p>
            <a:pPr lvl="2"/>
            <a:r>
              <a:rPr lang="en-US" altLang="zh-CN" dirty="0" smtClean="0">
                <a:latin typeface="Arial" panose="020B0604020202020204" pitchFamily="34" charset="0"/>
              </a:rPr>
              <a:t>CSMA/CD is not used because a collision cannot occur in full-duplex mode</a:t>
            </a:r>
            <a:endParaRPr lang="en-US" altLang="zh-CN" dirty="0">
              <a:latin typeface="Arial" panose="020B0604020202020204" pitchFamily="34" charset="0"/>
            </a:endParaRPr>
          </a:p>
          <a:p>
            <a:pPr lvl="2"/>
            <a:r>
              <a:rPr lang="en-US" altLang="zh-CN" dirty="0">
                <a:latin typeface="Arial" panose="020B0604020202020204" pitchFamily="34" charset="0"/>
              </a:rPr>
              <a:t>Most switches operate in full-duplex</a:t>
            </a:r>
          </a:p>
          <a:p>
            <a:pPr lvl="1"/>
            <a:endParaRPr lang="zh-CN" altLang="en-US" dirty="0"/>
          </a:p>
        </p:txBody>
      </p:sp>
    </p:spTree>
    <p:extLst>
      <p:ext uri="{BB962C8B-B14F-4D97-AF65-F5344CB8AC3E}">
        <p14:creationId xmlns:p14="http://schemas.microsoft.com/office/powerpoint/2010/main" val="1549375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Standards</a:t>
            </a:r>
            <a:endParaRPr lang="zh-CN" altLang="en-US" dirty="0"/>
          </a:p>
        </p:txBody>
      </p:sp>
      <p:sp>
        <p:nvSpPr>
          <p:cNvPr id="3" name="Text Placeholder 2"/>
          <p:cNvSpPr>
            <a:spLocks noGrp="1"/>
          </p:cNvSpPr>
          <p:nvPr>
            <p:ph type="body" sz="quarter" idx="17"/>
          </p:nvPr>
        </p:nvSpPr>
        <p:spPr/>
        <p:txBody>
          <a:bodyPr/>
          <a:lstStyle/>
          <a:p>
            <a:pPr marL="411163"/>
            <a:r>
              <a:rPr lang="en-US" altLang="zh-CN" dirty="0" smtClean="0">
                <a:latin typeface="Arial" panose="020B0604020202020204" pitchFamily="34" charset="0"/>
              </a:rPr>
              <a:t>Standards Terminology</a:t>
            </a:r>
          </a:p>
          <a:p>
            <a:pPr marL="754063" lvl="1"/>
            <a:r>
              <a:rPr lang="en-US" altLang="zh-CN" dirty="0" smtClean="0">
                <a:latin typeface="Arial" panose="020B0604020202020204" pitchFamily="34" charset="0"/>
              </a:rPr>
              <a:t>Ethernet </a:t>
            </a:r>
            <a:r>
              <a:rPr lang="en-US" altLang="zh-CN" dirty="0">
                <a:latin typeface="Arial" panose="020B0604020202020204" pitchFamily="34" charset="0"/>
              </a:rPr>
              <a:t>standards expressed  </a:t>
            </a:r>
            <a:r>
              <a:rPr lang="en-US" altLang="zh-CN" dirty="0" smtClean="0">
                <a:latin typeface="Arial" panose="020B0604020202020204" pitchFamily="34" charset="0"/>
              </a:rPr>
              <a:t>in one of two ways:</a:t>
            </a:r>
          </a:p>
          <a:p>
            <a:pPr marL="754063" lvl="1"/>
            <a:r>
              <a:rPr lang="en-US" altLang="zh-CN" dirty="0" smtClean="0">
                <a:latin typeface="Arial" panose="020B0604020202020204" pitchFamily="34" charset="0"/>
              </a:rPr>
              <a:t>Using the IEEE document number defining the standard (IEEE 802.3)</a:t>
            </a:r>
            <a:endParaRPr lang="en-US" altLang="zh-CN" dirty="0">
              <a:latin typeface="Arial" panose="020B0604020202020204" pitchFamily="34" charset="0"/>
            </a:endParaRPr>
          </a:p>
          <a:p>
            <a:pPr marL="739775" lvl="1"/>
            <a:r>
              <a:rPr lang="en-US" altLang="zh-CN" dirty="0">
                <a:latin typeface="Arial" panose="020B0604020202020204" pitchFamily="34" charset="0"/>
              </a:rPr>
              <a:t>XBaseY – </a:t>
            </a:r>
            <a:r>
              <a:rPr lang="en-US" altLang="zh-CN" dirty="0" smtClean="0">
                <a:latin typeface="Arial" panose="020B0604020202020204" pitchFamily="34" charset="0"/>
              </a:rPr>
              <a:t>10BaseT</a:t>
            </a:r>
            <a:r>
              <a:rPr lang="en-US" altLang="zh-CN" dirty="0">
                <a:latin typeface="Arial" panose="020B0604020202020204" pitchFamily="34" charset="0"/>
              </a:rPr>
              <a:t>, 100BaseT, 100BaseFX</a:t>
            </a:r>
          </a:p>
          <a:p>
            <a:pPr marL="1196975" lvl="2"/>
            <a:r>
              <a:rPr lang="en-US" altLang="zh-CN" dirty="0">
                <a:latin typeface="Arial" panose="020B0604020202020204" pitchFamily="34" charset="0"/>
              </a:rPr>
              <a:t>X – designates the speed of transmission</a:t>
            </a:r>
          </a:p>
          <a:p>
            <a:pPr marL="1196975" lvl="2"/>
            <a:r>
              <a:rPr lang="en-US" altLang="zh-CN" dirty="0">
                <a:latin typeface="Arial" panose="020B0604020202020204" pitchFamily="34" charset="0"/>
              </a:rPr>
              <a:t>Y – specifies the type of media (T = twisted-pair, FX = fiber optic)</a:t>
            </a:r>
          </a:p>
          <a:p>
            <a:pPr marL="411163"/>
            <a:r>
              <a:rPr lang="en-US" altLang="zh-CN" dirty="0" smtClean="0">
                <a:latin typeface="Arial" panose="020B0604020202020204" pitchFamily="34" charset="0"/>
              </a:rPr>
              <a:t>10BaseT Ethernet</a:t>
            </a:r>
            <a:endParaRPr lang="en-US" altLang="zh-CN" dirty="0">
              <a:latin typeface="Arial" panose="020B0604020202020204" pitchFamily="34" charset="0"/>
            </a:endParaRPr>
          </a:p>
          <a:p>
            <a:pPr marL="811213" lvl="1"/>
            <a:r>
              <a:rPr lang="en-US" altLang="zh-CN" dirty="0">
                <a:latin typeface="Arial" panose="020B0604020202020204" pitchFamily="34" charset="0"/>
              </a:rPr>
              <a:t>Uses two of the four wire pairs</a:t>
            </a:r>
          </a:p>
          <a:p>
            <a:pPr marL="811213" lvl="1"/>
            <a:r>
              <a:rPr lang="en-US" altLang="zh-CN" dirty="0">
                <a:latin typeface="Arial" panose="020B0604020202020204" pitchFamily="34" charset="0"/>
              </a:rPr>
              <a:t>Runs over Category 3 or higher UTP cabling</a:t>
            </a:r>
          </a:p>
          <a:p>
            <a:pPr marL="811213" lvl="1"/>
            <a:r>
              <a:rPr lang="en-US" altLang="zh-CN" dirty="0">
                <a:latin typeface="Arial" panose="020B0604020202020204" pitchFamily="34" charset="0"/>
              </a:rPr>
              <a:t>Highly susceptible to collisions and is obsolete</a:t>
            </a:r>
          </a:p>
          <a:p>
            <a:endParaRPr lang="zh-CN" altLang="en-US" dirty="0"/>
          </a:p>
        </p:txBody>
      </p:sp>
    </p:spTree>
    <p:extLst>
      <p:ext uri="{BB962C8B-B14F-4D97-AF65-F5344CB8AC3E}">
        <p14:creationId xmlns:p14="http://schemas.microsoft.com/office/powerpoint/2010/main" val="1047568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Standards</a:t>
            </a:r>
            <a:endParaRPr lang="zh-CN" altLang="en-US" dirty="0"/>
          </a:p>
        </p:txBody>
      </p:sp>
      <p:sp>
        <p:nvSpPr>
          <p:cNvPr id="3" name="Text Placeholder 2"/>
          <p:cNvSpPr>
            <a:spLocks noGrp="1"/>
          </p:cNvSpPr>
          <p:nvPr>
            <p:ph type="body" sz="quarter" idx="17"/>
          </p:nvPr>
        </p:nvSpPr>
        <p:spPr/>
        <p:txBody>
          <a:bodyPr/>
          <a:lstStyle/>
          <a:p>
            <a:pPr marL="411163"/>
            <a:r>
              <a:rPr lang="en-US" altLang="zh-CN" dirty="0" smtClean="0">
                <a:latin typeface="Arial" panose="020B0604020202020204" pitchFamily="34" charset="0"/>
              </a:rPr>
              <a:t>100BaseTX Ethernet</a:t>
            </a:r>
            <a:endParaRPr lang="en-US" altLang="zh-CN" dirty="0">
              <a:latin typeface="Arial" panose="020B0604020202020204" pitchFamily="34" charset="0"/>
            </a:endParaRPr>
          </a:p>
          <a:p>
            <a:pPr marL="811213" lvl="1"/>
            <a:r>
              <a:rPr lang="en-US" altLang="zh-CN" dirty="0">
                <a:latin typeface="Arial" panose="020B0604020202020204" pitchFamily="34" charset="0"/>
              </a:rPr>
              <a:t>Most common Ethernet variety</a:t>
            </a:r>
          </a:p>
          <a:p>
            <a:pPr marL="811213" lvl="1"/>
            <a:r>
              <a:rPr lang="en-US" altLang="zh-CN" dirty="0">
                <a:latin typeface="Arial" panose="020B0604020202020204" pitchFamily="34" charset="0"/>
              </a:rPr>
              <a:t>Runs over Category 5 or higher UTP</a:t>
            </a:r>
          </a:p>
          <a:p>
            <a:pPr marL="811213" lvl="1"/>
            <a:r>
              <a:rPr lang="en-US" altLang="zh-CN" dirty="0">
                <a:latin typeface="Arial" panose="020B0604020202020204" pitchFamily="34" charset="0"/>
              </a:rPr>
              <a:t>Uses two of four wire pairs</a:t>
            </a:r>
          </a:p>
          <a:p>
            <a:pPr marL="811213" lvl="1"/>
            <a:r>
              <a:rPr lang="en-US" altLang="zh-CN" dirty="0" smtClean="0">
                <a:latin typeface="Arial" panose="020B0604020202020204" pitchFamily="34" charset="0"/>
              </a:rPr>
              <a:t>Also sometimes called “Fast Ethernet”</a:t>
            </a:r>
          </a:p>
          <a:p>
            <a:pPr marL="468313"/>
            <a:r>
              <a:rPr lang="en-US" altLang="zh-CN" dirty="0" smtClean="0">
                <a:latin typeface="Arial" panose="020B0604020202020204" pitchFamily="34" charset="0"/>
              </a:rPr>
              <a:t>100BaseFX Ethernet</a:t>
            </a:r>
          </a:p>
          <a:p>
            <a:pPr marL="811213" lvl="1"/>
            <a:r>
              <a:rPr lang="en-US" altLang="zh-CN" dirty="0">
                <a:latin typeface="Arial" panose="020B0604020202020204" pitchFamily="34" charset="0"/>
              </a:rPr>
              <a:t>Runs over two strands of fiber optic cabling</a:t>
            </a:r>
          </a:p>
          <a:p>
            <a:pPr marL="811213" lvl="1"/>
            <a:r>
              <a:rPr lang="en-US" altLang="zh-CN" dirty="0">
                <a:latin typeface="Arial" panose="020B0604020202020204" pitchFamily="34" charset="0"/>
              </a:rPr>
              <a:t>Typically used as backbone cabling between hubs or switches</a:t>
            </a:r>
          </a:p>
          <a:p>
            <a:pPr marL="1211263" lvl="2"/>
            <a:r>
              <a:rPr lang="en-US" altLang="zh-CN" dirty="0">
                <a:latin typeface="Arial" panose="020B0604020202020204" pitchFamily="34" charset="0"/>
              </a:rPr>
              <a:t>Also used to connect clients or servers when immunity to noise and eavesdropping is required</a:t>
            </a:r>
          </a:p>
          <a:p>
            <a:pPr marL="468313"/>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1774152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Standards</a:t>
            </a:r>
            <a:endParaRPr lang="zh-CN" altLang="en-US" dirty="0"/>
          </a:p>
        </p:txBody>
      </p:sp>
      <p:sp>
        <p:nvSpPr>
          <p:cNvPr id="3" name="Text Placeholder 2"/>
          <p:cNvSpPr>
            <a:spLocks noGrp="1"/>
          </p:cNvSpPr>
          <p:nvPr>
            <p:ph type="body" sz="quarter" idx="17"/>
          </p:nvPr>
        </p:nvSpPr>
        <p:spPr/>
        <p:txBody>
          <a:bodyPr/>
          <a:lstStyle/>
          <a:p>
            <a:pPr marL="411163"/>
            <a:r>
              <a:rPr lang="en-US" altLang="zh-CN" dirty="0">
                <a:latin typeface="Arial" panose="020B0604020202020204" pitchFamily="34" charset="0"/>
              </a:rPr>
              <a:t>1000BaseT Ethernet</a:t>
            </a:r>
          </a:p>
          <a:p>
            <a:pPr marL="811213" lvl="1"/>
            <a:r>
              <a:rPr lang="en-US" altLang="zh-CN" dirty="0" smtClean="0">
                <a:latin typeface="Arial" panose="020B0604020202020204" pitchFamily="34" charset="0"/>
              </a:rPr>
              <a:t>Usually called “Gigabit </a:t>
            </a:r>
            <a:r>
              <a:rPr lang="en-US" altLang="zh-CN" dirty="0">
                <a:latin typeface="Arial" panose="020B0604020202020204" pitchFamily="34" charset="0"/>
              </a:rPr>
              <a:t>Ethernet”</a:t>
            </a:r>
          </a:p>
          <a:p>
            <a:pPr marL="811213" lvl="1"/>
            <a:r>
              <a:rPr lang="en-US" altLang="zh-CN" dirty="0">
                <a:latin typeface="Arial" panose="020B0604020202020204" pitchFamily="34" charset="0"/>
              </a:rPr>
              <a:t>Runs over Category </a:t>
            </a:r>
            <a:r>
              <a:rPr lang="en-US" altLang="zh-CN" dirty="0" smtClean="0">
                <a:latin typeface="Arial" panose="020B0604020202020204" pitchFamily="34" charset="0"/>
              </a:rPr>
              <a:t>5e </a:t>
            </a:r>
            <a:r>
              <a:rPr lang="en-US" altLang="zh-CN" dirty="0">
                <a:latin typeface="Arial" panose="020B0604020202020204" pitchFamily="34" charset="0"/>
              </a:rPr>
              <a:t>or higher UTP and uses all four wire </a:t>
            </a:r>
            <a:r>
              <a:rPr lang="en-US" altLang="zh-CN" dirty="0" smtClean="0">
                <a:latin typeface="Arial" panose="020B0604020202020204" pitchFamily="34" charset="0"/>
              </a:rPr>
              <a:t>pairs</a:t>
            </a:r>
          </a:p>
          <a:p>
            <a:pPr marL="811213" lvl="1"/>
            <a:r>
              <a:rPr lang="en-US" altLang="zh-CN" dirty="0" smtClean="0">
                <a:latin typeface="Arial" panose="020B0604020202020204" pitchFamily="34" charset="0"/>
              </a:rPr>
              <a:t>To support full-duplex transmission over a single pair of wires:</a:t>
            </a:r>
          </a:p>
          <a:p>
            <a:pPr marL="1268413" lvl="2"/>
            <a:r>
              <a:rPr lang="en-US" altLang="zh-CN" dirty="0" smtClean="0">
                <a:latin typeface="Arial" panose="020B0604020202020204" pitchFamily="34" charset="0"/>
              </a:rPr>
              <a:t>1000BaseT uses hybrid and canceller technology, which combines multiple signals and cancels interference</a:t>
            </a:r>
          </a:p>
          <a:p>
            <a:pPr marL="468313"/>
            <a:r>
              <a:rPr lang="en-US" altLang="zh-CN" dirty="0" smtClean="0">
                <a:latin typeface="Arial" panose="020B0604020202020204" pitchFamily="34" charset="0"/>
              </a:rPr>
              <a:t>2.5GBaseT and 5GBaseT</a:t>
            </a:r>
          </a:p>
          <a:p>
            <a:pPr marL="811213" lvl="1"/>
            <a:r>
              <a:rPr lang="en-US" altLang="zh-CN" dirty="0" smtClean="0">
                <a:latin typeface="Arial" panose="020B0604020202020204" pitchFamily="34" charset="0"/>
              </a:rPr>
              <a:t>This specification was largely in response to increasing Wi-Fi speeds</a:t>
            </a:r>
          </a:p>
          <a:p>
            <a:pPr marL="811213" lvl="1"/>
            <a:r>
              <a:rPr lang="en-US" altLang="zh-CN" dirty="0" smtClean="0">
                <a:latin typeface="Arial" panose="020B0604020202020204" pitchFamily="34" charset="0"/>
              </a:rPr>
              <a:t>Faster wired Ethernet speeds are needed as uplink ports from new 802.11ac APs</a:t>
            </a:r>
          </a:p>
          <a:p>
            <a:pPr marL="811213" lvl="1"/>
            <a:r>
              <a:rPr lang="en-US" altLang="zh-CN" dirty="0" smtClean="0">
                <a:latin typeface="Arial" panose="020B0604020202020204" pitchFamily="34" charset="0"/>
              </a:rPr>
              <a:t>Runs over Cat 5e/6 cabling</a:t>
            </a:r>
            <a:endParaRPr lang="en-US" altLang="zh-CN" dirty="0">
              <a:latin typeface="Arial" panose="020B0604020202020204" pitchFamily="34" charset="0"/>
            </a:endParaRPr>
          </a:p>
          <a:p>
            <a:pPr marL="468313"/>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6037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Physical Bus Topology</a:t>
            </a:r>
            <a:endParaRPr lang="zh-CN" altLang="en-US" dirty="0"/>
          </a:p>
        </p:txBody>
      </p:sp>
      <p:sp>
        <p:nvSpPr>
          <p:cNvPr id="3" name="Text Placeholder 2"/>
          <p:cNvSpPr>
            <a:spLocks noGrp="1"/>
          </p:cNvSpPr>
          <p:nvPr>
            <p:ph type="body" sz="quarter" idx="17"/>
          </p:nvPr>
        </p:nvSpPr>
        <p:spPr/>
        <p:txBody>
          <a:bodyPr/>
          <a:lstStyle/>
          <a:p>
            <a:r>
              <a:rPr lang="en-US" altLang="zh-CN" b="1" dirty="0">
                <a:latin typeface="Arial" panose="020B0604020202020204" pitchFamily="34" charset="0"/>
              </a:rPr>
              <a:t>Physical bus topology </a:t>
            </a:r>
            <a:r>
              <a:rPr lang="en-US" altLang="zh-CN" dirty="0">
                <a:latin typeface="Arial" panose="020B0604020202020204" pitchFamily="34" charset="0"/>
              </a:rPr>
              <a:t>is defined as a continuous length of cable connecting one computer to another in daisy-chain fashion</a:t>
            </a:r>
          </a:p>
          <a:p>
            <a:pPr lvl="1"/>
            <a:r>
              <a:rPr lang="en-US" altLang="zh-CN" dirty="0">
                <a:latin typeface="Arial" panose="020B0604020202020204" pitchFamily="34" charset="0"/>
              </a:rPr>
              <a:t>The simplest and at one time the most common method for connecting computers</a:t>
            </a:r>
          </a:p>
          <a:p>
            <a:r>
              <a:rPr lang="en-US" altLang="zh-CN" dirty="0">
                <a:latin typeface="Arial" panose="020B0604020202020204" pitchFamily="34" charset="0"/>
              </a:rPr>
              <a:t>Weaknesses</a:t>
            </a:r>
          </a:p>
          <a:p>
            <a:pPr lvl="1"/>
            <a:r>
              <a:rPr lang="en-US" altLang="zh-CN" dirty="0">
                <a:latin typeface="Arial" panose="020B0604020202020204" pitchFamily="34" charset="0"/>
              </a:rPr>
              <a:t>There’s a limit of 30 computers per cable segment</a:t>
            </a:r>
          </a:p>
          <a:p>
            <a:pPr lvl="1"/>
            <a:r>
              <a:rPr lang="en-US" altLang="zh-CN" dirty="0">
                <a:latin typeface="Arial" panose="020B0604020202020204" pitchFamily="34" charset="0"/>
              </a:rPr>
              <a:t>The maximum total length of cabling is 185 meters</a:t>
            </a:r>
          </a:p>
          <a:p>
            <a:pPr lvl="1"/>
            <a:r>
              <a:rPr lang="en-US" altLang="zh-CN" dirty="0">
                <a:latin typeface="Arial" panose="020B0604020202020204" pitchFamily="34" charset="0"/>
              </a:rPr>
              <a:t>Both ends of the bus must be terminated</a:t>
            </a:r>
          </a:p>
          <a:p>
            <a:pPr lvl="1"/>
            <a:r>
              <a:rPr lang="en-US" altLang="zh-CN" dirty="0">
                <a:latin typeface="Arial" panose="020B0604020202020204" pitchFamily="34" charset="0"/>
              </a:rPr>
              <a:t>Any break in the bus brings down the entire network</a:t>
            </a:r>
          </a:p>
          <a:p>
            <a:pPr lvl="1"/>
            <a:r>
              <a:rPr lang="en-US" altLang="zh-CN" dirty="0">
                <a:latin typeface="Arial" panose="020B0604020202020204" pitchFamily="34" charset="0"/>
              </a:rPr>
              <a:t>Adding or removing a machine brings down the entire network temporarily</a:t>
            </a:r>
          </a:p>
          <a:p>
            <a:pPr lvl="1"/>
            <a:r>
              <a:rPr lang="en-US" altLang="zh-CN" dirty="0">
                <a:latin typeface="Arial" panose="020B0604020202020204" pitchFamily="34" charset="0"/>
              </a:rPr>
              <a:t>Technologies using this topology are limited to 10 Mbps half-duplex communication since they use coaxial cabling</a:t>
            </a:r>
          </a:p>
          <a:p>
            <a:r>
              <a:rPr lang="en-US" altLang="zh-CN" dirty="0">
                <a:latin typeface="Arial" panose="020B0604020202020204" pitchFamily="34" charset="0"/>
              </a:rPr>
              <a:t>Due to the limitations, this topology is no longer a practical choice and technology has moved past this obsolete method of connecting computers</a:t>
            </a:r>
            <a:endParaRPr lang="en-US" altLang="zh-CN" dirty="0"/>
          </a:p>
          <a:p>
            <a:endParaRPr lang="zh-CN" altLang="en-US" dirty="0"/>
          </a:p>
        </p:txBody>
      </p:sp>
    </p:spTree>
    <p:extLst>
      <p:ext uri="{BB962C8B-B14F-4D97-AF65-F5344CB8AC3E}">
        <p14:creationId xmlns:p14="http://schemas.microsoft.com/office/powerpoint/2010/main" val="2005596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Ethernet Standards</a:t>
            </a:r>
            <a:endParaRPr lang="zh-CN" altLang="en-US" dirty="0"/>
          </a:p>
        </p:txBody>
      </p:sp>
      <p:sp>
        <p:nvSpPr>
          <p:cNvPr id="3" name="Text Placeholder 2"/>
          <p:cNvSpPr>
            <a:spLocks noGrp="1"/>
          </p:cNvSpPr>
          <p:nvPr>
            <p:ph type="body" sz="quarter" idx="17"/>
          </p:nvPr>
        </p:nvSpPr>
        <p:spPr/>
        <p:txBody>
          <a:bodyPr/>
          <a:lstStyle/>
          <a:p>
            <a:pPr marL="411163"/>
            <a:r>
              <a:rPr lang="en-US" altLang="zh-CN" dirty="0">
                <a:latin typeface="Arial" panose="020B0604020202020204" pitchFamily="34" charset="0"/>
              </a:rPr>
              <a:t>10GBaseT Ethernet</a:t>
            </a:r>
          </a:p>
          <a:p>
            <a:pPr marL="811213" lvl="1"/>
            <a:r>
              <a:rPr lang="en-US" altLang="zh-CN" dirty="0">
                <a:latin typeface="Arial" panose="020B0604020202020204" pitchFamily="34" charset="0"/>
              </a:rPr>
              <a:t>Runs over four pairs of Category 6A or 7 UTP</a:t>
            </a:r>
          </a:p>
          <a:p>
            <a:pPr marL="811213" lvl="1"/>
            <a:r>
              <a:rPr lang="en-US" altLang="zh-CN" dirty="0">
                <a:latin typeface="Arial" panose="020B0604020202020204" pitchFamily="34" charset="0"/>
              </a:rPr>
              <a:t>Operates only in full-duplex mode</a:t>
            </a:r>
          </a:p>
          <a:p>
            <a:pPr marL="1211263" lvl="2"/>
            <a:r>
              <a:rPr lang="en-US" altLang="zh-CN" dirty="0">
                <a:latin typeface="Arial" panose="020B0604020202020204" pitchFamily="34" charset="0"/>
              </a:rPr>
              <a:t>No hubs, only switches support 10GBaseT</a:t>
            </a:r>
          </a:p>
          <a:p>
            <a:pPr marL="811213" lvl="1"/>
            <a:r>
              <a:rPr lang="en-US" altLang="zh-CN" dirty="0">
                <a:latin typeface="Arial" panose="020B0604020202020204" pitchFamily="34" charset="0"/>
              </a:rPr>
              <a:t>Still considered an expensive </a:t>
            </a:r>
            <a:r>
              <a:rPr lang="en-US" altLang="zh-CN" dirty="0" smtClean="0">
                <a:latin typeface="Arial" panose="020B0604020202020204" pitchFamily="34" charset="0"/>
              </a:rPr>
              <a:t>option, although prices are dropping</a:t>
            </a:r>
            <a:endParaRPr lang="en-US" altLang="zh-CN" dirty="0">
              <a:latin typeface="Arial" panose="020B0604020202020204" pitchFamily="34" charset="0"/>
            </a:endParaRPr>
          </a:p>
          <a:p>
            <a:pPr marL="811213" lvl="1"/>
            <a:r>
              <a:rPr lang="en-US" altLang="zh-CN" dirty="0">
                <a:latin typeface="Arial" panose="020B0604020202020204" pitchFamily="34" charset="0"/>
              </a:rPr>
              <a:t>Good for network servers so they can keep up with desktop systems that commonly operate at 1 Gbps</a:t>
            </a:r>
          </a:p>
          <a:p>
            <a:pPr marL="468313"/>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62573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Additional Ethernet Standards</a:t>
            </a:r>
            <a:endParaRPr lang="zh-CN" altLang="en-US" dirty="0"/>
          </a:p>
        </p:txBody>
      </p:sp>
      <p:sp>
        <p:nvSpPr>
          <p:cNvPr id="3" name="Text Placeholder 2"/>
          <p:cNvSpPr>
            <a:spLocks noGrp="1"/>
          </p:cNvSpPr>
          <p:nvPr>
            <p:ph type="body" sz="quarter" idx="17"/>
          </p:nvPr>
        </p:nvSpPr>
        <p:spPr/>
        <p:txBody>
          <a:bodyPr/>
          <a:lstStyle/>
          <a:p>
            <a:r>
              <a:rPr lang="en-US" altLang="zh-CN" dirty="0"/>
              <a:t>100BaseT4</a:t>
            </a:r>
          </a:p>
          <a:p>
            <a:pPr lvl="1"/>
            <a:r>
              <a:rPr lang="en-US" altLang="zh-CN" dirty="0"/>
              <a:t>Uses all four pairs of wires in UTP Category 3 cable</a:t>
            </a:r>
          </a:p>
          <a:p>
            <a:pPr lvl="1"/>
            <a:r>
              <a:rPr lang="en-US" altLang="zh-CN" dirty="0"/>
              <a:t>Obsolete</a:t>
            </a:r>
          </a:p>
          <a:p>
            <a:r>
              <a:rPr lang="en-US" altLang="zh-CN" dirty="0"/>
              <a:t>1000BaseLX</a:t>
            </a:r>
          </a:p>
          <a:p>
            <a:pPr lvl="1"/>
            <a:r>
              <a:rPr lang="en-US" altLang="zh-CN" dirty="0"/>
              <a:t>Uses fiber-optic media</a:t>
            </a:r>
          </a:p>
          <a:p>
            <a:pPr lvl="1"/>
            <a:r>
              <a:rPr lang="en-US" altLang="zh-CN" dirty="0"/>
              <a:t>“L” stands for “long wavelength” laser</a:t>
            </a:r>
          </a:p>
          <a:p>
            <a:pPr lvl="1"/>
            <a:r>
              <a:rPr lang="en-US" altLang="zh-CN" dirty="0"/>
              <a:t>Supports a maximum cable segment length of 5000 </a:t>
            </a:r>
            <a:r>
              <a:rPr lang="en-US" altLang="zh-CN" dirty="0" smtClean="0"/>
              <a:t>meters</a:t>
            </a:r>
          </a:p>
          <a:p>
            <a:pPr lvl="2"/>
            <a:r>
              <a:rPr lang="en-US" altLang="zh-CN" dirty="0" smtClean="0"/>
              <a:t>Some manufacturers have extended it by using specialized and proprietary optical transceivers</a:t>
            </a:r>
            <a:endParaRPr lang="en-US" altLang="zh-CN" dirty="0"/>
          </a:p>
          <a:p>
            <a:endParaRPr lang="zh-CN" altLang="en-US" dirty="0"/>
          </a:p>
        </p:txBody>
      </p:sp>
    </p:spTree>
    <p:extLst>
      <p:ext uri="{BB962C8B-B14F-4D97-AF65-F5344CB8AC3E}">
        <p14:creationId xmlns:p14="http://schemas.microsoft.com/office/powerpoint/2010/main" val="230478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Additional Ethernet Standards</a:t>
            </a:r>
            <a:endParaRPr lang="zh-CN" altLang="en-US" dirty="0"/>
          </a:p>
        </p:txBody>
      </p:sp>
      <p:sp>
        <p:nvSpPr>
          <p:cNvPr id="3" name="Text Placeholder 2"/>
          <p:cNvSpPr>
            <a:spLocks noGrp="1"/>
          </p:cNvSpPr>
          <p:nvPr>
            <p:ph type="body" sz="quarter" idx="17"/>
          </p:nvPr>
        </p:nvSpPr>
        <p:spPr/>
        <p:txBody>
          <a:bodyPr/>
          <a:lstStyle/>
          <a:p>
            <a:r>
              <a:rPr lang="en-US" altLang="zh-CN" dirty="0"/>
              <a:t>1000BaseSX</a:t>
            </a:r>
          </a:p>
          <a:p>
            <a:pPr lvl="1"/>
            <a:r>
              <a:rPr lang="en-US" altLang="zh-CN" dirty="0"/>
              <a:t>Uses fiber-optic media</a:t>
            </a:r>
          </a:p>
          <a:p>
            <a:pPr lvl="1"/>
            <a:r>
              <a:rPr lang="en-US" altLang="zh-CN" dirty="0"/>
              <a:t>“S” stands for “short wavelength” laser</a:t>
            </a:r>
          </a:p>
          <a:p>
            <a:pPr lvl="1"/>
            <a:r>
              <a:rPr lang="en-US" altLang="zh-CN" dirty="0"/>
              <a:t>Can’t cover as much distance as long-wavelength lasers, but are less expensive</a:t>
            </a:r>
          </a:p>
          <a:p>
            <a:r>
              <a:rPr lang="en-US" altLang="zh-CN" dirty="0"/>
              <a:t>1000BaseCX</a:t>
            </a:r>
          </a:p>
          <a:p>
            <a:pPr lvl="1"/>
            <a:r>
              <a:rPr lang="en-US" altLang="zh-CN" dirty="0"/>
              <a:t>Uses specially shielded, balanced, copper jumper cables</a:t>
            </a:r>
          </a:p>
          <a:p>
            <a:pPr lvl="1"/>
            <a:r>
              <a:rPr lang="en-US" altLang="zh-CN" dirty="0"/>
              <a:t>Might also be called “twinax” or “short-haul” copper cables</a:t>
            </a:r>
          </a:p>
          <a:p>
            <a:endParaRPr lang="zh-CN" altLang="en-US" dirty="0"/>
          </a:p>
        </p:txBody>
      </p:sp>
    </p:spTree>
    <p:extLst>
      <p:ext uri="{BB962C8B-B14F-4D97-AF65-F5344CB8AC3E}">
        <p14:creationId xmlns:p14="http://schemas.microsoft.com/office/powerpoint/2010/main" val="189008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Additional Ethernet Standards</a:t>
            </a:r>
            <a:endParaRPr lang="zh-CN" altLang="en-US" dirty="0"/>
          </a:p>
        </p:txBody>
      </p:sp>
      <p:sp>
        <p:nvSpPr>
          <p:cNvPr id="3" name="Text Placeholder 2"/>
          <p:cNvSpPr>
            <a:spLocks noGrp="1"/>
          </p:cNvSpPr>
          <p:nvPr>
            <p:ph type="body" sz="quarter" idx="17"/>
          </p:nvPr>
        </p:nvSpPr>
        <p:spPr/>
        <p:txBody>
          <a:bodyPr/>
          <a:lstStyle/>
          <a:p>
            <a:r>
              <a:rPr lang="en-US" altLang="zh-CN" dirty="0"/>
              <a:t>10 Gigabit Ethernet IEEE </a:t>
            </a:r>
            <a:r>
              <a:rPr lang="en-US" altLang="zh-CN" dirty="0" smtClean="0"/>
              <a:t>802.3ae Standards</a:t>
            </a:r>
            <a:endParaRPr lang="en-US" altLang="zh-CN" dirty="0"/>
          </a:p>
          <a:p>
            <a:pPr lvl="1"/>
            <a:r>
              <a:rPr lang="en-US" altLang="zh-CN" dirty="0"/>
              <a:t>Much like the others in frame formats and media access</a:t>
            </a:r>
          </a:p>
          <a:p>
            <a:pPr lvl="1"/>
            <a:r>
              <a:rPr lang="en-US" altLang="zh-CN" dirty="0"/>
              <a:t>Defined to run only on fiber-optic cabling and specifies a maximum distance of 40 kilometers</a:t>
            </a:r>
          </a:p>
          <a:p>
            <a:pPr lvl="1"/>
            <a:r>
              <a:rPr lang="en-US" altLang="zh-CN" dirty="0"/>
              <a:t>Primarily used for network backbones</a:t>
            </a:r>
          </a:p>
          <a:p>
            <a:pPr lvl="1"/>
            <a:r>
              <a:rPr lang="en-US" altLang="zh-CN" dirty="0"/>
              <a:t>Varieties:</a:t>
            </a:r>
          </a:p>
          <a:p>
            <a:pPr lvl="2"/>
            <a:r>
              <a:rPr lang="en-US" altLang="zh-CN" dirty="0"/>
              <a:t>10GBaseSR, 10GBaseLR, 10GBaseER, 10GBaseSW, 10GBaseLW, and 10GBaseEW</a:t>
            </a:r>
          </a:p>
        </p:txBody>
      </p:sp>
    </p:spTree>
    <p:extLst>
      <p:ext uri="{BB962C8B-B14F-4D97-AF65-F5344CB8AC3E}">
        <p14:creationId xmlns:p14="http://schemas.microsoft.com/office/powerpoint/2010/main" val="1452657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Additional Ethernet Standards</a:t>
            </a:r>
            <a:endParaRPr lang="zh-CN" altLang="en-US" dirty="0"/>
          </a:p>
        </p:txBody>
      </p:sp>
      <p:sp>
        <p:nvSpPr>
          <p:cNvPr id="3" name="Text Placeholder 2"/>
          <p:cNvSpPr>
            <a:spLocks noGrp="1"/>
          </p:cNvSpPr>
          <p:nvPr>
            <p:ph type="body" sz="quarter" idx="17"/>
          </p:nvPr>
        </p:nvSpPr>
        <p:spPr/>
        <p:txBody>
          <a:bodyPr/>
          <a:lstStyle/>
          <a:p>
            <a:r>
              <a:rPr lang="en-US" altLang="zh-CN" dirty="0"/>
              <a:t>40 Gigabit and 100 Gigabit Ethernet </a:t>
            </a:r>
          </a:p>
          <a:p>
            <a:pPr lvl="1"/>
            <a:r>
              <a:rPr lang="en-US" altLang="zh-CN" dirty="0"/>
              <a:t>Very high cost is still prohibitive</a:t>
            </a:r>
          </a:p>
          <a:p>
            <a:pPr lvl="1"/>
            <a:r>
              <a:rPr lang="en-US" altLang="zh-CN" dirty="0"/>
              <a:t>Adoption has been slow</a:t>
            </a:r>
          </a:p>
          <a:p>
            <a:pPr lvl="1"/>
            <a:r>
              <a:rPr lang="en-US" altLang="zh-CN" dirty="0"/>
              <a:t>Fiber-optic cabling is primary medium</a:t>
            </a:r>
          </a:p>
          <a:p>
            <a:pPr lvl="2"/>
            <a:r>
              <a:rPr lang="en-US" altLang="zh-CN" dirty="0"/>
              <a:t>Although there are provisions to use special copper assemblies over short distances</a:t>
            </a:r>
          </a:p>
          <a:p>
            <a:r>
              <a:rPr lang="en-US" altLang="zh-CN" dirty="0" smtClean="0"/>
              <a:t>What’s Next for Ethernet?</a:t>
            </a:r>
          </a:p>
          <a:p>
            <a:pPr lvl="1"/>
            <a:r>
              <a:rPr lang="en-US" altLang="zh-CN" dirty="0" smtClean="0"/>
              <a:t>Estimations are that Ethernet speeds will continue to increase</a:t>
            </a:r>
          </a:p>
          <a:p>
            <a:pPr lvl="2"/>
            <a:r>
              <a:rPr lang="en-US" altLang="zh-CN" dirty="0" smtClean="0"/>
              <a:t>With Terabit Ethernet (1000 Gbps) as part of the discussion</a:t>
            </a:r>
          </a:p>
          <a:p>
            <a:pPr lvl="1"/>
            <a:r>
              <a:rPr lang="en-US" altLang="zh-CN" dirty="0" smtClean="0"/>
              <a:t>Work on a 200 and 400 Gbps standard was completed in 2017</a:t>
            </a:r>
          </a:p>
          <a:p>
            <a:pPr lvl="2"/>
            <a:r>
              <a:rPr lang="en-US" altLang="zh-CN" dirty="0" smtClean="0"/>
              <a:t>Devices are not yet readily available</a:t>
            </a:r>
            <a:endParaRPr lang="en-US" altLang="zh-CN" dirty="0"/>
          </a:p>
        </p:txBody>
      </p:sp>
    </p:spTree>
    <p:extLst>
      <p:ext uri="{BB962C8B-B14F-4D97-AF65-F5344CB8AC3E}">
        <p14:creationId xmlns:p14="http://schemas.microsoft.com/office/powerpoint/2010/main" val="2884442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802.11 Wi-Fi</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The 802.11 wireless networking standard is also referred to as </a:t>
            </a:r>
            <a:r>
              <a:rPr lang="en-US" altLang="zh-CN" b="1" dirty="0">
                <a:latin typeface="Arial" panose="020B0604020202020204" pitchFamily="34" charset="0"/>
              </a:rPr>
              <a:t>Wireless Fidelity (Wi-Fi)</a:t>
            </a:r>
          </a:p>
          <a:p>
            <a:r>
              <a:rPr lang="en-US" altLang="zh-CN" dirty="0">
                <a:latin typeface="Arial" panose="020B0604020202020204" pitchFamily="34" charset="0"/>
              </a:rPr>
              <a:t>In most towns you can usually find a public Wi-Fi network, called a </a:t>
            </a:r>
            <a:r>
              <a:rPr lang="en-US" altLang="zh-CN" b="1" dirty="0">
                <a:latin typeface="Arial" panose="020B0604020202020204" pitchFamily="34" charset="0"/>
              </a:rPr>
              <a:t>hotspot</a:t>
            </a:r>
          </a:p>
          <a:p>
            <a:r>
              <a:rPr lang="en-US" altLang="zh-CN" dirty="0"/>
              <a:t>802.11 is essentially an extension to Ethernet</a:t>
            </a:r>
          </a:p>
          <a:p>
            <a:pPr lvl="1"/>
            <a:r>
              <a:rPr lang="en-US" altLang="zh-CN" dirty="0"/>
              <a:t>Using airwaves instead of cabling as the medium</a:t>
            </a:r>
          </a:p>
          <a:p>
            <a:endParaRPr lang="zh-CN" altLang="en-US" dirty="0"/>
          </a:p>
        </p:txBody>
      </p:sp>
    </p:spTree>
    <p:extLst>
      <p:ext uri="{BB962C8B-B14F-4D97-AF65-F5344CB8AC3E}">
        <p14:creationId xmlns:p14="http://schemas.microsoft.com/office/powerpoint/2010/main" val="3021697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Modes of Operation</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Wi-Fi can operate in one of two modes</a:t>
            </a:r>
          </a:p>
          <a:p>
            <a:pPr lvl="1"/>
            <a:r>
              <a:rPr lang="en-US" altLang="zh-CN" dirty="0" smtClean="0">
                <a:latin typeface="Arial" panose="020B0604020202020204" pitchFamily="34" charset="0"/>
              </a:rPr>
              <a:t>Infrastructure mode use a central </a:t>
            </a:r>
            <a:r>
              <a:rPr lang="en-US" altLang="zh-CN" dirty="0">
                <a:latin typeface="Arial" panose="020B0604020202020204" pitchFamily="34" charset="0"/>
              </a:rPr>
              <a:t>access point (AP</a:t>
            </a:r>
            <a:r>
              <a:rPr lang="en-US" altLang="zh-CN" dirty="0" smtClean="0">
                <a:latin typeface="Arial" panose="020B0604020202020204" pitchFamily="34" charset="0"/>
              </a:rPr>
              <a:t>)</a:t>
            </a:r>
          </a:p>
          <a:p>
            <a:pPr lvl="2"/>
            <a:r>
              <a:rPr lang="en-US" altLang="zh-CN" dirty="0" smtClean="0">
                <a:latin typeface="Arial" panose="020B0604020202020204" pitchFamily="34" charset="0"/>
              </a:rPr>
              <a:t>Stations connect through a wireless AP before they can communicate with other devices</a:t>
            </a:r>
            <a:endParaRPr lang="en-US" altLang="zh-CN" dirty="0">
              <a:latin typeface="Arial" panose="020B0604020202020204" pitchFamily="34" charset="0"/>
            </a:endParaRPr>
          </a:p>
          <a:p>
            <a:pPr lvl="1"/>
            <a:r>
              <a:rPr lang="en-US" altLang="zh-CN" dirty="0">
                <a:latin typeface="Arial" panose="020B0604020202020204" pitchFamily="34" charset="0"/>
              </a:rPr>
              <a:t>Ad hoc </a:t>
            </a:r>
            <a:r>
              <a:rPr lang="en-US" altLang="zh-CN" dirty="0" smtClean="0">
                <a:latin typeface="Arial" panose="020B0604020202020204" pitchFamily="34" charset="0"/>
              </a:rPr>
              <a:t>mode  is a mode of operation where there is no </a:t>
            </a:r>
            <a:r>
              <a:rPr lang="en-US" altLang="zh-CN" dirty="0">
                <a:latin typeface="Arial" panose="020B0604020202020204" pitchFamily="34" charset="0"/>
              </a:rPr>
              <a:t>central </a:t>
            </a:r>
            <a:r>
              <a:rPr lang="en-US" altLang="zh-CN" dirty="0" smtClean="0">
                <a:latin typeface="Arial" panose="020B0604020202020204" pitchFamily="34" charset="0"/>
              </a:rPr>
              <a:t>device</a:t>
            </a:r>
          </a:p>
          <a:p>
            <a:pPr lvl="2"/>
            <a:r>
              <a:rPr lang="en-US" altLang="zh-CN" dirty="0" smtClean="0">
                <a:latin typeface="Arial" panose="020B0604020202020204" pitchFamily="34" charset="0"/>
              </a:rPr>
              <a:t>Data </a:t>
            </a:r>
            <a:r>
              <a:rPr lang="en-US" altLang="zh-CN" dirty="0">
                <a:latin typeface="Arial" panose="020B0604020202020204" pitchFamily="34" charset="0"/>
              </a:rPr>
              <a:t>travels from device to device like a bus</a:t>
            </a:r>
          </a:p>
          <a:p>
            <a:pPr lvl="2"/>
            <a:r>
              <a:rPr lang="en-US" altLang="zh-CN" dirty="0">
                <a:latin typeface="Arial" panose="020B0604020202020204" pitchFamily="34" charset="0"/>
              </a:rPr>
              <a:t>Sometimes called “peer-to-peer mode”</a:t>
            </a:r>
          </a:p>
          <a:p>
            <a:r>
              <a:rPr lang="en-US" altLang="zh-CN" dirty="0">
                <a:latin typeface="Arial" panose="020B0604020202020204" pitchFamily="34" charset="0"/>
              </a:rPr>
              <a:t>Most of this chapter’s discussion of Wi-Fi focuses on infrastructure mode</a:t>
            </a:r>
          </a:p>
          <a:p>
            <a:endParaRPr lang="zh-CN" altLang="en-US" dirty="0"/>
          </a:p>
        </p:txBody>
      </p:sp>
    </p:spTree>
    <p:extLst>
      <p:ext uri="{BB962C8B-B14F-4D97-AF65-F5344CB8AC3E}">
        <p14:creationId xmlns:p14="http://schemas.microsoft.com/office/powerpoint/2010/main" val="871780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Channels and Frequencies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Wi-Fi </a:t>
            </a:r>
            <a:r>
              <a:rPr lang="en-US" altLang="zh-CN" dirty="0" smtClean="0">
                <a:latin typeface="Arial" panose="020B0604020202020204" pitchFamily="34" charset="0"/>
              </a:rPr>
              <a:t>networks operate </a:t>
            </a:r>
            <a:r>
              <a:rPr lang="en-US" altLang="zh-CN" dirty="0">
                <a:latin typeface="Arial" panose="020B0604020202020204" pitchFamily="34" charset="0"/>
              </a:rPr>
              <a:t>at one of two radio frequencies: 2.4GHz and 5.0 GHz </a:t>
            </a:r>
          </a:p>
          <a:p>
            <a:pPr lvl="1"/>
            <a:r>
              <a:rPr lang="en-US" altLang="zh-CN" dirty="0">
                <a:latin typeface="Arial" panose="020B0604020202020204" pitchFamily="34" charset="0"/>
              </a:rPr>
              <a:t>Although this frequency is not fixed</a:t>
            </a:r>
          </a:p>
          <a:p>
            <a:r>
              <a:rPr lang="en-US" altLang="zh-CN" dirty="0">
                <a:latin typeface="Arial" panose="020B0604020202020204" pitchFamily="34" charset="0"/>
              </a:rPr>
              <a:t>2.4 GHz is actually 2.412 thru 2.484 divided into 14 channels spaced 5 MHz apart</a:t>
            </a:r>
          </a:p>
          <a:p>
            <a:r>
              <a:rPr lang="en-US" altLang="zh-CN" dirty="0" smtClean="0">
                <a:latin typeface="Arial" panose="020B0604020202020204" pitchFamily="34" charset="0"/>
              </a:rPr>
              <a:t>5.0 </a:t>
            </a:r>
            <a:r>
              <a:rPr lang="en-US" altLang="zh-CN" dirty="0">
                <a:latin typeface="Arial" panose="020B0604020202020204" pitchFamily="34" charset="0"/>
              </a:rPr>
              <a:t>GHz is actually 4.915 thru 5.825 GHz divided into 42 channels of 10, 20, or 40 MHz each</a:t>
            </a:r>
          </a:p>
          <a:p>
            <a:r>
              <a:rPr lang="en-US" altLang="zh-CN" dirty="0" smtClean="0"/>
              <a:t>A wireless channel w</a:t>
            </a:r>
            <a:r>
              <a:rPr lang="en-US" altLang="zh-CN" dirty="0" smtClean="0">
                <a:latin typeface="Arial" panose="020B0604020202020204" pitchFamily="34" charset="0"/>
              </a:rPr>
              <a:t>orks like </a:t>
            </a:r>
            <a:r>
              <a:rPr lang="en-US" altLang="zh-CN" dirty="0">
                <a:latin typeface="Arial" panose="020B0604020202020204" pitchFamily="34" charset="0"/>
              </a:rPr>
              <a:t>a TV </a:t>
            </a:r>
            <a:r>
              <a:rPr lang="en-US" altLang="zh-CN" dirty="0" smtClean="0">
                <a:latin typeface="Arial" panose="020B0604020202020204" pitchFamily="34" charset="0"/>
              </a:rPr>
              <a:t>channel:</a:t>
            </a:r>
          </a:p>
          <a:p>
            <a:pPr lvl="1"/>
            <a:r>
              <a:rPr lang="en-US" altLang="zh-CN" dirty="0" smtClean="0">
                <a:latin typeface="Arial" panose="020B0604020202020204" pitchFamily="34" charset="0"/>
              </a:rPr>
              <a:t>You </a:t>
            </a:r>
            <a:r>
              <a:rPr lang="en-US" altLang="zh-CN" dirty="0">
                <a:latin typeface="Arial" panose="020B0604020202020204" pitchFamily="34" charset="0"/>
              </a:rPr>
              <a:t>must tune to the correct channel to connect</a:t>
            </a:r>
          </a:p>
          <a:p>
            <a:r>
              <a:rPr lang="en-US" altLang="zh-CN" dirty="0" smtClean="0">
                <a:latin typeface="Arial" panose="020B0604020202020204" pitchFamily="34" charset="0"/>
              </a:rPr>
              <a:t>If you are configuring several Wi-Fi networks:</a:t>
            </a:r>
          </a:p>
          <a:p>
            <a:pPr lvl="1"/>
            <a:r>
              <a:rPr lang="en-US" altLang="zh-CN" dirty="0" smtClean="0">
                <a:latin typeface="Arial" panose="020B0604020202020204" pitchFamily="34" charset="0"/>
              </a:rPr>
              <a:t>Choose </a:t>
            </a:r>
            <a:r>
              <a:rPr lang="en-US" altLang="zh-CN" dirty="0">
                <a:latin typeface="Arial" panose="020B0604020202020204" pitchFamily="34" charset="0"/>
              </a:rPr>
              <a:t>channels five apart from other known APs</a:t>
            </a:r>
          </a:p>
          <a:p>
            <a:endParaRPr lang="zh-CN" altLang="en-US" dirty="0"/>
          </a:p>
        </p:txBody>
      </p:sp>
    </p:spTree>
    <p:extLst>
      <p:ext uri="{BB962C8B-B14F-4D97-AF65-F5344CB8AC3E}">
        <p14:creationId xmlns:p14="http://schemas.microsoft.com/office/powerpoint/2010/main" val="177809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Wi-Fi Channels and </a:t>
            </a:r>
            <a:r>
              <a:rPr lang="en-US" altLang="zh-CN" dirty="0" smtClean="0"/>
              <a:t>Frequencies</a:t>
            </a:r>
            <a:endParaRPr lang="zh-CN" altLang="en-US" dirty="0"/>
          </a:p>
        </p:txBody>
      </p:sp>
      <p:pic>
        <p:nvPicPr>
          <p:cNvPr id="5" name="Picture Placeholder 4" descr="The settings page on a Wi-Fi access point. The Basic Wireless Settings page is seen and the Wi-Fi channel is being selected.&#10;" title="Selecting a Wi-Fi channel on an access poin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640836" y="1215962"/>
            <a:ext cx="4910328" cy="4736592"/>
          </a:xfrm>
        </p:spPr>
      </p:pic>
    </p:spTree>
    <p:extLst>
      <p:ext uri="{BB962C8B-B14F-4D97-AF65-F5344CB8AC3E}">
        <p14:creationId xmlns:p14="http://schemas.microsoft.com/office/powerpoint/2010/main" val="3550914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Antennas</a:t>
            </a:r>
            <a:endParaRPr lang="zh-CN" altLang="en-US" dirty="0"/>
          </a:p>
        </p:txBody>
      </p:sp>
      <p:sp>
        <p:nvSpPr>
          <p:cNvPr id="3" name="Text Placeholder 2"/>
          <p:cNvSpPr>
            <a:spLocks noGrp="1"/>
          </p:cNvSpPr>
          <p:nvPr>
            <p:ph type="body" sz="quarter" idx="17"/>
          </p:nvPr>
        </p:nvSpPr>
        <p:spPr/>
        <p:txBody>
          <a:bodyPr/>
          <a:lstStyle/>
          <a:p>
            <a:r>
              <a:rPr lang="en-US" altLang="zh-CN" dirty="0" smtClean="0"/>
              <a:t>The antenna </a:t>
            </a:r>
            <a:r>
              <a:rPr lang="en-US" altLang="zh-CN" dirty="0"/>
              <a:t>on a Wi-Fi device is both transmitter and receiver</a:t>
            </a:r>
          </a:p>
          <a:p>
            <a:pPr lvl="1"/>
            <a:r>
              <a:rPr lang="en-US" altLang="zh-CN" dirty="0"/>
              <a:t>Characteristics and placement determine how well a device transmits or receives Wi-Fi signals</a:t>
            </a:r>
          </a:p>
          <a:p>
            <a:r>
              <a:rPr lang="en-US" altLang="zh-CN" dirty="0" smtClean="0"/>
              <a:t>Antennas are usually </a:t>
            </a:r>
            <a:r>
              <a:rPr lang="en-US" altLang="zh-CN" dirty="0"/>
              <a:t>categorized by their radiation pattern:</a:t>
            </a:r>
          </a:p>
          <a:p>
            <a:pPr lvl="1"/>
            <a:r>
              <a:rPr lang="en-US" altLang="zh-CN" b="1" dirty="0"/>
              <a:t>Omnidirectional antennas </a:t>
            </a:r>
            <a:r>
              <a:rPr lang="en-US" altLang="zh-CN" dirty="0"/>
              <a:t>– signals radiate out from the antenna with equal strength in all directions</a:t>
            </a:r>
          </a:p>
          <a:p>
            <a:pPr lvl="1"/>
            <a:r>
              <a:rPr lang="en-US" altLang="zh-CN" b="1" dirty="0"/>
              <a:t>Unidirectional antenna </a:t>
            </a:r>
            <a:r>
              <a:rPr lang="en-US" altLang="zh-CN" dirty="0"/>
              <a:t>– signals are focused in a single direction</a:t>
            </a:r>
          </a:p>
          <a:p>
            <a:pPr lvl="2"/>
            <a:r>
              <a:rPr lang="en-US" altLang="zh-CN" dirty="0"/>
              <a:t>Ideal for placement at one end of long, narrow spaces</a:t>
            </a:r>
          </a:p>
          <a:p>
            <a:endParaRPr lang="zh-CN" altLang="en-US" dirty="0"/>
          </a:p>
        </p:txBody>
      </p:sp>
    </p:spTree>
    <p:extLst>
      <p:ext uri="{BB962C8B-B14F-4D97-AF65-F5344CB8AC3E}">
        <p14:creationId xmlns:p14="http://schemas.microsoft.com/office/powerpoint/2010/main" val="9933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Bus </a:t>
            </a:r>
            <a:r>
              <a:rPr lang="en-US" altLang="zh-CN" dirty="0" smtClean="0"/>
              <a:t>Topology</a:t>
            </a:r>
            <a:endParaRPr lang="zh-CN" altLang="en-US" dirty="0"/>
          </a:p>
        </p:txBody>
      </p:sp>
      <p:pic>
        <p:nvPicPr>
          <p:cNvPr id="5" name="Picture Placeholder 4" descr="A network of computers using the physical bus topology. Illustration shows computers connected by a length of cable in a daisy chain fashion.&#10;" title="A physical bus topology networ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59030" y="2164458"/>
            <a:ext cx="6405618" cy="2847380"/>
          </a:xfrm>
        </p:spPr>
      </p:pic>
    </p:spTree>
    <p:extLst>
      <p:ext uri="{BB962C8B-B14F-4D97-AF65-F5344CB8AC3E}">
        <p14:creationId xmlns:p14="http://schemas.microsoft.com/office/powerpoint/2010/main" val="1199043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Wi-Fi </a:t>
            </a:r>
            <a:r>
              <a:rPr lang="en-US" altLang="zh-CN" dirty="0" smtClean="0"/>
              <a:t>Antennas</a:t>
            </a:r>
            <a:endParaRPr lang="zh-CN" altLang="en-US" dirty="0"/>
          </a:p>
        </p:txBody>
      </p:sp>
      <p:pic>
        <p:nvPicPr>
          <p:cNvPr id="5" name="Picture Placeholder 4" descr="The radiation pattern of an omnidirectional antenna which looks like a sphere with the antenna in the center. In an omnidirectional antenna, the signals radiate from the antenna with equal strength in all directions.&#10;" title="The radiation pattern of an omnidirectional antenna"/>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228645" y="1324918"/>
            <a:ext cx="3734710" cy="4173228"/>
          </a:xfrm>
        </p:spPr>
      </p:pic>
    </p:spTree>
    <p:extLst>
      <p:ext uri="{BB962C8B-B14F-4D97-AF65-F5344CB8AC3E}">
        <p14:creationId xmlns:p14="http://schemas.microsoft.com/office/powerpoint/2010/main" val="867361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Access Methods and Operation</a:t>
            </a:r>
            <a:endParaRPr lang="zh-CN" altLang="en-US" dirty="0"/>
          </a:p>
        </p:txBody>
      </p:sp>
      <p:sp>
        <p:nvSpPr>
          <p:cNvPr id="3" name="Text Placeholder 2"/>
          <p:cNvSpPr>
            <a:spLocks noGrp="1"/>
          </p:cNvSpPr>
          <p:nvPr>
            <p:ph type="body" sz="quarter" idx="17"/>
          </p:nvPr>
        </p:nvSpPr>
        <p:spPr/>
        <p:txBody>
          <a:bodyPr/>
          <a:lstStyle/>
          <a:p>
            <a:pPr marL="411480" fontAlgn="auto">
              <a:spcAft>
                <a:spcPts val="0"/>
              </a:spcAft>
              <a:buFont typeface="Arial" pitchFamily="34" charset="0"/>
              <a:buChar char="•"/>
              <a:defRPr/>
            </a:pPr>
            <a:r>
              <a:rPr lang="en-US" altLang="zh-CN" dirty="0"/>
              <a:t>Wi-Fi Access Method</a:t>
            </a:r>
          </a:p>
          <a:p>
            <a:pPr lvl="1">
              <a:buFont typeface="Arial" pitchFamily="34" charset="0"/>
              <a:buChar char="–"/>
              <a:defRPr/>
            </a:pPr>
            <a:r>
              <a:rPr lang="en-US" altLang="zh-CN" dirty="0">
                <a:latin typeface="Arial" pitchFamily="34" charset="0"/>
              </a:rPr>
              <a:t>Sending station can’t hear if another station begins transmitting so they cannot use the CSMA/CD access method that Ethernet uses</a:t>
            </a:r>
          </a:p>
          <a:p>
            <a:pPr lvl="1">
              <a:buFont typeface="Arial" pitchFamily="34" charset="0"/>
              <a:buChar char="–"/>
              <a:defRPr/>
            </a:pPr>
            <a:r>
              <a:rPr lang="en-US" altLang="zh-CN" dirty="0">
                <a:latin typeface="Arial" pitchFamily="34" charset="0"/>
              </a:rPr>
              <a:t>Wi-Fi devices use </a:t>
            </a:r>
            <a:r>
              <a:rPr lang="en-US" altLang="zh-CN" b="1" dirty="0" smtClean="0">
                <a:latin typeface="Arial" pitchFamily="34" charset="0"/>
              </a:rPr>
              <a:t>Carrier Sense Multiple Access </a:t>
            </a:r>
            <a:r>
              <a:rPr lang="en-US" altLang="zh-CN" b="1" dirty="0">
                <a:latin typeface="Arial" pitchFamily="34" charset="0"/>
              </a:rPr>
              <a:t>with </a:t>
            </a:r>
            <a:r>
              <a:rPr lang="en-US" altLang="zh-CN" b="1" dirty="0" smtClean="0">
                <a:latin typeface="Arial" pitchFamily="34" charset="0"/>
              </a:rPr>
              <a:t>Collision Avoidance </a:t>
            </a:r>
            <a:r>
              <a:rPr lang="en-US" altLang="zh-CN" b="1" dirty="0">
                <a:latin typeface="Arial" pitchFamily="34" charset="0"/>
              </a:rPr>
              <a:t>(CSMA/CA)</a:t>
            </a:r>
          </a:p>
          <a:p>
            <a:pPr lvl="1">
              <a:buFont typeface="Arial" pitchFamily="34" charset="0"/>
              <a:buChar char="–"/>
              <a:defRPr/>
            </a:pPr>
            <a:r>
              <a:rPr lang="en-US" altLang="zh-CN" dirty="0" smtClean="0">
                <a:latin typeface="Arial" pitchFamily="34" charset="0"/>
              </a:rPr>
              <a:t>802.11  standards specify a feature that uses handshaking before transmission</a:t>
            </a:r>
          </a:p>
          <a:p>
            <a:pPr lvl="2">
              <a:buFont typeface="Arial" pitchFamily="34" charset="0"/>
              <a:buChar char="–"/>
              <a:defRPr/>
            </a:pPr>
            <a:r>
              <a:rPr lang="en-US" altLang="zh-CN" dirty="0" smtClean="0">
                <a:latin typeface="Arial" pitchFamily="34" charset="0"/>
              </a:rPr>
              <a:t>Uses </a:t>
            </a:r>
            <a:r>
              <a:rPr lang="en-US" altLang="zh-CN" dirty="0">
                <a:latin typeface="Arial" pitchFamily="34" charset="0"/>
              </a:rPr>
              <a:t>request-to-send/clear-to-send (RTS/CTS) packets and acknowledgements</a:t>
            </a:r>
          </a:p>
          <a:p>
            <a:pPr lvl="1">
              <a:buFont typeface="Arial" pitchFamily="34" charset="0"/>
              <a:buChar char="–"/>
              <a:defRPr/>
            </a:pPr>
            <a:r>
              <a:rPr lang="en-US" altLang="zh-CN" dirty="0" smtClean="0">
                <a:latin typeface="Arial" pitchFamily="34" charset="0"/>
              </a:rPr>
              <a:t>The 802.11b standard specifies a transmission rate of 11 Mbps</a:t>
            </a:r>
          </a:p>
          <a:p>
            <a:pPr lvl="2">
              <a:buFont typeface="Arial" pitchFamily="34" charset="0"/>
              <a:buChar char="–"/>
              <a:defRPr/>
            </a:pPr>
            <a:r>
              <a:rPr lang="en-US" altLang="zh-CN" dirty="0" smtClean="0">
                <a:latin typeface="Arial" pitchFamily="34" charset="0"/>
              </a:rPr>
              <a:t>But this value is not absolute</a:t>
            </a:r>
          </a:p>
          <a:p>
            <a:pPr lvl="2">
              <a:buFont typeface="Arial" pitchFamily="34" charset="0"/>
              <a:buChar char="–"/>
              <a:defRPr/>
            </a:pPr>
            <a:r>
              <a:rPr lang="en-US" altLang="zh-CN" dirty="0" smtClean="0">
                <a:latin typeface="Arial" pitchFamily="34" charset="0"/>
              </a:rPr>
              <a:t>Environmental conditions prevent transmission at this speed</a:t>
            </a:r>
            <a:endParaRPr lang="en-US" altLang="zh-CN" dirty="0">
              <a:latin typeface="Arial" pitchFamily="34" charset="0"/>
            </a:endParaRPr>
          </a:p>
          <a:p>
            <a:endParaRPr lang="en-US" altLang="zh-CN" dirty="0"/>
          </a:p>
          <a:p>
            <a:endParaRPr lang="zh-CN" altLang="en-US" dirty="0"/>
          </a:p>
        </p:txBody>
      </p:sp>
    </p:spTree>
    <p:extLst>
      <p:ext uri="{BB962C8B-B14F-4D97-AF65-F5344CB8AC3E}">
        <p14:creationId xmlns:p14="http://schemas.microsoft.com/office/powerpoint/2010/main" val="3512392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Signal Characteristics</a:t>
            </a:r>
            <a:endParaRPr lang="zh-CN" altLang="en-US" dirty="0"/>
          </a:p>
        </p:txBody>
      </p:sp>
      <p:sp>
        <p:nvSpPr>
          <p:cNvPr id="3" name="Text Placeholder 2"/>
          <p:cNvSpPr>
            <a:spLocks noGrp="1"/>
          </p:cNvSpPr>
          <p:nvPr>
            <p:ph type="body" sz="quarter" idx="17"/>
          </p:nvPr>
        </p:nvSpPr>
        <p:spPr/>
        <p:txBody>
          <a:bodyPr/>
          <a:lstStyle/>
          <a:p>
            <a:r>
              <a:rPr lang="en-US" altLang="zh-CN" dirty="0"/>
              <a:t>Common types of signal </a:t>
            </a:r>
            <a:r>
              <a:rPr lang="en-US" altLang="zh-CN" dirty="0" smtClean="0"/>
              <a:t>interference caused by physical objects:</a:t>
            </a:r>
            <a:endParaRPr lang="en-US" altLang="zh-CN" dirty="0"/>
          </a:p>
          <a:p>
            <a:pPr lvl="1"/>
            <a:r>
              <a:rPr lang="en-US" altLang="zh-CN" dirty="0"/>
              <a:t>Absorption – solid objects absorb radio signals, causing them to </a:t>
            </a:r>
            <a:r>
              <a:rPr lang="en-US" altLang="zh-CN" b="1" dirty="0"/>
              <a:t>attenuate</a:t>
            </a:r>
            <a:r>
              <a:rPr lang="en-US" altLang="zh-CN" dirty="0"/>
              <a:t> (weaken)</a:t>
            </a:r>
          </a:p>
          <a:p>
            <a:pPr lvl="1"/>
            <a:r>
              <a:rPr lang="en-US" altLang="zh-CN" dirty="0"/>
              <a:t>Refraction – the bending of a radio signal as it passes from a medium of one density through a medium of a different density</a:t>
            </a:r>
          </a:p>
          <a:p>
            <a:pPr lvl="1"/>
            <a:r>
              <a:rPr lang="en-US" altLang="zh-CN" dirty="0"/>
              <a:t>Diffraction – the altering of a wave as it tries to bend around an object</a:t>
            </a:r>
          </a:p>
          <a:p>
            <a:pPr lvl="1"/>
            <a:r>
              <a:rPr lang="en-US" altLang="zh-CN" dirty="0"/>
              <a:t>Reflection – occurs when a signal hits a dense, reflective material, resulting in signal loss</a:t>
            </a:r>
          </a:p>
          <a:p>
            <a:pPr lvl="1"/>
            <a:r>
              <a:rPr lang="en-US" altLang="zh-CN" dirty="0"/>
              <a:t>Scattering – when a signal changes direction in unpredictable ways, causing a loss in signal strength</a:t>
            </a:r>
          </a:p>
          <a:p>
            <a:endParaRPr lang="zh-CN" altLang="en-US" dirty="0"/>
          </a:p>
        </p:txBody>
      </p:sp>
    </p:spTree>
    <p:extLst>
      <p:ext uri="{BB962C8B-B14F-4D97-AF65-F5344CB8AC3E}">
        <p14:creationId xmlns:p14="http://schemas.microsoft.com/office/powerpoint/2010/main" val="259765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Signal Characteristics</a:t>
            </a:r>
            <a:endParaRPr lang="zh-CN" altLang="en-US" dirty="0"/>
          </a:p>
        </p:txBody>
      </p:sp>
      <p:sp>
        <p:nvSpPr>
          <p:cNvPr id="3" name="Text Placeholder 2"/>
          <p:cNvSpPr>
            <a:spLocks noGrp="1"/>
          </p:cNvSpPr>
          <p:nvPr>
            <p:ph type="body" sz="quarter" idx="17"/>
          </p:nvPr>
        </p:nvSpPr>
        <p:spPr/>
        <p:txBody>
          <a:bodyPr/>
          <a:lstStyle/>
          <a:p>
            <a:r>
              <a:rPr lang="en-US" altLang="zh-CN" b="1" dirty="0"/>
              <a:t>Signal-to-noise ratio</a:t>
            </a:r>
            <a:r>
              <a:rPr lang="en-US" altLang="zh-CN" dirty="0"/>
              <a:t> </a:t>
            </a:r>
            <a:r>
              <a:rPr lang="en-US" altLang="zh-CN" dirty="0" smtClean="0"/>
              <a:t>is </a:t>
            </a:r>
            <a:r>
              <a:rPr lang="en-US" altLang="zh-CN" dirty="0"/>
              <a:t>the amount of noise compared with the signal strength</a:t>
            </a:r>
          </a:p>
          <a:p>
            <a:pPr lvl="1"/>
            <a:r>
              <a:rPr lang="en-US" altLang="zh-CN" dirty="0"/>
              <a:t>Noise can come from equipment, other wireless devices, and other wireless networks</a:t>
            </a:r>
          </a:p>
          <a:p>
            <a:r>
              <a:rPr lang="en-US" altLang="zh-CN" b="1" dirty="0"/>
              <a:t>Throughput </a:t>
            </a:r>
            <a:r>
              <a:rPr lang="en-US" altLang="zh-CN" dirty="0" smtClean="0"/>
              <a:t>is </a:t>
            </a:r>
            <a:r>
              <a:rPr lang="en-US" altLang="zh-CN" dirty="0"/>
              <a:t>the actual amount of data transferred</a:t>
            </a:r>
          </a:p>
          <a:p>
            <a:pPr lvl="1"/>
            <a:r>
              <a:rPr lang="en-US" altLang="zh-CN" dirty="0"/>
              <a:t>Not counting errors and acknowledgements</a:t>
            </a:r>
          </a:p>
          <a:p>
            <a:r>
              <a:rPr lang="en-US" altLang="zh-CN" b="1" dirty="0"/>
              <a:t>Goodput</a:t>
            </a:r>
            <a:r>
              <a:rPr lang="en-US" altLang="zh-CN" dirty="0"/>
              <a:t> </a:t>
            </a:r>
            <a:r>
              <a:rPr lang="en-US" altLang="zh-CN" dirty="0" smtClean="0"/>
              <a:t>is </a:t>
            </a:r>
            <a:r>
              <a:rPr lang="en-US" altLang="zh-CN" dirty="0"/>
              <a:t>actual application-to-application data transfer speed</a:t>
            </a:r>
          </a:p>
          <a:p>
            <a:r>
              <a:rPr lang="en-US" altLang="zh-CN" b="1" dirty="0" smtClean="0"/>
              <a:t>P</a:t>
            </a:r>
            <a:r>
              <a:rPr lang="en-US" altLang="zh-CN" dirty="0" smtClean="0"/>
              <a:t>acket </a:t>
            </a:r>
            <a:r>
              <a:rPr lang="en-US" altLang="zh-CN" dirty="0"/>
              <a:t>frame headers, acknowledgements, and </a:t>
            </a:r>
            <a:r>
              <a:rPr lang="en-US" altLang="zh-CN" dirty="0" smtClean="0"/>
              <a:t>retransmissions are collectively known as </a:t>
            </a:r>
            <a:r>
              <a:rPr lang="en-US" altLang="zh-CN" b="1" dirty="0" smtClean="0"/>
              <a:t>overhead</a:t>
            </a:r>
            <a:endParaRPr lang="en-US" altLang="zh-CN" b="1" dirty="0"/>
          </a:p>
          <a:p>
            <a:endParaRPr lang="zh-CN" altLang="en-US" dirty="0"/>
          </a:p>
        </p:txBody>
      </p:sp>
    </p:spTree>
    <p:extLst>
      <p:ext uri="{BB962C8B-B14F-4D97-AF65-F5344CB8AC3E}">
        <p14:creationId xmlns:p14="http://schemas.microsoft.com/office/powerpoint/2010/main" val="10296874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Standards</a:t>
            </a:r>
            <a:endParaRPr lang="zh-CN" altLang="en-US" dirty="0"/>
          </a:p>
        </p:txBody>
      </p:sp>
      <p:sp>
        <p:nvSpPr>
          <p:cNvPr id="3" name="Text Placeholder 2"/>
          <p:cNvSpPr>
            <a:spLocks noGrp="1"/>
          </p:cNvSpPr>
          <p:nvPr>
            <p:ph type="body" sz="quarter" idx="17"/>
          </p:nvPr>
        </p:nvSpPr>
        <p:spPr/>
        <p:txBody>
          <a:bodyPr/>
          <a:lstStyle/>
          <a:p>
            <a:r>
              <a:rPr lang="en-US" altLang="zh-CN" dirty="0" smtClean="0"/>
              <a:t>Advantages and disadvantages of each standard:</a:t>
            </a:r>
          </a:p>
          <a:p>
            <a:pPr lvl="1"/>
            <a:r>
              <a:rPr lang="en-US" altLang="zh-CN" i="1" dirty="0" smtClean="0"/>
              <a:t>802.11a</a:t>
            </a:r>
            <a:r>
              <a:rPr lang="en-US" altLang="zh-CN" dirty="0" smtClean="0"/>
              <a:t> – requires more power and has a shorter indoor range, transfers data at 54 Mbps</a:t>
            </a:r>
          </a:p>
          <a:p>
            <a:pPr lvl="1"/>
            <a:r>
              <a:rPr lang="en-US" altLang="zh-CN" i="1" dirty="0" smtClean="0"/>
              <a:t>802.11b</a:t>
            </a:r>
            <a:r>
              <a:rPr lang="en-US" altLang="zh-CN" dirty="0" smtClean="0"/>
              <a:t> – was the most widely accepted standard because of its low cost and good indoor range</a:t>
            </a:r>
          </a:p>
          <a:p>
            <a:pPr lvl="2"/>
            <a:r>
              <a:rPr lang="en-US" altLang="zh-CN" dirty="0" smtClean="0"/>
              <a:t>Because it operates at only 11 Mbps, 802.11g and 802.11n have rapidly replaced it</a:t>
            </a:r>
          </a:p>
          <a:p>
            <a:pPr lvl="1"/>
            <a:r>
              <a:rPr lang="en-US" altLang="zh-CN" i="1" dirty="0" smtClean="0"/>
              <a:t>802.11g</a:t>
            </a:r>
            <a:r>
              <a:rPr lang="en-US" altLang="zh-CN" dirty="0" smtClean="0"/>
              <a:t> – 2.4 GHz standard that is backward-compatible with 802.11b</a:t>
            </a:r>
          </a:p>
          <a:p>
            <a:pPr lvl="2"/>
            <a:r>
              <a:rPr lang="en-US" altLang="zh-CN" dirty="0" smtClean="0"/>
              <a:t>Suffers from the same interference problems as 802.11b networks</a:t>
            </a:r>
          </a:p>
          <a:p>
            <a:pPr lvl="1"/>
            <a:r>
              <a:rPr lang="en-US" altLang="zh-CN" i="1" dirty="0" smtClean="0"/>
              <a:t>802.11n </a:t>
            </a:r>
            <a:r>
              <a:rPr lang="en-US" altLang="zh-CN" dirty="0" smtClean="0"/>
              <a:t>– adds multiple-input/multiple-output (MIMO) antennas</a:t>
            </a:r>
          </a:p>
          <a:p>
            <a:pPr lvl="2"/>
            <a:r>
              <a:rPr lang="en-US" altLang="zh-CN" dirty="0" smtClean="0"/>
              <a:t>MIMO takes advantage of multipath signals by using a separate antenna to process signals as they arrive slightly out of phase</a:t>
            </a:r>
            <a:endParaRPr lang="zh-CN" altLang="en-US" dirty="0"/>
          </a:p>
        </p:txBody>
      </p:sp>
    </p:spTree>
    <p:extLst>
      <p:ext uri="{BB962C8B-B14F-4D97-AF65-F5344CB8AC3E}">
        <p14:creationId xmlns:p14="http://schemas.microsoft.com/office/powerpoint/2010/main" val="1244872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Standards</a:t>
            </a:r>
            <a:endParaRPr lang="zh-CN" altLang="en-US" dirty="0"/>
          </a:p>
        </p:txBody>
      </p:sp>
      <p:sp>
        <p:nvSpPr>
          <p:cNvPr id="3" name="Text Placeholder 2"/>
          <p:cNvSpPr>
            <a:spLocks noGrp="1"/>
          </p:cNvSpPr>
          <p:nvPr>
            <p:ph type="body" sz="quarter" idx="17"/>
          </p:nvPr>
        </p:nvSpPr>
        <p:spPr/>
        <p:txBody>
          <a:bodyPr/>
          <a:lstStyle/>
          <a:p>
            <a:r>
              <a:rPr lang="en-US" altLang="zh-CN" dirty="0" smtClean="0"/>
              <a:t>Advantages and disadvantages of each standard (continued):</a:t>
            </a:r>
          </a:p>
          <a:p>
            <a:pPr lvl="1"/>
            <a:r>
              <a:rPr lang="en-US" altLang="zh-CN" i="1" dirty="0" smtClean="0"/>
              <a:t>802.11ac</a:t>
            </a:r>
            <a:r>
              <a:rPr lang="en-US" altLang="zh-CN" dirty="0" smtClean="0"/>
              <a:t> – operates in the 5.0 GHz range only and can support data rates up to 1 Gbps</a:t>
            </a:r>
          </a:p>
          <a:p>
            <a:pPr lvl="2"/>
            <a:r>
              <a:rPr lang="en-US" altLang="zh-CN" dirty="0" smtClean="0"/>
              <a:t>Future implementations will have speeds up to 6.93 Gbps</a:t>
            </a:r>
          </a:p>
          <a:p>
            <a:pPr lvl="2"/>
            <a:r>
              <a:rPr lang="en-US" altLang="zh-CN" dirty="0" smtClean="0"/>
              <a:t>Improves on the MIMO technology by providing up to eight data streams and introducing multiuser MIMO (MU-MIMO), which allows APs to send data to multiple client stations simultaneously</a:t>
            </a:r>
          </a:p>
          <a:p>
            <a:pPr lvl="1"/>
            <a:r>
              <a:rPr lang="en-US" altLang="zh-CN" dirty="0" smtClean="0"/>
              <a:t>802.11</a:t>
            </a:r>
            <a:r>
              <a:rPr lang="en-US" altLang="zh-CN" i="1" dirty="0" smtClean="0"/>
              <a:t>ax</a:t>
            </a:r>
            <a:r>
              <a:rPr lang="en-US" altLang="zh-CN" dirty="0" smtClean="0"/>
              <a:t> – a work in progress that promises speeds up to 10 Gbps and will possible operate in the 1 GHz and 7 GHz frequency bands</a:t>
            </a:r>
          </a:p>
          <a:p>
            <a:pPr lvl="2"/>
            <a:r>
              <a:rPr lang="en-US" altLang="zh-CN" dirty="0" smtClean="0"/>
              <a:t>Has been dubbed Wi-Fi 6, with 802.11ac being referred to as Wi-Fi5, and 802.11n is now called Wi-Fi 4</a:t>
            </a:r>
            <a:endParaRPr lang="zh-CN" altLang="en-US" dirty="0"/>
          </a:p>
        </p:txBody>
      </p:sp>
    </p:spTree>
    <p:extLst>
      <p:ext uri="{BB962C8B-B14F-4D97-AF65-F5344CB8AC3E}">
        <p14:creationId xmlns:p14="http://schemas.microsoft.com/office/powerpoint/2010/main" val="2841814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Wi-Fi Security</a:t>
            </a:r>
            <a:endParaRPr lang="zh-CN" altLang="en-US" dirty="0"/>
          </a:p>
        </p:txBody>
      </p:sp>
      <p:sp>
        <p:nvSpPr>
          <p:cNvPr id="3" name="Text Placeholder 2"/>
          <p:cNvSpPr>
            <a:spLocks noGrp="1"/>
          </p:cNvSpPr>
          <p:nvPr>
            <p:ph type="body" sz="quarter" idx="17"/>
          </p:nvPr>
        </p:nvSpPr>
        <p:spPr/>
        <p:txBody>
          <a:bodyPr/>
          <a:lstStyle/>
          <a:p>
            <a:pPr marL="411480" fontAlgn="auto">
              <a:spcAft>
                <a:spcPts val="0"/>
              </a:spcAft>
              <a:defRPr/>
            </a:pPr>
            <a:r>
              <a:rPr lang="en-US" altLang="zh-CN" dirty="0"/>
              <a:t>Signals from a Wi-Fi network can travel several hundred feet – Wi-Fi devices outside your home or business can detect your signals</a:t>
            </a:r>
          </a:p>
          <a:p>
            <a:pPr marL="411480" fontAlgn="auto">
              <a:spcAft>
                <a:spcPts val="0"/>
              </a:spcAft>
              <a:defRPr/>
            </a:pPr>
            <a:r>
              <a:rPr lang="en-US" altLang="zh-CN" dirty="0"/>
              <a:t>Wi-Fi network should be protected by an encryption protocol that makes data difficult to interpret</a:t>
            </a:r>
          </a:p>
          <a:p>
            <a:pPr marL="411480" fontAlgn="auto">
              <a:spcAft>
                <a:spcPts val="0"/>
              </a:spcAft>
              <a:defRPr/>
            </a:pPr>
            <a:r>
              <a:rPr lang="en-US" altLang="zh-CN" dirty="0"/>
              <a:t>Encryption protocols</a:t>
            </a:r>
          </a:p>
          <a:p>
            <a:pPr marL="740664" lvl="1" fontAlgn="auto">
              <a:spcAft>
                <a:spcPts val="0"/>
              </a:spcAft>
              <a:defRPr/>
            </a:pPr>
            <a:r>
              <a:rPr lang="en-US" altLang="zh-CN" dirty="0"/>
              <a:t>Wired equivalent privacy (WEP), Wi-Fi Protected Access (WPA),  and WPA2, </a:t>
            </a:r>
          </a:p>
          <a:p>
            <a:pPr marL="740664" lvl="1" fontAlgn="auto">
              <a:spcAft>
                <a:spcPts val="0"/>
              </a:spcAft>
              <a:defRPr/>
            </a:pPr>
            <a:r>
              <a:rPr lang="en-US" altLang="zh-CN" dirty="0"/>
              <a:t>Not all devices support all three protocols</a:t>
            </a:r>
          </a:p>
          <a:p>
            <a:pPr marL="1140714" lvl="2" fontAlgn="auto">
              <a:spcAft>
                <a:spcPts val="0"/>
              </a:spcAft>
              <a:defRPr/>
            </a:pPr>
            <a:r>
              <a:rPr lang="en-US" altLang="zh-CN" dirty="0"/>
              <a:t>Older devices might only support WEP and/or </a:t>
            </a:r>
            <a:r>
              <a:rPr lang="en-US" altLang="zh-CN" dirty="0" smtClean="0"/>
              <a:t>WPA</a:t>
            </a:r>
          </a:p>
          <a:p>
            <a:pPr marL="340614" fontAlgn="auto">
              <a:spcAft>
                <a:spcPts val="0"/>
              </a:spcAft>
              <a:defRPr/>
            </a:pPr>
            <a:r>
              <a:rPr lang="en-US" altLang="zh-CN" dirty="0" smtClean="0"/>
              <a:t>Wi-Fi encryption is configured on the AP</a:t>
            </a:r>
            <a:endParaRPr lang="en-US" altLang="zh-CN" dirty="0"/>
          </a:p>
          <a:p>
            <a:endParaRPr lang="zh-CN" altLang="en-US" dirty="0"/>
          </a:p>
        </p:txBody>
      </p:sp>
    </p:spTree>
    <p:extLst>
      <p:ext uri="{BB962C8B-B14F-4D97-AF65-F5344CB8AC3E}">
        <p14:creationId xmlns:p14="http://schemas.microsoft.com/office/powerpoint/2010/main" val="2640699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Token Ring Networks</a:t>
            </a:r>
            <a:endParaRPr lang="zh-CN" altLang="en-US" dirty="0"/>
          </a:p>
        </p:txBody>
      </p:sp>
      <p:sp>
        <p:nvSpPr>
          <p:cNvPr id="3" name="Text Placeholder 2"/>
          <p:cNvSpPr>
            <a:spLocks noGrp="1"/>
          </p:cNvSpPr>
          <p:nvPr>
            <p:ph type="body" sz="quarter" idx="17"/>
          </p:nvPr>
        </p:nvSpPr>
        <p:spPr/>
        <p:txBody>
          <a:bodyPr/>
          <a:lstStyle/>
          <a:p>
            <a:pPr marL="411480" fontAlgn="auto">
              <a:spcAft>
                <a:spcPts val="0"/>
              </a:spcAft>
              <a:buFont typeface="Arial" pitchFamily="34" charset="0"/>
              <a:buChar char="•"/>
              <a:defRPr/>
            </a:pPr>
            <a:r>
              <a:rPr lang="en-US" altLang="zh-CN" dirty="0"/>
              <a:t>Based on the IEEE 802.5 standard</a:t>
            </a:r>
          </a:p>
          <a:p>
            <a:pPr marL="411480" fontAlgn="auto">
              <a:spcAft>
                <a:spcPts val="0"/>
              </a:spcAft>
              <a:buFont typeface="Arial" pitchFamily="34" charset="0"/>
              <a:buChar char="•"/>
              <a:defRPr/>
            </a:pPr>
            <a:r>
              <a:rPr lang="en-US" altLang="zh-CN" dirty="0" smtClean="0"/>
              <a:t>Token Ring networks are cabled in a star </a:t>
            </a:r>
            <a:r>
              <a:rPr lang="en-US" altLang="zh-CN" dirty="0"/>
              <a:t>physical </a:t>
            </a:r>
            <a:r>
              <a:rPr lang="en-US" altLang="zh-CN" dirty="0" smtClean="0"/>
              <a:t>topology but function as a </a:t>
            </a:r>
            <a:r>
              <a:rPr lang="en-US" altLang="zh-CN" dirty="0"/>
              <a:t>logical </a:t>
            </a:r>
            <a:r>
              <a:rPr lang="en-US" altLang="zh-CN" dirty="0" smtClean="0"/>
              <a:t>ring topology</a:t>
            </a:r>
            <a:endParaRPr lang="en-US" altLang="zh-CN" dirty="0"/>
          </a:p>
          <a:p>
            <a:pPr marL="411480" fontAlgn="auto">
              <a:spcAft>
                <a:spcPts val="0"/>
              </a:spcAft>
              <a:buFont typeface="Arial" pitchFamily="34" charset="0"/>
              <a:buChar char="•"/>
              <a:defRPr/>
            </a:pPr>
            <a:r>
              <a:rPr lang="en-US" altLang="zh-CN" dirty="0"/>
              <a:t>Originally operated at 4Mbps and then increased to 16 Mbps and later 100 Mbps</a:t>
            </a:r>
          </a:p>
          <a:p>
            <a:pPr marL="411480" fontAlgn="auto">
              <a:spcAft>
                <a:spcPts val="0"/>
              </a:spcAft>
              <a:buFont typeface="Arial" pitchFamily="34" charset="0"/>
              <a:buChar char="•"/>
              <a:defRPr/>
            </a:pPr>
            <a:r>
              <a:rPr lang="en-US" altLang="zh-CN" dirty="0"/>
              <a:t>Uses cat 4 and higher UTP</a:t>
            </a:r>
          </a:p>
          <a:p>
            <a:pPr marL="411480" fontAlgn="auto">
              <a:spcAft>
                <a:spcPts val="0"/>
              </a:spcAft>
              <a:buFont typeface="Arial" pitchFamily="34" charset="0"/>
              <a:buChar char="•"/>
              <a:defRPr/>
            </a:pPr>
            <a:r>
              <a:rPr lang="en-US" altLang="zh-CN" dirty="0" smtClean="0"/>
              <a:t>Token Ring Media Access</a:t>
            </a:r>
          </a:p>
          <a:p>
            <a:pPr marL="754380" lvl="1" fontAlgn="auto">
              <a:spcAft>
                <a:spcPts val="0"/>
              </a:spcAft>
              <a:buFont typeface="Arial" pitchFamily="34" charset="0"/>
              <a:buChar char="•"/>
              <a:defRPr/>
            </a:pPr>
            <a:r>
              <a:rPr lang="en-US" altLang="zh-CN" dirty="0" smtClean="0"/>
              <a:t>A </a:t>
            </a:r>
            <a:r>
              <a:rPr lang="en-US" altLang="zh-CN" dirty="0"/>
              <a:t>token is passed along the network</a:t>
            </a:r>
          </a:p>
          <a:p>
            <a:pPr lvl="2">
              <a:buFont typeface="Arial" pitchFamily="34" charset="0"/>
              <a:buChar char="–"/>
              <a:defRPr/>
            </a:pPr>
            <a:r>
              <a:rPr lang="en-US" altLang="zh-CN" dirty="0">
                <a:latin typeface="Arial" pitchFamily="34" charset="0"/>
              </a:rPr>
              <a:t>Only the station with the token can transmit</a:t>
            </a:r>
          </a:p>
          <a:p>
            <a:pPr lvl="2">
              <a:buFont typeface="Arial" pitchFamily="34" charset="0"/>
              <a:buChar char="–"/>
              <a:defRPr/>
            </a:pPr>
            <a:r>
              <a:rPr lang="en-US" altLang="zh-CN" dirty="0">
                <a:latin typeface="Arial" pitchFamily="34" charset="0"/>
              </a:rPr>
              <a:t>Frames are acknowledged and token is released</a:t>
            </a:r>
          </a:p>
          <a:p>
            <a:pPr lvl="2">
              <a:buFont typeface="Arial" pitchFamily="34" charset="0"/>
              <a:buChar char="–"/>
              <a:defRPr/>
            </a:pPr>
            <a:r>
              <a:rPr lang="en-US" altLang="zh-CN" dirty="0">
                <a:latin typeface="Arial" pitchFamily="34" charset="0"/>
              </a:rPr>
              <a:t>No collisions</a:t>
            </a:r>
          </a:p>
          <a:p>
            <a:r>
              <a:rPr lang="en-US" altLang="zh-CN" dirty="0" smtClean="0"/>
              <a:t>Token ring is no longer a widely used LAN technology</a:t>
            </a:r>
            <a:endParaRPr lang="zh-CN" altLang="en-US" dirty="0"/>
          </a:p>
        </p:txBody>
      </p:sp>
    </p:spTree>
    <p:extLst>
      <p:ext uri="{BB962C8B-B14F-4D97-AF65-F5344CB8AC3E}">
        <p14:creationId xmlns:p14="http://schemas.microsoft.com/office/powerpoint/2010/main" val="852740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Fiber Distributed Data Interface Technology</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FIDDI uses </a:t>
            </a:r>
            <a:r>
              <a:rPr lang="en-US" altLang="zh-CN" dirty="0">
                <a:latin typeface="Arial" panose="020B0604020202020204" pitchFamily="34" charset="0"/>
              </a:rPr>
              <a:t>a token-passing access method and dual rings for redundancy</a:t>
            </a:r>
          </a:p>
          <a:p>
            <a:pPr lvl="1"/>
            <a:r>
              <a:rPr lang="en-US" altLang="zh-CN" dirty="0" smtClean="0">
                <a:latin typeface="Arial" panose="020B0604020202020204" pitchFamily="34" charset="0"/>
              </a:rPr>
              <a:t>Usually a physical ring of fiber-optic cable</a:t>
            </a:r>
            <a:endParaRPr lang="en-US" altLang="zh-CN" dirty="0">
              <a:latin typeface="Arial" panose="020B0604020202020204" pitchFamily="34" charset="0"/>
            </a:endParaRPr>
          </a:p>
          <a:p>
            <a:r>
              <a:rPr lang="en-US" altLang="zh-CN" dirty="0" smtClean="0">
                <a:latin typeface="Arial" panose="020B0604020202020204" pitchFamily="34" charset="0"/>
              </a:rPr>
              <a:t>FIDDI transmits </a:t>
            </a:r>
            <a:r>
              <a:rPr lang="en-US" altLang="zh-CN" dirty="0">
                <a:latin typeface="Arial" panose="020B0604020202020204" pitchFamily="34" charset="0"/>
              </a:rPr>
              <a:t>at 100 Mbps and can include up to 500 nodes over a distance of 60 miles</a:t>
            </a:r>
          </a:p>
          <a:p>
            <a:pPr lvl="1"/>
            <a:r>
              <a:rPr lang="en-US" altLang="zh-CN" dirty="0" smtClean="0">
                <a:latin typeface="Arial" panose="020B0604020202020204" pitchFamily="34" charset="0"/>
              </a:rPr>
              <a:t>FIDDI full-duplex technology can support up to 200 Mbps</a:t>
            </a:r>
          </a:p>
          <a:p>
            <a:r>
              <a:rPr lang="en-US" altLang="zh-CN" dirty="0" smtClean="0">
                <a:latin typeface="Arial" panose="020B0604020202020204" pitchFamily="34" charset="0"/>
              </a:rPr>
              <a:t>An FIDDI network has no hubs</a:t>
            </a:r>
          </a:p>
          <a:p>
            <a:pPr lvl="1"/>
            <a:r>
              <a:rPr lang="en-US" altLang="zh-CN" dirty="0" smtClean="0">
                <a:latin typeface="Arial" panose="020B0604020202020204" pitchFamily="34" charset="0"/>
              </a:rPr>
              <a:t>Devices called “concentrators” can server as a central connection point for buildings or sites in a campus setting</a:t>
            </a:r>
            <a:endParaRPr lang="en-US" altLang="zh-CN" dirty="0">
              <a:latin typeface="Arial" panose="020B0604020202020204" pitchFamily="34" charset="0"/>
            </a:endParaRPr>
          </a:p>
          <a:p>
            <a:r>
              <a:rPr lang="en-US" altLang="zh-CN" dirty="0">
                <a:latin typeface="Arial" panose="020B0604020202020204" pitchFamily="34" charset="0"/>
              </a:rPr>
              <a:t>Obsolete on new networks</a:t>
            </a:r>
          </a:p>
          <a:p>
            <a:endParaRPr lang="zh-CN" altLang="en-US" dirty="0"/>
          </a:p>
        </p:txBody>
      </p:sp>
    </p:spTree>
    <p:extLst>
      <p:ext uri="{BB962C8B-B14F-4D97-AF65-F5344CB8AC3E}">
        <p14:creationId xmlns:p14="http://schemas.microsoft.com/office/powerpoint/2010/main" val="4251197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Networks can be described by a physical and logical </a:t>
            </a:r>
            <a:r>
              <a:rPr lang="en-US" altLang="zh-CN" dirty="0" smtClean="0">
                <a:latin typeface="Arial" panose="020B0604020202020204" pitchFamily="34" charset="0"/>
              </a:rPr>
              <a:t>topology</a:t>
            </a:r>
          </a:p>
          <a:p>
            <a:pPr lvl="1"/>
            <a:r>
              <a:rPr lang="en-US" altLang="zh-CN" dirty="0" smtClean="0">
                <a:latin typeface="Arial" panose="020B0604020202020204" pitchFamily="34" charset="0"/>
              </a:rPr>
              <a:t>Physical topology describes the arrangement of cabling that connects one device to another</a:t>
            </a:r>
          </a:p>
          <a:p>
            <a:pPr lvl="1"/>
            <a:r>
              <a:rPr lang="en-US" altLang="zh-CN" dirty="0" smtClean="0">
                <a:latin typeface="Arial" panose="020B0604020202020204" pitchFamily="34" charset="0"/>
              </a:rPr>
              <a:t>Logical topology describes the path data travels between devices</a:t>
            </a:r>
            <a:endParaRPr lang="en-US" altLang="zh-CN" dirty="0">
              <a:latin typeface="Arial" panose="020B0604020202020204" pitchFamily="34" charset="0"/>
            </a:endParaRPr>
          </a:p>
          <a:p>
            <a:r>
              <a:rPr lang="en-US" altLang="zh-CN" dirty="0">
                <a:latin typeface="Arial" panose="020B0604020202020204" pitchFamily="34" charset="0"/>
              </a:rPr>
              <a:t>The </a:t>
            </a:r>
            <a:r>
              <a:rPr lang="en-US" altLang="zh-CN" dirty="0" smtClean="0">
                <a:latin typeface="Arial" panose="020B0604020202020204" pitchFamily="34" charset="0"/>
              </a:rPr>
              <a:t>main </a:t>
            </a:r>
            <a:r>
              <a:rPr lang="en-US" altLang="zh-CN" dirty="0">
                <a:latin typeface="Arial" panose="020B0604020202020204" pitchFamily="34" charset="0"/>
              </a:rPr>
              <a:t>physical topologies are the bus, star, ring, and </a:t>
            </a:r>
            <a:r>
              <a:rPr lang="en-US" altLang="zh-CN" dirty="0" smtClean="0">
                <a:latin typeface="Arial" panose="020B0604020202020204" pitchFamily="34" charset="0"/>
              </a:rPr>
              <a:t>point-to-point</a:t>
            </a:r>
          </a:p>
          <a:p>
            <a:pPr lvl="1"/>
            <a:r>
              <a:rPr lang="en-US" altLang="zh-CN" dirty="0" smtClean="0">
                <a:latin typeface="Arial" panose="020B0604020202020204" pitchFamily="34" charset="0"/>
              </a:rPr>
              <a:t>A star topology, along with the extended star, is the most common for implementing LANs</a:t>
            </a:r>
            <a:endParaRPr lang="en-US" altLang="zh-CN" dirty="0">
              <a:latin typeface="Arial" panose="020B0604020202020204" pitchFamily="34" charset="0"/>
            </a:endParaRPr>
          </a:p>
          <a:p>
            <a:r>
              <a:rPr lang="en-US" altLang="zh-CN" dirty="0">
                <a:latin typeface="Arial" panose="020B0604020202020204" pitchFamily="34" charset="0"/>
              </a:rPr>
              <a:t>The </a:t>
            </a:r>
            <a:r>
              <a:rPr lang="en-US" altLang="zh-CN" dirty="0" smtClean="0">
                <a:latin typeface="Arial" panose="020B0604020202020204" pitchFamily="34" charset="0"/>
              </a:rPr>
              <a:t>main </a:t>
            </a:r>
            <a:r>
              <a:rPr lang="en-US" altLang="zh-CN" dirty="0">
                <a:latin typeface="Arial" panose="020B0604020202020204" pitchFamily="34" charset="0"/>
              </a:rPr>
              <a:t>logical topologies are bus, ring, and switched</a:t>
            </a:r>
          </a:p>
          <a:p>
            <a:r>
              <a:rPr lang="en-US" altLang="zh-CN" dirty="0">
                <a:latin typeface="Arial" panose="020B0604020202020204" pitchFamily="34" charset="0"/>
              </a:rPr>
              <a:t>A network technology defines the structure of the frames and how a network interface access the medium to send data frames</a:t>
            </a:r>
          </a:p>
          <a:p>
            <a:endParaRPr lang="zh-CN" altLang="en-US" dirty="0"/>
          </a:p>
        </p:txBody>
      </p:sp>
    </p:spTree>
    <p:extLst>
      <p:ext uri="{BB962C8B-B14F-4D97-AF65-F5344CB8AC3E}">
        <p14:creationId xmlns:p14="http://schemas.microsoft.com/office/powerpoint/2010/main" val="424563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Bus </a:t>
            </a:r>
            <a:r>
              <a:rPr lang="en-US" altLang="zh-CN" dirty="0" smtClean="0"/>
              <a:t>Topology</a:t>
            </a:r>
            <a:endParaRPr lang="zh-CN" altLang="en-US" dirty="0"/>
          </a:p>
        </p:txBody>
      </p:sp>
      <p:sp>
        <p:nvSpPr>
          <p:cNvPr id="3" name="Text Placeholder 2"/>
          <p:cNvSpPr>
            <a:spLocks noGrp="1"/>
          </p:cNvSpPr>
          <p:nvPr>
            <p:ph type="body" sz="quarter" idx="17"/>
          </p:nvPr>
        </p:nvSpPr>
        <p:spPr/>
        <p:txBody>
          <a:bodyPr/>
          <a:lstStyle/>
          <a:p>
            <a:r>
              <a:rPr lang="en-US" altLang="zh-CN" dirty="0" smtClean="0"/>
              <a:t>How Data Travels in a Physical Bus</a:t>
            </a:r>
          </a:p>
          <a:p>
            <a:pPr lvl="1"/>
            <a:r>
              <a:rPr lang="en-US" altLang="zh-CN" dirty="0">
                <a:latin typeface="Arial" panose="020B0604020202020204" pitchFamily="34" charset="0"/>
              </a:rPr>
              <a:t>Electrical pulses (signals) travel the cable’s length in all directions</a:t>
            </a:r>
          </a:p>
          <a:p>
            <a:pPr lvl="1"/>
            <a:r>
              <a:rPr lang="en-US" altLang="zh-CN" dirty="0" smtClean="0">
                <a:latin typeface="Arial" panose="020B0604020202020204" pitchFamily="34" charset="0"/>
              </a:rPr>
              <a:t>Signals travelling across </a:t>
            </a:r>
            <a:r>
              <a:rPr lang="en-US" altLang="zh-CN" dirty="0">
                <a:latin typeface="Arial" panose="020B0604020202020204" pitchFamily="34" charset="0"/>
              </a:rPr>
              <a:t>the medium and from device to device is called </a:t>
            </a:r>
            <a:r>
              <a:rPr lang="en-US" altLang="zh-CN" b="1" dirty="0">
                <a:latin typeface="Arial" panose="020B0604020202020204" pitchFamily="34" charset="0"/>
              </a:rPr>
              <a:t>signal propagation</a:t>
            </a:r>
          </a:p>
          <a:p>
            <a:pPr lvl="1"/>
            <a:r>
              <a:rPr lang="en-US" altLang="zh-CN" dirty="0" smtClean="0">
                <a:latin typeface="Arial" panose="020B0604020202020204" pitchFamily="34" charset="0"/>
              </a:rPr>
              <a:t>The signal </a:t>
            </a:r>
            <a:r>
              <a:rPr lang="en-US" altLang="zh-CN" dirty="0">
                <a:latin typeface="Arial" panose="020B0604020202020204" pitchFamily="34" charset="0"/>
              </a:rPr>
              <a:t>continues until it weakens or is absorbed </a:t>
            </a:r>
            <a:r>
              <a:rPr lang="en-US" altLang="zh-CN" dirty="0" smtClean="0">
                <a:latin typeface="Arial" panose="020B0604020202020204" pitchFamily="34" charset="0"/>
              </a:rPr>
              <a:t>by a </a:t>
            </a:r>
            <a:r>
              <a:rPr lang="en-US" altLang="zh-CN" b="1" dirty="0">
                <a:latin typeface="Arial" panose="020B0604020202020204" pitchFamily="34" charset="0"/>
              </a:rPr>
              <a:t>terminator</a:t>
            </a:r>
          </a:p>
          <a:p>
            <a:pPr lvl="2"/>
            <a:r>
              <a:rPr lang="en-US" altLang="zh-CN" dirty="0">
                <a:latin typeface="Arial" panose="020B0604020202020204" pitchFamily="34" charset="0"/>
              </a:rPr>
              <a:t>A terminator is an electrical component called a resistor that absorbs the signal instead of allowing it to bounce back up the wire</a:t>
            </a:r>
          </a:p>
          <a:p>
            <a:pPr lvl="1"/>
            <a:r>
              <a:rPr lang="en-US" altLang="zh-CN" dirty="0">
                <a:latin typeface="Arial" panose="020B0604020202020204" pitchFamily="34" charset="0"/>
              </a:rPr>
              <a:t>If not terminated</a:t>
            </a:r>
            <a:r>
              <a:rPr lang="en-US" altLang="zh-CN" dirty="0" smtClean="0">
                <a:latin typeface="Arial" panose="020B0604020202020204" pitchFamily="34" charset="0"/>
              </a:rPr>
              <a:t>, the </a:t>
            </a:r>
            <a:r>
              <a:rPr lang="en-US" altLang="zh-CN" dirty="0">
                <a:latin typeface="Arial" panose="020B0604020202020204" pitchFamily="34" charset="0"/>
              </a:rPr>
              <a:t>signal bounces or is “reflected” at end of medium</a:t>
            </a:r>
          </a:p>
          <a:p>
            <a:pPr lvl="2"/>
            <a:r>
              <a:rPr lang="en-US" altLang="zh-CN" b="1" dirty="0">
                <a:latin typeface="Arial" panose="020B0604020202020204" pitchFamily="34" charset="0"/>
              </a:rPr>
              <a:t>Signal bounce </a:t>
            </a:r>
            <a:r>
              <a:rPr lang="en-US" altLang="zh-CN" dirty="0">
                <a:latin typeface="Arial" panose="020B0604020202020204" pitchFamily="34" charset="0"/>
              </a:rPr>
              <a:t>is the term used when electricity bounces off the end of a cable and back in the other direction</a:t>
            </a:r>
          </a:p>
          <a:p>
            <a:endParaRPr lang="zh-CN" altLang="en-US" dirty="0"/>
          </a:p>
        </p:txBody>
      </p:sp>
    </p:spTree>
    <p:extLst>
      <p:ext uri="{BB962C8B-B14F-4D97-AF65-F5344CB8AC3E}">
        <p14:creationId xmlns:p14="http://schemas.microsoft.com/office/powerpoint/2010/main" val="408088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The most common network technology for LANs is Ethernet</a:t>
            </a:r>
          </a:p>
          <a:p>
            <a:r>
              <a:rPr lang="en-US" altLang="zh-CN" dirty="0">
                <a:latin typeface="Arial" panose="020B0604020202020204" pitchFamily="34" charset="0"/>
              </a:rPr>
              <a:t>Wi-Fi is a wireless technology based on Ethernet but uses the CSMA/CA media access method</a:t>
            </a:r>
          </a:p>
          <a:p>
            <a:r>
              <a:rPr lang="en-US" altLang="zh-CN" dirty="0">
                <a:latin typeface="Arial" panose="020B0604020202020204" pitchFamily="34" charset="0"/>
              </a:rPr>
              <a:t>The antenna on a Wi-Fi device is both the transmitter and receiver</a:t>
            </a:r>
          </a:p>
          <a:p>
            <a:r>
              <a:rPr lang="en-US" altLang="zh-CN" dirty="0">
                <a:latin typeface="Arial" panose="020B0604020202020204" pitchFamily="34" charset="0"/>
              </a:rPr>
              <a:t>Wi-Fi signal interference can severely affect a WLAN’s performance and reliability</a:t>
            </a:r>
          </a:p>
          <a:p>
            <a:r>
              <a:rPr lang="en-US" altLang="zh-CN" dirty="0">
                <a:latin typeface="Arial" panose="020B0604020202020204" pitchFamily="34" charset="0"/>
              </a:rPr>
              <a:t>Token Ring and FDDI are both obsolete technologies that used a token passing access method</a:t>
            </a:r>
            <a:endParaRPr lang="en-US" altLang="zh-CN" dirty="0"/>
          </a:p>
        </p:txBody>
      </p:sp>
    </p:spTree>
    <p:extLst>
      <p:ext uri="{BB962C8B-B14F-4D97-AF65-F5344CB8AC3E}">
        <p14:creationId xmlns:p14="http://schemas.microsoft.com/office/powerpoint/2010/main" val="74128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Bus </a:t>
            </a:r>
            <a:r>
              <a:rPr lang="en-US" altLang="zh-CN" dirty="0" smtClean="0"/>
              <a:t>Topology</a:t>
            </a:r>
            <a:endParaRPr lang="zh-CN" altLang="en-US" dirty="0"/>
          </a:p>
        </p:txBody>
      </p:sp>
      <p:sp>
        <p:nvSpPr>
          <p:cNvPr id="3" name="Text Placeholder 2"/>
          <p:cNvSpPr>
            <a:spLocks noGrp="1"/>
          </p:cNvSpPr>
          <p:nvPr>
            <p:ph type="body" sz="quarter" idx="17"/>
          </p:nvPr>
        </p:nvSpPr>
        <p:spPr/>
        <p:txBody>
          <a:bodyPr/>
          <a:lstStyle/>
          <a:p>
            <a:r>
              <a:rPr lang="en-US" altLang="zh-CN" dirty="0" smtClean="0"/>
              <a:t>Physical Bus Limitations</a:t>
            </a:r>
          </a:p>
          <a:p>
            <a:pPr lvl="1"/>
            <a:r>
              <a:rPr lang="en-US" altLang="zh-CN" dirty="0"/>
              <a:t>Only 30 computers can be daisy-chained </a:t>
            </a:r>
            <a:r>
              <a:rPr lang="en-US" altLang="zh-CN" dirty="0" smtClean="0"/>
              <a:t>together before </a:t>
            </a:r>
            <a:r>
              <a:rPr lang="en-US" altLang="zh-CN" dirty="0"/>
              <a:t>signal becomes too weak to be passed along to another computer</a:t>
            </a:r>
          </a:p>
          <a:p>
            <a:pPr lvl="1"/>
            <a:r>
              <a:rPr lang="en-US" altLang="zh-CN" dirty="0"/>
              <a:t>As an electrical signal encounters each workstation along a </a:t>
            </a:r>
            <a:r>
              <a:rPr lang="en-US" altLang="zh-CN" dirty="0" smtClean="0"/>
              <a:t>daisy-chain,</a:t>
            </a:r>
            <a:endParaRPr lang="en-US" altLang="zh-CN" dirty="0"/>
          </a:p>
          <a:p>
            <a:pPr lvl="2"/>
            <a:r>
              <a:rPr lang="en-US" altLang="zh-CN" dirty="0"/>
              <a:t>Some of its strength is absorbed by both the cabling and the connectors until the signal is too weak for a NIC to interpret</a:t>
            </a:r>
          </a:p>
          <a:p>
            <a:pPr lvl="1"/>
            <a:r>
              <a:rPr lang="en-US" altLang="zh-CN" dirty="0"/>
              <a:t>For the same reason, total length of cabling is limited to 185 </a:t>
            </a:r>
            <a:r>
              <a:rPr lang="en-US" altLang="zh-CN" dirty="0" smtClean="0"/>
              <a:t>meters</a:t>
            </a:r>
          </a:p>
          <a:p>
            <a:pPr lvl="1"/>
            <a:r>
              <a:rPr lang="en-US" altLang="zh-CN" dirty="0" smtClean="0"/>
              <a:t>Has a maximum bandwidth of 10 Mbps half-duplex communication</a:t>
            </a:r>
          </a:p>
          <a:p>
            <a:pPr lvl="2"/>
            <a:r>
              <a:rPr lang="en-US" altLang="zh-CN" dirty="0" smtClean="0"/>
              <a:t>Due to use of coaxial cable</a:t>
            </a:r>
            <a:endParaRPr lang="en-US" altLang="zh-CN" dirty="0"/>
          </a:p>
          <a:p>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367389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Physical Star Topology</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Uses a central device (hub or switch) to connect </a:t>
            </a:r>
            <a:r>
              <a:rPr lang="en-US" altLang="zh-CN" dirty="0" smtClean="0">
                <a:latin typeface="Arial" panose="020B0604020202020204" pitchFamily="34" charset="0"/>
              </a:rPr>
              <a:t>computers</a:t>
            </a:r>
          </a:p>
          <a:p>
            <a:pPr lvl="1"/>
            <a:r>
              <a:rPr lang="en-US" altLang="zh-CN" dirty="0" smtClean="0">
                <a:latin typeface="Arial" panose="020B0604020202020204" pitchFamily="34" charset="0"/>
              </a:rPr>
              <a:t>Each computer has a single length of cable going from its NIC to the central device</a:t>
            </a:r>
            <a:endParaRPr lang="en-US" altLang="zh-CN" dirty="0">
              <a:latin typeface="Arial" panose="020B0604020202020204" pitchFamily="34" charset="0"/>
            </a:endParaRPr>
          </a:p>
          <a:p>
            <a:r>
              <a:rPr lang="en-US" altLang="zh-CN" dirty="0">
                <a:latin typeface="Arial" panose="020B0604020202020204" pitchFamily="34" charset="0"/>
              </a:rPr>
              <a:t>Advantages:</a:t>
            </a:r>
          </a:p>
          <a:p>
            <a:pPr lvl="1"/>
            <a:r>
              <a:rPr lang="en-US" altLang="zh-CN" dirty="0">
                <a:latin typeface="Arial" panose="020B0604020202020204" pitchFamily="34" charset="0"/>
              </a:rPr>
              <a:t>Much faster technologies than a bus</a:t>
            </a:r>
          </a:p>
          <a:p>
            <a:pPr lvl="1"/>
            <a:r>
              <a:rPr lang="en-US" altLang="zh-CN" dirty="0">
                <a:latin typeface="Arial" panose="020B0604020202020204" pitchFamily="34" charset="0"/>
              </a:rPr>
              <a:t>Centralized monitoring and management of network traffic are possible</a:t>
            </a:r>
          </a:p>
          <a:p>
            <a:pPr lvl="1"/>
            <a:r>
              <a:rPr lang="en-US" altLang="zh-CN" dirty="0">
                <a:latin typeface="Arial" panose="020B0604020202020204" pitchFamily="34" charset="0"/>
              </a:rPr>
              <a:t>Easier network upgrades</a:t>
            </a:r>
          </a:p>
          <a:p>
            <a:r>
              <a:rPr lang="en-US" altLang="zh-CN" dirty="0">
                <a:latin typeface="Arial" panose="020B0604020202020204" pitchFamily="34" charset="0"/>
              </a:rPr>
              <a:t>Using a central device allows for monitoring and managing a network</a:t>
            </a:r>
          </a:p>
          <a:p>
            <a:pPr lvl="1"/>
            <a:r>
              <a:rPr lang="en-US" altLang="zh-CN" dirty="0">
                <a:latin typeface="Arial" panose="020B0604020202020204" pitchFamily="34" charset="0"/>
              </a:rPr>
              <a:t>Hubs and switches can include software that collects statistics about network traffic patterns and detect errors </a:t>
            </a:r>
          </a:p>
          <a:p>
            <a:pPr lvl="1"/>
            <a:r>
              <a:rPr lang="en-US" altLang="zh-CN" dirty="0">
                <a:latin typeface="Arial" panose="020B0604020202020204" pitchFamily="34" charset="0"/>
              </a:rPr>
              <a:t>As long as cabling and NICs support it, a star network can be easily updated by replacing the central device</a:t>
            </a:r>
          </a:p>
          <a:p>
            <a:r>
              <a:rPr lang="en-US" altLang="zh-CN" dirty="0">
                <a:latin typeface="Arial" panose="020B0604020202020204" pitchFamily="34" charset="0"/>
              </a:rPr>
              <a:t>When the number of workstations you need exceed the number of ports on a central device you simply add another central device</a:t>
            </a:r>
          </a:p>
          <a:p>
            <a:endParaRPr lang="zh-CN" altLang="en-US" dirty="0"/>
          </a:p>
        </p:txBody>
      </p:sp>
    </p:spTree>
    <p:extLst>
      <p:ext uri="{BB962C8B-B14F-4D97-AF65-F5344CB8AC3E}">
        <p14:creationId xmlns:p14="http://schemas.microsoft.com/office/powerpoint/2010/main" val="363781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Star </a:t>
            </a:r>
            <a:r>
              <a:rPr lang="en-US" altLang="zh-CN" dirty="0" smtClean="0"/>
              <a:t>Topology</a:t>
            </a:r>
            <a:endParaRPr lang="zh-CN" altLang="en-US" dirty="0"/>
          </a:p>
        </p:txBody>
      </p:sp>
      <p:pic>
        <p:nvPicPr>
          <p:cNvPr id="5" name="Picture Placeholder 4" descr="A network of computers connected in a physical star topology. Multiple computers are connected individually by cable to a central device known as a switch.&#10;" title="A physical star topology networ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251794" y="1470315"/>
            <a:ext cx="3688411" cy="4175229"/>
          </a:xfrm>
        </p:spPr>
      </p:pic>
    </p:spTree>
    <p:extLst>
      <p:ext uri="{BB962C8B-B14F-4D97-AF65-F5344CB8AC3E}">
        <p14:creationId xmlns:p14="http://schemas.microsoft.com/office/powerpoint/2010/main" val="322032971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_x0020_Type xmlns="cb2c73f9-b1ae-4d74-94e3-1ed1189efdaa" xsi:nil="true"/>
    <SharedWithUsers xmlns="aeb4a7c9-bc69-4a98-84ec-5a35baeb84bb">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9ea823494502e53152d8584c0cc8772">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7cfbba57d59d7688cb9813f782b3007f"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JobAid"/>
          <xsd:enumeration value="Policy"/>
          <xsd:enumeration value="Presentation"/>
          <xsd:enumeration value="Process"/>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www.w3.org/XML/1998/namespace"/>
    <ds:schemaRef ds:uri="http://purl.org/dc/terms/"/>
    <ds:schemaRef ds:uri="http://purl.org/dc/elements/1.1/"/>
    <ds:schemaRef ds:uri="aeb4a7c9-bc69-4a98-84ec-5a35baeb84bb"/>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cb2c73f9-b1ae-4d74-94e3-1ed1189efdaa"/>
  </ds:schemaRefs>
</ds:datastoreItem>
</file>

<file path=customXml/itemProps2.xml><?xml version="1.0" encoding="utf-8"?>
<ds:datastoreItem xmlns:ds="http://schemas.openxmlformats.org/officeDocument/2006/customXml" ds:itemID="{5823FA69-F723-4B34-AA3B-4CC1A67A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3581</TotalTime>
  <Words>3758</Words>
  <Application>Microsoft Office PowerPoint</Application>
  <PresentationFormat>Widescreen</PresentationFormat>
  <Paragraphs>398</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Arial</vt:lpstr>
      <vt:lpstr>Calibri</vt:lpstr>
      <vt:lpstr>DengXian</vt:lpstr>
      <vt:lpstr>Helvetica</vt:lpstr>
      <vt:lpstr>LucidaGrande</vt:lpstr>
      <vt:lpstr>Open Sans</vt:lpstr>
      <vt:lpstr>Summer Font</vt:lpstr>
      <vt:lpstr>Wingdings</vt:lpstr>
      <vt:lpstr>Office Theme</vt:lpstr>
      <vt:lpstr>Network Topologies</vt:lpstr>
      <vt:lpstr>Learning Outcomes</vt:lpstr>
      <vt:lpstr>Physical Topologies</vt:lpstr>
      <vt:lpstr>Physical Bus Topology</vt:lpstr>
      <vt:lpstr>Physical Bus Topology</vt:lpstr>
      <vt:lpstr>Physical Bus Topology</vt:lpstr>
      <vt:lpstr>Physical Bus Topology</vt:lpstr>
      <vt:lpstr>Physical Star Topology</vt:lpstr>
      <vt:lpstr>Physical Star Topology</vt:lpstr>
      <vt:lpstr>Physical Star Topology</vt:lpstr>
      <vt:lpstr>Physical Star Topology</vt:lpstr>
      <vt:lpstr>Physical Star Topology</vt:lpstr>
      <vt:lpstr>Physical Ring Topology</vt:lpstr>
      <vt:lpstr>Physical Ring Topology</vt:lpstr>
      <vt:lpstr>Point-to-Point Topology</vt:lpstr>
      <vt:lpstr>Point-to-Point Topology</vt:lpstr>
      <vt:lpstr>Point-to-Point Topology</vt:lpstr>
      <vt:lpstr>Point-to-Point Topology</vt:lpstr>
      <vt:lpstr>Point-to-Point Topology</vt:lpstr>
      <vt:lpstr>Point-to-Point Topology</vt:lpstr>
      <vt:lpstr>Logical Topologies</vt:lpstr>
      <vt:lpstr>Logical Topologies</vt:lpstr>
      <vt:lpstr>Logical Topologies</vt:lpstr>
      <vt:lpstr>Logical Topologies</vt:lpstr>
      <vt:lpstr>Network Technologies</vt:lpstr>
      <vt:lpstr>Network Technologies and Media</vt:lpstr>
      <vt:lpstr>Network Technologies and Media</vt:lpstr>
      <vt:lpstr>Ethernet Networks</vt:lpstr>
      <vt:lpstr>Ethernet Networks</vt:lpstr>
      <vt:lpstr>Ethernet Networks</vt:lpstr>
      <vt:lpstr>Ethernet Networks</vt:lpstr>
      <vt:lpstr>Ethernet Networks</vt:lpstr>
      <vt:lpstr>Ethernet Networks</vt:lpstr>
      <vt:lpstr>Ethernet Networks</vt:lpstr>
      <vt:lpstr>Ethernet Networks</vt:lpstr>
      <vt:lpstr>Ethernet Networks</vt:lpstr>
      <vt:lpstr>Ethernet Standards</vt:lpstr>
      <vt:lpstr>Ethernet Standards</vt:lpstr>
      <vt:lpstr>Ethernet Standards</vt:lpstr>
      <vt:lpstr>Ethernet Standards</vt:lpstr>
      <vt:lpstr>Additional Ethernet Standards</vt:lpstr>
      <vt:lpstr>Additional Ethernet Standards</vt:lpstr>
      <vt:lpstr>Additional Ethernet Standards</vt:lpstr>
      <vt:lpstr>Additional Ethernet Standards</vt:lpstr>
      <vt:lpstr>802.11 Wi-Fi</vt:lpstr>
      <vt:lpstr>Wi-Fi Modes of Operation</vt:lpstr>
      <vt:lpstr>Wi-Fi Channels and Frequencies</vt:lpstr>
      <vt:lpstr>Wi-Fi Channels and Frequencies</vt:lpstr>
      <vt:lpstr>Wi-Fi Antennas</vt:lpstr>
      <vt:lpstr>Wi-Fi Antennas</vt:lpstr>
      <vt:lpstr>Wi-Fi Access Methods and Operation</vt:lpstr>
      <vt:lpstr>Wi-Fi Signal Characteristics</vt:lpstr>
      <vt:lpstr>Wi-Fi Signal Characteristics</vt:lpstr>
      <vt:lpstr>Wi-Fi Standards</vt:lpstr>
      <vt:lpstr>Wi-Fi Standards</vt:lpstr>
      <vt:lpstr>Wi-Fi Security</vt:lpstr>
      <vt:lpstr>Token Ring Networks</vt:lpstr>
      <vt:lpstr>Fiber Distributed Data Interface Technology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Greenhouse, Brooke</dc:creator>
  <cp:lastModifiedBy>Yong Sheng SOH</cp:lastModifiedBy>
  <cp:revision>188</cp:revision>
  <cp:lastPrinted>2016-10-03T15:29:39Z</cp:lastPrinted>
  <dcterms:created xsi:type="dcterms:W3CDTF">2018-10-31T14:29:44Z</dcterms:created>
  <dcterms:modified xsi:type="dcterms:W3CDTF">2023-08-11T07:25:40Z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AdHocReviewCycleID">
    <vt:i4>2137869598</vt:i4>
  </property>
  <property fmtid="{D5CDD505-2E9C-101B-9397-08002B2CF9AE}" pid="15" name="_NewReviewCycle">
    <vt:lpwstr/>
  </property>
  <property fmtid="{D5CDD505-2E9C-101B-9397-08002B2CF9AE}" pid="16" name="_EmailSubject">
    <vt:lpwstr>PPT information</vt:lpwstr>
  </property>
  <property fmtid="{D5CDD505-2E9C-101B-9397-08002B2CF9AE}" pid="17" name="_AuthorEmail">
    <vt:lpwstr>Brooke.Greenhouse@cengage.com</vt:lpwstr>
  </property>
  <property fmtid="{D5CDD505-2E9C-101B-9397-08002B2CF9AE}" pid="18" name="_AuthorEmailDisplayName">
    <vt:lpwstr>Greenhouse, Brooke</vt:lpwstr>
  </property>
</Properties>
</file>