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7"/>
  </p:notesMasterIdLst>
  <p:handoutMasterIdLst>
    <p:handoutMasterId r:id="rId68"/>
  </p:handoutMasterIdLst>
  <p:sldIdLst>
    <p:sldId id="264" r:id="rId5"/>
    <p:sldId id="26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7" r:id="rId20"/>
    <p:sldId id="288" r:id="rId21"/>
    <p:sldId id="289" r:id="rId22"/>
    <p:sldId id="286" r:id="rId23"/>
    <p:sldId id="290" r:id="rId24"/>
    <p:sldId id="291" r:id="rId25"/>
    <p:sldId id="292" r:id="rId26"/>
    <p:sldId id="293" r:id="rId27"/>
    <p:sldId id="294" r:id="rId28"/>
    <p:sldId id="295" r:id="rId29"/>
    <p:sldId id="297" r:id="rId30"/>
    <p:sldId id="296" r:id="rId31"/>
    <p:sldId id="298" r:id="rId32"/>
    <p:sldId id="300" r:id="rId33"/>
    <p:sldId id="299"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271" r:id="rId65"/>
    <p:sldId id="272" r:id="rId6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29"/>
  </p:normalViewPr>
  <p:slideViewPr>
    <p:cSldViewPr snapToGrid="0" snapToObjects="1">
      <p:cViewPr varScale="1">
        <p:scale>
          <a:sx n="77" d="100"/>
          <a:sy n="77" d="100"/>
        </p:scale>
        <p:origin x="64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smtClean="0"/>
              <a:t>ST2421 : Infocomm Security and Network Fundamentals</a:t>
            </a:r>
            <a:endParaRPr lang="en-US" altLang="zh-C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smtClean="0"/>
              <a:t>ST2421 : Infocomm Security and Network Fundamentals</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smtClean="0"/>
              <a:t>ST2421 : Infocomm Security and Network Fundamentals</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smtClean="0"/>
              <a:t>ST2421 : Infocomm Security and Network Fundamentals</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Topic 6B</a:t>
            </a:r>
            <a:endParaRPr lang="en-US" dirty="0"/>
          </a:p>
        </p:txBody>
      </p:sp>
      <p:sp>
        <p:nvSpPr>
          <p:cNvPr id="5" name="Title 4"/>
          <p:cNvSpPr>
            <a:spLocks noGrp="1"/>
          </p:cNvSpPr>
          <p:nvPr>
            <p:ph type="title"/>
          </p:nvPr>
        </p:nvSpPr>
        <p:spPr/>
        <p:txBody>
          <a:bodyPr/>
          <a:lstStyle/>
          <a:p>
            <a:r>
              <a:rPr lang="en-US" dirty="0" smtClean="0"/>
              <a:t>Network Media</a:t>
            </a:r>
            <a:endParaRPr lang="en-US" dirty="0"/>
          </a:p>
        </p:txBody>
      </p:sp>
      <p:sp>
        <p:nvSpPr>
          <p:cNvPr id="8" name="Footer Placeholder 7"/>
          <p:cNvSpPr>
            <a:spLocks noGrp="1"/>
          </p:cNvSpPr>
          <p:nvPr>
            <p:ph type="ftr" sz="quarter" idx="3"/>
          </p:nvPr>
        </p:nvSpPr>
        <p:spPr/>
        <p:txBody>
          <a:bodyPr/>
          <a:lstStyle/>
          <a:p>
            <a:pPr algn="r"/>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Images of shielded twisted pair S T P and unshielded twisted pair U T P cables. Shielded twisted pair cables have two pairs of wires with each pair twisted together and enclosed in a foil shielding. The foil is further jacketed in a sheath. Unshielded twisted pair cables have four pairs of wires with each pair twisted together. All pairs of wires are jacketed in a sheath.&#10;" title="STP and UTP cabl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81136" y="1504394"/>
            <a:ext cx="5829728" cy="4046563"/>
          </a:xfrm>
        </p:spPr>
      </p:pic>
    </p:spTree>
    <p:extLst>
      <p:ext uri="{BB962C8B-B14F-4D97-AF65-F5344CB8AC3E}">
        <p14:creationId xmlns:p14="http://schemas.microsoft.com/office/powerpoint/2010/main" val="237211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smtClean="0"/>
              <a:t>Unshielded Twisted-Pair Cable</a:t>
            </a:r>
          </a:p>
          <a:p>
            <a:pPr marL="868363" lvl="1" indent="-342900">
              <a:buFont typeface="Arial" panose="020B0604020202020204" pitchFamily="34" charset="0"/>
              <a:buChar char="•"/>
            </a:pPr>
            <a:r>
              <a:rPr lang="en-US" altLang="zh-CN" dirty="0">
                <a:latin typeface="Arial" panose="020B0604020202020204" pitchFamily="34" charset="0"/>
              </a:rPr>
              <a:t>Most networks use Unshielded Twisted-Pair (UTP)</a:t>
            </a:r>
          </a:p>
          <a:p>
            <a:pPr marL="868363" lvl="1" indent="-342900">
              <a:buFont typeface="Arial" panose="020B0604020202020204" pitchFamily="34" charset="0"/>
              <a:buChar char="•"/>
            </a:pPr>
            <a:r>
              <a:rPr lang="en-US" altLang="zh-CN" dirty="0" smtClean="0">
                <a:latin typeface="Arial" panose="020B0604020202020204" pitchFamily="34" charset="0"/>
              </a:rPr>
              <a:t>UTP consists </a:t>
            </a:r>
            <a:r>
              <a:rPr lang="en-US" altLang="zh-CN" dirty="0">
                <a:latin typeface="Arial" panose="020B0604020202020204" pitchFamily="34" charset="0"/>
              </a:rPr>
              <a:t>of four pairs of insulated wires</a:t>
            </a:r>
          </a:p>
          <a:p>
            <a:pPr marL="868363" lvl="1" indent="-342900">
              <a:buFont typeface="Arial" panose="020B0604020202020204" pitchFamily="34" charset="0"/>
              <a:buChar char="•"/>
            </a:pPr>
            <a:r>
              <a:rPr lang="en-US" altLang="zh-CN" dirty="0" smtClean="0">
                <a:latin typeface="Arial" panose="020B0604020202020204" pitchFamily="34" charset="0"/>
              </a:rPr>
              <a:t>It is rated </a:t>
            </a:r>
            <a:r>
              <a:rPr lang="en-US" altLang="zh-CN" dirty="0">
                <a:latin typeface="Arial" panose="020B0604020202020204" pitchFamily="34" charset="0"/>
              </a:rPr>
              <a:t>according to categories devised by the Telecommunications Industry Association (TIA) and Electronic Industries Alliance (EIA) and American National Standards Institutes (ANSI)</a:t>
            </a:r>
          </a:p>
          <a:p>
            <a:pPr marL="868363" lvl="1" indent="-342900">
              <a:buFont typeface="Arial" panose="020B0604020202020204" pitchFamily="34" charset="0"/>
              <a:buChar char="•"/>
            </a:pPr>
            <a:r>
              <a:rPr lang="en-US" altLang="zh-CN" dirty="0">
                <a:latin typeface="Arial" panose="020B0604020202020204" pitchFamily="34" charset="0"/>
              </a:rPr>
              <a:t>Categories 1 – </a:t>
            </a:r>
            <a:r>
              <a:rPr lang="en-US" altLang="zh-CN" dirty="0" smtClean="0">
                <a:latin typeface="Arial" panose="020B0604020202020204" pitchFamily="34" charset="0"/>
              </a:rPr>
              <a:t>6a and Category 8 </a:t>
            </a:r>
            <a:r>
              <a:rPr lang="en-US" altLang="zh-CN" dirty="0">
                <a:latin typeface="Arial" panose="020B0604020202020204" pitchFamily="34" charset="0"/>
              </a:rPr>
              <a:t>are accepted in US</a:t>
            </a:r>
          </a:p>
          <a:p>
            <a:pPr marL="868363" lvl="1" indent="-342900">
              <a:buFont typeface="Arial" panose="020B0604020202020204" pitchFamily="34" charset="0"/>
              <a:buChar char="•"/>
            </a:pPr>
            <a:r>
              <a:rPr lang="en-US" altLang="zh-CN" dirty="0">
                <a:latin typeface="Arial" panose="020B0604020202020204" pitchFamily="34" charset="0"/>
              </a:rPr>
              <a:t>Two additional categories aren’t yet TIA/EIA standards and might never be in US</a:t>
            </a:r>
          </a:p>
          <a:p>
            <a:pPr marL="1325563" lvl="2" indent="-285750">
              <a:buFont typeface="Arial" panose="020B0604020202020204" pitchFamily="34" charset="0"/>
              <a:buChar char="•"/>
            </a:pPr>
            <a:r>
              <a:rPr lang="en-US" altLang="zh-CN" dirty="0">
                <a:latin typeface="Arial" panose="020B0604020202020204" pitchFamily="34" charset="0"/>
              </a:rPr>
              <a:t>Europe has accepted Category 7 and 7a, which specify that each wire pair is shielded</a:t>
            </a:r>
          </a:p>
          <a:p>
            <a:pPr lvl="1"/>
            <a:r>
              <a:rPr lang="en-US" altLang="zh-CN" dirty="0" smtClean="0"/>
              <a:t>Categories 5e and 6 are the most installed categories of UTP cabling</a:t>
            </a:r>
          </a:p>
          <a:p>
            <a:pPr lvl="2"/>
            <a:r>
              <a:rPr lang="en-US" altLang="zh-CN" dirty="0" smtClean="0"/>
              <a:t>Table 4-2 on the following slide shows Cat 5e and 6 UTP cabling characteristics</a:t>
            </a:r>
            <a:endParaRPr lang="zh-CN" altLang="en-US" dirty="0"/>
          </a:p>
        </p:txBody>
      </p:sp>
    </p:spTree>
    <p:extLst>
      <p:ext uri="{BB962C8B-B14F-4D97-AF65-F5344CB8AC3E}">
        <p14:creationId xmlns:p14="http://schemas.microsoft.com/office/powerpoint/2010/main" val="326297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graphicFrame>
        <p:nvGraphicFramePr>
          <p:cNvPr id="4" name="Table Placeholder 3" descr="&quot;A table titled, Category 5 e and 6 U T P cabling characteristics. The Table has 9 Rows and 2 columns. The columns have the following headings from left to right. Characteristic, Value. The Row entries are as follows. &#10;Row 1. Characteristic, Maximum cable length; Value, 100 m (328 feet). &#10;Row 2. Characteristic, Bandwidth; Value, Up to 1000 M b p s. &#10;Row 3. Characteristic, Bend radius; Value, Minimum four times the cable diameter or 1 inch. &#10;Row 4. Characteristic, Installation and maintenance; Value, Easy to install, no need to reroute; the most flexible. &#10;Row 5. Characteristic, Cost; Value, Least expensive of all cabling options. &#10;Row 6. Characteristic, Connector type. Value; R J - 45 plug, R J - 45 jack, and patch panels. &#10;Row 7. Characteristic, Security; Value, Moderately susceptible to eavesdropping. &#10;Row 8. Characteristic, Signaling rates. Value; 100 M H z for Cat 5 e; 250 M H z for Cat 6. &#10;Row 9. Characteristic, Interference rating; Value, Susceptible to E M I and crosstalk.                    &#10;&quot;&#10;" title="Table 4-2"/>
          <p:cNvGraphicFramePr>
            <a:graphicFrameLocks noGrp="1"/>
          </p:cNvGraphicFramePr>
          <p:nvPr>
            <p:ph type="tbl" sz="quarter" idx="10"/>
            <p:extLst>
              <p:ext uri="{D42A27DB-BD31-4B8C-83A1-F6EECF244321}">
                <p14:modId xmlns:p14="http://schemas.microsoft.com/office/powerpoint/2010/main" val="4108385634"/>
              </p:ext>
            </p:extLst>
          </p:nvPr>
        </p:nvGraphicFramePr>
        <p:xfrm>
          <a:off x="1801956" y="1676400"/>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altLang="zh-CN" sz="1400" dirty="0" smtClean="0"/>
                        <a:t>Characteristic</a:t>
                      </a:r>
                      <a:endParaRPr lang="zh-CN" altLang="en-US" sz="1400" dirty="0"/>
                    </a:p>
                  </a:txBody>
                  <a:tcPr/>
                </a:tc>
                <a:tc>
                  <a:txBody>
                    <a:bodyPr/>
                    <a:lstStyle/>
                    <a:p>
                      <a:r>
                        <a:rPr lang="en-US" altLang="zh-CN" sz="1400" dirty="0" smtClean="0"/>
                        <a:t>Value</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smtClean="0"/>
                        <a:t>Maximum cable length</a:t>
                      </a:r>
                      <a:endParaRPr lang="zh-CN" altLang="en-US" sz="1400" dirty="0"/>
                    </a:p>
                  </a:txBody>
                  <a:tcPr/>
                </a:tc>
                <a:tc>
                  <a:txBody>
                    <a:bodyPr/>
                    <a:lstStyle/>
                    <a:p>
                      <a:r>
                        <a:rPr lang="en-US" altLang="zh-CN" sz="1400" dirty="0" smtClean="0"/>
                        <a:t>100 m (328 ft)</a:t>
                      </a:r>
                      <a:endParaRPr lang="zh-CN" altLang="en-US" sz="1400" dirty="0"/>
                    </a:p>
                  </a:txBody>
                  <a:tcPr/>
                </a:tc>
                <a:extLst>
                  <a:ext uri="{0D108BD9-81ED-4DB2-BD59-A6C34878D82A}">
                    <a16:rowId xmlns:a16="http://schemas.microsoft.com/office/drawing/2014/main" val="10001"/>
                  </a:ext>
                </a:extLst>
              </a:tr>
              <a:tr h="370840">
                <a:tc>
                  <a:txBody>
                    <a:bodyPr/>
                    <a:lstStyle/>
                    <a:p>
                      <a:r>
                        <a:rPr lang="en-US" altLang="zh-CN" sz="1400" dirty="0" smtClean="0"/>
                        <a:t>Bandwidth</a:t>
                      </a:r>
                      <a:endParaRPr lang="zh-CN" altLang="en-US" sz="1400" dirty="0"/>
                    </a:p>
                  </a:txBody>
                  <a:tcPr/>
                </a:tc>
                <a:tc>
                  <a:txBody>
                    <a:bodyPr/>
                    <a:lstStyle/>
                    <a:p>
                      <a:r>
                        <a:rPr lang="en-US" altLang="zh-CN" sz="1400" dirty="0" smtClean="0"/>
                        <a:t>Up to 1000 Mbps</a:t>
                      </a:r>
                      <a:endParaRPr lang="zh-CN" altLang="en-US" sz="1400" dirty="0"/>
                    </a:p>
                  </a:txBody>
                  <a:tcPr/>
                </a:tc>
                <a:extLst>
                  <a:ext uri="{0D108BD9-81ED-4DB2-BD59-A6C34878D82A}">
                    <a16:rowId xmlns:a16="http://schemas.microsoft.com/office/drawing/2014/main" val="10002"/>
                  </a:ext>
                </a:extLst>
              </a:tr>
              <a:tr h="370840">
                <a:tc>
                  <a:txBody>
                    <a:bodyPr/>
                    <a:lstStyle/>
                    <a:p>
                      <a:r>
                        <a:rPr lang="en-US" altLang="zh-CN" sz="1400" dirty="0" smtClean="0"/>
                        <a:t>Bend radius</a:t>
                      </a:r>
                      <a:endParaRPr lang="zh-CN" altLang="en-US" sz="1400" dirty="0"/>
                    </a:p>
                  </a:txBody>
                  <a:tcPr/>
                </a:tc>
                <a:tc>
                  <a:txBody>
                    <a:bodyPr/>
                    <a:lstStyle/>
                    <a:p>
                      <a:r>
                        <a:rPr lang="en-US" altLang="zh-CN" sz="1400" dirty="0" smtClean="0"/>
                        <a:t>Minimum four times the cable diameter</a:t>
                      </a:r>
                      <a:r>
                        <a:rPr lang="en-US" altLang="zh-CN" sz="1400" baseline="0" dirty="0" smtClean="0"/>
                        <a:t> or 1 inch</a:t>
                      </a:r>
                      <a:endParaRPr lang="zh-CN" altLang="en-US" sz="1400" dirty="0"/>
                    </a:p>
                  </a:txBody>
                  <a:tcPr/>
                </a:tc>
                <a:extLst>
                  <a:ext uri="{0D108BD9-81ED-4DB2-BD59-A6C34878D82A}">
                    <a16:rowId xmlns:a16="http://schemas.microsoft.com/office/drawing/2014/main" val="10003"/>
                  </a:ext>
                </a:extLst>
              </a:tr>
              <a:tr h="370840">
                <a:tc>
                  <a:txBody>
                    <a:bodyPr/>
                    <a:lstStyle/>
                    <a:p>
                      <a:r>
                        <a:rPr lang="en-US" altLang="zh-CN" sz="1400" dirty="0" smtClean="0"/>
                        <a:t>Installation and maintenance</a:t>
                      </a:r>
                      <a:endParaRPr lang="zh-CN" altLang="en-US" sz="1400" dirty="0"/>
                    </a:p>
                  </a:txBody>
                  <a:tcPr/>
                </a:tc>
                <a:tc>
                  <a:txBody>
                    <a:bodyPr/>
                    <a:lstStyle/>
                    <a:p>
                      <a:r>
                        <a:rPr lang="en-US" altLang="zh-CN" sz="1400" dirty="0" smtClean="0"/>
                        <a:t>Easy to install, no need to</a:t>
                      </a:r>
                      <a:r>
                        <a:rPr lang="en-US" altLang="zh-CN" sz="1400" baseline="0" dirty="0" smtClean="0"/>
                        <a:t> reroute; the most flexible</a:t>
                      </a:r>
                      <a:endParaRPr lang="zh-CN" altLang="en-US" sz="1400" dirty="0"/>
                    </a:p>
                  </a:txBody>
                  <a:tcPr/>
                </a:tc>
                <a:extLst>
                  <a:ext uri="{0D108BD9-81ED-4DB2-BD59-A6C34878D82A}">
                    <a16:rowId xmlns:a16="http://schemas.microsoft.com/office/drawing/2014/main" val="10004"/>
                  </a:ext>
                </a:extLst>
              </a:tr>
              <a:tr h="370840">
                <a:tc>
                  <a:txBody>
                    <a:bodyPr/>
                    <a:lstStyle/>
                    <a:p>
                      <a:r>
                        <a:rPr lang="en-US" altLang="zh-CN" sz="1400" dirty="0" smtClean="0"/>
                        <a:t>Cost</a:t>
                      </a:r>
                      <a:endParaRPr lang="zh-CN" altLang="en-US" sz="1400" dirty="0"/>
                    </a:p>
                  </a:txBody>
                  <a:tcPr/>
                </a:tc>
                <a:tc>
                  <a:txBody>
                    <a:bodyPr/>
                    <a:lstStyle/>
                    <a:p>
                      <a:r>
                        <a:rPr lang="en-US" altLang="zh-CN" sz="1400" dirty="0" smtClean="0"/>
                        <a:t>Least expensive</a:t>
                      </a:r>
                      <a:r>
                        <a:rPr lang="en-US" altLang="zh-CN" sz="1400" baseline="0" dirty="0" smtClean="0"/>
                        <a:t> of all cabling options</a:t>
                      </a:r>
                      <a:endParaRPr lang="zh-CN" altLang="en-US" sz="1400" dirty="0"/>
                    </a:p>
                  </a:txBody>
                  <a:tcPr/>
                </a:tc>
                <a:extLst>
                  <a:ext uri="{0D108BD9-81ED-4DB2-BD59-A6C34878D82A}">
                    <a16:rowId xmlns:a16="http://schemas.microsoft.com/office/drawing/2014/main" val="10005"/>
                  </a:ext>
                </a:extLst>
              </a:tr>
              <a:tr h="370840">
                <a:tc>
                  <a:txBody>
                    <a:bodyPr/>
                    <a:lstStyle/>
                    <a:p>
                      <a:r>
                        <a:rPr lang="en-US" altLang="zh-CN" sz="1400" dirty="0" smtClean="0"/>
                        <a:t>Connector type</a:t>
                      </a:r>
                      <a:endParaRPr lang="zh-CN" altLang="en-US" sz="1400" dirty="0"/>
                    </a:p>
                  </a:txBody>
                  <a:tcPr/>
                </a:tc>
                <a:tc>
                  <a:txBody>
                    <a:bodyPr/>
                    <a:lstStyle/>
                    <a:p>
                      <a:r>
                        <a:rPr lang="en-US" altLang="zh-CN" sz="1400" dirty="0" smtClean="0"/>
                        <a:t>RJ-45 plug, RJ-45 jack, and patch panels</a:t>
                      </a:r>
                      <a:endParaRPr lang="zh-CN" altLang="en-US" sz="1400" dirty="0"/>
                    </a:p>
                  </a:txBody>
                  <a:tcPr/>
                </a:tc>
                <a:extLst>
                  <a:ext uri="{0D108BD9-81ED-4DB2-BD59-A6C34878D82A}">
                    <a16:rowId xmlns:a16="http://schemas.microsoft.com/office/drawing/2014/main" val="10006"/>
                  </a:ext>
                </a:extLst>
              </a:tr>
              <a:tr h="370840">
                <a:tc>
                  <a:txBody>
                    <a:bodyPr/>
                    <a:lstStyle/>
                    <a:p>
                      <a:r>
                        <a:rPr lang="en-US" altLang="zh-CN" sz="1400" dirty="0" smtClean="0"/>
                        <a:t>Security</a:t>
                      </a:r>
                      <a:endParaRPr lang="zh-CN" altLang="en-US" sz="1400" dirty="0"/>
                    </a:p>
                  </a:txBody>
                  <a:tcPr/>
                </a:tc>
                <a:tc>
                  <a:txBody>
                    <a:bodyPr/>
                    <a:lstStyle/>
                    <a:p>
                      <a:r>
                        <a:rPr lang="en-US" altLang="zh-CN" sz="1400" dirty="0" smtClean="0"/>
                        <a:t>Moderately susceptible to eavesdropping</a:t>
                      </a:r>
                      <a:endParaRPr lang="zh-CN" altLang="en-US" sz="1400" dirty="0"/>
                    </a:p>
                  </a:txBody>
                  <a:tcPr/>
                </a:tc>
                <a:extLst>
                  <a:ext uri="{0D108BD9-81ED-4DB2-BD59-A6C34878D82A}">
                    <a16:rowId xmlns:a16="http://schemas.microsoft.com/office/drawing/2014/main" val="10007"/>
                  </a:ext>
                </a:extLst>
              </a:tr>
              <a:tr h="370840">
                <a:tc>
                  <a:txBody>
                    <a:bodyPr/>
                    <a:lstStyle/>
                    <a:p>
                      <a:r>
                        <a:rPr lang="en-US" altLang="zh-CN" sz="1400" dirty="0" smtClean="0"/>
                        <a:t>Signaling</a:t>
                      </a:r>
                      <a:r>
                        <a:rPr lang="en-US" altLang="zh-CN" sz="1400" baseline="0" dirty="0" smtClean="0"/>
                        <a:t> rates</a:t>
                      </a:r>
                      <a:endParaRPr lang="zh-CN" altLang="en-US" sz="1400" dirty="0"/>
                    </a:p>
                  </a:txBody>
                  <a:tcPr/>
                </a:tc>
                <a:tc>
                  <a:txBody>
                    <a:bodyPr/>
                    <a:lstStyle/>
                    <a:p>
                      <a:r>
                        <a:rPr lang="en-US" altLang="zh-CN" sz="1400" dirty="0" smtClean="0"/>
                        <a:t>100 MHz for Cat 5e; 250 MHz for Cat 6</a:t>
                      </a:r>
                      <a:endParaRPr lang="zh-CN" altLang="en-US" sz="1400" dirty="0"/>
                    </a:p>
                  </a:txBody>
                  <a:tcPr/>
                </a:tc>
                <a:extLst>
                  <a:ext uri="{0D108BD9-81ED-4DB2-BD59-A6C34878D82A}">
                    <a16:rowId xmlns:a16="http://schemas.microsoft.com/office/drawing/2014/main" val="10008"/>
                  </a:ext>
                </a:extLst>
              </a:tr>
              <a:tr h="370840">
                <a:tc>
                  <a:txBody>
                    <a:bodyPr/>
                    <a:lstStyle/>
                    <a:p>
                      <a:r>
                        <a:rPr lang="en-US" altLang="zh-CN" sz="1400" dirty="0" smtClean="0"/>
                        <a:t>Interference rating</a:t>
                      </a:r>
                      <a:endParaRPr lang="zh-CN" altLang="en-US" sz="1400" dirty="0"/>
                    </a:p>
                  </a:txBody>
                  <a:tcPr/>
                </a:tc>
                <a:tc>
                  <a:txBody>
                    <a:bodyPr/>
                    <a:lstStyle/>
                    <a:p>
                      <a:r>
                        <a:rPr lang="en-US" altLang="zh-CN" sz="1400" dirty="0" smtClean="0"/>
                        <a:t>Susceptible to EMI and crosstalk</a:t>
                      </a:r>
                      <a:endParaRPr lang="zh-CN" alt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6960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smtClean="0"/>
              <a:t>Shielded Twisted-Pair Cable</a:t>
            </a:r>
          </a:p>
          <a:p>
            <a:pPr lvl="1"/>
            <a:r>
              <a:rPr lang="en-US" altLang="zh-CN" dirty="0" smtClean="0">
                <a:latin typeface="Arial" panose="020B0604020202020204" pitchFamily="34" charset="0"/>
              </a:rPr>
              <a:t>STP includes </a:t>
            </a:r>
            <a:r>
              <a:rPr lang="en-US" altLang="zh-CN" dirty="0">
                <a:latin typeface="Arial" panose="020B0604020202020204" pitchFamily="34" charset="0"/>
              </a:rPr>
              <a:t>shielding to reduce crosstalk and interference</a:t>
            </a:r>
          </a:p>
          <a:p>
            <a:pPr lvl="2"/>
            <a:r>
              <a:rPr lang="en-US" altLang="zh-CN" dirty="0" smtClean="0">
                <a:latin typeface="Arial" panose="020B0604020202020204" pitchFamily="34" charset="0"/>
              </a:rPr>
              <a:t>STP has </a:t>
            </a:r>
            <a:r>
              <a:rPr lang="en-US" altLang="zh-CN" dirty="0">
                <a:latin typeface="Arial" panose="020B0604020202020204" pitchFamily="34" charset="0"/>
              </a:rPr>
              <a:t>a wire braid inside the sheath material or a foil wrap</a:t>
            </a:r>
          </a:p>
          <a:p>
            <a:pPr lvl="1"/>
            <a:r>
              <a:rPr lang="en-US" altLang="zh-CN" dirty="0" smtClean="0">
                <a:latin typeface="Arial" panose="020B0604020202020204" pitchFamily="34" charset="0"/>
              </a:rPr>
              <a:t>It is best </a:t>
            </a:r>
            <a:r>
              <a:rPr lang="en-US" altLang="zh-CN" dirty="0">
                <a:latin typeface="Arial" panose="020B0604020202020204" pitchFamily="34" charset="0"/>
              </a:rPr>
              <a:t>to use </a:t>
            </a:r>
            <a:r>
              <a:rPr lang="en-US" altLang="zh-CN" dirty="0" smtClean="0">
                <a:latin typeface="Arial" panose="020B0604020202020204" pitchFamily="34" charset="0"/>
              </a:rPr>
              <a:t>STP in </a:t>
            </a:r>
            <a:r>
              <a:rPr lang="en-US" altLang="zh-CN" dirty="0">
                <a:latin typeface="Arial" panose="020B0604020202020204" pitchFamily="34" charset="0"/>
              </a:rPr>
              <a:t>electrically noisy environments or </a:t>
            </a:r>
            <a:r>
              <a:rPr lang="en-US" altLang="zh-CN" dirty="0" smtClean="0">
                <a:latin typeface="Arial" panose="020B0604020202020204" pitchFamily="34" charset="0"/>
              </a:rPr>
              <a:t>for very </a:t>
            </a:r>
            <a:r>
              <a:rPr lang="en-US" altLang="zh-CN" dirty="0">
                <a:latin typeface="Arial" panose="020B0604020202020204" pitchFamily="34" charset="0"/>
              </a:rPr>
              <a:t>high-bandwidth applications</a:t>
            </a:r>
          </a:p>
          <a:p>
            <a:pPr lvl="1"/>
            <a:r>
              <a:rPr lang="en-US" altLang="zh-CN" dirty="0" smtClean="0"/>
              <a:t>STP versions Cat 5e, Cat 6, and Cat 6a</a:t>
            </a:r>
          </a:p>
          <a:p>
            <a:pPr lvl="2"/>
            <a:r>
              <a:rPr lang="en-US" altLang="zh-CN" dirty="0" smtClean="0"/>
              <a:t>Sometimes referred to as “foiled twisted pair (FTP)”</a:t>
            </a:r>
            <a:endParaRPr lang="zh-CN" altLang="en-US" dirty="0"/>
          </a:p>
        </p:txBody>
      </p:sp>
    </p:spTree>
    <p:extLst>
      <p:ext uri="{BB962C8B-B14F-4D97-AF65-F5344CB8AC3E}">
        <p14:creationId xmlns:p14="http://schemas.microsoft.com/office/powerpoint/2010/main" val="250809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Photograph of cat 5 e shielded twisted pair cable. Cat 5 e cable has four pairs of twisted wires surrounded by foil that is further enclosed in a plastic sheath.&#10;" title="Cat 5e shielded twisted pai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31423" y="1611138"/>
            <a:ext cx="5729154" cy="3025296"/>
          </a:xfrm>
        </p:spPr>
      </p:pic>
    </p:spTree>
    <p:extLst>
      <p:ext uri="{BB962C8B-B14F-4D97-AF65-F5344CB8AC3E}">
        <p14:creationId xmlns:p14="http://schemas.microsoft.com/office/powerpoint/2010/main" val="133085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smtClean="0"/>
              <a:t>Twisted-Pair Cable Plant Components</a:t>
            </a:r>
          </a:p>
          <a:p>
            <a:pPr lvl="1"/>
            <a:r>
              <a:rPr lang="en-US" altLang="zh-CN" b="1" dirty="0">
                <a:latin typeface="Arial" panose="020B0604020202020204" pitchFamily="34" charset="0"/>
              </a:rPr>
              <a:t>RJ-45 Connectors </a:t>
            </a:r>
            <a:r>
              <a:rPr lang="en-US" altLang="zh-CN" dirty="0">
                <a:latin typeface="Arial" panose="020B0604020202020204" pitchFamily="34" charset="0"/>
              </a:rPr>
              <a:t>– </a:t>
            </a:r>
            <a:r>
              <a:rPr lang="en-US" altLang="zh-CN" dirty="0" smtClean="0">
                <a:latin typeface="Arial" panose="020B0604020202020204" pitchFamily="34" charset="0"/>
              </a:rPr>
              <a:t>most STP </a:t>
            </a:r>
            <a:r>
              <a:rPr lang="en-US" altLang="zh-CN" dirty="0">
                <a:latin typeface="Arial" panose="020B0604020202020204" pitchFamily="34" charset="0"/>
              </a:rPr>
              <a:t>and UTP </a:t>
            </a:r>
            <a:r>
              <a:rPr lang="en-US" altLang="zh-CN" dirty="0" smtClean="0">
                <a:latin typeface="Arial" panose="020B0604020202020204" pitchFamily="34" charset="0"/>
              </a:rPr>
              <a:t>cabling uses </a:t>
            </a:r>
            <a:r>
              <a:rPr lang="en-US" altLang="zh-CN" dirty="0">
                <a:latin typeface="Arial" panose="020B0604020202020204" pitchFamily="34" charset="0"/>
              </a:rPr>
              <a:t>registered jack 45 (RJ-45)</a:t>
            </a:r>
          </a:p>
          <a:p>
            <a:pPr lvl="2"/>
            <a:r>
              <a:rPr lang="en-US" altLang="zh-CN" dirty="0" smtClean="0">
                <a:latin typeface="Arial" panose="020B0604020202020204" pitchFamily="34" charset="0"/>
              </a:rPr>
              <a:t>RJ-45 connectors are most </a:t>
            </a:r>
            <a:r>
              <a:rPr lang="en-US" altLang="zh-CN" dirty="0">
                <a:latin typeface="Arial" panose="020B0604020202020204" pitchFamily="34" charset="0"/>
              </a:rPr>
              <a:t>commonly used in patch cables, which are used to connect computers to hubs, switches, and RJ-45 wall jacks</a:t>
            </a:r>
          </a:p>
          <a:p>
            <a:pPr lvl="1"/>
            <a:r>
              <a:rPr lang="en-US" altLang="zh-CN" b="1" dirty="0">
                <a:latin typeface="Arial" panose="020B0604020202020204" pitchFamily="34" charset="0"/>
              </a:rPr>
              <a:t>Patch cable </a:t>
            </a:r>
            <a:r>
              <a:rPr lang="en-US" altLang="zh-CN" dirty="0">
                <a:latin typeface="Arial" panose="020B0604020202020204" pitchFamily="34" charset="0"/>
              </a:rPr>
              <a:t>– short cable for connecting a computer to an RJ-45 wall jack or connecting a patch-panel  port to a switch or hub</a:t>
            </a:r>
          </a:p>
          <a:p>
            <a:pPr lvl="2"/>
            <a:r>
              <a:rPr lang="en-US" altLang="zh-CN" dirty="0">
                <a:latin typeface="Arial" panose="020B0604020202020204" pitchFamily="34" charset="0"/>
              </a:rPr>
              <a:t>Can be made with inexpensive tools, two RJ-45 plugs and a length of TP cable</a:t>
            </a:r>
          </a:p>
          <a:p>
            <a:pPr lvl="1"/>
            <a:r>
              <a:rPr lang="en-US" altLang="zh-CN" b="1" dirty="0" smtClean="0"/>
              <a:t>RJ-45 jacks</a:t>
            </a:r>
            <a:r>
              <a:rPr lang="en-US" altLang="zh-CN" dirty="0" smtClean="0"/>
              <a:t> – an RJ-45 jack is what you plug an RJ-45 connector into when the computer is in a work area away from hubs and switches</a:t>
            </a:r>
          </a:p>
          <a:p>
            <a:pPr lvl="2"/>
            <a:r>
              <a:rPr lang="en-US" altLang="zh-CN" dirty="0" smtClean="0"/>
              <a:t>RJ-45 jacks are usually placed behind wall plates when cables are run inside walls but can be recessed into the floor or placed in surface-mounted boxes</a:t>
            </a:r>
            <a:endParaRPr lang="zh-CN" altLang="en-US" dirty="0"/>
          </a:p>
        </p:txBody>
      </p:sp>
    </p:spTree>
    <p:extLst>
      <p:ext uri="{BB962C8B-B14F-4D97-AF65-F5344CB8AC3E}">
        <p14:creationId xmlns:p14="http://schemas.microsoft.com/office/powerpoint/2010/main" val="218642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Photograph of a R J 45 plug which is used by twisted-pair cabling as connectors. The R J 45 plug is larger than an R J 11 connector used with modular phone jacks and has eight wire traces.&#10;" title="An RJ-45 plug"/>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979789" y="1544828"/>
            <a:ext cx="4232421" cy="3632209"/>
          </a:xfrm>
        </p:spPr>
      </p:pic>
    </p:spTree>
    <p:extLst>
      <p:ext uri="{BB962C8B-B14F-4D97-AF65-F5344CB8AC3E}">
        <p14:creationId xmlns:p14="http://schemas.microsoft.com/office/powerpoint/2010/main" val="122029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Photograph of a patch cable that is made of a length of twisted pair cable with R J 45 plugs on both ends.&#10;" title="A patch cable"/>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b="6253"/>
          <a:stretch/>
        </p:blipFill>
        <p:spPr>
          <a:xfrm>
            <a:off x="3846680" y="1491652"/>
            <a:ext cx="4498639" cy="3978123"/>
          </a:xfrm>
        </p:spPr>
      </p:pic>
    </p:spTree>
    <p:extLst>
      <p:ext uri="{BB962C8B-B14F-4D97-AF65-F5344CB8AC3E}">
        <p14:creationId xmlns:p14="http://schemas.microsoft.com/office/powerpoint/2010/main" val="44388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Photograph of an R J 45 jack. An R J 45 jack has a receptacle for an R J 45 connector on one end and a place to terminate or punch down twisted pair cabling on the other end.&#10;" title="An RJ-45 jack"/>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b="6542"/>
          <a:stretch/>
        </p:blipFill>
        <p:spPr>
          <a:xfrm>
            <a:off x="4160169" y="1486423"/>
            <a:ext cx="3871661" cy="3517839"/>
          </a:xfrm>
        </p:spPr>
      </p:pic>
    </p:spTree>
    <p:extLst>
      <p:ext uri="{BB962C8B-B14F-4D97-AF65-F5344CB8AC3E}">
        <p14:creationId xmlns:p14="http://schemas.microsoft.com/office/powerpoint/2010/main" val="65391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smtClean="0"/>
              <a:t>Twisted-Pair Cable Plant Components (continued)</a:t>
            </a:r>
          </a:p>
          <a:p>
            <a:pPr marL="754380" lvl="1" fontAlgn="auto">
              <a:spcAft>
                <a:spcPts val="0"/>
              </a:spcAft>
              <a:defRPr/>
            </a:pPr>
            <a:r>
              <a:rPr lang="en-US" altLang="zh-CN" b="1" dirty="0"/>
              <a:t>Patch Panels </a:t>
            </a:r>
            <a:r>
              <a:rPr lang="en-US" altLang="zh-CN" dirty="0"/>
              <a:t>– used to terminate long runs of cable from where the computers are to the wiring closet (where the switches and hubs are)</a:t>
            </a:r>
          </a:p>
          <a:p>
            <a:pPr lvl="1"/>
            <a:r>
              <a:rPr lang="en-US" altLang="zh-CN" b="1" dirty="0">
                <a:latin typeface="Arial" panose="020B0604020202020204" pitchFamily="34" charset="0"/>
              </a:rPr>
              <a:t>Distribution racks </a:t>
            </a:r>
            <a:r>
              <a:rPr lang="en-US" altLang="zh-CN" dirty="0">
                <a:latin typeface="Arial" panose="020B0604020202020204" pitchFamily="34" charset="0"/>
              </a:rPr>
              <a:t>– hold network equipment such as routers and switches, plus patch panels and rack-mounted servers</a:t>
            </a:r>
          </a:p>
          <a:p>
            <a:pPr lvl="2"/>
            <a:r>
              <a:rPr lang="en-US" altLang="zh-CN" dirty="0">
                <a:latin typeface="Arial" panose="020B0604020202020204" pitchFamily="34" charset="0"/>
              </a:rPr>
              <a:t>Also called 19” racks because the upright rails are 19” apart</a:t>
            </a:r>
          </a:p>
          <a:p>
            <a:endParaRPr lang="en-US" altLang="zh-CN" dirty="0" smtClean="0"/>
          </a:p>
        </p:txBody>
      </p:sp>
    </p:spTree>
    <p:extLst>
      <p:ext uri="{BB962C8B-B14F-4D97-AF65-F5344CB8AC3E}">
        <p14:creationId xmlns:p14="http://schemas.microsoft.com/office/powerpoint/2010/main" val="354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Outcomes</a:t>
            </a:r>
            <a:endParaRPr lang="zh-CN" altLang="en-US" dirty="0"/>
          </a:p>
        </p:txBody>
      </p:sp>
      <p:sp>
        <p:nvSpPr>
          <p:cNvPr id="3" name="Text Placeholder 2"/>
          <p:cNvSpPr>
            <a:spLocks noGrp="1"/>
          </p:cNvSpPr>
          <p:nvPr>
            <p:ph type="body" sz="quarter" idx="17"/>
          </p:nvPr>
        </p:nvSpPr>
        <p:spPr/>
        <p:txBody>
          <a:bodyPr/>
          <a:lstStyle/>
          <a:p>
            <a:pPr marL="0" indent="0">
              <a:buNone/>
            </a:pPr>
            <a:r>
              <a:rPr lang="en-US" altLang="zh-CN" dirty="0">
                <a:solidFill>
                  <a:srgbClr val="000000"/>
                </a:solidFill>
              </a:rPr>
              <a:t>By the end of this lesson, you should be able to: </a:t>
            </a:r>
            <a:endParaRPr lang="en-US" altLang="zh-CN" dirty="0" smtClean="0">
              <a:latin typeface="Arial" panose="020B0604020202020204" pitchFamily="34" charset="0"/>
            </a:endParaRPr>
          </a:p>
          <a:p>
            <a:pPr marL="457200" indent="-457200">
              <a:buAutoNum type="arabicPeriod"/>
            </a:pPr>
            <a:r>
              <a:rPr lang="en-US" altLang="zh-CN" dirty="0" smtClean="0">
                <a:latin typeface="Arial" panose="020B0604020202020204" pitchFamily="34" charset="0"/>
              </a:rPr>
              <a:t>Define </a:t>
            </a:r>
            <a:r>
              <a:rPr lang="en-US" altLang="zh-CN" dirty="0">
                <a:latin typeface="Arial" panose="020B0604020202020204" pitchFamily="34" charset="0"/>
              </a:rPr>
              <a:t>the primary cables used in wired </a:t>
            </a:r>
            <a:r>
              <a:rPr lang="en-US" altLang="zh-CN" dirty="0" smtClean="0">
                <a:latin typeface="Arial" panose="020B0604020202020204" pitchFamily="34" charset="0"/>
              </a:rPr>
              <a:t>networking</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the characteristics of the major types of fiber-optic </a:t>
            </a:r>
            <a:r>
              <a:rPr lang="en-US" altLang="zh-CN" dirty="0" smtClean="0">
                <a:latin typeface="Arial" panose="020B0604020202020204" pitchFamily="34" charset="0"/>
              </a:rPr>
              <a:t>media</a:t>
            </a:r>
          </a:p>
          <a:p>
            <a:pPr marL="457200" indent="-457200">
              <a:buAutoNum type="arabicPeriod"/>
            </a:pPr>
            <a:r>
              <a:rPr lang="en-US" altLang="zh-CN" dirty="0" smtClean="0">
                <a:latin typeface="Arial" panose="020B0604020202020204" pitchFamily="34" charset="0"/>
              </a:rPr>
              <a:t>Explain </a:t>
            </a:r>
            <a:r>
              <a:rPr lang="en-US" altLang="zh-CN" dirty="0">
                <a:latin typeface="Arial" panose="020B0604020202020204" pitchFamily="34" charset="0"/>
              </a:rPr>
              <a:t>the technologies used for wireless networking</a:t>
            </a:r>
          </a:p>
        </p:txBody>
      </p:sp>
    </p:spTree>
    <p:extLst>
      <p:ext uri="{BB962C8B-B14F-4D97-AF65-F5344CB8AC3E}">
        <p14:creationId xmlns:p14="http://schemas.microsoft.com/office/powerpoint/2010/main" val="9192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Photograph of the front and back side of a patch panel. Patch panels have a row of multiple R J 45 plugs with receptacles on the front side and punch down terminals on the back side.&#10;" title="Patch panel front and back"/>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b="6904"/>
          <a:stretch/>
        </p:blipFill>
        <p:spPr>
          <a:xfrm>
            <a:off x="3424204" y="1455110"/>
            <a:ext cx="5343591" cy="3466025"/>
          </a:xfrm>
        </p:spPr>
      </p:pic>
    </p:spTree>
    <p:extLst>
      <p:ext uri="{BB962C8B-B14F-4D97-AF65-F5344CB8AC3E}">
        <p14:creationId xmlns:p14="http://schemas.microsoft.com/office/powerpoint/2010/main" val="176494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Twisted-Pair Cable</a:t>
            </a:r>
            <a:endParaRPr lang="zh-CN" altLang="en-US" dirty="0"/>
          </a:p>
        </p:txBody>
      </p:sp>
      <p:pic>
        <p:nvPicPr>
          <p:cNvPr id="5" name="Picture Placeholder 4" descr="Illustration of a distribution rack. The distribution rack has upright rails that stand apart from each other which can be used to mount routers, switches, patch panels and rack-mounted servers, one on top of each other. The distribution rack in the illustration shows a patch pane mounted on the top. There is switch below it with cables running to it from the patch panel. Mounted on the rack below the switch are a router and server.&#10;" title="A distribution rac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678847" y="1393800"/>
            <a:ext cx="4834305" cy="4216741"/>
          </a:xfrm>
        </p:spPr>
      </p:pic>
    </p:spTree>
    <p:extLst>
      <p:ext uri="{BB962C8B-B14F-4D97-AF65-F5344CB8AC3E}">
        <p14:creationId xmlns:p14="http://schemas.microsoft.com/office/powerpoint/2010/main" val="218788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b="1" dirty="0">
                <a:latin typeface="Arial" panose="020B0604020202020204" pitchFamily="34" charset="0"/>
              </a:rPr>
              <a:t>Structured cabling </a:t>
            </a:r>
            <a:r>
              <a:rPr lang="en-US" altLang="zh-CN" dirty="0">
                <a:latin typeface="Arial" panose="020B0604020202020204" pitchFamily="34" charset="0"/>
              </a:rPr>
              <a:t>specifies how cabling should be organized, regardless of the media type or network architecture</a:t>
            </a:r>
          </a:p>
          <a:p>
            <a:r>
              <a:rPr lang="en-US" altLang="zh-CN" dirty="0">
                <a:latin typeface="Arial" panose="020B0604020202020204" pitchFamily="34" charset="0"/>
              </a:rPr>
              <a:t>Large networks typically use most or all of these:</a:t>
            </a:r>
          </a:p>
          <a:p>
            <a:pPr lvl="1"/>
            <a:r>
              <a:rPr lang="en-US" altLang="zh-CN" dirty="0">
                <a:latin typeface="Arial" panose="020B0604020202020204" pitchFamily="34" charset="0"/>
              </a:rPr>
              <a:t>Work area</a:t>
            </a:r>
          </a:p>
          <a:p>
            <a:pPr lvl="1"/>
            <a:r>
              <a:rPr lang="en-US" altLang="zh-CN" dirty="0">
                <a:latin typeface="Arial" panose="020B0604020202020204" pitchFamily="34" charset="0"/>
              </a:rPr>
              <a:t>Horizontal wiring</a:t>
            </a:r>
          </a:p>
          <a:p>
            <a:pPr lvl="1"/>
            <a:r>
              <a:rPr lang="en-US" altLang="zh-CN" dirty="0">
                <a:latin typeface="Arial" panose="020B0604020202020204" pitchFamily="34" charset="0"/>
              </a:rPr>
              <a:t>Telecommunication closets</a:t>
            </a:r>
          </a:p>
          <a:p>
            <a:pPr lvl="1"/>
            <a:r>
              <a:rPr lang="en-US" altLang="zh-CN" dirty="0">
                <a:latin typeface="Arial" panose="020B0604020202020204" pitchFamily="34" charset="0"/>
              </a:rPr>
              <a:t>Equipment rooms</a:t>
            </a:r>
          </a:p>
          <a:p>
            <a:pPr lvl="1"/>
            <a:r>
              <a:rPr lang="en-US" altLang="zh-CN" dirty="0">
                <a:latin typeface="Arial" panose="020B0604020202020204" pitchFamily="34" charset="0"/>
              </a:rPr>
              <a:t>Backbone or vertical wiring</a:t>
            </a:r>
          </a:p>
          <a:p>
            <a:pPr lvl="1"/>
            <a:r>
              <a:rPr lang="en-US" altLang="zh-CN" dirty="0">
                <a:latin typeface="Arial" panose="020B0604020202020204" pitchFamily="34" charset="0"/>
              </a:rPr>
              <a:t>Entrance facilities</a:t>
            </a:r>
          </a:p>
          <a:p>
            <a:endParaRPr lang="zh-CN" altLang="en-US" dirty="0"/>
          </a:p>
        </p:txBody>
      </p:sp>
    </p:spTree>
    <p:extLst>
      <p:ext uri="{BB962C8B-B14F-4D97-AF65-F5344CB8AC3E}">
        <p14:creationId xmlns:p14="http://schemas.microsoft.com/office/powerpoint/2010/main" val="361829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Work Area</a:t>
            </a:r>
          </a:p>
          <a:p>
            <a:pPr lvl="1"/>
            <a:r>
              <a:rPr lang="en-US" altLang="zh-CN" dirty="0" smtClean="0">
                <a:latin typeface="Arial" panose="020B0604020202020204" pitchFamily="34" charset="0"/>
              </a:rPr>
              <a:t>The </a:t>
            </a:r>
            <a:r>
              <a:rPr lang="en-US" altLang="zh-CN" b="1" dirty="0">
                <a:latin typeface="Arial" panose="020B0604020202020204" pitchFamily="34" charset="0"/>
              </a:rPr>
              <a:t>w</a:t>
            </a:r>
            <a:r>
              <a:rPr lang="en-US" altLang="zh-CN" b="1" dirty="0" smtClean="0">
                <a:latin typeface="Arial" panose="020B0604020202020204" pitchFamily="34" charset="0"/>
              </a:rPr>
              <a:t>ork area </a:t>
            </a:r>
            <a:r>
              <a:rPr lang="en-US" altLang="zh-CN" dirty="0" smtClean="0">
                <a:latin typeface="Arial" panose="020B0604020202020204" pitchFamily="34" charset="0"/>
              </a:rPr>
              <a:t>is </a:t>
            </a:r>
            <a:r>
              <a:rPr lang="en-US" altLang="zh-CN" dirty="0">
                <a:latin typeface="Arial" panose="020B0604020202020204" pitchFamily="34" charset="0"/>
              </a:rPr>
              <a:t>where workstations and other user devices are located</a:t>
            </a:r>
          </a:p>
          <a:p>
            <a:pPr lvl="1"/>
            <a:r>
              <a:rPr lang="en-US" altLang="zh-CN" sz="2200" dirty="0">
                <a:latin typeface="Arial" panose="020B0604020202020204" pitchFamily="34" charset="0"/>
              </a:rPr>
              <a:t>Faceplates and wall jacks are installed in the work area</a:t>
            </a:r>
          </a:p>
          <a:p>
            <a:pPr lvl="1"/>
            <a:r>
              <a:rPr lang="en-US" altLang="zh-CN" sz="2200" dirty="0">
                <a:latin typeface="Arial" panose="020B0604020202020204" pitchFamily="34" charset="0"/>
              </a:rPr>
              <a:t>Patch </a:t>
            </a:r>
            <a:r>
              <a:rPr lang="en-US" altLang="zh-CN" sz="2200" dirty="0" smtClean="0">
                <a:latin typeface="Arial" panose="020B0604020202020204" pitchFamily="34" charset="0"/>
              </a:rPr>
              <a:t>cables </a:t>
            </a:r>
            <a:r>
              <a:rPr lang="en-US" altLang="zh-CN" sz="2200" dirty="0">
                <a:latin typeface="Arial" panose="020B0604020202020204" pitchFamily="34" charset="0"/>
              </a:rPr>
              <a:t>connect computers and printers to wall jacks</a:t>
            </a:r>
          </a:p>
          <a:p>
            <a:r>
              <a:rPr lang="en-US" altLang="zh-CN" dirty="0" smtClean="0"/>
              <a:t>Horizontal Wiring</a:t>
            </a:r>
          </a:p>
          <a:p>
            <a:pPr lvl="1"/>
            <a:r>
              <a:rPr lang="en-US" altLang="zh-CN" b="1" dirty="0">
                <a:latin typeface="Arial" panose="020B0604020202020204" pitchFamily="34" charset="0"/>
              </a:rPr>
              <a:t>Horizontal </a:t>
            </a:r>
            <a:r>
              <a:rPr lang="en-US" altLang="zh-CN" b="1" dirty="0" smtClean="0">
                <a:latin typeface="Arial" panose="020B0604020202020204" pitchFamily="34" charset="0"/>
              </a:rPr>
              <a:t>wiring</a:t>
            </a:r>
            <a:r>
              <a:rPr lang="en-US" altLang="zh-CN" dirty="0" smtClean="0">
                <a:latin typeface="Arial" panose="020B0604020202020204" pitchFamily="34" charset="0"/>
              </a:rPr>
              <a:t> </a:t>
            </a:r>
            <a:r>
              <a:rPr lang="en-US" altLang="zh-CN" dirty="0">
                <a:latin typeface="Arial" panose="020B0604020202020204" pitchFamily="34" charset="0"/>
              </a:rPr>
              <a:t>runs from the work area’s wall jack to the telecommunication closet </a:t>
            </a:r>
          </a:p>
          <a:p>
            <a:pPr lvl="1"/>
            <a:r>
              <a:rPr lang="en-US" altLang="zh-CN" dirty="0">
                <a:latin typeface="Arial" panose="020B0604020202020204" pitchFamily="34" charset="0"/>
              </a:rPr>
              <a:t>Wiring from the wall jack to the patch panel should be no longer than 90 meters (plus 10 meters for patch cables)</a:t>
            </a:r>
          </a:p>
          <a:p>
            <a:endParaRPr lang="zh-CN" altLang="en-US" dirty="0"/>
          </a:p>
        </p:txBody>
      </p:sp>
    </p:spTree>
    <p:extLst>
      <p:ext uri="{BB962C8B-B14F-4D97-AF65-F5344CB8AC3E}">
        <p14:creationId xmlns:p14="http://schemas.microsoft.com/office/powerpoint/2010/main" val="1061417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pic>
        <p:nvPicPr>
          <p:cNvPr id="5" name="Picture Placeholder 4" descr="Illustration shows work area components including a computer, a patch cable, and wall plate with an R J 45 jack. The patch cable connects the computer and the R J 45 jack.&#10;" title="Work area component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80064" y="2247412"/>
            <a:ext cx="5631871" cy="3199927"/>
          </a:xfrm>
        </p:spPr>
      </p:pic>
    </p:spTree>
    <p:extLst>
      <p:ext uri="{BB962C8B-B14F-4D97-AF65-F5344CB8AC3E}">
        <p14:creationId xmlns:p14="http://schemas.microsoft.com/office/powerpoint/2010/main" val="91557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Telecommunications Closet</a:t>
            </a:r>
          </a:p>
          <a:p>
            <a:pPr lvl="1"/>
            <a:r>
              <a:rPr lang="en-US" altLang="zh-CN" dirty="0" smtClean="0">
                <a:latin typeface="Arial" panose="020B0604020202020204" pitchFamily="34" charset="0"/>
              </a:rPr>
              <a:t>The </a:t>
            </a:r>
            <a:r>
              <a:rPr lang="en-US" altLang="zh-CN" b="1" dirty="0" smtClean="0">
                <a:latin typeface="Arial" panose="020B0604020202020204" pitchFamily="34" charset="0"/>
              </a:rPr>
              <a:t>telecommunications closet </a:t>
            </a:r>
            <a:r>
              <a:rPr lang="en-US" altLang="zh-CN" dirty="0" smtClean="0">
                <a:latin typeface="Arial" panose="020B0604020202020204" pitchFamily="34" charset="0"/>
              </a:rPr>
              <a:t>(TC) </a:t>
            </a:r>
            <a:r>
              <a:rPr lang="en-US" altLang="zh-CN" dirty="0">
                <a:latin typeface="Arial" panose="020B0604020202020204" pitchFamily="34" charset="0"/>
              </a:rPr>
              <a:t>provides connectivity to computer equipment in the nearby work area</a:t>
            </a:r>
          </a:p>
          <a:p>
            <a:pPr lvl="1"/>
            <a:r>
              <a:rPr lang="en-US" altLang="zh-CN" dirty="0">
                <a:latin typeface="Arial" panose="020B0604020202020204" pitchFamily="34" charset="0"/>
              </a:rPr>
              <a:t>Typical equipment includes patch panels to terminate horizontal wiring runs, hubs and switches</a:t>
            </a:r>
          </a:p>
          <a:p>
            <a:pPr lvl="1"/>
            <a:r>
              <a:rPr lang="en-US" altLang="zh-CN" dirty="0">
                <a:latin typeface="Arial" panose="020B0604020202020204" pitchFamily="34" charset="0"/>
              </a:rPr>
              <a:t>A TC that houses the cabling and devices for work area computers is referred to as an </a:t>
            </a:r>
            <a:r>
              <a:rPr lang="en-US" altLang="zh-CN" b="1" dirty="0">
                <a:latin typeface="Arial" panose="020B0604020202020204" pitchFamily="34" charset="0"/>
              </a:rPr>
              <a:t>intermediate distribution frame (IDF)</a:t>
            </a: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502131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pic>
        <p:nvPicPr>
          <p:cNvPr id="5" name="Picture Placeholder 4" descr="Illustration showing the relationship and connections between the work area, horizontal wiring, and intermediate distribution frame. Illustration shows 3 components, first is the work area, second is the horizontal cabling and third is the intermediate distribution area. The relationship is as follows. The work area has a computer connected to an R J 45 plug on a wall plate with a patch cable. Horizontal cabling connects the wall plate in the work area and the intermediate distribution frame. The horizontal cabling connects to a patch panel on a distribution rack in the intermediate distribution frame.&#10;" title="Work area, horizontal wiring, and IDF"/>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19933" y="1806541"/>
            <a:ext cx="5952134" cy="3903858"/>
          </a:xfrm>
        </p:spPr>
      </p:pic>
    </p:spTree>
    <p:extLst>
      <p:ext uri="{BB962C8B-B14F-4D97-AF65-F5344CB8AC3E}">
        <p14:creationId xmlns:p14="http://schemas.microsoft.com/office/powerpoint/2010/main" val="172872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Equipment Rooms</a:t>
            </a:r>
          </a:p>
          <a:p>
            <a:pPr lvl="1"/>
            <a:r>
              <a:rPr lang="en-US" altLang="zh-CN" dirty="0" smtClean="0">
                <a:latin typeface="Arial" panose="020B0604020202020204" pitchFamily="34" charset="0"/>
              </a:rPr>
              <a:t>The </a:t>
            </a:r>
            <a:r>
              <a:rPr lang="en-US" altLang="zh-CN" b="1" dirty="0" smtClean="0">
                <a:latin typeface="Arial" panose="020B0604020202020204" pitchFamily="34" charset="0"/>
              </a:rPr>
              <a:t>equipment room </a:t>
            </a:r>
            <a:r>
              <a:rPr lang="en-US" altLang="zh-CN" dirty="0" smtClean="0">
                <a:latin typeface="Arial" panose="020B0604020202020204" pitchFamily="34" charset="0"/>
              </a:rPr>
              <a:t>houses </a:t>
            </a:r>
            <a:r>
              <a:rPr lang="en-US" altLang="zh-CN" dirty="0">
                <a:latin typeface="Arial" panose="020B0604020202020204" pitchFamily="34" charset="0"/>
              </a:rPr>
              <a:t>servers, routers, switches, and other major network equipment and serves as a connection point for backbone cabling</a:t>
            </a:r>
          </a:p>
          <a:p>
            <a:pPr lvl="2"/>
            <a:r>
              <a:rPr lang="en-US" altLang="zh-CN" dirty="0">
                <a:latin typeface="Arial" panose="020B0604020202020204" pitchFamily="34" charset="0"/>
              </a:rPr>
              <a:t>An equipment room that’s the connection point between IDFs is called a </a:t>
            </a:r>
            <a:r>
              <a:rPr lang="en-US" altLang="zh-CN" b="1" dirty="0">
                <a:latin typeface="Arial" panose="020B0604020202020204" pitchFamily="34" charset="0"/>
              </a:rPr>
              <a:t>main distribution frame (MDF</a:t>
            </a:r>
            <a:r>
              <a:rPr lang="en-US" altLang="zh-CN" b="1" dirty="0" smtClean="0">
                <a:latin typeface="Arial" panose="020B0604020202020204" pitchFamily="34" charset="0"/>
              </a:rPr>
              <a:t>) </a:t>
            </a:r>
            <a:r>
              <a:rPr lang="en-US" altLang="zh-CN" dirty="0" smtClean="0">
                <a:latin typeface="Arial" panose="020B0604020202020204" pitchFamily="34" charset="0"/>
              </a:rPr>
              <a:t>or “main cross-connect”</a:t>
            </a:r>
            <a:endParaRPr lang="en-US" altLang="zh-CN" b="1" dirty="0">
              <a:latin typeface="Arial" panose="020B0604020202020204" pitchFamily="34" charset="0"/>
            </a:endParaRPr>
          </a:p>
          <a:p>
            <a:pPr lvl="2"/>
            <a:r>
              <a:rPr lang="en-US" altLang="zh-CN" dirty="0">
                <a:latin typeface="Arial" panose="020B0604020202020204" pitchFamily="34" charset="0"/>
              </a:rPr>
              <a:t>An MDF can be the main cross-connect for the entire network or it might serve as the connecting point for backbone cabling between buildings</a:t>
            </a:r>
          </a:p>
          <a:p>
            <a:pPr lvl="2"/>
            <a:r>
              <a:rPr lang="en-US" altLang="zh-CN" dirty="0">
                <a:latin typeface="Arial" panose="020B0604020202020204" pitchFamily="34" charset="0"/>
              </a:rPr>
              <a:t>Each building often has its own MDF</a:t>
            </a:r>
          </a:p>
          <a:p>
            <a:pPr lvl="1"/>
            <a:endParaRPr lang="zh-CN" altLang="en-US" dirty="0"/>
          </a:p>
        </p:txBody>
      </p:sp>
    </p:spTree>
    <p:extLst>
      <p:ext uri="{BB962C8B-B14F-4D97-AF65-F5344CB8AC3E}">
        <p14:creationId xmlns:p14="http://schemas.microsoft.com/office/powerpoint/2010/main" val="398031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Backbone Cabling</a:t>
            </a:r>
          </a:p>
          <a:p>
            <a:pPr lvl="1"/>
            <a:r>
              <a:rPr lang="en-US" altLang="zh-CN" b="1" dirty="0">
                <a:latin typeface="Arial" panose="020B0604020202020204" pitchFamily="34" charset="0"/>
              </a:rPr>
              <a:t>Backbone c</a:t>
            </a:r>
            <a:r>
              <a:rPr lang="en-US" altLang="zh-CN" b="1" dirty="0" smtClean="0">
                <a:latin typeface="Arial" panose="020B0604020202020204" pitchFamily="34" charset="0"/>
              </a:rPr>
              <a:t>abling </a:t>
            </a:r>
            <a:r>
              <a:rPr lang="en-US" altLang="zh-CN" dirty="0">
                <a:latin typeface="Arial" panose="020B0604020202020204" pitchFamily="34" charset="0"/>
              </a:rPr>
              <a:t>interconnects IDFs and MDFs</a:t>
            </a:r>
          </a:p>
          <a:p>
            <a:pPr lvl="2"/>
            <a:r>
              <a:rPr lang="en-US" altLang="zh-CN" dirty="0" smtClean="0">
                <a:latin typeface="Arial" panose="020B0604020202020204" pitchFamily="34" charset="0"/>
              </a:rPr>
              <a:t>This cabling runs </a:t>
            </a:r>
            <a:r>
              <a:rPr lang="en-US" altLang="zh-CN" dirty="0">
                <a:latin typeface="Arial" panose="020B0604020202020204" pitchFamily="34" charset="0"/>
              </a:rPr>
              <a:t>between floors or wings of a building and between buildings</a:t>
            </a:r>
          </a:p>
          <a:p>
            <a:pPr lvl="2"/>
            <a:r>
              <a:rPr lang="en-US" altLang="zh-CN" dirty="0" smtClean="0">
                <a:latin typeface="Arial" panose="020B0604020202020204" pitchFamily="34" charset="0"/>
              </a:rPr>
              <a:t>It is often fiber-optic </a:t>
            </a:r>
            <a:r>
              <a:rPr lang="en-US" altLang="zh-CN" dirty="0">
                <a:latin typeface="Arial" panose="020B0604020202020204" pitchFamily="34" charset="0"/>
              </a:rPr>
              <a:t>cable but can also be UTP if the distance between TCs is less than 90 meters</a:t>
            </a:r>
          </a:p>
          <a:p>
            <a:r>
              <a:rPr lang="en-US" altLang="zh-CN" dirty="0" smtClean="0">
                <a:latin typeface="Arial" panose="020B0604020202020204" pitchFamily="34" charset="0"/>
              </a:rPr>
              <a:t>Entrance Facility</a:t>
            </a:r>
          </a:p>
          <a:p>
            <a:pPr lvl="1"/>
            <a:r>
              <a:rPr lang="en-US" altLang="zh-CN" b="1" dirty="0" smtClean="0">
                <a:latin typeface="Arial" panose="020B0604020202020204" pitchFamily="34" charset="0"/>
              </a:rPr>
              <a:t>Entrance </a:t>
            </a:r>
            <a:r>
              <a:rPr lang="en-US" altLang="zh-CN" b="1" dirty="0">
                <a:latin typeface="Arial" panose="020B0604020202020204" pitchFamily="34" charset="0"/>
              </a:rPr>
              <a:t>Facility </a:t>
            </a:r>
            <a:r>
              <a:rPr lang="en-US" altLang="zh-CN" dirty="0" smtClean="0">
                <a:latin typeface="Arial" panose="020B0604020202020204" pitchFamily="34" charset="0"/>
              </a:rPr>
              <a:t>is </a:t>
            </a:r>
            <a:r>
              <a:rPr lang="en-US" altLang="zh-CN" dirty="0">
                <a:latin typeface="Arial" panose="020B0604020202020204" pitchFamily="34" charset="0"/>
              </a:rPr>
              <a:t>the location of the cabling and equipment that connects a corporate network to a third-party telecommunications provider</a:t>
            </a:r>
          </a:p>
          <a:p>
            <a:pPr lvl="2"/>
            <a:r>
              <a:rPr lang="en-US" altLang="zh-CN" dirty="0" smtClean="0">
                <a:latin typeface="Arial" panose="020B0604020202020204" pitchFamily="34" charset="0"/>
              </a:rPr>
              <a:t>It can </a:t>
            </a:r>
            <a:r>
              <a:rPr lang="en-US" altLang="zh-CN" dirty="0">
                <a:latin typeface="Arial" panose="020B0604020202020204" pitchFamily="34" charset="0"/>
              </a:rPr>
              <a:t>also serve as an equipment room and the main cross-connect for all backbone cabling</a:t>
            </a:r>
          </a:p>
          <a:p>
            <a:pPr lvl="2"/>
            <a:r>
              <a:rPr lang="en-US" altLang="zh-CN" dirty="0" smtClean="0">
                <a:latin typeface="Arial" panose="020B0604020202020204" pitchFamily="34" charset="0"/>
              </a:rPr>
              <a:t>Also where </a:t>
            </a:r>
            <a:r>
              <a:rPr lang="en-US" altLang="zh-CN" dirty="0">
                <a:latin typeface="Arial" panose="020B0604020202020204" pitchFamily="34" charset="0"/>
              </a:rPr>
              <a:t>a connection to a WAN is made</a:t>
            </a:r>
          </a:p>
          <a:p>
            <a:pPr lvl="2"/>
            <a:r>
              <a:rPr lang="en-US" altLang="zh-CN" b="1" dirty="0">
                <a:latin typeface="Arial" panose="020B0604020202020204" pitchFamily="34" charset="0"/>
              </a:rPr>
              <a:t>Demarcation </a:t>
            </a:r>
            <a:r>
              <a:rPr lang="en-US" altLang="zh-CN" b="1" dirty="0" smtClean="0">
                <a:latin typeface="Arial" panose="020B0604020202020204" pitchFamily="34" charset="0"/>
              </a:rPr>
              <a:t>point </a:t>
            </a:r>
            <a:r>
              <a:rPr lang="en-US" altLang="zh-CN" dirty="0" smtClean="0">
                <a:latin typeface="Arial" panose="020B0604020202020204" pitchFamily="34" charset="0"/>
              </a:rPr>
              <a:t>is the </a:t>
            </a:r>
            <a:r>
              <a:rPr lang="en-US" altLang="zh-CN" dirty="0">
                <a:latin typeface="Arial" panose="020B0604020202020204" pitchFamily="34" charset="0"/>
              </a:rPr>
              <a:t>point where corporate LAN equipment ends and a third-party provider’s equipment and cabling begins</a:t>
            </a:r>
          </a:p>
          <a:p>
            <a:endParaRPr lang="en-US" altLang="zh-CN" dirty="0">
              <a:latin typeface="Arial" panose="020B0604020202020204" pitchFamily="34" charset="0"/>
            </a:endParaRPr>
          </a:p>
          <a:p>
            <a:pPr lvl="1"/>
            <a:endParaRPr lang="zh-CN" altLang="en-US" dirty="0"/>
          </a:p>
        </p:txBody>
      </p:sp>
    </p:spTree>
    <p:extLst>
      <p:ext uri="{BB962C8B-B14F-4D97-AF65-F5344CB8AC3E}">
        <p14:creationId xmlns:p14="http://schemas.microsoft.com/office/powerpoint/2010/main" val="200768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pic>
        <p:nvPicPr>
          <p:cNvPr id="5" name="Picture Placeholder 4" descr="Illustration of backbone cabling that interconnects intermediate distribution frames and main distribution frames. Illustration shows 3 distribution racks in the intermediate distribution frame 1, main distribution frame 2, and intermediate distribution frame 3. Backbone cabling connects the intermediate distribution frame 1 and main distribution frame 1 with a cable running from the patch panels on the distribution racks in both frames. The same is the case with the main distribution frame 1 and intermediate distribution frame 2.&#10;" title="Backbone cabling connects IDFs and MDF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23488" y="1785356"/>
            <a:ext cx="5145024" cy="4093464"/>
          </a:xfrm>
        </p:spPr>
      </p:pic>
    </p:spTree>
    <p:extLst>
      <p:ext uri="{BB962C8B-B14F-4D97-AF65-F5344CB8AC3E}">
        <p14:creationId xmlns:p14="http://schemas.microsoft.com/office/powerpoint/2010/main" val="216394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Wired Networking</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Wired networking uses tangible physical media called </a:t>
            </a:r>
            <a:r>
              <a:rPr lang="en-US" altLang="zh-CN" dirty="0" smtClean="0">
                <a:latin typeface="Arial" panose="020B0604020202020204" pitchFamily="34" charset="0"/>
              </a:rPr>
              <a:t>“cables”</a:t>
            </a:r>
            <a:endParaRPr lang="en-US" altLang="zh-CN" dirty="0">
              <a:latin typeface="Arial" panose="020B0604020202020204" pitchFamily="34" charset="0"/>
            </a:endParaRPr>
          </a:p>
          <a:p>
            <a:r>
              <a:rPr lang="en-US" altLang="zh-CN" dirty="0">
                <a:latin typeface="Arial" panose="020B0604020202020204" pitchFamily="34" charset="0"/>
              </a:rPr>
              <a:t>Two broad categories of </a:t>
            </a:r>
            <a:r>
              <a:rPr lang="en-US" altLang="zh-CN" dirty="0" smtClean="0">
                <a:latin typeface="Arial" panose="020B0604020202020204" pitchFamily="34" charset="0"/>
              </a:rPr>
              <a:t>cables are </a:t>
            </a:r>
            <a:r>
              <a:rPr lang="en-US" altLang="zh-CN" dirty="0">
                <a:latin typeface="Arial" panose="020B0604020202020204" pitchFamily="34" charset="0"/>
              </a:rPr>
              <a:t>copper wire and fiber optic</a:t>
            </a:r>
          </a:p>
          <a:p>
            <a:r>
              <a:rPr lang="en-US" altLang="zh-CN" dirty="0">
                <a:latin typeface="Arial" panose="020B0604020202020204" pitchFamily="34" charset="0"/>
              </a:rPr>
              <a:t>The main differences between the two types:</a:t>
            </a:r>
          </a:p>
          <a:p>
            <a:pPr lvl="1"/>
            <a:r>
              <a:rPr lang="en-US" altLang="zh-CN" dirty="0">
                <a:latin typeface="Arial" panose="020B0604020202020204" pitchFamily="34" charset="0"/>
              </a:rPr>
              <a:t>Composition of signals (electricity or light)</a:t>
            </a:r>
          </a:p>
          <a:p>
            <a:pPr lvl="1"/>
            <a:r>
              <a:rPr lang="en-US" altLang="zh-CN" dirty="0">
                <a:latin typeface="Arial" panose="020B0604020202020204" pitchFamily="34" charset="0"/>
              </a:rPr>
              <a:t>Speed at which signals can be sent</a:t>
            </a:r>
          </a:p>
          <a:p>
            <a:pPr lvl="1"/>
            <a:r>
              <a:rPr lang="en-US" altLang="zh-CN" dirty="0">
                <a:latin typeface="Arial" panose="020B0604020202020204" pitchFamily="34" charset="0"/>
              </a:rPr>
              <a:t>Distance the signals can effectively travel</a:t>
            </a:r>
          </a:p>
          <a:p>
            <a:endParaRPr lang="zh-CN" altLang="en-US" dirty="0"/>
          </a:p>
        </p:txBody>
      </p:sp>
    </p:spTree>
    <p:extLst>
      <p:ext uri="{BB962C8B-B14F-4D97-AF65-F5344CB8AC3E}">
        <p14:creationId xmlns:p14="http://schemas.microsoft.com/office/powerpoint/2010/main" val="2874368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Installing UTP Cabling</a:t>
            </a:r>
            <a:endParaRPr lang="en-US" altLang="zh-CN" dirty="0">
              <a:latin typeface="Arial" panose="020B0604020202020204" pitchFamily="34" charset="0"/>
            </a:endParaRPr>
          </a:p>
          <a:p>
            <a:pPr lvl="1"/>
            <a:r>
              <a:rPr lang="en-US" altLang="zh-CN" dirty="0">
                <a:latin typeface="Arial" panose="020B0604020202020204" pitchFamily="34" charset="0"/>
              </a:rPr>
              <a:t>Cable </a:t>
            </a:r>
            <a:r>
              <a:rPr lang="en-US" altLang="zh-CN" b="1" dirty="0">
                <a:latin typeface="Arial" panose="020B0604020202020204" pitchFamily="34" charset="0"/>
              </a:rPr>
              <a:t>termination</a:t>
            </a:r>
            <a:r>
              <a:rPr lang="en-US" altLang="zh-CN" dirty="0">
                <a:latin typeface="Arial" panose="020B0604020202020204" pitchFamily="34" charset="0"/>
              </a:rPr>
              <a:t> </a:t>
            </a:r>
            <a:r>
              <a:rPr lang="en-US" altLang="zh-CN" dirty="0" smtClean="0">
                <a:latin typeface="Arial" panose="020B0604020202020204" pitchFamily="34" charset="0"/>
              </a:rPr>
              <a:t>means </a:t>
            </a:r>
            <a:r>
              <a:rPr lang="en-US" altLang="zh-CN" dirty="0">
                <a:latin typeface="Arial" panose="020B0604020202020204" pitchFamily="34" charset="0"/>
              </a:rPr>
              <a:t>putting RJ-45 plugs on the ends of cable or punching down wires into terminal blocks on a jack or patch panel</a:t>
            </a:r>
          </a:p>
          <a:p>
            <a:pPr lvl="1"/>
            <a:r>
              <a:rPr lang="en-US" altLang="zh-CN" dirty="0" smtClean="0">
                <a:latin typeface="Arial" panose="020B0604020202020204" pitchFamily="34" charset="0"/>
              </a:rPr>
              <a:t>Some </a:t>
            </a:r>
            <a:r>
              <a:rPr lang="en-US" altLang="zh-CN" dirty="0">
                <a:latin typeface="Arial" panose="020B0604020202020204" pitchFamily="34" charset="0"/>
              </a:rPr>
              <a:t>tools </a:t>
            </a:r>
            <a:r>
              <a:rPr lang="en-US" altLang="zh-CN" dirty="0" smtClean="0">
                <a:latin typeface="Arial" panose="020B0604020202020204" pitchFamily="34" charset="0"/>
              </a:rPr>
              <a:t>needed to create a patch panel and terminate cable:</a:t>
            </a:r>
          </a:p>
          <a:p>
            <a:pPr lvl="2"/>
            <a:r>
              <a:rPr lang="en-US" altLang="zh-CN" dirty="0" smtClean="0">
                <a:latin typeface="Arial" panose="020B0604020202020204" pitchFamily="34" charset="0"/>
              </a:rPr>
              <a:t>Bulk UTP cabling</a:t>
            </a:r>
          </a:p>
          <a:p>
            <a:pPr lvl="2"/>
            <a:r>
              <a:rPr lang="en-US" altLang="zh-CN" dirty="0" smtClean="0">
                <a:latin typeface="Arial" panose="020B0604020202020204" pitchFamily="34" charset="0"/>
              </a:rPr>
              <a:t>Wire </a:t>
            </a:r>
            <a:r>
              <a:rPr lang="en-US" altLang="zh-CN" dirty="0">
                <a:latin typeface="Arial" panose="020B0604020202020204" pitchFamily="34" charset="0"/>
              </a:rPr>
              <a:t>cutters</a:t>
            </a:r>
          </a:p>
          <a:p>
            <a:pPr lvl="2"/>
            <a:r>
              <a:rPr lang="en-US" altLang="zh-CN" dirty="0">
                <a:latin typeface="Arial" panose="020B0604020202020204" pitchFamily="34" charset="0"/>
              </a:rPr>
              <a:t>Cable Stripper</a:t>
            </a:r>
          </a:p>
          <a:p>
            <a:pPr lvl="2"/>
            <a:r>
              <a:rPr lang="en-US" altLang="zh-CN" dirty="0" smtClean="0">
                <a:latin typeface="Arial" panose="020B0604020202020204" pitchFamily="34" charset="0"/>
              </a:rPr>
              <a:t>Crimping Tool</a:t>
            </a:r>
          </a:p>
          <a:p>
            <a:pPr lvl="2"/>
            <a:r>
              <a:rPr lang="en-US" altLang="zh-CN" dirty="0" smtClean="0">
                <a:latin typeface="Arial" panose="020B0604020202020204" pitchFamily="34" charset="0"/>
              </a:rPr>
              <a:t>Type 110 punchdown tool</a:t>
            </a:r>
            <a:endParaRPr lang="en-US" altLang="zh-CN" dirty="0">
              <a:latin typeface="Arial" panose="020B0604020202020204" pitchFamily="34" charset="0"/>
            </a:endParaRPr>
          </a:p>
          <a:p>
            <a:pPr lvl="2"/>
            <a:r>
              <a:rPr lang="en-US" altLang="zh-CN" dirty="0" smtClean="0">
                <a:latin typeface="Arial" panose="020B0604020202020204" pitchFamily="34" charset="0"/>
              </a:rPr>
              <a:t>Cable </a:t>
            </a:r>
            <a:r>
              <a:rPr lang="en-US" altLang="zh-CN" dirty="0">
                <a:latin typeface="Arial" panose="020B0604020202020204" pitchFamily="34" charset="0"/>
              </a:rPr>
              <a:t>Tester</a:t>
            </a:r>
          </a:p>
          <a:p>
            <a:pPr lvl="2"/>
            <a:r>
              <a:rPr lang="en-US" altLang="zh-CN" dirty="0" smtClean="0">
                <a:latin typeface="Arial" panose="020B0604020202020204" pitchFamily="34" charset="0"/>
              </a:rPr>
              <a:t>RJ-45 plugs/jacks and patch panel</a:t>
            </a:r>
            <a:endParaRPr lang="en-US" altLang="zh-CN" dirty="0">
              <a:latin typeface="Arial" panose="020B0604020202020204" pitchFamily="34" charset="0"/>
            </a:endParaRPr>
          </a:p>
          <a:p>
            <a:endParaRPr lang="en-US" altLang="zh-CN" dirty="0">
              <a:latin typeface="Arial" panose="020B0604020202020204" pitchFamily="34" charset="0"/>
            </a:endParaRPr>
          </a:p>
          <a:p>
            <a:pPr lvl="1"/>
            <a:endParaRPr lang="zh-CN" altLang="en-US" dirty="0"/>
          </a:p>
        </p:txBody>
      </p:sp>
    </p:spTree>
    <p:extLst>
      <p:ext uri="{BB962C8B-B14F-4D97-AF65-F5344CB8AC3E}">
        <p14:creationId xmlns:p14="http://schemas.microsoft.com/office/powerpoint/2010/main" val="381013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pic>
        <p:nvPicPr>
          <p:cNvPr id="5" name="Picture Placeholder 4" descr="Photograph of tools used by networking technicians for installing U T P cables. Tools in the photograph include the following. Crimping tool. Punchdown tool. Cable tester. Cable stripper. Electrician's scissors.&#10;" title="Cable installation and termination tool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470503" y="1581341"/>
            <a:ext cx="5250994" cy="4188921"/>
          </a:xfrm>
        </p:spPr>
      </p:pic>
    </p:spTree>
    <p:extLst>
      <p:ext uri="{BB962C8B-B14F-4D97-AF65-F5344CB8AC3E}">
        <p14:creationId xmlns:p14="http://schemas.microsoft.com/office/powerpoint/2010/main" val="3056115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Installing UTP Cabling (continued)</a:t>
            </a:r>
            <a:endParaRPr lang="en-US" altLang="zh-CN" dirty="0">
              <a:latin typeface="Arial" panose="020B0604020202020204" pitchFamily="34" charset="0"/>
            </a:endParaRPr>
          </a:p>
          <a:p>
            <a:pPr lvl="1"/>
            <a:r>
              <a:rPr lang="en-US" altLang="zh-CN" dirty="0"/>
              <a:t>When making a cable or terminating a cable at a jack or patch  </a:t>
            </a:r>
            <a:r>
              <a:rPr lang="en-US" altLang="zh-CN" dirty="0" smtClean="0"/>
              <a:t>panel it </a:t>
            </a:r>
            <a:r>
              <a:rPr lang="en-US" altLang="zh-CN" dirty="0"/>
              <a:t>is important to get the colored wires arranged in the correct order</a:t>
            </a:r>
          </a:p>
          <a:p>
            <a:pPr lvl="1"/>
            <a:r>
              <a:rPr lang="en-US" altLang="zh-CN" dirty="0"/>
              <a:t>There are two standards: </a:t>
            </a:r>
            <a:r>
              <a:rPr lang="en-US" altLang="zh-CN" dirty="0" smtClean="0"/>
              <a:t>TIA/EIA 568A </a:t>
            </a:r>
            <a:r>
              <a:rPr lang="en-US" altLang="zh-CN" dirty="0"/>
              <a:t>and TIA/EIA </a:t>
            </a:r>
            <a:r>
              <a:rPr lang="en-US" altLang="zh-CN" dirty="0" smtClean="0"/>
              <a:t>568B (see Figure 4-12 on the following slide)</a:t>
            </a:r>
            <a:endParaRPr lang="en-US" altLang="zh-CN" dirty="0"/>
          </a:p>
          <a:p>
            <a:endParaRPr lang="en-US" altLang="zh-CN" dirty="0">
              <a:latin typeface="Arial" panose="020B0604020202020204" pitchFamily="34" charset="0"/>
            </a:endParaRPr>
          </a:p>
          <a:p>
            <a:pPr lvl="1"/>
            <a:endParaRPr lang="zh-CN" altLang="en-US" dirty="0"/>
          </a:p>
        </p:txBody>
      </p:sp>
    </p:spTree>
    <p:extLst>
      <p:ext uri="{BB962C8B-B14F-4D97-AF65-F5344CB8AC3E}">
        <p14:creationId xmlns:p14="http://schemas.microsoft.com/office/powerpoint/2010/main" val="3405967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pic>
        <p:nvPicPr>
          <p:cNvPr id="5" name="Picture Placeholder 4" descr="Cable pinouts in the T I A/E I A 568 A and 568 B standards. In an R J 45 plug, the exposed terminal ends when facing towards you are numbered from 1 to 8, left to right. The cables have to wired in the following order according to the T 568 A standard. From pins 1 to 8, white green, green, white orange, blue, white blue, orange, white brown, and brown. The order is the green pair, blue pair, and brown pair with the orange pair on either side of the blue pair. In each pair, the white and colored wire always comes first. In the T 568 B standard, the order of wiring is the following. From pins 1 to 8, white orange, orange, white green, blue, white blue, green, white brown, and brown. The order is the orange pair, blue pair, and brown pair with the green pair on either side of the blue pair. In each pair, the white and colored wire always comes first. Following the illustration is a table listing details of the pins. The table has 8 rows of information with 5 column. The headings in the columns are Pin Number, T 568 A Color, T 568 B Color, Fast Ethernet Function, and Gigabit Ethernet Function. The row entries are as follows. Row 1: Pin Number, 1; T 568 A Color, White green; T 568 B Color, White orange; Fast Ethernet Function, T x positive; Gigabit Ethernet Function, Bidirectional positive. Row 2: Pin Number, 2; T 568 A Color, Green; T 568 B Color, Orange; Fast Ethernet Function, T x negative; Gigabit Ethernet Function, Bidirectional negative. Row 3: Pin Number, 3; T 568 A Color, White orange; T 568 B Color, White green; Fast Ethernet Function, R x positive; Gigabit Ethernet Function, Bidirectional positive. Row 4: Pin Number, 4; T 568 A Color, Blue; T 568 B Color, Blue; Fast Ethernet Function, Unused; Gigabit Ethernet Function, Bidirectional positive. Row 5: Pin Number, 5; T 568 A Color, White blue; T 568 B Color, White blue; Fast Ethernet Function, Unused; Gigabit Ethernet Function, Bidirectional negative. Row 6: Pin Number, 6; T 568 A Color, Orange; T 568 B Color, Green; Fast Ethernet Function, R x negative; Gigabit Ethernet Function, Bidirectional negative. Row 7: Pin Number, 7; T 568 A Color, White brown; T 568 B Color, White brown; Fast Ethernet Function, Unused; Gigabit Ethernet Function, Bidirectional positive. Row 8: Pin Number, 8; T 568 A Color, Brown; T 568 B Color, Brown; Fast Ethernet Function, Unused; Gigabit Ethernet Function, Bidirectional negative.&#10;" title="TIA/EIA 568A and 568B pinout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864043" y="1598770"/>
            <a:ext cx="4463914" cy="4218574"/>
          </a:xfrm>
        </p:spPr>
      </p:pic>
    </p:spTree>
    <p:extLst>
      <p:ext uri="{BB962C8B-B14F-4D97-AF65-F5344CB8AC3E}">
        <p14:creationId xmlns:p14="http://schemas.microsoft.com/office/powerpoint/2010/main" val="3132558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t>Straight-Through versus Crossover Cable</a:t>
            </a:r>
          </a:p>
          <a:p>
            <a:pPr lvl="1"/>
            <a:r>
              <a:rPr lang="en-US" altLang="zh-CN" dirty="0">
                <a:latin typeface="Arial" panose="020B0604020202020204" pitchFamily="34" charset="0"/>
              </a:rPr>
              <a:t>Standard patch cables are called </a:t>
            </a:r>
            <a:r>
              <a:rPr lang="en-US" altLang="zh-CN" b="1" dirty="0">
                <a:latin typeface="Arial" panose="020B0604020202020204" pitchFamily="34" charset="0"/>
              </a:rPr>
              <a:t>straight-through cables </a:t>
            </a:r>
            <a:r>
              <a:rPr lang="en-US" altLang="zh-CN" dirty="0">
                <a:latin typeface="Arial" panose="020B0604020202020204" pitchFamily="34" charset="0"/>
              </a:rPr>
              <a:t>(same wiring standard on both ends)</a:t>
            </a:r>
          </a:p>
          <a:p>
            <a:pPr lvl="1"/>
            <a:r>
              <a:rPr lang="en-US" altLang="zh-CN" b="1" dirty="0">
                <a:latin typeface="Arial" panose="020B0604020202020204" pitchFamily="34" charset="0"/>
              </a:rPr>
              <a:t>Crossover cables </a:t>
            </a:r>
            <a:r>
              <a:rPr lang="en-US" altLang="zh-CN" dirty="0">
                <a:latin typeface="Arial" panose="020B0604020202020204" pitchFamily="34" charset="0"/>
              </a:rPr>
              <a:t>– use 568A standard on one side of the cable and 568B standard on the other side</a:t>
            </a:r>
          </a:p>
          <a:p>
            <a:pPr lvl="2"/>
            <a:r>
              <a:rPr lang="en-US" altLang="zh-CN" dirty="0">
                <a:latin typeface="Arial" panose="020B0604020202020204" pitchFamily="34" charset="0"/>
              </a:rPr>
              <a:t>Crosses the transmit and receive wires so that transmit on one end connects to receive on the other </a:t>
            </a:r>
          </a:p>
          <a:p>
            <a:pPr lvl="2"/>
            <a:r>
              <a:rPr lang="en-US" altLang="zh-CN" dirty="0">
                <a:latin typeface="Arial" panose="020B0604020202020204" pitchFamily="34" charset="0"/>
              </a:rPr>
              <a:t>This type of cable is often needed when you connect two devices of the same type to one another</a:t>
            </a:r>
          </a:p>
          <a:p>
            <a:pPr lvl="2"/>
            <a:r>
              <a:rPr lang="en-US" altLang="zh-CN" dirty="0">
                <a:latin typeface="Arial" panose="020B0604020202020204" pitchFamily="34" charset="0"/>
              </a:rPr>
              <a:t>For a 1000BaseT crossover cable, you have to cross the blue and brown pins because they’re used in </a:t>
            </a:r>
            <a:r>
              <a:rPr lang="en-US" altLang="zh-CN" dirty="0" smtClean="0">
                <a:latin typeface="Arial" panose="020B0604020202020204" pitchFamily="34" charset="0"/>
              </a:rPr>
              <a:t>1000BaseT</a:t>
            </a:r>
          </a:p>
          <a:p>
            <a:pPr lvl="1"/>
            <a:endParaRPr lang="en-US" altLang="zh-CN" dirty="0">
              <a:latin typeface="Arial" panose="020B0604020202020204" pitchFamily="34" charset="0"/>
            </a:endParaRPr>
          </a:p>
          <a:p>
            <a:pPr lvl="1"/>
            <a:r>
              <a:rPr lang="en-US" altLang="zh-CN" dirty="0" smtClean="0"/>
              <a:t>The following slide shows the pinout for a 1000BaseT crossover cable</a:t>
            </a:r>
            <a:endParaRPr lang="zh-CN" altLang="en-US" dirty="0"/>
          </a:p>
        </p:txBody>
      </p:sp>
    </p:spTree>
    <p:extLst>
      <p:ext uri="{BB962C8B-B14F-4D97-AF65-F5344CB8AC3E}">
        <p14:creationId xmlns:p14="http://schemas.microsoft.com/office/powerpoint/2010/main" val="464588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graphicFrame>
        <p:nvGraphicFramePr>
          <p:cNvPr id="4" name="Table Placeholder 3" descr="&quot;A table titled, Pinout for a 1000 Base T crossover cable. The Table has 8 Rows and 3 columns. The columns have the following headings from left to right. Pin, Connector 1, Connector 2, . The Row entries are as follows. &#10;Row 1. Pin, 1; Connector 1, White with orange stripe; Connector 2, White with green stripe. &#10;Row 2. Pin, 2; Connector 1, Orange; Connector 2, Green. &#10;Row 3. Pin, 3; Connector 1, White with green stripe; Connector 2, White with orange stripe. &#10;Row 4. Pin, 4; Connector 1, Blue; Connector 2, White with brown stripe. &#10;Row 5. Pin, 5; Connector 1, White with blue stripe; Connector 2, Brown. &#10;Row 6. Pin, 6; Connector 1, Green; Connector 2, Orange. &#10;Row 7. Pin, 7; Connector 1, White with brown stripe; Connector 2, Blue. &#10;Row 8. Pin, 8; Connector 1, Brown; Connector 2, White with blue stripe.                    &#10;&quot;&#10;" title="Table 4-3"/>
          <p:cNvGraphicFramePr>
            <a:graphicFrameLocks noGrp="1"/>
          </p:cNvGraphicFramePr>
          <p:nvPr>
            <p:ph type="tbl" sz="quarter" idx="10"/>
            <p:extLst>
              <p:ext uri="{D42A27DB-BD31-4B8C-83A1-F6EECF244321}">
                <p14:modId xmlns:p14="http://schemas.microsoft.com/office/powerpoint/2010/main" val="1981259569"/>
              </p:ext>
            </p:extLst>
          </p:nvPr>
        </p:nvGraphicFramePr>
        <p:xfrm>
          <a:off x="1895475" y="2019300"/>
          <a:ext cx="8127999" cy="3337560"/>
        </p:xfrm>
        <a:graphic>
          <a:graphicData uri="http://schemas.openxmlformats.org/drawingml/2006/table">
            <a:tbl>
              <a:tblPr firstRow="1" bandRow="1">
                <a:tableStyleId>{5C22544A-7EE6-4342-B048-85BDC9FD1C3A}</a:tableStyleId>
              </a:tblPr>
              <a:tblGrid>
                <a:gridCol w="858742">
                  <a:extLst>
                    <a:ext uri="{9D8B030D-6E8A-4147-A177-3AD203B41FA5}">
                      <a16:colId xmlns:a16="http://schemas.microsoft.com/office/drawing/2014/main" val="20000"/>
                    </a:ext>
                  </a:extLst>
                </a:gridCol>
                <a:gridCol w="3349128">
                  <a:extLst>
                    <a:ext uri="{9D8B030D-6E8A-4147-A177-3AD203B41FA5}">
                      <a16:colId xmlns:a16="http://schemas.microsoft.com/office/drawing/2014/main" val="20001"/>
                    </a:ext>
                  </a:extLst>
                </a:gridCol>
                <a:gridCol w="3920129">
                  <a:extLst>
                    <a:ext uri="{9D8B030D-6E8A-4147-A177-3AD203B41FA5}">
                      <a16:colId xmlns:a16="http://schemas.microsoft.com/office/drawing/2014/main" val="20002"/>
                    </a:ext>
                  </a:extLst>
                </a:gridCol>
              </a:tblGrid>
              <a:tr h="370840">
                <a:tc>
                  <a:txBody>
                    <a:bodyPr/>
                    <a:lstStyle/>
                    <a:p>
                      <a:r>
                        <a:rPr lang="en-US" altLang="zh-CN" sz="1400" dirty="0" smtClean="0"/>
                        <a:t>Pin</a:t>
                      </a:r>
                      <a:endParaRPr lang="zh-CN" altLang="en-US" sz="1400" dirty="0"/>
                    </a:p>
                  </a:txBody>
                  <a:tcPr/>
                </a:tc>
                <a:tc>
                  <a:txBody>
                    <a:bodyPr/>
                    <a:lstStyle/>
                    <a:p>
                      <a:r>
                        <a:rPr lang="en-US" altLang="zh-CN" sz="1400" dirty="0" smtClean="0"/>
                        <a:t>Connector 1</a:t>
                      </a:r>
                      <a:endParaRPr lang="zh-CN" altLang="en-US" sz="1400" dirty="0"/>
                    </a:p>
                  </a:txBody>
                  <a:tcPr/>
                </a:tc>
                <a:tc>
                  <a:txBody>
                    <a:bodyPr/>
                    <a:lstStyle/>
                    <a:p>
                      <a:r>
                        <a:rPr lang="en-US" altLang="zh-CN" sz="1400" dirty="0" smtClean="0"/>
                        <a:t>Connector 2</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dirty="0" smtClean="0">
                          <a:solidFill>
                            <a:srgbClr val="000000"/>
                          </a:solidFill>
                        </a:rPr>
                        <a:t>1</a:t>
                      </a:r>
                      <a:endParaRPr lang="zh-CN" altLang="en-US" sz="1400" dirty="0">
                        <a:solidFill>
                          <a:srgbClr val="000000"/>
                        </a:solidFill>
                      </a:endParaRPr>
                    </a:p>
                  </a:txBody>
                  <a:tcPr/>
                </a:tc>
                <a:tc>
                  <a:txBody>
                    <a:bodyPr/>
                    <a:lstStyle/>
                    <a:p>
                      <a:r>
                        <a:rPr lang="en-US" altLang="zh-CN" sz="1400" dirty="0" smtClean="0">
                          <a:solidFill>
                            <a:srgbClr val="000000"/>
                          </a:solidFill>
                        </a:rPr>
                        <a:t>White with orange stripe</a:t>
                      </a:r>
                      <a:endParaRPr lang="zh-CN" altLang="en-US" sz="1400" dirty="0">
                        <a:solidFill>
                          <a:srgbClr val="000000"/>
                        </a:solidFill>
                      </a:endParaRPr>
                    </a:p>
                  </a:txBody>
                  <a:tcPr/>
                </a:tc>
                <a:tc>
                  <a:txBody>
                    <a:bodyPr/>
                    <a:lstStyle/>
                    <a:p>
                      <a:r>
                        <a:rPr lang="en-US" altLang="zh-CN" sz="1400" dirty="0" smtClean="0">
                          <a:solidFill>
                            <a:srgbClr val="000000"/>
                          </a:solidFill>
                        </a:rPr>
                        <a:t>White with green stripe</a:t>
                      </a:r>
                      <a:endParaRPr lang="zh-CN" altLang="en-US" sz="14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altLang="zh-CN" sz="1400" dirty="0" smtClean="0">
                          <a:solidFill>
                            <a:srgbClr val="000000"/>
                          </a:solidFill>
                        </a:rPr>
                        <a:t>2</a:t>
                      </a:r>
                      <a:endParaRPr lang="zh-CN" altLang="en-US" sz="1400" dirty="0">
                        <a:solidFill>
                          <a:srgbClr val="000000"/>
                        </a:solidFill>
                      </a:endParaRPr>
                    </a:p>
                  </a:txBody>
                  <a:tcPr/>
                </a:tc>
                <a:tc>
                  <a:txBody>
                    <a:bodyPr/>
                    <a:lstStyle/>
                    <a:p>
                      <a:r>
                        <a:rPr lang="en-US" altLang="zh-CN" sz="1400" dirty="0" smtClean="0">
                          <a:solidFill>
                            <a:srgbClr val="000000"/>
                          </a:solidFill>
                        </a:rPr>
                        <a:t>Orange</a:t>
                      </a:r>
                      <a:endParaRPr lang="zh-CN" altLang="en-US" sz="1400" dirty="0">
                        <a:solidFill>
                          <a:srgbClr val="000000"/>
                        </a:solidFill>
                      </a:endParaRPr>
                    </a:p>
                  </a:txBody>
                  <a:tcPr/>
                </a:tc>
                <a:tc>
                  <a:txBody>
                    <a:bodyPr/>
                    <a:lstStyle/>
                    <a:p>
                      <a:r>
                        <a:rPr lang="en-US" altLang="zh-CN" sz="1400" dirty="0" smtClean="0">
                          <a:solidFill>
                            <a:srgbClr val="000000"/>
                          </a:solidFill>
                        </a:rPr>
                        <a:t>Green</a:t>
                      </a:r>
                      <a:endParaRPr lang="zh-CN" alt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altLang="zh-CN" sz="1400" dirty="0" smtClean="0">
                          <a:solidFill>
                            <a:srgbClr val="000000"/>
                          </a:solidFill>
                        </a:rPr>
                        <a:t>3</a:t>
                      </a:r>
                      <a:endParaRPr lang="zh-CN" altLang="en-US" sz="1400" dirty="0">
                        <a:solidFill>
                          <a:srgbClr val="000000"/>
                        </a:solidFill>
                      </a:endParaRPr>
                    </a:p>
                  </a:txBody>
                  <a:tcPr/>
                </a:tc>
                <a:tc>
                  <a:txBody>
                    <a:bodyPr/>
                    <a:lstStyle/>
                    <a:p>
                      <a:r>
                        <a:rPr lang="en-US" altLang="zh-CN" sz="1400" dirty="0" smtClean="0">
                          <a:solidFill>
                            <a:srgbClr val="000000"/>
                          </a:solidFill>
                        </a:rPr>
                        <a:t>White with green stripe</a:t>
                      </a:r>
                      <a:endParaRPr lang="zh-CN" altLang="en-US" sz="1400" dirty="0">
                        <a:solidFill>
                          <a:srgbClr val="000000"/>
                        </a:solidFill>
                      </a:endParaRPr>
                    </a:p>
                  </a:txBody>
                  <a:tcPr/>
                </a:tc>
                <a:tc>
                  <a:txBody>
                    <a:bodyPr/>
                    <a:lstStyle/>
                    <a:p>
                      <a:r>
                        <a:rPr lang="en-US" altLang="zh-CN" sz="1400" dirty="0" smtClean="0">
                          <a:solidFill>
                            <a:srgbClr val="000000"/>
                          </a:solidFill>
                        </a:rPr>
                        <a:t>White with orange</a:t>
                      </a:r>
                      <a:r>
                        <a:rPr lang="en-US" altLang="zh-CN" sz="1400" baseline="0" dirty="0" smtClean="0">
                          <a:solidFill>
                            <a:srgbClr val="000000"/>
                          </a:solidFill>
                        </a:rPr>
                        <a:t> stripe</a:t>
                      </a:r>
                      <a:endParaRPr lang="zh-CN" altLang="en-US" sz="14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altLang="zh-CN" sz="1400" dirty="0" smtClean="0">
                          <a:solidFill>
                            <a:srgbClr val="000000"/>
                          </a:solidFill>
                        </a:rPr>
                        <a:t>4</a:t>
                      </a:r>
                      <a:endParaRPr lang="zh-CN" altLang="en-US" sz="1400" dirty="0">
                        <a:solidFill>
                          <a:srgbClr val="000000"/>
                        </a:solidFill>
                      </a:endParaRPr>
                    </a:p>
                  </a:txBody>
                  <a:tcPr/>
                </a:tc>
                <a:tc>
                  <a:txBody>
                    <a:bodyPr/>
                    <a:lstStyle/>
                    <a:p>
                      <a:r>
                        <a:rPr lang="en-US" altLang="zh-CN" sz="1400" dirty="0" smtClean="0">
                          <a:solidFill>
                            <a:srgbClr val="000000"/>
                          </a:solidFill>
                        </a:rPr>
                        <a:t>Blue</a:t>
                      </a:r>
                      <a:endParaRPr lang="zh-CN" altLang="en-US" sz="1400" dirty="0">
                        <a:solidFill>
                          <a:srgbClr val="000000"/>
                        </a:solidFill>
                      </a:endParaRPr>
                    </a:p>
                  </a:txBody>
                  <a:tcPr/>
                </a:tc>
                <a:tc>
                  <a:txBody>
                    <a:bodyPr/>
                    <a:lstStyle/>
                    <a:p>
                      <a:r>
                        <a:rPr lang="en-US" altLang="zh-CN" sz="1400" dirty="0" smtClean="0">
                          <a:solidFill>
                            <a:srgbClr val="000000"/>
                          </a:solidFill>
                        </a:rPr>
                        <a:t>White with brown stripe</a:t>
                      </a:r>
                      <a:endParaRPr lang="zh-CN" altLang="en-US" sz="14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altLang="zh-CN" sz="1400" dirty="0" smtClean="0">
                          <a:solidFill>
                            <a:srgbClr val="000000"/>
                          </a:solidFill>
                        </a:rPr>
                        <a:t>5</a:t>
                      </a:r>
                      <a:endParaRPr lang="zh-CN" altLang="en-US" sz="1400" dirty="0">
                        <a:solidFill>
                          <a:srgbClr val="000000"/>
                        </a:solidFill>
                      </a:endParaRPr>
                    </a:p>
                  </a:txBody>
                  <a:tcPr/>
                </a:tc>
                <a:tc>
                  <a:txBody>
                    <a:bodyPr/>
                    <a:lstStyle/>
                    <a:p>
                      <a:r>
                        <a:rPr lang="en-US" altLang="zh-CN" sz="1400" dirty="0" smtClean="0">
                          <a:solidFill>
                            <a:srgbClr val="000000"/>
                          </a:solidFill>
                        </a:rPr>
                        <a:t>White</a:t>
                      </a:r>
                      <a:r>
                        <a:rPr lang="en-US" altLang="zh-CN" sz="1400" baseline="0" dirty="0" smtClean="0">
                          <a:solidFill>
                            <a:srgbClr val="000000"/>
                          </a:solidFill>
                        </a:rPr>
                        <a:t> with blue stripe</a:t>
                      </a:r>
                      <a:endParaRPr lang="zh-CN" altLang="en-US" sz="1400" dirty="0">
                        <a:solidFill>
                          <a:srgbClr val="000000"/>
                        </a:solidFill>
                      </a:endParaRPr>
                    </a:p>
                  </a:txBody>
                  <a:tcPr/>
                </a:tc>
                <a:tc>
                  <a:txBody>
                    <a:bodyPr/>
                    <a:lstStyle/>
                    <a:p>
                      <a:r>
                        <a:rPr lang="en-US" altLang="zh-CN" sz="1400" dirty="0" smtClean="0">
                          <a:solidFill>
                            <a:srgbClr val="000000"/>
                          </a:solidFill>
                        </a:rPr>
                        <a:t>Brown</a:t>
                      </a:r>
                      <a:endParaRPr lang="zh-CN" altLang="en-US" sz="14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altLang="zh-CN" sz="1400" dirty="0" smtClean="0">
                          <a:solidFill>
                            <a:srgbClr val="000000"/>
                          </a:solidFill>
                        </a:rPr>
                        <a:t>6</a:t>
                      </a:r>
                      <a:endParaRPr lang="zh-CN" altLang="en-US" sz="1400" dirty="0">
                        <a:solidFill>
                          <a:srgbClr val="000000"/>
                        </a:solidFill>
                      </a:endParaRPr>
                    </a:p>
                  </a:txBody>
                  <a:tcPr/>
                </a:tc>
                <a:tc>
                  <a:txBody>
                    <a:bodyPr/>
                    <a:lstStyle/>
                    <a:p>
                      <a:r>
                        <a:rPr lang="en-US" altLang="zh-CN" sz="1400" dirty="0" smtClean="0">
                          <a:solidFill>
                            <a:srgbClr val="000000"/>
                          </a:solidFill>
                        </a:rPr>
                        <a:t>Green</a:t>
                      </a:r>
                      <a:endParaRPr lang="zh-CN" altLang="en-US" sz="1400" dirty="0">
                        <a:solidFill>
                          <a:srgbClr val="000000"/>
                        </a:solidFill>
                      </a:endParaRPr>
                    </a:p>
                  </a:txBody>
                  <a:tcPr/>
                </a:tc>
                <a:tc>
                  <a:txBody>
                    <a:bodyPr/>
                    <a:lstStyle/>
                    <a:p>
                      <a:r>
                        <a:rPr lang="en-US" altLang="zh-CN" sz="1400" dirty="0" smtClean="0">
                          <a:solidFill>
                            <a:srgbClr val="000000"/>
                          </a:solidFill>
                        </a:rPr>
                        <a:t>Orange</a:t>
                      </a:r>
                      <a:endParaRPr lang="zh-CN" altLang="en-US" sz="14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altLang="zh-CN" sz="1400" dirty="0" smtClean="0">
                          <a:solidFill>
                            <a:srgbClr val="000000"/>
                          </a:solidFill>
                        </a:rPr>
                        <a:t>7</a:t>
                      </a:r>
                      <a:endParaRPr lang="zh-CN" altLang="en-US" sz="1400" dirty="0">
                        <a:solidFill>
                          <a:srgbClr val="000000"/>
                        </a:solidFill>
                      </a:endParaRPr>
                    </a:p>
                  </a:txBody>
                  <a:tcPr/>
                </a:tc>
                <a:tc>
                  <a:txBody>
                    <a:bodyPr/>
                    <a:lstStyle/>
                    <a:p>
                      <a:r>
                        <a:rPr lang="en-US" altLang="zh-CN" sz="1400" dirty="0" smtClean="0">
                          <a:solidFill>
                            <a:srgbClr val="000000"/>
                          </a:solidFill>
                        </a:rPr>
                        <a:t>White with brown stripe</a:t>
                      </a:r>
                      <a:endParaRPr lang="zh-CN" altLang="en-US" sz="1400" dirty="0">
                        <a:solidFill>
                          <a:srgbClr val="000000"/>
                        </a:solidFill>
                      </a:endParaRPr>
                    </a:p>
                  </a:txBody>
                  <a:tcPr/>
                </a:tc>
                <a:tc>
                  <a:txBody>
                    <a:bodyPr/>
                    <a:lstStyle/>
                    <a:p>
                      <a:r>
                        <a:rPr lang="en-US" altLang="zh-CN" sz="1400" dirty="0" smtClean="0">
                          <a:solidFill>
                            <a:srgbClr val="000000"/>
                          </a:solidFill>
                        </a:rPr>
                        <a:t>Blue</a:t>
                      </a:r>
                      <a:endParaRPr lang="zh-CN" altLang="en-US" sz="14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altLang="zh-CN" sz="1400" dirty="0" smtClean="0">
                          <a:solidFill>
                            <a:srgbClr val="000000"/>
                          </a:solidFill>
                        </a:rPr>
                        <a:t>8</a:t>
                      </a:r>
                      <a:endParaRPr lang="zh-CN" altLang="en-US" sz="1400" dirty="0">
                        <a:solidFill>
                          <a:srgbClr val="000000"/>
                        </a:solidFill>
                      </a:endParaRPr>
                    </a:p>
                  </a:txBody>
                  <a:tcPr/>
                </a:tc>
                <a:tc>
                  <a:txBody>
                    <a:bodyPr/>
                    <a:lstStyle/>
                    <a:p>
                      <a:r>
                        <a:rPr lang="en-US" altLang="zh-CN" sz="1400" dirty="0" smtClean="0">
                          <a:solidFill>
                            <a:srgbClr val="000000"/>
                          </a:solidFill>
                        </a:rPr>
                        <a:t>Brown</a:t>
                      </a:r>
                      <a:endParaRPr lang="zh-CN" altLang="en-US" sz="1400" dirty="0">
                        <a:solidFill>
                          <a:srgbClr val="000000"/>
                        </a:solidFill>
                      </a:endParaRPr>
                    </a:p>
                  </a:txBody>
                  <a:tcPr/>
                </a:tc>
                <a:tc>
                  <a:txBody>
                    <a:bodyPr/>
                    <a:lstStyle/>
                    <a:p>
                      <a:r>
                        <a:rPr lang="en-US" altLang="zh-CN" sz="1400" dirty="0" smtClean="0">
                          <a:solidFill>
                            <a:srgbClr val="000000"/>
                          </a:solidFill>
                        </a:rPr>
                        <a:t>White with blue stripe</a:t>
                      </a:r>
                      <a:endParaRPr lang="zh-CN" altLang="en-US" sz="14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99673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t>Medium Dependent Interface</a:t>
            </a:r>
          </a:p>
          <a:p>
            <a:pPr lvl="1"/>
            <a:r>
              <a:rPr lang="en-US" altLang="zh-CN" dirty="0">
                <a:latin typeface="Arial" panose="020B0604020202020204" pitchFamily="34" charset="0"/>
              </a:rPr>
              <a:t>Network devices that connect by using RJ-45 plugs over twisted-pair cabling are classified as </a:t>
            </a:r>
            <a:r>
              <a:rPr lang="en-US" altLang="zh-CN" b="1" dirty="0">
                <a:latin typeface="Arial" panose="020B0604020202020204" pitchFamily="34" charset="0"/>
              </a:rPr>
              <a:t>medium dependent interface (MDI) devices</a:t>
            </a:r>
            <a:r>
              <a:rPr lang="en-US" altLang="zh-CN" dirty="0">
                <a:latin typeface="Arial" panose="020B0604020202020204" pitchFamily="34" charset="0"/>
              </a:rPr>
              <a:t> or </a:t>
            </a:r>
            <a:r>
              <a:rPr lang="en-US" altLang="zh-CN" b="1" dirty="0">
                <a:latin typeface="Arial" panose="020B0604020202020204" pitchFamily="34" charset="0"/>
              </a:rPr>
              <a:t>MDI crossed (MDI-X) devices</a:t>
            </a:r>
          </a:p>
          <a:p>
            <a:pPr lvl="1"/>
            <a:r>
              <a:rPr lang="en-US" altLang="zh-CN" dirty="0">
                <a:latin typeface="Arial" panose="020B0604020202020204" pitchFamily="34" charset="0"/>
              </a:rPr>
              <a:t>MDI devices transmit on pins 1 and 2 and receive on pins 3 and 6</a:t>
            </a:r>
          </a:p>
          <a:p>
            <a:pPr lvl="2"/>
            <a:r>
              <a:rPr lang="en-US" altLang="zh-CN" dirty="0">
                <a:latin typeface="Arial" panose="020B0604020202020204" pitchFamily="34" charset="0"/>
              </a:rPr>
              <a:t>PC NICs and routers are examples</a:t>
            </a:r>
          </a:p>
          <a:p>
            <a:pPr lvl="1"/>
            <a:r>
              <a:rPr lang="en-US" altLang="zh-CN" dirty="0">
                <a:latin typeface="Arial" panose="020B0604020202020204" pitchFamily="34" charset="0"/>
              </a:rPr>
              <a:t>MDI-X devices receive on pins 1 and 2 and transmit on pins 3 and 6</a:t>
            </a:r>
          </a:p>
          <a:p>
            <a:pPr lvl="2"/>
            <a:r>
              <a:rPr lang="en-US" altLang="zh-CN" dirty="0" smtClean="0">
                <a:latin typeface="Arial" panose="020B0604020202020204" pitchFamily="34" charset="0"/>
              </a:rPr>
              <a:t>Usually hubs </a:t>
            </a:r>
            <a:r>
              <a:rPr lang="en-US" altLang="zh-CN" dirty="0">
                <a:latin typeface="Arial" panose="020B0604020202020204" pitchFamily="34" charset="0"/>
              </a:rPr>
              <a:t>and switches are examples</a:t>
            </a:r>
          </a:p>
          <a:p>
            <a:pPr lvl="1"/>
            <a:r>
              <a:rPr lang="en-US" altLang="zh-CN" dirty="0">
                <a:latin typeface="Arial" panose="020B0604020202020204" pitchFamily="34" charset="0"/>
              </a:rPr>
              <a:t>When two switches (or any other like devices) need to be connected, you use a crossover cable so that transmit and receive wires get </a:t>
            </a:r>
            <a:r>
              <a:rPr lang="en-US" altLang="zh-CN" dirty="0" smtClean="0">
                <a:latin typeface="Arial" panose="020B0604020202020204" pitchFamily="34" charset="0"/>
              </a:rPr>
              <a:t>crossed</a:t>
            </a:r>
          </a:p>
          <a:p>
            <a:pPr lvl="1"/>
            <a:r>
              <a:rPr lang="en-US" altLang="zh-CN" dirty="0" smtClean="0">
                <a:latin typeface="Arial" panose="020B0604020202020204" pitchFamily="34" charset="0"/>
              </a:rPr>
              <a:t>Some devices have “auto-sensing” ports that can detect whether you are trying to connect transmit wires to transmit wires</a:t>
            </a:r>
          </a:p>
          <a:p>
            <a:pPr lvl="2"/>
            <a:r>
              <a:rPr lang="en-US" altLang="zh-CN" dirty="0" smtClean="0">
                <a:latin typeface="Arial" panose="020B0604020202020204" pitchFamily="34" charset="0"/>
              </a:rPr>
              <a:t>The port can reconfigure transmit and receive wires, making a crossover cable unnecessary</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977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Structured Cabling: Managing and Installing a UTP Cable Plant</a:t>
            </a:r>
            <a:endParaRPr lang="zh-CN" altLang="en-US" dirty="0"/>
          </a:p>
        </p:txBody>
      </p:sp>
      <p:sp>
        <p:nvSpPr>
          <p:cNvPr id="3" name="Text Placeholder 2"/>
          <p:cNvSpPr>
            <a:spLocks noGrp="1"/>
          </p:cNvSpPr>
          <p:nvPr>
            <p:ph type="body" sz="quarter" idx="17"/>
          </p:nvPr>
        </p:nvSpPr>
        <p:spPr/>
        <p:txBody>
          <a:bodyPr/>
          <a:lstStyle/>
          <a:p>
            <a:r>
              <a:rPr lang="en-US" altLang="zh-CN" dirty="0" smtClean="0"/>
              <a:t>Why Two Transmit and Two Receive Wires?</a:t>
            </a:r>
          </a:p>
          <a:p>
            <a:pPr lvl="1"/>
            <a:r>
              <a:rPr lang="en-US" altLang="zh-CN" dirty="0">
                <a:latin typeface="Arial" panose="020B0604020202020204" pitchFamily="34" charset="0"/>
              </a:rPr>
              <a:t>One wire pair is used for transmit (labeled transmit+/transmit-) and one pair for receive (labeled receive+/receive-)</a:t>
            </a:r>
          </a:p>
          <a:p>
            <a:pPr lvl="1"/>
            <a:r>
              <a:rPr lang="en-US" altLang="zh-CN" dirty="0">
                <a:latin typeface="Arial" panose="020B0604020202020204" pitchFamily="34" charset="0"/>
              </a:rPr>
              <a:t>The plus and minus symbols indicate that the wires carry a positive </a:t>
            </a:r>
            <a:r>
              <a:rPr lang="en-US" altLang="zh-CN" dirty="0" smtClean="0">
                <a:latin typeface="Arial" panose="020B0604020202020204" pitchFamily="34" charset="0"/>
              </a:rPr>
              <a:t>or a </a:t>
            </a:r>
            <a:r>
              <a:rPr lang="en-US" altLang="zh-CN" dirty="0">
                <a:latin typeface="Arial" panose="020B0604020202020204" pitchFamily="34" charset="0"/>
              </a:rPr>
              <a:t>negative signal</a:t>
            </a:r>
          </a:p>
          <a:p>
            <a:pPr lvl="1"/>
            <a:r>
              <a:rPr lang="en-US" altLang="zh-CN" dirty="0">
                <a:latin typeface="Arial" panose="020B0604020202020204" pitchFamily="34" charset="0"/>
              </a:rPr>
              <a:t>This </a:t>
            </a:r>
            <a:r>
              <a:rPr lang="en-US" altLang="zh-CN" b="1" dirty="0">
                <a:latin typeface="Arial" panose="020B0604020202020204" pitchFamily="34" charset="0"/>
              </a:rPr>
              <a:t>differential signal </a:t>
            </a:r>
            <a:r>
              <a:rPr lang="en-US" altLang="zh-CN" dirty="0">
                <a:latin typeface="Arial" panose="020B0604020202020204" pitchFamily="34" charset="0"/>
              </a:rPr>
              <a:t>mitigates the effect of crosstalk and noise on the cable</a:t>
            </a:r>
          </a:p>
          <a:p>
            <a:endParaRPr lang="en-US" altLang="zh-CN" dirty="0"/>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56649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With </a:t>
            </a:r>
            <a:r>
              <a:rPr lang="en-US" altLang="zh-CN" b="1" dirty="0" smtClean="0">
                <a:latin typeface="Arial" panose="020B0604020202020204" pitchFamily="34" charset="0"/>
              </a:rPr>
              <a:t>fiber-optic cable</a:t>
            </a:r>
            <a:r>
              <a:rPr lang="en-US" altLang="zh-CN" dirty="0" smtClean="0">
                <a:latin typeface="Arial" panose="020B0604020202020204" pitchFamily="34" charset="0"/>
              </a:rPr>
              <a:t>, bits </a:t>
            </a:r>
            <a:r>
              <a:rPr lang="en-US" altLang="zh-CN" dirty="0">
                <a:latin typeface="Arial" panose="020B0604020202020204" pitchFamily="34" charset="0"/>
              </a:rPr>
              <a:t>are transmitted as pulses of light instead of electricity</a:t>
            </a:r>
          </a:p>
          <a:p>
            <a:pPr lvl="1"/>
            <a:r>
              <a:rPr lang="en-US" altLang="zh-CN" dirty="0" smtClean="0">
                <a:latin typeface="Arial" panose="020B0604020202020204" pitchFamily="34" charset="0"/>
              </a:rPr>
              <a:t>Makes it immune </a:t>
            </a:r>
            <a:r>
              <a:rPr lang="en-US" altLang="zh-CN" dirty="0">
                <a:latin typeface="Arial" panose="020B0604020202020204" pitchFamily="34" charset="0"/>
              </a:rPr>
              <a:t>to electrical interference </a:t>
            </a:r>
          </a:p>
          <a:p>
            <a:r>
              <a:rPr lang="en-US" altLang="zh-CN" dirty="0" smtClean="0">
                <a:latin typeface="Arial" panose="020B0604020202020204" pitchFamily="34" charset="0"/>
              </a:rPr>
              <a:t>Fiber-optic cable is highly </a:t>
            </a:r>
            <a:r>
              <a:rPr lang="en-US" altLang="zh-CN" dirty="0">
                <a:latin typeface="Arial" panose="020B0604020202020204" pitchFamily="34" charset="0"/>
              </a:rPr>
              <a:t>secure </a:t>
            </a:r>
            <a:r>
              <a:rPr lang="en-US" altLang="zh-CN" dirty="0" smtClean="0">
                <a:latin typeface="Arial" panose="020B0604020202020204" pitchFamily="34" charset="0"/>
              </a:rPr>
              <a:t>because </a:t>
            </a:r>
            <a:r>
              <a:rPr lang="en-US" altLang="zh-CN" dirty="0">
                <a:latin typeface="Arial" panose="020B0604020202020204" pitchFamily="34" charset="0"/>
              </a:rPr>
              <a:t>electronic eavesdropping is eliminated</a:t>
            </a:r>
          </a:p>
          <a:p>
            <a:r>
              <a:rPr lang="en-US" altLang="zh-CN" dirty="0" smtClean="0">
                <a:latin typeface="Arial" panose="020B0604020202020204" pitchFamily="34" charset="0"/>
              </a:rPr>
              <a:t>Composition of fiber-optic cable:</a:t>
            </a:r>
            <a:endParaRPr lang="en-US" altLang="zh-CN" dirty="0">
              <a:latin typeface="Arial" panose="020B0604020202020204" pitchFamily="34" charset="0"/>
            </a:endParaRPr>
          </a:p>
          <a:p>
            <a:pPr lvl="1"/>
            <a:r>
              <a:rPr lang="en-US" altLang="zh-CN" dirty="0">
                <a:latin typeface="Arial" panose="020B0604020202020204" pitchFamily="34" charset="0"/>
              </a:rPr>
              <a:t>A slender cylinder of glass fiber called the core is surrounded by a concentric layer of glass called the cladding</a:t>
            </a:r>
          </a:p>
          <a:p>
            <a:pPr lvl="1"/>
            <a:r>
              <a:rPr lang="en-US" altLang="zh-CN" dirty="0">
                <a:latin typeface="Arial" panose="020B0604020202020204" pitchFamily="34" charset="0"/>
              </a:rPr>
              <a:t>Fiber is then jacketed in a thin transparent plastic material called the buffer</a:t>
            </a:r>
          </a:p>
          <a:p>
            <a:r>
              <a:rPr lang="en-US" altLang="zh-CN" dirty="0" smtClean="0">
                <a:latin typeface="Arial" panose="020B0604020202020204" pitchFamily="34" charset="0"/>
              </a:rPr>
              <a:t>In most cases, each </a:t>
            </a:r>
            <a:r>
              <a:rPr lang="en-US" altLang="zh-CN" dirty="0">
                <a:latin typeface="Arial" panose="020B0604020202020204" pitchFamily="34" charset="0"/>
              </a:rPr>
              <a:t>fiber-optic strand carries data in only one direction</a:t>
            </a:r>
          </a:p>
          <a:p>
            <a:pPr lvl="1"/>
            <a:r>
              <a:rPr lang="en-US" altLang="zh-CN" dirty="0">
                <a:latin typeface="Arial" panose="020B0604020202020204" pitchFamily="34" charset="0"/>
              </a:rPr>
              <a:t>Network connections </a:t>
            </a:r>
            <a:r>
              <a:rPr lang="en-US" altLang="zh-CN" dirty="0" smtClean="0">
                <a:latin typeface="Arial" panose="020B0604020202020204" pitchFamily="34" charset="0"/>
              </a:rPr>
              <a:t>typically consist </a:t>
            </a:r>
            <a:r>
              <a:rPr lang="en-US" altLang="zh-CN" dirty="0">
                <a:latin typeface="Arial" panose="020B0604020202020204" pitchFamily="34" charset="0"/>
              </a:rPr>
              <a:t>of two or more strands</a:t>
            </a:r>
          </a:p>
          <a:p>
            <a:endParaRPr lang="zh-CN" altLang="en-US" dirty="0"/>
          </a:p>
        </p:txBody>
      </p:sp>
    </p:spTree>
    <p:extLst>
      <p:ext uri="{BB962C8B-B14F-4D97-AF65-F5344CB8AC3E}">
        <p14:creationId xmlns:p14="http://schemas.microsoft.com/office/powerpoint/2010/main" val="1743419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a:t>
            </a:r>
            <a:endParaRPr lang="zh-CN" altLang="en-US" dirty="0"/>
          </a:p>
        </p:txBody>
      </p:sp>
      <p:pic>
        <p:nvPicPr>
          <p:cNvPr id="5" name="Picture Placeholder 4" descr="Photograph of a fiber-optic cable. The optic fiber is a slender cylinder of glass fiber jacketed by colored plastic called the inner jacket. Illustration shows multiple such optic fibers surrounded by Kevlar, a strengthening material, all of which are enclosed in a plastic jacket.&#10;" title="Fiber-optic cabl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476290" y="1635215"/>
            <a:ext cx="5239419" cy="3977597"/>
          </a:xfrm>
        </p:spPr>
      </p:pic>
    </p:spTree>
    <p:extLst>
      <p:ext uri="{BB962C8B-B14F-4D97-AF65-F5344CB8AC3E}">
        <p14:creationId xmlns:p14="http://schemas.microsoft.com/office/powerpoint/2010/main" val="158574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Criteria for Choosing Network Media</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Bandwidth </a:t>
            </a:r>
            <a:r>
              <a:rPr lang="en-US" altLang="zh-CN" dirty="0" smtClean="0">
                <a:latin typeface="Arial" panose="020B0604020202020204" pitchFamily="34" charset="0"/>
              </a:rPr>
              <a:t>Rating</a:t>
            </a:r>
          </a:p>
          <a:p>
            <a:pPr lvl="1"/>
            <a:r>
              <a:rPr lang="en-US" altLang="zh-CN" dirty="0" smtClean="0">
                <a:latin typeface="Arial" panose="020B0604020202020204" pitchFamily="34" charset="0"/>
              </a:rPr>
              <a:t>Bandwidth is the number </a:t>
            </a:r>
            <a:r>
              <a:rPr lang="en-US" altLang="zh-CN" dirty="0">
                <a:latin typeface="Arial" panose="020B0604020202020204" pitchFamily="34" charset="0"/>
              </a:rPr>
              <a:t>of bits per second that can be transmitted across a medium</a:t>
            </a:r>
          </a:p>
          <a:p>
            <a:pPr lvl="1"/>
            <a:r>
              <a:rPr lang="en-US" altLang="zh-CN" dirty="0">
                <a:latin typeface="Arial" panose="020B0604020202020204" pitchFamily="34" charset="0"/>
              </a:rPr>
              <a:t>A factor determining bandwidth is how bit signals are represented on the medium (called </a:t>
            </a:r>
            <a:r>
              <a:rPr lang="en-US" altLang="zh-CN" b="1" dirty="0">
                <a:latin typeface="Arial" panose="020B0604020202020204" pitchFamily="34" charset="0"/>
              </a:rPr>
              <a:t>encoding</a:t>
            </a:r>
            <a:r>
              <a:rPr lang="en-US" altLang="zh-CN" dirty="0">
                <a:latin typeface="Arial" panose="020B0604020202020204" pitchFamily="34" charset="0"/>
              </a:rPr>
              <a:t>)</a:t>
            </a:r>
          </a:p>
          <a:p>
            <a:pPr lvl="1"/>
            <a:r>
              <a:rPr lang="en-US" altLang="zh-CN" dirty="0">
                <a:latin typeface="Arial" panose="020B0604020202020204" pitchFamily="34" charset="0"/>
              </a:rPr>
              <a:t>When possible, choose a cabling category that’s compatible with the standard you want to implement now but will support growth and faster speeds</a:t>
            </a:r>
          </a:p>
          <a:p>
            <a:r>
              <a:rPr lang="en-US" altLang="zh-CN" dirty="0">
                <a:latin typeface="Arial" panose="020B0604020202020204" pitchFamily="34" charset="0"/>
              </a:rPr>
              <a:t>Maximum Segment Length </a:t>
            </a:r>
            <a:endParaRPr lang="en-US" altLang="zh-CN" dirty="0" smtClean="0">
              <a:latin typeface="Arial" panose="020B0604020202020204" pitchFamily="34" charset="0"/>
            </a:endParaRPr>
          </a:p>
          <a:p>
            <a:pPr lvl="1"/>
            <a:r>
              <a:rPr lang="en-US" altLang="zh-CN" dirty="0" smtClean="0">
                <a:latin typeface="Arial" panose="020B0604020202020204" pitchFamily="34" charset="0"/>
              </a:rPr>
              <a:t>A </a:t>
            </a:r>
            <a:r>
              <a:rPr lang="en-US" altLang="zh-CN" b="1" dirty="0" smtClean="0">
                <a:latin typeface="Arial" panose="020B0604020202020204" pitchFamily="34" charset="0"/>
              </a:rPr>
              <a:t>cable segment </a:t>
            </a:r>
            <a:r>
              <a:rPr lang="en-US" altLang="zh-CN" dirty="0" smtClean="0">
                <a:latin typeface="Arial" panose="020B0604020202020204" pitchFamily="34" charset="0"/>
              </a:rPr>
              <a:t>is a length of cable between two network devices</a:t>
            </a:r>
          </a:p>
          <a:p>
            <a:pPr lvl="2"/>
            <a:r>
              <a:rPr lang="en-US" altLang="zh-CN" dirty="0" smtClean="0">
                <a:latin typeface="Arial" panose="020B0604020202020204" pitchFamily="34" charset="0"/>
              </a:rPr>
              <a:t>Intermediate passive devices, such as wall jacks, are considered part of the total segment length</a:t>
            </a:r>
            <a:endParaRPr lang="en-US" altLang="zh-CN" dirty="0">
              <a:latin typeface="Arial" panose="020B0604020202020204" pitchFamily="34" charset="0"/>
            </a:endParaRPr>
          </a:p>
          <a:p>
            <a:pPr lvl="1"/>
            <a:r>
              <a:rPr lang="en-US" altLang="zh-CN" dirty="0" smtClean="0">
                <a:latin typeface="Arial" panose="020B0604020202020204" pitchFamily="34" charset="0"/>
              </a:rPr>
              <a:t>Each </a:t>
            </a:r>
            <a:r>
              <a:rPr lang="en-US" altLang="zh-CN" dirty="0">
                <a:latin typeface="Arial" panose="020B0604020202020204" pitchFamily="34" charset="0"/>
              </a:rPr>
              <a:t>cable type can transport data only so far before its signals begin to weaken beyond what can be read by a receiving device (called attenuation)</a:t>
            </a:r>
          </a:p>
          <a:p>
            <a:endParaRPr lang="zh-CN" altLang="en-US" dirty="0"/>
          </a:p>
        </p:txBody>
      </p:sp>
    </p:spTree>
    <p:extLst>
      <p:ext uri="{BB962C8B-B14F-4D97-AF65-F5344CB8AC3E}">
        <p14:creationId xmlns:p14="http://schemas.microsoft.com/office/powerpoint/2010/main" val="892304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Fiber-optic cable used as backbone cabling often comes in bundles of 12 or more fiber strands</a:t>
            </a:r>
          </a:p>
          <a:p>
            <a:pPr lvl="1"/>
            <a:r>
              <a:rPr lang="en-US" altLang="zh-CN" dirty="0">
                <a:latin typeface="Arial" panose="020B0604020202020204" pitchFamily="34" charset="0"/>
              </a:rPr>
              <a:t>Even </a:t>
            </a:r>
            <a:r>
              <a:rPr lang="en-US" altLang="zh-CN" dirty="0" smtClean="0">
                <a:latin typeface="Arial" panose="020B0604020202020204" pitchFamily="34" charset="0"/>
              </a:rPr>
              <a:t>if you are only </a:t>
            </a:r>
            <a:r>
              <a:rPr lang="en-US" altLang="zh-CN" dirty="0">
                <a:latin typeface="Arial" panose="020B0604020202020204" pitchFamily="34" charset="0"/>
              </a:rPr>
              <a:t>using 2 in the backbone, running more is a good idea so that you are ready for any future expansion</a:t>
            </a:r>
          </a:p>
          <a:p>
            <a:r>
              <a:rPr lang="en-US" altLang="zh-CN" dirty="0">
                <a:latin typeface="Arial" panose="020B0604020202020204" pitchFamily="34" charset="0"/>
              </a:rPr>
              <a:t>Some testing has shown that glass fibers can carry several terabits (1000 gigabits) per second</a:t>
            </a:r>
          </a:p>
          <a:p>
            <a:pPr lvl="1"/>
            <a:r>
              <a:rPr lang="en-US" altLang="zh-CN" dirty="0">
                <a:latin typeface="Arial" panose="020B0604020202020204" pitchFamily="34" charset="0"/>
              </a:rPr>
              <a:t>Fiber-optic cable may one day replace copper for all types of network connections</a:t>
            </a:r>
          </a:p>
          <a:p>
            <a:r>
              <a:rPr lang="en-US" altLang="zh-CN" dirty="0" smtClean="0"/>
              <a:t>Table 4-5 on the following slide summarizes fiber-optic characteristics</a:t>
            </a:r>
            <a:endParaRPr lang="zh-CN" altLang="en-US" dirty="0"/>
          </a:p>
        </p:txBody>
      </p:sp>
    </p:spTree>
    <p:extLst>
      <p:ext uri="{BB962C8B-B14F-4D97-AF65-F5344CB8AC3E}">
        <p14:creationId xmlns:p14="http://schemas.microsoft.com/office/powerpoint/2010/main" val="656326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Fiber-Optic Cable</a:t>
            </a:r>
            <a:endParaRPr lang="zh-CN" altLang="en-US" dirty="0"/>
          </a:p>
        </p:txBody>
      </p:sp>
      <p:graphicFrame>
        <p:nvGraphicFramePr>
          <p:cNvPr id="4" name="Table Placeholder 3" descr="&quot;A table titled, Fiber-optic cable characteristics. The Table has 8 Rows and 2 columns. The columns have the following headings from left to right. Characteristic, Value. The Row entries are as follows. &#10;Row 1. Characteristic, Maximum cable length; Value, 2 k m (6562 feet) to 100 k m (62.14 miles). &#10;Row 2. Characteristic, Bandwidth; Value, 10, 40, and 100 G b p s and higher. &#10;Row 3. Characteristic, Bend radius; Value, 30 degrees per foot. &#10;Row 4. Characteristic, Installation and maintenance; Value, Difficult to install and reroute; sensitive to strain and bending. &#10;Row 5. Characteristic, Cost; Value, Most expensive of all cabling options. &#10;Row 6. Characteristic, Connector type; Value, Several types (see bulleted list in the next section). &#10;Row 7. Characteristic, Security; Value, Not susceptible to eavesdropping. &#10;Row 8. Characteristic, Interference rating; Value, None; least susceptible of all cable types.                    &#10;&quot;&#10;" title="Table 4-5"/>
          <p:cNvGraphicFramePr>
            <a:graphicFrameLocks noGrp="1"/>
          </p:cNvGraphicFramePr>
          <p:nvPr>
            <p:ph type="tbl" sz="quarter" idx="10"/>
            <p:extLst>
              <p:ext uri="{D42A27DB-BD31-4B8C-83A1-F6EECF244321}">
                <p14:modId xmlns:p14="http://schemas.microsoft.com/office/powerpoint/2010/main" val="1305388987"/>
              </p:ext>
            </p:extLst>
          </p:nvPr>
        </p:nvGraphicFramePr>
        <p:xfrm>
          <a:off x="1895475" y="2019300"/>
          <a:ext cx="8128000" cy="3337560"/>
        </p:xfrm>
        <a:graphic>
          <a:graphicData uri="http://schemas.openxmlformats.org/drawingml/2006/table">
            <a:tbl>
              <a:tblPr firstRow="1" bandRow="1">
                <a:tableStyleId>{5C22544A-7EE6-4342-B048-85BDC9FD1C3A}</a:tableStyleId>
              </a:tblPr>
              <a:tblGrid>
                <a:gridCol w="2996014">
                  <a:extLst>
                    <a:ext uri="{9D8B030D-6E8A-4147-A177-3AD203B41FA5}">
                      <a16:colId xmlns:a16="http://schemas.microsoft.com/office/drawing/2014/main" val="20000"/>
                    </a:ext>
                  </a:extLst>
                </a:gridCol>
                <a:gridCol w="5131986">
                  <a:extLst>
                    <a:ext uri="{9D8B030D-6E8A-4147-A177-3AD203B41FA5}">
                      <a16:colId xmlns:a16="http://schemas.microsoft.com/office/drawing/2014/main" val="20001"/>
                    </a:ext>
                  </a:extLst>
                </a:gridCol>
              </a:tblGrid>
              <a:tr h="370840">
                <a:tc>
                  <a:txBody>
                    <a:bodyPr/>
                    <a:lstStyle/>
                    <a:p>
                      <a:r>
                        <a:rPr lang="en-US" altLang="zh-CN" sz="1400" dirty="0" smtClean="0"/>
                        <a:t>Characteristic</a:t>
                      </a:r>
                      <a:endParaRPr lang="zh-CN" altLang="en-US" sz="1400" dirty="0"/>
                    </a:p>
                  </a:txBody>
                  <a:tcPr/>
                </a:tc>
                <a:tc>
                  <a:txBody>
                    <a:bodyPr/>
                    <a:lstStyle/>
                    <a:p>
                      <a:r>
                        <a:rPr lang="en-US" altLang="zh-CN" sz="1400" dirty="0" smtClean="0"/>
                        <a:t>Value</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b="1" dirty="0" smtClean="0">
                          <a:solidFill>
                            <a:srgbClr val="000000"/>
                          </a:solidFill>
                        </a:rPr>
                        <a:t>Maximum cable length</a:t>
                      </a:r>
                      <a:endParaRPr lang="zh-CN" altLang="en-US" sz="1400" b="1" dirty="0">
                        <a:solidFill>
                          <a:srgbClr val="000000"/>
                        </a:solidFill>
                      </a:endParaRPr>
                    </a:p>
                  </a:txBody>
                  <a:tcPr/>
                </a:tc>
                <a:tc>
                  <a:txBody>
                    <a:bodyPr/>
                    <a:lstStyle/>
                    <a:p>
                      <a:r>
                        <a:rPr lang="en-US" altLang="zh-CN" sz="1400" dirty="0" smtClean="0">
                          <a:solidFill>
                            <a:srgbClr val="000000"/>
                          </a:solidFill>
                        </a:rPr>
                        <a:t>2 km (6562 ft) to 100 km (62.14 miles)</a:t>
                      </a:r>
                      <a:endParaRPr lang="zh-CN" altLang="en-US" sz="14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altLang="zh-CN" sz="1400" b="1" dirty="0" smtClean="0">
                          <a:solidFill>
                            <a:srgbClr val="000000"/>
                          </a:solidFill>
                        </a:rPr>
                        <a:t>Bandwidth</a:t>
                      </a:r>
                      <a:endParaRPr lang="zh-CN" altLang="en-US" sz="1400" b="1" dirty="0">
                        <a:solidFill>
                          <a:srgbClr val="000000"/>
                        </a:solidFill>
                      </a:endParaRPr>
                    </a:p>
                  </a:txBody>
                  <a:tcPr/>
                </a:tc>
                <a:tc>
                  <a:txBody>
                    <a:bodyPr/>
                    <a:lstStyle/>
                    <a:p>
                      <a:r>
                        <a:rPr lang="en-US" altLang="zh-CN" sz="1400" dirty="0" smtClean="0">
                          <a:solidFill>
                            <a:srgbClr val="000000"/>
                          </a:solidFill>
                        </a:rPr>
                        <a:t>10, 40,</a:t>
                      </a:r>
                      <a:r>
                        <a:rPr lang="en-US" altLang="zh-CN" sz="1400" baseline="0" dirty="0" smtClean="0">
                          <a:solidFill>
                            <a:srgbClr val="000000"/>
                          </a:solidFill>
                        </a:rPr>
                        <a:t> and 100 Gbps and higher</a:t>
                      </a:r>
                      <a:endParaRPr lang="zh-CN" alt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altLang="zh-CN" sz="1400" b="1" dirty="0" smtClean="0">
                          <a:solidFill>
                            <a:srgbClr val="000000"/>
                          </a:solidFill>
                        </a:rPr>
                        <a:t>Bend radius</a:t>
                      </a:r>
                      <a:endParaRPr lang="zh-CN" altLang="en-US" sz="1400" b="1" dirty="0">
                        <a:solidFill>
                          <a:srgbClr val="000000"/>
                        </a:solidFill>
                      </a:endParaRPr>
                    </a:p>
                  </a:txBody>
                  <a:tcPr/>
                </a:tc>
                <a:tc>
                  <a:txBody>
                    <a:bodyPr/>
                    <a:lstStyle/>
                    <a:p>
                      <a:r>
                        <a:rPr lang="en-US" altLang="zh-CN" sz="1400" dirty="0" smtClean="0">
                          <a:solidFill>
                            <a:srgbClr val="000000"/>
                          </a:solidFill>
                        </a:rPr>
                        <a:t>30 degrees per foot</a:t>
                      </a:r>
                      <a:endParaRPr lang="zh-CN" altLang="en-US" sz="14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altLang="zh-CN" sz="1400" b="1" dirty="0" smtClean="0">
                          <a:solidFill>
                            <a:srgbClr val="000000"/>
                          </a:solidFill>
                        </a:rPr>
                        <a:t>Installation and maintenance</a:t>
                      </a:r>
                      <a:endParaRPr lang="zh-CN" altLang="en-US" sz="1400" b="1" dirty="0">
                        <a:solidFill>
                          <a:srgbClr val="000000"/>
                        </a:solidFill>
                      </a:endParaRPr>
                    </a:p>
                  </a:txBody>
                  <a:tcPr/>
                </a:tc>
                <a:tc>
                  <a:txBody>
                    <a:bodyPr/>
                    <a:lstStyle/>
                    <a:p>
                      <a:r>
                        <a:rPr lang="en-US" altLang="zh-CN" sz="1400" dirty="0" smtClean="0">
                          <a:solidFill>
                            <a:srgbClr val="000000"/>
                          </a:solidFill>
                        </a:rPr>
                        <a:t>Difficult to install and reroute; sensitive to strain and bending</a:t>
                      </a:r>
                      <a:endParaRPr lang="zh-CN" altLang="en-US" sz="14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altLang="zh-CN" sz="1400" b="1" dirty="0" smtClean="0">
                          <a:solidFill>
                            <a:srgbClr val="000000"/>
                          </a:solidFill>
                        </a:rPr>
                        <a:t>Cost</a:t>
                      </a:r>
                      <a:endParaRPr lang="zh-CN" altLang="en-US" sz="1400" b="1" dirty="0">
                        <a:solidFill>
                          <a:srgbClr val="000000"/>
                        </a:solidFill>
                      </a:endParaRPr>
                    </a:p>
                  </a:txBody>
                  <a:tcPr/>
                </a:tc>
                <a:tc>
                  <a:txBody>
                    <a:bodyPr/>
                    <a:lstStyle/>
                    <a:p>
                      <a:r>
                        <a:rPr lang="en-US" altLang="zh-CN" sz="1400" dirty="0" smtClean="0">
                          <a:solidFill>
                            <a:srgbClr val="000000"/>
                          </a:solidFill>
                        </a:rPr>
                        <a:t>Most expensive of all cabling options</a:t>
                      </a:r>
                      <a:endParaRPr lang="zh-CN" altLang="en-US" sz="14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altLang="zh-CN" sz="1400" b="1" dirty="0" smtClean="0">
                          <a:solidFill>
                            <a:srgbClr val="000000"/>
                          </a:solidFill>
                        </a:rPr>
                        <a:t>Connector type</a:t>
                      </a:r>
                      <a:endParaRPr lang="zh-CN" altLang="en-US" sz="1400" b="1" dirty="0">
                        <a:solidFill>
                          <a:srgbClr val="000000"/>
                        </a:solidFill>
                      </a:endParaRPr>
                    </a:p>
                  </a:txBody>
                  <a:tcPr/>
                </a:tc>
                <a:tc>
                  <a:txBody>
                    <a:bodyPr/>
                    <a:lstStyle/>
                    <a:p>
                      <a:r>
                        <a:rPr lang="en-US" altLang="zh-CN" sz="1400" dirty="0" smtClean="0">
                          <a:solidFill>
                            <a:srgbClr val="000000"/>
                          </a:solidFill>
                        </a:rPr>
                        <a:t>Several types (see bulleted</a:t>
                      </a:r>
                      <a:r>
                        <a:rPr lang="en-US" altLang="zh-CN" sz="1400" baseline="0" dirty="0" smtClean="0">
                          <a:solidFill>
                            <a:srgbClr val="000000"/>
                          </a:solidFill>
                        </a:rPr>
                        <a:t> list in the next section)</a:t>
                      </a:r>
                      <a:endParaRPr lang="zh-CN" altLang="en-US" sz="14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altLang="zh-CN" sz="1400" b="1" dirty="0" smtClean="0">
                          <a:solidFill>
                            <a:srgbClr val="000000"/>
                          </a:solidFill>
                        </a:rPr>
                        <a:t>Security</a:t>
                      </a:r>
                      <a:endParaRPr lang="zh-CN" altLang="en-US" sz="1400" b="1" dirty="0">
                        <a:solidFill>
                          <a:srgbClr val="000000"/>
                        </a:solidFill>
                      </a:endParaRPr>
                    </a:p>
                  </a:txBody>
                  <a:tcPr/>
                </a:tc>
                <a:tc>
                  <a:txBody>
                    <a:bodyPr/>
                    <a:lstStyle/>
                    <a:p>
                      <a:r>
                        <a:rPr lang="en-US" altLang="zh-CN" sz="1400" dirty="0" smtClean="0">
                          <a:solidFill>
                            <a:srgbClr val="000000"/>
                          </a:solidFill>
                        </a:rPr>
                        <a:t>Not susceptible to eavesdropping</a:t>
                      </a:r>
                      <a:endParaRPr lang="zh-CN" altLang="en-US" sz="14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altLang="zh-CN" sz="1400" b="1" dirty="0" smtClean="0">
                          <a:solidFill>
                            <a:srgbClr val="000000"/>
                          </a:solidFill>
                        </a:rPr>
                        <a:t>Interference rating</a:t>
                      </a:r>
                      <a:endParaRPr lang="zh-CN" altLang="en-US" sz="1400" b="1" dirty="0">
                        <a:solidFill>
                          <a:srgbClr val="000000"/>
                        </a:solidFill>
                      </a:endParaRPr>
                    </a:p>
                  </a:txBody>
                  <a:tcPr/>
                </a:tc>
                <a:tc>
                  <a:txBody>
                    <a:bodyPr/>
                    <a:lstStyle/>
                    <a:p>
                      <a:r>
                        <a:rPr lang="en-US" altLang="zh-CN" sz="1400" dirty="0" smtClean="0">
                          <a:solidFill>
                            <a:srgbClr val="000000"/>
                          </a:solidFill>
                        </a:rPr>
                        <a:t>None; least susceptible of</a:t>
                      </a:r>
                      <a:r>
                        <a:rPr lang="en-US" altLang="zh-CN" sz="1400" baseline="0" dirty="0" smtClean="0">
                          <a:solidFill>
                            <a:srgbClr val="000000"/>
                          </a:solidFill>
                        </a:rPr>
                        <a:t> all cable types</a:t>
                      </a:r>
                      <a:endParaRPr lang="zh-CN" altLang="en-US" sz="14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131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Fiber-Optic Connectors</a:t>
            </a:r>
            <a:endParaRPr lang="zh-CN" altLang="en-US" dirty="0"/>
          </a:p>
        </p:txBody>
      </p:sp>
      <p:sp>
        <p:nvSpPr>
          <p:cNvPr id="3" name="Text Placeholder 2"/>
          <p:cNvSpPr>
            <a:spLocks noGrp="1"/>
          </p:cNvSpPr>
          <p:nvPr>
            <p:ph type="body" sz="quarter" idx="17"/>
          </p:nvPr>
        </p:nvSpPr>
        <p:spPr>
          <a:xfrm>
            <a:off x="427693" y="1164475"/>
            <a:ext cx="10711543" cy="4394200"/>
          </a:xfrm>
        </p:spPr>
        <p:txBody>
          <a:bodyPr/>
          <a:lstStyle/>
          <a:p>
            <a:r>
              <a:rPr lang="en-US" altLang="zh-CN" dirty="0"/>
              <a:t>Types of connectors:</a:t>
            </a:r>
          </a:p>
          <a:p>
            <a:pPr lvl="1"/>
            <a:r>
              <a:rPr lang="en-US" altLang="zh-CN" dirty="0" smtClean="0"/>
              <a:t>Straight </a:t>
            </a:r>
            <a:r>
              <a:rPr lang="en-US" altLang="zh-CN" dirty="0"/>
              <a:t>connection (SC</a:t>
            </a:r>
            <a:r>
              <a:rPr lang="en-US" altLang="zh-CN" dirty="0" smtClean="0"/>
              <a:t>)</a:t>
            </a:r>
          </a:p>
          <a:p>
            <a:pPr lvl="1"/>
            <a:r>
              <a:rPr lang="en-US" altLang="zh-CN" dirty="0"/>
              <a:t>Straight tip (ST)</a:t>
            </a:r>
          </a:p>
          <a:p>
            <a:pPr lvl="1"/>
            <a:r>
              <a:rPr lang="en-US" altLang="zh-CN" dirty="0" smtClean="0"/>
              <a:t>Mechanical </a:t>
            </a:r>
            <a:r>
              <a:rPr lang="en-US" altLang="zh-CN" dirty="0"/>
              <a:t>transfer registered jack (MT-RJ)</a:t>
            </a:r>
          </a:p>
          <a:p>
            <a:pPr lvl="1"/>
            <a:r>
              <a:rPr lang="en-US" altLang="zh-CN" dirty="0"/>
              <a:t>Locking connection (LC)</a:t>
            </a:r>
          </a:p>
          <a:p>
            <a:pPr lvl="1"/>
            <a:r>
              <a:rPr lang="en-US" altLang="zh-CN" dirty="0" smtClean="0"/>
              <a:t>Fiber </a:t>
            </a:r>
            <a:r>
              <a:rPr lang="en-US" altLang="zh-CN" dirty="0"/>
              <a:t>channel or ferrule connector (FC)</a:t>
            </a:r>
          </a:p>
          <a:p>
            <a:pPr lvl="1"/>
            <a:r>
              <a:rPr lang="en-US" altLang="zh-CN" dirty="0"/>
              <a:t>Medium interface connector (MIC)</a:t>
            </a:r>
          </a:p>
          <a:p>
            <a:pPr lvl="1"/>
            <a:r>
              <a:rPr lang="en-US" altLang="zh-CN" dirty="0"/>
              <a:t>Subminiature type A (SMA)</a:t>
            </a:r>
          </a:p>
          <a:p>
            <a:endParaRPr lang="zh-CN" altLang="en-US" dirty="0"/>
          </a:p>
        </p:txBody>
      </p:sp>
      <p:pic>
        <p:nvPicPr>
          <p:cNvPr id="4" name="Picture Placeholder 4" descr="Photograph showing varieties of connectors for fiber-optic media. The following connectors are seen. S C connector. S T connector. M T - R J connector. L C connector.&#10;" title="Fiber-optic connec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64475"/>
            <a:ext cx="5737130" cy="4014921"/>
          </a:xfrm>
          <a:prstGeom prst="rect">
            <a:avLst/>
          </a:prstGeom>
        </p:spPr>
      </p:pic>
    </p:spTree>
    <p:extLst>
      <p:ext uri="{BB962C8B-B14F-4D97-AF65-F5344CB8AC3E}">
        <p14:creationId xmlns:p14="http://schemas.microsoft.com/office/powerpoint/2010/main" val="3795791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Fiber-Optic Installation</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Installing fiber-optic networks is more </a:t>
            </a:r>
            <a:r>
              <a:rPr lang="en-US" altLang="zh-CN" dirty="0">
                <a:latin typeface="Arial" panose="020B0604020202020204" pitchFamily="34" charset="0"/>
              </a:rPr>
              <a:t>difficult </a:t>
            </a:r>
            <a:r>
              <a:rPr lang="en-US" altLang="zh-CN" dirty="0" smtClean="0">
                <a:latin typeface="Arial" panose="020B0604020202020204" pitchFamily="34" charset="0"/>
              </a:rPr>
              <a:t>than installing copper media</a:t>
            </a:r>
          </a:p>
          <a:p>
            <a:pPr lvl="1"/>
            <a:r>
              <a:rPr lang="en-US" altLang="zh-CN" dirty="0" smtClean="0">
                <a:latin typeface="Arial" panose="020B0604020202020204" pitchFamily="34" charset="0"/>
              </a:rPr>
              <a:t>However</a:t>
            </a:r>
            <a:r>
              <a:rPr lang="en-US" altLang="zh-CN" dirty="0">
                <a:latin typeface="Arial" panose="020B0604020202020204" pitchFamily="34" charset="0"/>
              </a:rPr>
              <a:t>, advances in connector technology </a:t>
            </a:r>
            <a:r>
              <a:rPr lang="en-US" altLang="zh-CN" dirty="0" smtClean="0">
                <a:latin typeface="Arial" panose="020B0604020202020204" pitchFamily="34" charset="0"/>
              </a:rPr>
              <a:t>are </a:t>
            </a:r>
            <a:r>
              <a:rPr lang="en-US" altLang="zh-CN" dirty="0">
                <a:latin typeface="Arial" panose="020B0604020202020204" pitchFamily="34" charset="0"/>
              </a:rPr>
              <a:t>closing the gap</a:t>
            </a:r>
          </a:p>
          <a:p>
            <a:r>
              <a:rPr lang="en-US" altLang="zh-CN" dirty="0">
                <a:latin typeface="Arial" panose="020B0604020202020204" pitchFamily="34" charset="0"/>
              </a:rPr>
              <a:t>Connectors and test equipment required for termination are still more expensive than copper</a:t>
            </a:r>
          </a:p>
          <a:p>
            <a:r>
              <a:rPr lang="en-US" altLang="zh-CN" dirty="0">
                <a:latin typeface="Arial" panose="020B0604020202020204" pitchFamily="34" charset="0"/>
              </a:rPr>
              <a:t>There are many methods for terminating fiber-optic cables because of the many connectors and cable types available</a:t>
            </a:r>
          </a:p>
          <a:p>
            <a:pPr lvl="1"/>
            <a:r>
              <a:rPr lang="en-US" altLang="zh-CN" dirty="0">
                <a:latin typeface="Arial" panose="020B0604020202020204" pitchFamily="34" charset="0"/>
              </a:rPr>
              <a:t>Installation details are beyond the scope of this book</a:t>
            </a:r>
          </a:p>
          <a:p>
            <a:r>
              <a:rPr lang="en-US" altLang="zh-CN" dirty="0" smtClean="0"/>
              <a:t>Some tools in a typical fiber-optic termination kit include:</a:t>
            </a:r>
          </a:p>
          <a:p>
            <a:pPr lvl="1"/>
            <a:r>
              <a:rPr lang="en-US" altLang="zh-CN" dirty="0" smtClean="0"/>
              <a:t>Buffer tube stripper</a:t>
            </a:r>
            <a:r>
              <a:rPr lang="zh-CN" altLang="en-US" dirty="0" smtClean="0"/>
              <a:t> </a:t>
            </a:r>
            <a:r>
              <a:rPr lang="en-US" altLang="zh-CN" dirty="0" smtClean="0"/>
              <a:t>and cable stripper</a:t>
            </a:r>
          </a:p>
          <a:p>
            <a:pPr lvl="1"/>
            <a:r>
              <a:rPr lang="en-US" altLang="zh-CN" dirty="0" smtClean="0"/>
              <a:t>Crimper</a:t>
            </a:r>
          </a:p>
          <a:p>
            <a:pPr lvl="1"/>
            <a:r>
              <a:rPr lang="en-US" altLang="zh-CN" dirty="0" smtClean="0"/>
              <a:t>Diamond cleaver</a:t>
            </a:r>
          </a:p>
          <a:p>
            <a:pPr lvl="1"/>
            <a:r>
              <a:rPr lang="en-US" altLang="zh-CN" dirty="0" smtClean="0"/>
              <a:t>Inspection scope</a:t>
            </a:r>
          </a:p>
          <a:p>
            <a:pPr lvl="1"/>
            <a:r>
              <a:rPr lang="en-US" altLang="zh-CN" dirty="0" smtClean="0"/>
              <a:t>Polishing tool</a:t>
            </a:r>
          </a:p>
        </p:txBody>
      </p:sp>
    </p:spTree>
    <p:extLst>
      <p:ext uri="{BB962C8B-B14F-4D97-AF65-F5344CB8AC3E}">
        <p14:creationId xmlns:p14="http://schemas.microsoft.com/office/powerpoint/2010/main" val="56933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Fiber-Optic Cable Types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Single-mode fiber (SMF</a:t>
            </a:r>
            <a:r>
              <a:rPr lang="en-US" altLang="zh-CN" dirty="0" smtClean="0">
                <a:latin typeface="Arial" panose="020B0604020202020204" pitchFamily="34" charset="0"/>
              </a:rPr>
              <a:t>):</a:t>
            </a:r>
            <a:endParaRPr lang="en-US" altLang="zh-CN" dirty="0">
              <a:latin typeface="Arial" panose="020B0604020202020204" pitchFamily="34" charset="0"/>
            </a:endParaRPr>
          </a:p>
          <a:p>
            <a:pPr lvl="1"/>
            <a:r>
              <a:rPr lang="en-US" altLang="zh-CN" dirty="0">
                <a:latin typeface="Arial" panose="020B0604020202020204" pitchFamily="34" charset="0"/>
              </a:rPr>
              <a:t>Includes a single, small-diameter fiber at the core (8 microns)</a:t>
            </a:r>
          </a:p>
          <a:p>
            <a:pPr lvl="1"/>
            <a:r>
              <a:rPr lang="en-US" altLang="zh-CN" dirty="0">
                <a:latin typeface="Arial" panose="020B0604020202020204" pitchFamily="34" charset="0"/>
              </a:rPr>
              <a:t>Generally works with laser-based emitters</a:t>
            </a:r>
          </a:p>
          <a:p>
            <a:pPr lvl="1"/>
            <a:r>
              <a:rPr lang="en-US" altLang="zh-CN" dirty="0">
                <a:latin typeface="Arial" panose="020B0604020202020204" pitchFamily="34" charset="0"/>
              </a:rPr>
              <a:t>Spans the longest distances</a:t>
            </a:r>
          </a:p>
          <a:p>
            <a:pPr lvl="1"/>
            <a:r>
              <a:rPr lang="en-US" altLang="zh-CN" dirty="0">
                <a:latin typeface="Arial" panose="020B0604020202020204" pitchFamily="34" charset="0"/>
              </a:rPr>
              <a:t>Used in higher-bandwidth applications</a:t>
            </a:r>
          </a:p>
          <a:p>
            <a:r>
              <a:rPr lang="en-US" altLang="zh-CN" dirty="0">
                <a:latin typeface="Arial" panose="020B0604020202020204" pitchFamily="34" charset="0"/>
              </a:rPr>
              <a:t>Multimode fiber (MMF) </a:t>
            </a:r>
            <a:r>
              <a:rPr lang="en-US" altLang="zh-CN" dirty="0" smtClean="0">
                <a:latin typeface="Arial" panose="020B0604020202020204" pitchFamily="34" charset="0"/>
              </a:rPr>
              <a:t>:</a:t>
            </a:r>
            <a:endParaRPr lang="en-US" altLang="zh-CN" dirty="0">
              <a:latin typeface="Arial" panose="020B0604020202020204" pitchFamily="34" charset="0"/>
            </a:endParaRPr>
          </a:p>
          <a:p>
            <a:pPr lvl="1"/>
            <a:r>
              <a:rPr lang="en-US" altLang="zh-CN" dirty="0">
                <a:latin typeface="Arial" panose="020B0604020202020204" pitchFamily="34" charset="0"/>
              </a:rPr>
              <a:t>Larger diameter fiber at the core (50 and 62.5 microns)</a:t>
            </a:r>
          </a:p>
          <a:p>
            <a:pPr lvl="1"/>
            <a:r>
              <a:rPr lang="en-US" altLang="zh-CN" dirty="0">
                <a:latin typeface="Arial" panose="020B0604020202020204" pitchFamily="34" charset="0"/>
              </a:rPr>
              <a:t>Costs less than SMF</a:t>
            </a:r>
          </a:p>
          <a:p>
            <a:pPr lvl="1"/>
            <a:r>
              <a:rPr lang="en-US" altLang="zh-CN" dirty="0">
                <a:latin typeface="Arial" panose="020B0604020202020204" pitchFamily="34" charset="0"/>
              </a:rPr>
              <a:t>Works with lower-power light emitting diodes (LEDs)</a:t>
            </a:r>
          </a:p>
          <a:p>
            <a:pPr lvl="1"/>
            <a:r>
              <a:rPr lang="en-US" altLang="zh-CN" dirty="0">
                <a:latin typeface="Arial" panose="020B0604020202020204" pitchFamily="34" charset="0"/>
              </a:rPr>
              <a:t>Spans shorter distances</a:t>
            </a:r>
          </a:p>
          <a:p>
            <a:endParaRPr lang="zh-CN" altLang="en-US" dirty="0"/>
          </a:p>
        </p:txBody>
      </p:sp>
    </p:spTree>
    <p:extLst>
      <p:ext uri="{BB962C8B-B14F-4D97-AF65-F5344CB8AC3E}">
        <p14:creationId xmlns:p14="http://schemas.microsoft.com/office/powerpoint/2010/main" val="21820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Cable-Testing Equipment</a:t>
            </a:r>
            <a:endParaRPr lang="zh-CN" altLang="en-US" dirty="0"/>
          </a:p>
        </p:txBody>
      </p:sp>
      <p:sp>
        <p:nvSpPr>
          <p:cNvPr id="3" name="Text Placeholder 2"/>
          <p:cNvSpPr>
            <a:spLocks noGrp="1"/>
          </p:cNvSpPr>
          <p:nvPr>
            <p:ph type="body" sz="quarter" idx="17"/>
          </p:nvPr>
        </p:nvSpPr>
        <p:spPr/>
        <p:txBody>
          <a:bodyPr/>
          <a:lstStyle/>
          <a:p>
            <a:r>
              <a:rPr lang="en-US" altLang="zh-CN" dirty="0"/>
              <a:t>Common tools for testing and troubleshooting wired networks:</a:t>
            </a:r>
          </a:p>
          <a:p>
            <a:pPr lvl="1"/>
            <a:r>
              <a:rPr lang="en-US" altLang="zh-CN" dirty="0"/>
              <a:t>Cable certifier</a:t>
            </a:r>
          </a:p>
          <a:p>
            <a:pPr lvl="1"/>
            <a:r>
              <a:rPr lang="en-US" altLang="zh-CN" dirty="0"/>
              <a:t>Basic cable tester</a:t>
            </a:r>
          </a:p>
          <a:p>
            <a:pPr lvl="1"/>
            <a:r>
              <a:rPr lang="en-US" altLang="zh-CN" dirty="0"/>
              <a:t>Tone generator</a:t>
            </a:r>
          </a:p>
          <a:p>
            <a:pPr lvl="1"/>
            <a:r>
              <a:rPr lang="en-US" altLang="zh-CN" dirty="0"/>
              <a:t>Time domain reflectometer (TDR)</a:t>
            </a:r>
          </a:p>
          <a:p>
            <a:pPr lvl="1"/>
            <a:r>
              <a:rPr lang="en-US" altLang="zh-CN" dirty="0"/>
              <a:t>Multimeter</a:t>
            </a:r>
          </a:p>
          <a:p>
            <a:pPr lvl="1"/>
            <a:r>
              <a:rPr lang="en-US" altLang="zh-CN" dirty="0"/>
              <a:t>Optical power meter (OPM)</a:t>
            </a:r>
          </a:p>
          <a:p>
            <a:endParaRPr lang="zh-CN" altLang="en-US" dirty="0"/>
          </a:p>
        </p:txBody>
      </p:sp>
    </p:spTree>
    <p:extLst>
      <p:ext uri="{BB962C8B-B14F-4D97-AF65-F5344CB8AC3E}">
        <p14:creationId xmlns:p14="http://schemas.microsoft.com/office/powerpoint/2010/main" val="2146835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Wireless Networking</a:t>
            </a:r>
            <a:endParaRPr lang="zh-CN" altLang="en-US"/>
          </a:p>
        </p:txBody>
      </p:sp>
      <p:sp>
        <p:nvSpPr>
          <p:cNvPr id="3" name="Text Placeholder 2"/>
          <p:cNvSpPr>
            <a:spLocks noGrp="1"/>
          </p:cNvSpPr>
          <p:nvPr>
            <p:ph type="body" sz="quarter" idx="17"/>
          </p:nvPr>
        </p:nvSpPr>
        <p:spPr/>
        <p:txBody>
          <a:bodyPr/>
          <a:lstStyle/>
          <a:p>
            <a:pPr marL="340614" fontAlgn="auto">
              <a:spcAft>
                <a:spcPts val="0"/>
              </a:spcAft>
              <a:defRPr/>
            </a:pPr>
            <a:r>
              <a:rPr lang="en-US" altLang="zh-CN" dirty="0"/>
              <a:t>Demand </a:t>
            </a:r>
            <a:r>
              <a:rPr lang="en-US" altLang="zh-CN" dirty="0" smtClean="0"/>
              <a:t>for wireless networking has </a:t>
            </a:r>
            <a:r>
              <a:rPr lang="en-US" altLang="zh-CN" dirty="0"/>
              <a:t>increased considerably</a:t>
            </a:r>
          </a:p>
          <a:p>
            <a:pPr marL="740664" lvl="1" fontAlgn="auto">
              <a:spcAft>
                <a:spcPts val="0"/>
              </a:spcAft>
              <a:defRPr/>
            </a:pPr>
            <a:r>
              <a:rPr lang="en-US" altLang="zh-CN" dirty="0" smtClean="0"/>
              <a:t>Production of wireless equipment has increased, which brings prices down</a:t>
            </a:r>
            <a:endParaRPr lang="en-US" altLang="zh-CN" dirty="0"/>
          </a:p>
          <a:p>
            <a:pPr marL="340614" fontAlgn="auto">
              <a:spcAft>
                <a:spcPts val="0"/>
              </a:spcAft>
              <a:defRPr/>
            </a:pPr>
            <a:r>
              <a:rPr lang="en-US" altLang="zh-CN" dirty="0"/>
              <a:t>Wireless networks are often used with wired networks to interconnect geographically dispersed LANs or groups of mobile users with wired servers and resources on a wired LAN (sometimes referred to as “hybrid networks”)</a:t>
            </a:r>
          </a:p>
          <a:p>
            <a:pPr marL="340614" fontAlgn="auto">
              <a:spcAft>
                <a:spcPts val="0"/>
              </a:spcAft>
              <a:defRPr/>
            </a:pPr>
            <a:r>
              <a:rPr lang="en-US" altLang="zh-CN" dirty="0"/>
              <a:t>Even in small networks with workstations connecting to a wireless AP or router, the AP or router usually connects to the Internet via a wired connection to a cable modem</a:t>
            </a:r>
          </a:p>
          <a:p>
            <a:endParaRPr lang="zh-CN" altLang="en-US" dirty="0"/>
          </a:p>
        </p:txBody>
      </p:sp>
    </p:spTree>
    <p:extLst>
      <p:ext uri="{BB962C8B-B14F-4D97-AF65-F5344CB8AC3E}">
        <p14:creationId xmlns:p14="http://schemas.microsoft.com/office/powerpoint/2010/main" val="914300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Wireless Benefits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Wireless networking can offer the following capabilities:</a:t>
            </a:r>
          </a:p>
          <a:p>
            <a:pPr lvl="1"/>
            <a:r>
              <a:rPr lang="en-US" altLang="zh-CN" dirty="0" smtClean="0">
                <a:latin typeface="Arial" panose="020B0604020202020204" pitchFamily="34" charset="0"/>
              </a:rPr>
              <a:t>Create </a:t>
            </a:r>
            <a:r>
              <a:rPr lang="en-US" altLang="zh-CN" dirty="0">
                <a:latin typeface="Arial" panose="020B0604020202020204" pitchFamily="34" charset="0"/>
              </a:rPr>
              <a:t>temporary connections to wired networks</a:t>
            </a:r>
          </a:p>
          <a:p>
            <a:pPr lvl="1"/>
            <a:r>
              <a:rPr lang="en-US" altLang="zh-CN" dirty="0" smtClean="0">
                <a:latin typeface="Arial" panose="020B0604020202020204" pitchFamily="34" charset="0"/>
              </a:rPr>
              <a:t>Establish </a:t>
            </a:r>
            <a:r>
              <a:rPr lang="en-US" altLang="zh-CN" dirty="0">
                <a:latin typeface="Arial" panose="020B0604020202020204" pitchFamily="34" charset="0"/>
              </a:rPr>
              <a:t>backup or contingency connectivity for existing wired networks</a:t>
            </a:r>
          </a:p>
          <a:p>
            <a:pPr lvl="1"/>
            <a:r>
              <a:rPr lang="en-US" altLang="zh-CN" dirty="0" smtClean="0">
                <a:latin typeface="Arial" panose="020B0604020202020204" pitchFamily="34" charset="0"/>
              </a:rPr>
              <a:t>Extend </a:t>
            </a:r>
            <a:r>
              <a:rPr lang="en-US" altLang="zh-CN" dirty="0">
                <a:latin typeface="Arial" panose="020B0604020202020204" pitchFamily="34" charset="0"/>
              </a:rPr>
              <a:t>a network’s span beyond the reach of wire-based or fiber-optic cabling, especially in older buildings where rewiring might be too expensive</a:t>
            </a:r>
          </a:p>
          <a:p>
            <a:pPr lvl="1"/>
            <a:r>
              <a:rPr lang="en-US" altLang="zh-CN" dirty="0" smtClean="0">
                <a:latin typeface="Arial" panose="020B0604020202020204" pitchFamily="34" charset="0"/>
              </a:rPr>
              <a:t>Allow </a:t>
            </a:r>
            <a:r>
              <a:rPr lang="en-US" altLang="zh-CN" dirty="0">
                <a:latin typeface="Arial" panose="020B0604020202020204" pitchFamily="34" charset="0"/>
              </a:rPr>
              <a:t>businesses to provide customers with wireless networking easily, offering a service that gets customers in and keeps them there</a:t>
            </a:r>
          </a:p>
          <a:p>
            <a:pPr lvl="1"/>
            <a:r>
              <a:rPr lang="en-US" altLang="zh-CN" dirty="0" smtClean="0">
                <a:latin typeface="Arial" panose="020B0604020202020204" pitchFamily="34" charset="0"/>
              </a:rPr>
              <a:t>Enable </a:t>
            </a:r>
            <a:r>
              <a:rPr lang="en-US" altLang="zh-CN" dirty="0">
                <a:latin typeface="Arial" panose="020B0604020202020204" pitchFamily="34" charset="0"/>
              </a:rPr>
              <a:t>users to roam around </a:t>
            </a:r>
            <a:r>
              <a:rPr lang="en-US" altLang="zh-CN" dirty="0" smtClean="0">
                <a:latin typeface="Arial" panose="020B0604020202020204" pitchFamily="34" charset="0"/>
              </a:rPr>
              <a:t>an organization </a:t>
            </a:r>
            <a:r>
              <a:rPr lang="en-US" altLang="zh-CN" dirty="0">
                <a:latin typeface="Arial" panose="020B0604020202020204" pitchFamily="34" charset="0"/>
              </a:rPr>
              <a:t>or college campus with their </a:t>
            </a:r>
            <a:r>
              <a:rPr lang="en-US" altLang="zh-CN" dirty="0" smtClean="0">
                <a:latin typeface="Arial" panose="020B0604020202020204" pitchFamily="34" charset="0"/>
              </a:rPr>
              <a:t>devices</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867838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Wireless Benefits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Common applications for wireless networking technologies include:</a:t>
            </a:r>
          </a:p>
          <a:p>
            <a:pPr lvl="1"/>
            <a:r>
              <a:rPr lang="en-US" altLang="zh-CN" dirty="0" smtClean="0">
                <a:latin typeface="Arial" panose="020B0604020202020204" pitchFamily="34" charset="0"/>
              </a:rPr>
              <a:t>Ready access to data for mobile workers</a:t>
            </a:r>
          </a:p>
          <a:p>
            <a:pPr lvl="1"/>
            <a:r>
              <a:rPr lang="en-US" altLang="zh-CN" dirty="0" smtClean="0">
                <a:latin typeface="Arial" panose="020B0604020202020204" pitchFamily="34" charset="0"/>
              </a:rPr>
              <a:t>Delivering network access to isolated facilities or disaster-stricken areas</a:t>
            </a:r>
          </a:p>
          <a:p>
            <a:pPr lvl="1"/>
            <a:r>
              <a:rPr lang="en-US" altLang="zh-CN" dirty="0" smtClean="0">
                <a:latin typeface="Arial" panose="020B0604020202020204" pitchFamily="34" charset="0"/>
              </a:rPr>
              <a:t>Access in environments where layout and settings change constantly </a:t>
            </a:r>
          </a:p>
          <a:p>
            <a:pPr lvl="1"/>
            <a:r>
              <a:rPr lang="en-US" altLang="zh-CN" dirty="0" smtClean="0">
                <a:latin typeface="Arial" panose="020B0604020202020204" pitchFamily="34" charset="0"/>
              </a:rPr>
              <a:t>Improved customer services in busy areas, such as check-in or reception centers</a:t>
            </a:r>
          </a:p>
          <a:p>
            <a:pPr lvl="1"/>
            <a:r>
              <a:rPr lang="en-US" altLang="zh-CN" dirty="0" smtClean="0">
                <a:latin typeface="Arial" panose="020B0604020202020204" pitchFamily="34" charset="0"/>
              </a:rPr>
              <a:t>Network connectivity in structures where in-wall wiring is impossible to install or prohibitively expensive</a:t>
            </a:r>
          </a:p>
          <a:p>
            <a:pPr lvl="1"/>
            <a:r>
              <a:rPr lang="en-US" altLang="zh-CN" dirty="0" smtClean="0">
                <a:latin typeface="Arial" panose="020B0604020202020204" pitchFamily="34" charset="0"/>
              </a:rPr>
              <a:t>Home networks where running cables is inconvenient</a:t>
            </a:r>
            <a:endParaRPr lang="zh-CN" altLang="en-US" dirty="0"/>
          </a:p>
        </p:txBody>
      </p:sp>
    </p:spTree>
    <p:extLst>
      <p:ext uri="{BB962C8B-B14F-4D97-AF65-F5344CB8AC3E}">
        <p14:creationId xmlns:p14="http://schemas.microsoft.com/office/powerpoint/2010/main" val="887292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Types of Wireless Networks</a:t>
            </a:r>
            <a:endParaRPr lang="zh-CN" altLang="en-US" dirty="0"/>
          </a:p>
        </p:txBody>
      </p:sp>
      <p:sp>
        <p:nvSpPr>
          <p:cNvPr id="3" name="Text Placeholder 2"/>
          <p:cNvSpPr>
            <a:spLocks noGrp="1"/>
          </p:cNvSpPr>
          <p:nvPr>
            <p:ph type="body" sz="quarter" idx="17"/>
          </p:nvPr>
        </p:nvSpPr>
        <p:spPr/>
        <p:txBody>
          <a:bodyPr/>
          <a:lstStyle/>
          <a:p>
            <a:r>
              <a:rPr lang="en-US" altLang="zh-CN" dirty="0" smtClean="0"/>
              <a:t>Wireless networks can be subdivided into the following categories:</a:t>
            </a:r>
          </a:p>
          <a:p>
            <a:pPr lvl="1"/>
            <a:r>
              <a:rPr lang="en-US" altLang="zh-CN" i="1" dirty="0" smtClean="0"/>
              <a:t>Local area networks (LANs) </a:t>
            </a:r>
            <a:r>
              <a:rPr lang="en-US" altLang="zh-CN" dirty="0"/>
              <a:t>– usually provides connectivity for mobile users or across areas that couldn’t otherwise be networked</a:t>
            </a:r>
          </a:p>
          <a:p>
            <a:pPr lvl="1"/>
            <a:r>
              <a:rPr lang="en-US" altLang="zh-CN" i="1" dirty="0" smtClean="0"/>
              <a:t>Extended LANs </a:t>
            </a:r>
            <a:r>
              <a:rPr lang="en-US" altLang="zh-CN" dirty="0"/>
              <a:t>– usually used to increase a LAN’s span beyond normal distance limitations </a:t>
            </a:r>
            <a:endParaRPr lang="en-US" altLang="zh-CN" dirty="0" smtClean="0"/>
          </a:p>
          <a:p>
            <a:pPr lvl="1"/>
            <a:r>
              <a:rPr lang="en-US" altLang="zh-CN" i="1" dirty="0"/>
              <a:t>Internet service </a:t>
            </a:r>
            <a:r>
              <a:rPr lang="en-US" altLang="zh-CN" dirty="0"/>
              <a:t>– used to bring Internet access to homes and businesses</a:t>
            </a:r>
            <a:endParaRPr lang="en-US" altLang="zh-CN" dirty="0" smtClean="0"/>
          </a:p>
          <a:p>
            <a:pPr lvl="1"/>
            <a:r>
              <a:rPr lang="en-US" altLang="zh-CN" i="1" dirty="0"/>
              <a:t>Mobile computing </a:t>
            </a:r>
            <a:r>
              <a:rPr lang="en-US" altLang="zh-CN" dirty="0"/>
              <a:t>– users communicate by using a wireless networking medium that enable them to move while remaining connected to a network</a:t>
            </a:r>
            <a:endParaRPr lang="en-US" altLang="zh-CN" dirty="0" smtClean="0"/>
          </a:p>
          <a:p>
            <a:pPr marL="68580" indent="0" fontAlgn="auto">
              <a:spcAft>
                <a:spcPts val="0"/>
              </a:spcAft>
              <a:buNone/>
              <a:defRPr/>
            </a:pPr>
            <a:r>
              <a:rPr lang="en-US" altLang="zh-CN" i="1" dirty="0" smtClean="0"/>
              <a:t>	</a:t>
            </a:r>
            <a:endParaRPr lang="zh-CN" altLang="en-US" dirty="0"/>
          </a:p>
        </p:txBody>
      </p:sp>
    </p:spTree>
    <p:extLst>
      <p:ext uri="{BB962C8B-B14F-4D97-AF65-F5344CB8AC3E}">
        <p14:creationId xmlns:p14="http://schemas.microsoft.com/office/powerpoint/2010/main" val="300174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Criteria for Choosing Network Media</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Interference and Eavesdropping Susceptibility</a:t>
            </a:r>
          </a:p>
          <a:p>
            <a:pPr lvl="1"/>
            <a:r>
              <a:rPr lang="en-US" altLang="zh-CN" dirty="0">
                <a:latin typeface="Arial" panose="020B0604020202020204" pitchFamily="34" charset="0"/>
              </a:rPr>
              <a:t>Interference to electrical signals on copper media comes in the form of </a:t>
            </a:r>
            <a:r>
              <a:rPr lang="en-US" altLang="zh-CN" b="1" dirty="0">
                <a:latin typeface="Arial" panose="020B0604020202020204" pitchFamily="34" charset="0"/>
              </a:rPr>
              <a:t>electromagnetic interference (EMI) </a:t>
            </a:r>
            <a:r>
              <a:rPr lang="en-US" altLang="zh-CN" dirty="0">
                <a:latin typeface="Arial" panose="020B0604020202020204" pitchFamily="34" charset="0"/>
              </a:rPr>
              <a:t>and </a:t>
            </a:r>
            <a:r>
              <a:rPr lang="en-US" altLang="zh-CN" b="1" dirty="0">
                <a:latin typeface="Arial" panose="020B0604020202020204" pitchFamily="34" charset="0"/>
              </a:rPr>
              <a:t>radio frequency interference (RFI)</a:t>
            </a:r>
          </a:p>
          <a:p>
            <a:pPr lvl="2"/>
            <a:r>
              <a:rPr lang="en-US" altLang="zh-CN" dirty="0">
                <a:latin typeface="Arial" panose="020B0604020202020204" pitchFamily="34" charset="0"/>
              </a:rPr>
              <a:t>Motors, transformers, fluorescent lights and other sources of intense electrical activity can emit both EMI and RFI.</a:t>
            </a:r>
          </a:p>
          <a:p>
            <a:pPr lvl="2"/>
            <a:r>
              <a:rPr lang="en-US" altLang="zh-CN" dirty="0">
                <a:latin typeface="Arial" panose="020B0604020202020204" pitchFamily="34" charset="0"/>
              </a:rPr>
              <a:t>RFI can also affect wireless networks if the frequencies are in the same range</a:t>
            </a:r>
          </a:p>
          <a:p>
            <a:pPr lvl="1"/>
            <a:r>
              <a:rPr lang="en-US" altLang="zh-CN" b="1" dirty="0">
                <a:latin typeface="Arial" panose="020B0604020202020204" pitchFamily="34" charset="0"/>
              </a:rPr>
              <a:t>Crosstalk</a:t>
            </a:r>
            <a:r>
              <a:rPr lang="en-US" altLang="zh-CN" dirty="0">
                <a:latin typeface="Arial" panose="020B0604020202020204" pitchFamily="34" charset="0"/>
              </a:rPr>
              <a:t> </a:t>
            </a:r>
            <a:r>
              <a:rPr lang="en-US" altLang="zh-CN" dirty="0" smtClean="0">
                <a:latin typeface="Arial" panose="020B0604020202020204" pitchFamily="34" charset="0"/>
              </a:rPr>
              <a:t>is interference </a:t>
            </a:r>
            <a:r>
              <a:rPr lang="en-US" altLang="zh-CN" dirty="0">
                <a:latin typeface="Arial" panose="020B0604020202020204" pitchFamily="34" charset="0"/>
              </a:rPr>
              <a:t>one wire generates on another wire when both wires are in a bundle</a:t>
            </a:r>
          </a:p>
          <a:p>
            <a:pPr lvl="1"/>
            <a:r>
              <a:rPr lang="en-US" altLang="zh-CN" dirty="0">
                <a:latin typeface="Arial" panose="020B0604020202020204" pitchFamily="34" charset="0"/>
              </a:rPr>
              <a:t>Copper wire is susceptible to electronic eavesdropping</a:t>
            </a:r>
          </a:p>
          <a:p>
            <a:pPr lvl="1"/>
            <a:r>
              <a:rPr lang="en-US" altLang="zh-CN" dirty="0">
                <a:latin typeface="Arial" panose="020B0604020202020204" pitchFamily="34" charset="0"/>
              </a:rPr>
              <a:t>Fiber-optic media carries light signals and is not susceptible to interference or eavesdropping</a:t>
            </a:r>
          </a:p>
          <a:p>
            <a:endParaRPr lang="zh-CN" altLang="en-US" dirty="0"/>
          </a:p>
        </p:txBody>
      </p:sp>
    </p:spTree>
    <p:extLst>
      <p:ext uri="{BB962C8B-B14F-4D97-AF65-F5344CB8AC3E}">
        <p14:creationId xmlns:p14="http://schemas.microsoft.com/office/powerpoint/2010/main" val="504620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Wireless LAN Components</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The wireless components of most LANs behave like their wired counterparts</a:t>
            </a:r>
          </a:p>
          <a:p>
            <a:r>
              <a:rPr lang="en-US" altLang="zh-CN" dirty="0" smtClean="0">
                <a:latin typeface="Arial" panose="020B0604020202020204" pitchFamily="34" charset="0"/>
              </a:rPr>
              <a:t>Network </a:t>
            </a:r>
            <a:r>
              <a:rPr lang="en-US" altLang="zh-CN" dirty="0">
                <a:latin typeface="Arial" panose="020B0604020202020204" pitchFamily="34" charset="0"/>
              </a:rPr>
              <a:t>interface attaches to an antenna and an emitter rather than to a cable</a:t>
            </a:r>
          </a:p>
          <a:p>
            <a:r>
              <a:rPr lang="en-US" altLang="zh-CN" b="1" dirty="0" smtClean="0">
                <a:latin typeface="Arial" panose="020B0604020202020204" pitchFamily="34" charset="0"/>
              </a:rPr>
              <a:t>Transceiver</a:t>
            </a:r>
            <a:r>
              <a:rPr lang="en-US" altLang="zh-CN" dirty="0" smtClean="0">
                <a:latin typeface="Arial" panose="020B0604020202020204" pitchFamily="34" charset="0"/>
              </a:rPr>
              <a:t> or an access </a:t>
            </a:r>
            <a:r>
              <a:rPr lang="en-US" altLang="zh-CN" dirty="0">
                <a:latin typeface="Arial" panose="020B0604020202020204" pitchFamily="34" charset="0"/>
              </a:rPr>
              <a:t>point (AP</a:t>
            </a:r>
            <a:r>
              <a:rPr lang="en-US" altLang="zh-CN" dirty="0" smtClean="0">
                <a:latin typeface="Arial" panose="020B0604020202020204" pitchFamily="34" charset="0"/>
              </a:rPr>
              <a:t>) is </a:t>
            </a:r>
            <a:r>
              <a:rPr lang="en-US" altLang="zh-CN" dirty="0">
                <a:latin typeface="Arial" panose="020B0604020202020204" pitchFamily="34" charset="0"/>
              </a:rPr>
              <a:t>a transmitter/receiver device that must be installed  to translate between wired and wireless networks</a:t>
            </a:r>
          </a:p>
          <a:p>
            <a:pPr lvl="1"/>
            <a:r>
              <a:rPr lang="en-US" altLang="zh-CN" dirty="0">
                <a:latin typeface="Arial" panose="020B0604020202020204" pitchFamily="34" charset="0"/>
              </a:rPr>
              <a:t>Includes an antenna and a transmitter to send and receive wireless traffic but also connects to the wired side of the network</a:t>
            </a:r>
          </a:p>
          <a:p>
            <a:pPr lvl="1"/>
            <a:r>
              <a:rPr lang="en-US" altLang="zh-CN" dirty="0">
                <a:latin typeface="Arial" panose="020B0604020202020204" pitchFamily="34" charset="0"/>
              </a:rPr>
              <a:t>Shuttles traffic back and forth between a network’s wired and wireless sides</a:t>
            </a:r>
          </a:p>
          <a:p>
            <a:endParaRPr lang="zh-CN" altLang="en-US" dirty="0"/>
          </a:p>
        </p:txBody>
      </p:sp>
    </p:spTree>
    <p:extLst>
      <p:ext uri="{BB962C8B-B14F-4D97-AF65-F5344CB8AC3E}">
        <p14:creationId xmlns:p14="http://schemas.microsoft.com/office/powerpoint/2010/main" val="3689635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sp>
        <p:nvSpPr>
          <p:cNvPr id="3" name="Text Placeholder 2"/>
          <p:cNvSpPr>
            <a:spLocks noGrp="1"/>
          </p:cNvSpPr>
          <p:nvPr>
            <p:ph type="body" sz="quarter" idx="17"/>
          </p:nvPr>
        </p:nvSpPr>
        <p:spPr/>
        <p:txBody>
          <a:bodyPr/>
          <a:lstStyle/>
          <a:p>
            <a:pPr marL="411163"/>
            <a:r>
              <a:rPr lang="en-US" altLang="zh-CN" dirty="0" smtClean="0">
                <a:latin typeface="Arial" panose="020B0604020202020204" pitchFamily="34" charset="0"/>
              </a:rPr>
              <a:t>Wireless communications depends on sending and receiving signals broadcast through the air to carry information</a:t>
            </a:r>
          </a:p>
          <a:p>
            <a:pPr marL="754063" lvl="1"/>
            <a:r>
              <a:rPr lang="en-US" altLang="zh-CN" dirty="0" smtClean="0">
                <a:latin typeface="Arial" panose="020B0604020202020204" pitchFamily="34" charset="0"/>
              </a:rPr>
              <a:t>These signals </a:t>
            </a:r>
            <a:r>
              <a:rPr lang="en-US" altLang="zh-CN" dirty="0">
                <a:latin typeface="Arial" panose="020B0604020202020204" pitchFamily="34" charset="0"/>
              </a:rPr>
              <a:t>take the form of waves in the electromagnetic (EM) spectrum</a:t>
            </a:r>
          </a:p>
          <a:p>
            <a:pPr marL="754063" lvl="1"/>
            <a:r>
              <a:rPr lang="en-US" altLang="zh-CN" dirty="0">
                <a:latin typeface="Arial" panose="020B0604020202020204" pitchFamily="34" charset="0"/>
              </a:rPr>
              <a:t>The frequency of the wave forms used for communication is measured in cycles per second, usually expressed as </a:t>
            </a:r>
            <a:r>
              <a:rPr lang="en-US" altLang="zh-CN" b="1" dirty="0">
                <a:latin typeface="Arial" panose="020B0604020202020204" pitchFamily="34" charset="0"/>
              </a:rPr>
              <a:t>hertz (Hz)</a:t>
            </a:r>
          </a:p>
          <a:p>
            <a:pPr marL="411163"/>
            <a:r>
              <a:rPr lang="en-US" altLang="zh-CN" dirty="0">
                <a:latin typeface="Arial" panose="020B0604020202020204" pitchFamily="34" charset="0"/>
              </a:rPr>
              <a:t>Lower-frequency transmissions can carry less data more slowly over longer distances, and higher-frequency transmissions can carry more data faster over shorter distances</a:t>
            </a:r>
          </a:p>
          <a:p>
            <a:r>
              <a:rPr lang="en-US" altLang="zh-CN" dirty="0">
                <a:latin typeface="Arial" panose="020B0604020202020204" pitchFamily="34" charset="0"/>
              </a:rPr>
              <a:t>The following are the most common frequencies for wireless data communication:</a:t>
            </a:r>
          </a:p>
          <a:p>
            <a:pPr lvl="1"/>
            <a:r>
              <a:rPr lang="en-US" altLang="zh-CN" i="1" dirty="0">
                <a:latin typeface="Arial" panose="020B0604020202020204" pitchFamily="34" charset="0"/>
              </a:rPr>
              <a:t>Radio</a:t>
            </a:r>
            <a:r>
              <a:rPr lang="en-US" altLang="zh-CN" dirty="0">
                <a:latin typeface="Arial" panose="020B0604020202020204" pitchFamily="34" charset="0"/>
              </a:rPr>
              <a:t> – 10 KHz to 300 MHz</a:t>
            </a:r>
          </a:p>
          <a:p>
            <a:pPr lvl="1"/>
            <a:r>
              <a:rPr lang="en-US" altLang="zh-CN" i="1" dirty="0">
                <a:latin typeface="Arial" panose="020B0604020202020204" pitchFamily="34" charset="0"/>
              </a:rPr>
              <a:t>Microwave</a:t>
            </a:r>
            <a:r>
              <a:rPr lang="en-US" altLang="zh-CN" dirty="0">
                <a:latin typeface="Arial" panose="020B0604020202020204" pitchFamily="34" charset="0"/>
              </a:rPr>
              <a:t> – 300 MHz to 300 GHz</a:t>
            </a:r>
          </a:p>
          <a:p>
            <a:pPr lvl="1"/>
            <a:r>
              <a:rPr lang="en-US" altLang="zh-CN" i="1" dirty="0">
                <a:latin typeface="Arial" panose="020B0604020202020204" pitchFamily="34" charset="0"/>
              </a:rPr>
              <a:t>Infrared</a:t>
            </a:r>
            <a:r>
              <a:rPr lang="en-US" altLang="zh-CN" dirty="0">
                <a:latin typeface="Arial" panose="020B0604020202020204" pitchFamily="34" charset="0"/>
              </a:rPr>
              <a:t> – 300 GHz to 400 THz (terahertz)</a:t>
            </a:r>
          </a:p>
          <a:p>
            <a:endParaRPr lang="zh-CN" altLang="en-US" dirty="0"/>
          </a:p>
        </p:txBody>
      </p:sp>
    </p:spTree>
    <p:extLst>
      <p:ext uri="{BB962C8B-B14F-4D97-AF65-F5344CB8AC3E}">
        <p14:creationId xmlns:p14="http://schemas.microsoft.com/office/powerpoint/2010/main" val="617166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Wireless LANs make use of four primary technologies for transmitting and receiving data</a:t>
            </a:r>
          </a:p>
          <a:p>
            <a:pPr lvl="1"/>
            <a:r>
              <a:rPr lang="en-US" altLang="zh-CN" dirty="0">
                <a:latin typeface="Arial" panose="020B0604020202020204" pitchFamily="34" charset="0"/>
              </a:rPr>
              <a:t>Infrared</a:t>
            </a:r>
          </a:p>
          <a:p>
            <a:pPr lvl="1"/>
            <a:r>
              <a:rPr lang="en-US" altLang="zh-CN" dirty="0">
                <a:latin typeface="Arial" panose="020B0604020202020204" pitchFamily="34" charset="0"/>
              </a:rPr>
              <a:t>Laser</a:t>
            </a:r>
          </a:p>
          <a:p>
            <a:pPr lvl="1"/>
            <a:r>
              <a:rPr lang="en-US" altLang="zh-CN" dirty="0">
                <a:latin typeface="Arial" panose="020B0604020202020204" pitchFamily="34" charset="0"/>
              </a:rPr>
              <a:t>Narrowband (single-frequency) radio</a:t>
            </a:r>
          </a:p>
          <a:p>
            <a:pPr lvl="1"/>
            <a:r>
              <a:rPr lang="en-US" altLang="zh-CN" dirty="0">
                <a:latin typeface="Arial" panose="020B0604020202020204" pitchFamily="34" charset="0"/>
              </a:rPr>
              <a:t>Spread-spectrum </a:t>
            </a:r>
            <a:r>
              <a:rPr lang="en-US" altLang="zh-CN" dirty="0" smtClean="0">
                <a:latin typeface="Arial" panose="020B0604020202020204" pitchFamily="34" charset="0"/>
              </a:rPr>
              <a:t>radio</a:t>
            </a:r>
          </a:p>
        </p:txBody>
      </p:sp>
    </p:spTree>
    <p:extLst>
      <p:ext uri="{BB962C8B-B14F-4D97-AF65-F5344CB8AC3E}">
        <p14:creationId xmlns:p14="http://schemas.microsoft.com/office/powerpoint/2010/main" val="853143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Infrared LAN Technologies</a:t>
            </a:r>
          </a:p>
          <a:p>
            <a:pPr lvl="1"/>
            <a:r>
              <a:rPr lang="en-US" altLang="zh-CN" b="1" dirty="0">
                <a:latin typeface="Arial" panose="020B0604020202020204" pitchFamily="34" charset="0"/>
              </a:rPr>
              <a:t>Infrared (IR) </a:t>
            </a:r>
            <a:r>
              <a:rPr lang="en-US" altLang="zh-CN" dirty="0">
                <a:latin typeface="Arial" panose="020B0604020202020204" pitchFamily="34" charset="0"/>
              </a:rPr>
              <a:t>wireless networks use infrared light beams to send signals between pairs of devices</a:t>
            </a:r>
          </a:p>
          <a:p>
            <a:pPr lvl="2"/>
            <a:r>
              <a:rPr lang="en-US" altLang="zh-CN" dirty="0" smtClean="0">
                <a:latin typeface="Arial" panose="020B0604020202020204" pitchFamily="34" charset="0"/>
              </a:rPr>
              <a:t>IR works </a:t>
            </a:r>
            <a:r>
              <a:rPr lang="en-US" altLang="zh-CN" dirty="0">
                <a:latin typeface="Arial" panose="020B0604020202020204" pitchFamily="34" charset="0"/>
              </a:rPr>
              <a:t>well for LAN applications due to high bandwidth</a:t>
            </a:r>
          </a:p>
          <a:p>
            <a:pPr lvl="1"/>
            <a:r>
              <a:rPr lang="en-US" altLang="zh-CN" dirty="0">
                <a:latin typeface="Arial" panose="020B0604020202020204" pitchFamily="34" charset="0"/>
              </a:rPr>
              <a:t>Four main kinds of infrared </a:t>
            </a:r>
            <a:r>
              <a:rPr lang="en-US" altLang="zh-CN" dirty="0" smtClean="0">
                <a:latin typeface="Arial" panose="020B0604020202020204" pitchFamily="34" charset="0"/>
              </a:rPr>
              <a:t>LANs include:</a:t>
            </a:r>
            <a:endParaRPr lang="en-US" altLang="zh-CN" dirty="0">
              <a:latin typeface="Arial" panose="020B0604020202020204" pitchFamily="34" charset="0"/>
            </a:endParaRPr>
          </a:p>
          <a:p>
            <a:pPr lvl="2"/>
            <a:r>
              <a:rPr lang="en-US" altLang="zh-CN" dirty="0">
                <a:latin typeface="Arial" panose="020B0604020202020204" pitchFamily="34" charset="0"/>
              </a:rPr>
              <a:t>Line-of-sight networks </a:t>
            </a:r>
            <a:r>
              <a:rPr lang="en-US" altLang="zh-CN" dirty="0" smtClean="0">
                <a:latin typeface="Arial" panose="020B0604020202020204" pitchFamily="34" charset="0"/>
              </a:rPr>
              <a:t>require </a:t>
            </a:r>
            <a:r>
              <a:rPr lang="en-US" altLang="zh-CN" dirty="0">
                <a:latin typeface="Arial" panose="020B0604020202020204" pitchFamily="34" charset="0"/>
              </a:rPr>
              <a:t>an unobstructed view between transmitter and receiver</a:t>
            </a:r>
          </a:p>
          <a:p>
            <a:pPr lvl="2"/>
            <a:r>
              <a:rPr lang="en-US" altLang="zh-CN" dirty="0">
                <a:latin typeface="Arial" panose="020B0604020202020204" pitchFamily="34" charset="0"/>
              </a:rPr>
              <a:t>Reflective wireless </a:t>
            </a:r>
            <a:r>
              <a:rPr lang="en-US" altLang="zh-CN" dirty="0" smtClean="0">
                <a:latin typeface="Arial" panose="020B0604020202020204" pitchFamily="34" charset="0"/>
              </a:rPr>
              <a:t>networks </a:t>
            </a:r>
            <a:r>
              <a:rPr lang="en-US" altLang="zh-CN" dirty="0">
                <a:latin typeface="Arial" panose="020B0604020202020204" pitchFamily="34" charset="0"/>
              </a:rPr>
              <a:t>broadcast signals from optical transceivers near devices to a central hub</a:t>
            </a:r>
          </a:p>
          <a:p>
            <a:pPr lvl="2"/>
            <a:r>
              <a:rPr lang="en-US" altLang="zh-CN" dirty="0">
                <a:latin typeface="Arial" panose="020B0604020202020204" pitchFamily="34" charset="0"/>
              </a:rPr>
              <a:t>Scatter infrared </a:t>
            </a:r>
            <a:r>
              <a:rPr lang="en-US" altLang="zh-CN" dirty="0" smtClean="0">
                <a:latin typeface="Arial" panose="020B0604020202020204" pitchFamily="34" charset="0"/>
              </a:rPr>
              <a:t>networks </a:t>
            </a:r>
            <a:r>
              <a:rPr lang="en-US" altLang="zh-CN" dirty="0">
                <a:latin typeface="Arial" panose="020B0604020202020204" pitchFamily="34" charset="0"/>
              </a:rPr>
              <a:t>bounce transmissions off walls and ceilings to deliver signals</a:t>
            </a:r>
          </a:p>
          <a:p>
            <a:pPr lvl="2"/>
            <a:r>
              <a:rPr lang="en-US" altLang="zh-CN" dirty="0">
                <a:latin typeface="Arial" panose="020B0604020202020204" pitchFamily="34" charset="0"/>
              </a:rPr>
              <a:t>Broadband optical telepoint </a:t>
            </a:r>
            <a:r>
              <a:rPr lang="en-US" altLang="zh-CN" dirty="0" smtClean="0">
                <a:latin typeface="Arial" panose="020B0604020202020204" pitchFamily="34" charset="0"/>
              </a:rPr>
              <a:t>networks </a:t>
            </a:r>
            <a:r>
              <a:rPr lang="en-US" altLang="zh-CN" dirty="0">
                <a:latin typeface="Arial" panose="020B0604020202020204" pitchFamily="34" charset="0"/>
              </a:rPr>
              <a:t>provide broadband services</a:t>
            </a:r>
          </a:p>
          <a:p>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83543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smtClean="0">
                <a:latin typeface="Arial" panose="020B0604020202020204" pitchFamily="34" charset="0"/>
              </a:rPr>
              <a:t>Laser-Based LAN Technologies</a:t>
            </a:r>
          </a:p>
          <a:p>
            <a:pPr lvl="1"/>
            <a:r>
              <a:rPr lang="en-US" altLang="zh-CN" dirty="0" smtClean="0">
                <a:latin typeface="Arial" panose="020B0604020202020204" pitchFamily="34" charset="0"/>
              </a:rPr>
              <a:t>Laser-based transmissions also </a:t>
            </a:r>
            <a:r>
              <a:rPr lang="en-US" altLang="zh-CN" dirty="0">
                <a:latin typeface="Arial" panose="020B0604020202020204" pitchFamily="34" charset="0"/>
              </a:rPr>
              <a:t>require a clear line of sight between sender and receiver</a:t>
            </a:r>
          </a:p>
          <a:p>
            <a:pPr lvl="1"/>
            <a:r>
              <a:rPr lang="en-US" altLang="zh-CN" dirty="0" smtClean="0">
                <a:latin typeface="Arial" panose="020B0604020202020204" pitchFamily="34" charset="0"/>
              </a:rPr>
              <a:t>Laser-based LAN devices are subject </a:t>
            </a:r>
            <a:r>
              <a:rPr lang="en-US" altLang="zh-CN" dirty="0">
                <a:latin typeface="Arial" panose="020B0604020202020204" pitchFamily="34" charset="0"/>
              </a:rPr>
              <a:t>to many of the same limitations as infrared</a:t>
            </a:r>
          </a:p>
          <a:p>
            <a:pPr lvl="1"/>
            <a:r>
              <a:rPr lang="en-US" altLang="zh-CN" dirty="0">
                <a:latin typeface="Arial" panose="020B0604020202020204" pitchFamily="34" charset="0"/>
              </a:rPr>
              <a:t>Aren’t as susceptible to interference from visible light sources as infrared</a:t>
            </a:r>
          </a:p>
          <a:p>
            <a:r>
              <a:rPr lang="en-US" altLang="zh-CN" dirty="0">
                <a:latin typeface="Arial" panose="020B0604020202020204" pitchFamily="34" charset="0"/>
              </a:rPr>
              <a:t>Narrowband Radio LAN Technologies</a:t>
            </a:r>
          </a:p>
          <a:p>
            <a:pPr lvl="1"/>
            <a:r>
              <a:rPr lang="en-US" altLang="zh-CN" dirty="0">
                <a:latin typeface="Arial" panose="020B0604020202020204" pitchFamily="34" charset="0"/>
              </a:rPr>
              <a:t>Use low-powered, two-way radio communication </a:t>
            </a:r>
          </a:p>
          <a:p>
            <a:pPr lvl="1"/>
            <a:r>
              <a:rPr lang="en-US" altLang="zh-CN" dirty="0" smtClean="0">
                <a:latin typeface="Arial" panose="020B0604020202020204" pitchFamily="34" charset="0"/>
              </a:rPr>
              <a:t>The receiver </a:t>
            </a:r>
            <a:r>
              <a:rPr lang="en-US" altLang="zh-CN" dirty="0">
                <a:latin typeface="Arial" panose="020B0604020202020204" pitchFamily="34" charset="0"/>
              </a:rPr>
              <a:t>and transmitter must be tuned to the same frequency </a:t>
            </a:r>
            <a:r>
              <a:rPr lang="en-US" altLang="zh-CN" dirty="0" smtClean="0">
                <a:latin typeface="Arial" panose="020B0604020202020204" pitchFamily="34" charset="0"/>
              </a:rPr>
              <a:t>Requires </a:t>
            </a:r>
            <a:r>
              <a:rPr lang="en-US" altLang="zh-CN" dirty="0">
                <a:latin typeface="Arial" panose="020B0604020202020204" pitchFamily="34" charset="0"/>
              </a:rPr>
              <a:t>no line of sight between sender and receiver as long as both parties stay within the broadcast range of these devices</a:t>
            </a:r>
          </a:p>
          <a:p>
            <a:pPr lvl="2"/>
            <a:r>
              <a:rPr lang="en-US" altLang="zh-CN" dirty="0">
                <a:latin typeface="Arial" panose="020B0604020202020204" pitchFamily="34" charset="0"/>
              </a:rPr>
              <a:t>Typically 70 meters or 230 feet</a:t>
            </a:r>
          </a:p>
          <a:p>
            <a:pPr lvl="1"/>
            <a:r>
              <a:rPr lang="en-US" altLang="zh-CN" dirty="0">
                <a:latin typeface="Arial" panose="020B0604020202020204" pitchFamily="34" charset="0"/>
              </a:rPr>
              <a:t>Depending on the frequency, walls or other solid barriers can block signals</a:t>
            </a:r>
          </a:p>
          <a:p>
            <a:pPr lvl="1"/>
            <a:r>
              <a:rPr lang="en-US" altLang="zh-CN" dirty="0">
                <a:latin typeface="Arial" panose="020B0604020202020204" pitchFamily="34" charset="0"/>
              </a:rPr>
              <a:t>Interference from other radio sources is </a:t>
            </a:r>
            <a:r>
              <a:rPr lang="en-US" altLang="zh-CN" dirty="0" smtClean="0">
                <a:latin typeface="Arial" panose="020B0604020202020204" pitchFamily="34" charset="0"/>
              </a:rPr>
              <a:t>possible</a:t>
            </a:r>
          </a:p>
          <a:p>
            <a:pPr lvl="1"/>
            <a:r>
              <a:rPr lang="en-US" altLang="zh-CN" dirty="0" smtClean="0">
                <a:latin typeface="Arial" panose="020B0604020202020204" pitchFamily="34" charset="0"/>
              </a:rPr>
              <a:t>Table 4-6 (see next slide) displays narrowband wireless LAN characteristics</a:t>
            </a:r>
            <a:endParaRPr lang="en-US" altLang="zh-CN" dirty="0">
              <a:latin typeface="Arial" panose="020B0604020202020204" pitchFamily="34" charset="0"/>
            </a:endParaRPr>
          </a:p>
          <a:p>
            <a:endParaRPr lang="en-US" altLang="zh-CN" dirty="0"/>
          </a:p>
          <a:p>
            <a:endParaRPr lang="en-US" altLang="zh-CN" dirty="0">
              <a:latin typeface="Arial" panose="020B0604020202020204" pitchFamily="34" charset="0"/>
            </a:endParaRPr>
          </a:p>
          <a:p>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18655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graphicFrame>
        <p:nvGraphicFramePr>
          <p:cNvPr id="4" name="Table Placeholder 3" descr="&quot;A table titled, Narrowband wireless LAN characteristics. The Table has 7 Rows and 2 columns. The columns have the following headings from left to right. Characteristic, Value. The Row entries are as follows. &#10;Row 1. Characteristic, Frequency ranges; Value, Unregulated: 902–928 MHz, 2.4 GHz, 5.72–5.85 GHz. &#10;Row 2. Characteristic, Maximum distance; Value, 50–70 m (164–230 ft). &#10;Row 3. Characteristic, Bandwidth; Value, 1–10 Mbps. &#10;Row 4. Characteristic, Installation and maintenance; Value, Easy to install and maintain. &#10;Row 5. Characteristic, Interference; Value, Highly susceptible. &#10;Row 6. Characteristic, Cost; Value, Moderate. &#10;Row 7. Characteristic, Security; Value, Highly susceptible to eavesdropping within range.                    &#10;&quot;&#10;" title="Table 4-6"/>
          <p:cNvGraphicFramePr>
            <a:graphicFrameLocks noGrp="1"/>
          </p:cNvGraphicFramePr>
          <p:nvPr>
            <p:ph type="tbl" sz="quarter" idx="10"/>
            <p:extLst>
              <p:ext uri="{D42A27DB-BD31-4B8C-83A1-F6EECF244321}">
                <p14:modId xmlns:p14="http://schemas.microsoft.com/office/powerpoint/2010/main" val="4222850747"/>
              </p:ext>
            </p:extLst>
          </p:nvPr>
        </p:nvGraphicFramePr>
        <p:xfrm>
          <a:off x="1895475" y="2019300"/>
          <a:ext cx="8128000" cy="2966720"/>
        </p:xfrm>
        <a:graphic>
          <a:graphicData uri="http://schemas.openxmlformats.org/drawingml/2006/table">
            <a:tbl>
              <a:tblPr firstRow="1" bandRow="1">
                <a:tableStyleId>{5C22544A-7EE6-4342-B048-85BDC9FD1C3A}</a:tableStyleId>
              </a:tblPr>
              <a:tblGrid>
                <a:gridCol w="3487016">
                  <a:extLst>
                    <a:ext uri="{9D8B030D-6E8A-4147-A177-3AD203B41FA5}">
                      <a16:colId xmlns:a16="http://schemas.microsoft.com/office/drawing/2014/main" val="20000"/>
                    </a:ext>
                  </a:extLst>
                </a:gridCol>
                <a:gridCol w="4640984">
                  <a:extLst>
                    <a:ext uri="{9D8B030D-6E8A-4147-A177-3AD203B41FA5}">
                      <a16:colId xmlns:a16="http://schemas.microsoft.com/office/drawing/2014/main" val="20001"/>
                    </a:ext>
                  </a:extLst>
                </a:gridCol>
              </a:tblGrid>
              <a:tr h="370840">
                <a:tc>
                  <a:txBody>
                    <a:bodyPr/>
                    <a:lstStyle/>
                    <a:p>
                      <a:r>
                        <a:rPr lang="en-US" altLang="zh-CN" sz="1400" dirty="0" smtClean="0"/>
                        <a:t>Characteristic</a:t>
                      </a:r>
                      <a:endParaRPr lang="zh-CN" altLang="en-US" sz="1400" dirty="0"/>
                    </a:p>
                  </a:txBody>
                  <a:tcPr/>
                </a:tc>
                <a:tc>
                  <a:txBody>
                    <a:bodyPr/>
                    <a:lstStyle/>
                    <a:p>
                      <a:r>
                        <a:rPr lang="en-US" altLang="zh-CN" sz="1400" dirty="0" smtClean="0"/>
                        <a:t>Value</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b="1" dirty="0" smtClean="0">
                          <a:solidFill>
                            <a:srgbClr val="000000"/>
                          </a:solidFill>
                        </a:rPr>
                        <a:t>Frequency ranges</a:t>
                      </a:r>
                      <a:endParaRPr lang="zh-CN" altLang="en-US" sz="1400" b="1" dirty="0">
                        <a:solidFill>
                          <a:srgbClr val="000000"/>
                        </a:solidFill>
                      </a:endParaRPr>
                    </a:p>
                  </a:txBody>
                  <a:tcPr/>
                </a:tc>
                <a:tc>
                  <a:txBody>
                    <a:bodyPr/>
                    <a:lstStyle/>
                    <a:p>
                      <a:r>
                        <a:rPr lang="en-US" altLang="zh-CN" sz="1400" dirty="0" smtClean="0">
                          <a:solidFill>
                            <a:srgbClr val="000000"/>
                          </a:solidFill>
                        </a:rPr>
                        <a:t>Unregulated: 902-928 MHz, 2.4</a:t>
                      </a:r>
                      <a:r>
                        <a:rPr lang="en-US" altLang="zh-CN" sz="1400" baseline="0" dirty="0" smtClean="0">
                          <a:solidFill>
                            <a:srgbClr val="000000"/>
                          </a:solidFill>
                        </a:rPr>
                        <a:t> GHz, 5.72-5.85 GHz</a:t>
                      </a:r>
                      <a:endParaRPr lang="zh-CN" altLang="en-US" sz="14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altLang="zh-CN" sz="1400" b="1" dirty="0" smtClean="0">
                          <a:solidFill>
                            <a:srgbClr val="000000"/>
                          </a:solidFill>
                        </a:rPr>
                        <a:t>Maximum</a:t>
                      </a:r>
                      <a:r>
                        <a:rPr lang="en-US" altLang="zh-CN" sz="1400" b="1" baseline="0" dirty="0" smtClean="0">
                          <a:solidFill>
                            <a:srgbClr val="000000"/>
                          </a:solidFill>
                        </a:rPr>
                        <a:t> distance</a:t>
                      </a:r>
                      <a:endParaRPr lang="zh-CN" altLang="en-US" sz="1400" b="1" dirty="0">
                        <a:solidFill>
                          <a:srgbClr val="000000"/>
                        </a:solidFill>
                      </a:endParaRPr>
                    </a:p>
                  </a:txBody>
                  <a:tcPr/>
                </a:tc>
                <a:tc>
                  <a:txBody>
                    <a:bodyPr/>
                    <a:lstStyle/>
                    <a:p>
                      <a:r>
                        <a:rPr lang="en-US" altLang="zh-CN" sz="1400" dirty="0" smtClean="0">
                          <a:solidFill>
                            <a:srgbClr val="000000"/>
                          </a:solidFill>
                        </a:rPr>
                        <a:t>50-70 m (164-230 ft)</a:t>
                      </a:r>
                      <a:endParaRPr lang="zh-CN" alt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altLang="zh-CN" sz="1400" b="1" dirty="0" smtClean="0">
                          <a:solidFill>
                            <a:srgbClr val="000000"/>
                          </a:solidFill>
                        </a:rPr>
                        <a:t>Bandwidth</a:t>
                      </a:r>
                      <a:endParaRPr lang="zh-CN" altLang="en-US" sz="1400" b="1" dirty="0">
                        <a:solidFill>
                          <a:srgbClr val="000000"/>
                        </a:solidFill>
                      </a:endParaRPr>
                    </a:p>
                  </a:txBody>
                  <a:tcPr/>
                </a:tc>
                <a:tc>
                  <a:txBody>
                    <a:bodyPr/>
                    <a:lstStyle/>
                    <a:p>
                      <a:r>
                        <a:rPr lang="en-US" altLang="zh-CN" sz="1400" dirty="0" smtClean="0">
                          <a:solidFill>
                            <a:srgbClr val="000000"/>
                          </a:solidFill>
                        </a:rPr>
                        <a:t>1-10 Mbps</a:t>
                      </a:r>
                      <a:endParaRPr lang="zh-CN" altLang="en-US" sz="14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altLang="zh-CN" sz="1400" b="1" dirty="0" smtClean="0">
                          <a:solidFill>
                            <a:srgbClr val="000000"/>
                          </a:solidFill>
                        </a:rPr>
                        <a:t>Installation and maintenance</a:t>
                      </a:r>
                      <a:endParaRPr lang="zh-CN" altLang="en-US" sz="1400" b="1" dirty="0">
                        <a:solidFill>
                          <a:srgbClr val="000000"/>
                        </a:solidFill>
                      </a:endParaRPr>
                    </a:p>
                  </a:txBody>
                  <a:tcPr/>
                </a:tc>
                <a:tc>
                  <a:txBody>
                    <a:bodyPr/>
                    <a:lstStyle/>
                    <a:p>
                      <a:r>
                        <a:rPr lang="en-US" altLang="zh-CN" sz="1400" dirty="0" smtClean="0">
                          <a:solidFill>
                            <a:srgbClr val="000000"/>
                          </a:solidFill>
                        </a:rPr>
                        <a:t>Easy to install and maintain</a:t>
                      </a:r>
                      <a:endParaRPr lang="zh-CN" altLang="en-US" sz="14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altLang="zh-CN" sz="1400" b="1" dirty="0" smtClean="0">
                          <a:solidFill>
                            <a:srgbClr val="000000"/>
                          </a:solidFill>
                        </a:rPr>
                        <a:t>Interference</a:t>
                      </a:r>
                      <a:endParaRPr lang="zh-CN" altLang="en-US" sz="1400" b="1" dirty="0">
                        <a:solidFill>
                          <a:srgbClr val="000000"/>
                        </a:solidFill>
                      </a:endParaRPr>
                    </a:p>
                  </a:txBody>
                  <a:tcPr/>
                </a:tc>
                <a:tc>
                  <a:txBody>
                    <a:bodyPr/>
                    <a:lstStyle/>
                    <a:p>
                      <a:r>
                        <a:rPr lang="en-US" altLang="zh-CN" sz="1400" dirty="0" smtClean="0">
                          <a:solidFill>
                            <a:srgbClr val="000000"/>
                          </a:solidFill>
                        </a:rPr>
                        <a:t>Highly susceptible </a:t>
                      </a:r>
                      <a:endParaRPr lang="zh-CN" altLang="en-US" sz="14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altLang="zh-CN" sz="1400" b="1" dirty="0" smtClean="0">
                          <a:solidFill>
                            <a:srgbClr val="000000"/>
                          </a:solidFill>
                        </a:rPr>
                        <a:t>Cost</a:t>
                      </a:r>
                      <a:endParaRPr lang="zh-CN" altLang="en-US" sz="1400" b="1"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altLang="zh-CN" sz="1400" b="1" dirty="0" smtClean="0">
                          <a:solidFill>
                            <a:srgbClr val="000000"/>
                          </a:solidFill>
                        </a:rPr>
                        <a:t>Security</a:t>
                      </a:r>
                      <a:endParaRPr lang="zh-CN" altLang="en-US" sz="1400" b="1" dirty="0">
                        <a:solidFill>
                          <a:srgbClr val="000000"/>
                        </a:solidFill>
                      </a:endParaRPr>
                    </a:p>
                  </a:txBody>
                  <a:tcPr/>
                </a:tc>
                <a:tc>
                  <a:txBody>
                    <a:bodyPr/>
                    <a:lstStyle/>
                    <a:p>
                      <a:r>
                        <a:rPr lang="en-US" altLang="zh-CN" sz="1400" dirty="0" smtClean="0">
                          <a:solidFill>
                            <a:srgbClr val="000000"/>
                          </a:solidFill>
                        </a:rPr>
                        <a:t>Highly susceptible to eavesdropping</a:t>
                      </a:r>
                      <a:r>
                        <a:rPr lang="en-US" altLang="zh-CN" sz="1400" baseline="0" dirty="0" smtClean="0">
                          <a:solidFill>
                            <a:srgbClr val="000000"/>
                          </a:solidFill>
                        </a:rPr>
                        <a:t> within range</a:t>
                      </a:r>
                      <a:endParaRPr lang="zh-CN" altLang="en-US" sz="1400" dirty="0">
                        <a:solidFill>
                          <a:srgbClr val="0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4613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sp>
        <p:nvSpPr>
          <p:cNvPr id="3" name="Text Placeholder 2"/>
          <p:cNvSpPr>
            <a:spLocks noGrp="1"/>
          </p:cNvSpPr>
          <p:nvPr>
            <p:ph type="body" sz="quarter" idx="17"/>
          </p:nvPr>
        </p:nvSpPr>
        <p:spPr/>
        <p:txBody>
          <a:bodyPr/>
          <a:lstStyle/>
          <a:p>
            <a:r>
              <a:rPr lang="en-US" altLang="zh-CN" dirty="0" smtClean="0"/>
              <a:t>Spread-Spectrum LAN Technologies</a:t>
            </a:r>
          </a:p>
          <a:p>
            <a:pPr lvl="1"/>
            <a:r>
              <a:rPr lang="en-US" altLang="zh-CN" dirty="0" smtClean="0">
                <a:latin typeface="Arial" panose="020B0604020202020204" pitchFamily="34" charset="0"/>
              </a:rPr>
              <a:t>Spread-spectrum uses </a:t>
            </a:r>
            <a:r>
              <a:rPr lang="en-US" altLang="zh-CN" dirty="0">
                <a:latin typeface="Arial" panose="020B0604020202020204" pitchFamily="34" charset="0"/>
              </a:rPr>
              <a:t>multiple frequencies simultaneously, improving reliability and reducing susceptibility to interference</a:t>
            </a:r>
          </a:p>
          <a:p>
            <a:pPr lvl="2"/>
            <a:r>
              <a:rPr lang="en-US" altLang="zh-CN" dirty="0">
                <a:latin typeface="Arial" panose="020B0604020202020204" pitchFamily="34" charset="0"/>
              </a:rPr>
              <a:t>Also makes eavesdropping more difficult</a:t>
            </a:r>
          </a:p>
          <a:p>
            <a:pPr lvl="1"/>
            <a:r>
              <a:rPr lang="en-US" altLang="zh-CN" dirty="0">
                <a:latin typeface="Arial" panose="020B0604020202020204" pitchFamily="34" charset="0"/>
              </a:rPr>
              <a:t>Two main kinds of spread-spectrum </a:t>
            </a:r>
            <a:r>
              <a:rPr lang="en-US" altLang="zh-CN" dirty="0" smtClean="0">
                <a:latin typeface="Arial" panose="020B0604020202020204" pitchFamily="34" charset="0"/>
              </a:rPr>
              <a:t>communications:</a:t>
            </a:r>
            <a:endParaRPr lang="en-US" altLang="zh-CN" dirty="0">
              <a:latin typeface="Arial" panose="020B0604020202020204" pitchFamily="34" charset="0"/>
            </a:endParaRPr>
          </a:p>
          <a:p>
            <a:pPr lvl="2"/>
            <a:r>
              <a:rPr lang="en-US" altLang="zh-CN" dirty="0">
                <a:latin typeface="Arial" panose="020B0604020202020204" pitchFamily="34" charset="0"/>
              </a:rPr>
              <a:t>Frequency hopping – switches data between multiple frequencies at regular intervals</a:t>
            </a:r>
          </a:p>
          <a:p>
            <a:pPr lvl="2"/>
            <a:r>
              <a:rPr lang="en-US" altLang="zh-CN" dirty="0">
                <a:latin typeface="Arial" panose="020B0604020202020204" pitchFamily="34" charset="0"/>
              </a:rPr>
              <a:t>Direct-sequence modulation – breaks data into fixed-size segments called chips and transmits the data on several different frequencies at the same time</a:t>
            </a:r>
          </a:p>
          <a:p>
            <a:pPr lvl="1"/>
            <a:r>
              <a:rPr lang="en-US" altLang="zh-CN" dirty="0" smtClean="0"/>
              <a:t>Table 4-8 on the following slide displays spread-spectrum LAN characteristics </a:t>
            </a:r>
            <a:endParaRPr lang="zh-CN" altLang="en-US" dirty="0"/>
          </a:p>
        </p:txBody>
      </p:sp>
    </p:spTree>
    <p:extLst>
      <p:ext uri="{BB962C8B-B14F-4D97-AF65-F5344CB8AC3E}">
        <p14:creationId xmlns:p14="http://schemas.microsoft.com/office/powerpoint/2010/main" val="3445108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Wireless LAN Transmission</a:t>
            </a:r>
            <a:endParaRPr lang="zh-CN" altLang="en-US" dirty="0"/>
          </a:p>
        </p:txBody>
      </p:sp>
      <p:graphicFrame>
        <p:nvGraphicFramePr>
          <p:cNvPr id="4" name="Table Placeholder 3" descr="&quot;A table titled, Spread-spectrum LAN characteristics. The Table has 7 Rows and 2 columns. The columns have the following headings from left to right. Characteristic, Value. The Row entries are as follows. &#10;Row 1. Characteristic, Frequency ranges; Value, Unregulated: 902 to 928 M H z, 2.4 G H z, 5.72 to 5.85 G H z. &#10;Row 2. Characteristic, Maximum distance; Value, Limited to cell boundaries but often extends over several miles. &#10;Row 3. Characteristic, Bandwidth; Value, 1 to 2 M b p s for frequency hopping, 2 to 6 M b p s for direct-sequence modulation. &#10;Row 4. Characteristic, Installation and maintenance; Value, Depends on equipment; ranges from easy to difficult. &#10;Row 5. Characteristic, Interference; Value, Moderately resistant. &#10;Row 6. Characteristic, Cost; Value, Inexpensive to moderate. &#10;Row 7. Characteristic, Security; Value, Not very susceptible to eavesdropping.                    &#10;&quot;&#10;" title="Table 4-8"/>
          <p:cNvGraphicFramePr>
            <a:graphicFrameLocks noGrp="1"/>
          </p:cNvGraphicFramePr>
          <p:nvPr>
            <p:ph type="tbl" sz="quarter" idx="10"/>
            <p:extLst>
              <p:ext uri="{D42A27DB-BD31-4B8C-83A1-F6EECF244321}">
                <p14:modId xmlns:p14="http://schemas.microsoft.com/office/powerpoint/2010/main" val="3200623121"/>
              </p:ext>
            </p:extLst>
          </p:nvPr>
        </p:nvGraphicFramePr>
        <p:xfrm>
          <a:off x="1895475" y="2019300"/>
          <a:ext cx="8128000" cy="3114040"/>
        </p:xfrm>
        <a:graphic>
          <a:graphicData uri="http://schemas.openxmlformats.org/drawingml/2006/table">
            <a:tbl>
              <a:tblPr firstRow="1" bandRow="1">
                <a:tableStyleId>{5C22544A-7EE6-4342-B048-85BDC9FD1C3A}</a:tableStyleId>
              </a:tblPr>
              <a:tblGrid>
                <a:gridCol w="3060989">
                  <a:extLst>
                    <a:ext uri="{9D8B030D-6E8A-4147-A177-3AD203B41FA5}">
                      <a16:colId xmlns:a16="http://schemas.microsoft.com/office/drawing/2014/main" val="20000"/>
                    </a:ext>
                  </a:extLst>
                </a:gridCol>
                <a:gridCol w="5067011">
                  <a:extLst>
                    <a:ext uri="{9D8B030D-6E8A-4147-A177-3AD203B41FA5}">
                      <a16:colId xmlns:a16="http://schemas.microsoft.com/office/drawing/2014/main" val="20001"/>
                    </a:ext>
                  </a:extLst>
                </a:gridCol>
              </a:tblGrid>
              <a:tr h="370840">
                <a:tc>
                  <a:txBody>
                    <a:bodyPr/>
                    <a:lstStyle/>
                    <a:p>
                      <a:r>
                        <a:rPr lang="en-US" altLang="zh-CN" sz="1400" dirty="0" smtClean="0"/>
                        <a:t>Characteristic</a:t>
                      </a:r>
                      <a:endParaRPr lang="zh-CN" altLang="en-US" sz="1400" dirty="0"/>
                    </a:p>
                  </a:txBody>
                  <a:tcPr/>
                </a:tc>
                <a:tc>
                  <a:txBody>
                    <a:bodyPr/>
                    <a:lstStyle/>
                    <a:p>
                      <a:r>
                        <a:rPr lang="en-US" altLang="zh-CN" sz="1400" dirty="0" smtClean="0"/>
                        <a:t>Value</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b="1" dirty="0" smtClean="0">
                          <a:solidFill>
                            <a:srgbClr val="000000"/>
                          </a:solidFill>
                        </a:rPr>
                        <a:t>Frequency ranges</a:t>
                      </a:r>
                      <a:endParaRPr lang="zh-CN" altLang="en-US" sz="1400" b="1" dirty="0">
                        <a:solidFill>
                          <a:srgbClr val="000000"/>
                        </a:solidFill>
                      </a:endParaRPr>
                    </a:p>
                  </a:txBody>
                  <a:tcPr/>
                </a:tc>
                <a:tc>
                  <a:txBody>
                    <a:bodyPr/>
                    <a:lstStyle/>
                    <a:p>
                      <a:r>
                        <a:rPr lang="en-US" altLang="zh-CN" sz="1400" dirty="0" smtClean="0">
                          <a:solidFill>
                            <a:srgbClr val="000000"/>
                          </a:solidFill>
                        </a:rPr>
                        <a:t>Unregulated: 902-928 MHz or 2.4 GHz, 5 GHz</a:t>
                      </a:r>
                      <a:endParaRPr lang="zh-CN" altLang="en-US" sz="14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altLang="zh-CN" sz="1400" b="1" dirty="0" smtClean="0">
                          <a:solidFill>
                            <a:srgbClr val="000000"/>
                          </a:solidFill>
                        </a:rPr>
                        <a:t>Maximum distance</a:t>
                      </a:r>
                      <a:endParaRPr lang="zh-CN" altLang="en-US" sz="1400" b="1" dirty="0">
                        <a:solidFill>
                          <a:srgbClr val="000000"/>
                        </a:solidFill>
                      </a:endParaRPr>
                    </a:p>
                  </a:txBody>
                  <a:tcPr/>
                </a:tc>
                <a:tc>
                  <a:txBody>
                    <a:bodyPr/>
                    <a:lstStyle/>
                    <a:p>
                      <a:r>
                        <a:rPr lang="en-US" altLang="zh-CN" sz="1400" dirty="0" smtClean="0">
                          <a:solidFill>
                            <a:srgbClr val="000000"/>
                          </a:solidFill>
                        </a:rPr>
                        <a:t>Limited to cell boundaries but often extends over several miles</a:t>
                      </a:r>
                      <a:endParaRPr lang="zh-CN" alt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altLang="zh-CN" sz="1400" b="1" dirty="0" smtClean="0">
                          <a:solidFill>
                            <a:srgbClr val="000000"/>
                          </a:solidFill>
                        </a:rPr>
                        <a:t>Bandwidth</a:t>
                      </a:r>
                      <a:endParaRPr lang="zh-CN" altLang="en-US" sz="1400" b="1" dirty="0">
                        <a:solidFill>
                          <a:srgbClr val="000000"/>
                        </a:solidFill>
                      </a:endParaRPr>
                    </a:p>
                  </a:txBody>
                  <a:tcPr/>
                </a:tc>
                <a:tc>
                  <a:txBody>
                    <a:bodyPr/>
                    <a:lstStyle/>
                    <a:p>
                      <a:r>
                        <a:rPr lang="en-US" altLang="zh-CN" sz="1400" dirty="0" smtClean="0">
                          <a:solidFill>
                            <a:srgbClr val="000000"/>
                          </a:solidFill>
                        </a:rPr>
                        <a:t>1-2 Mbps for frequency hopping, 2-6 Mbps for direct-sequence</a:t>
                      </a:r>
                      <a:r>
                        <a:rPr lang="en-US" altLang="zh-CN" sz="1400" baseline="0" dirty="0" smtClean="0">
                          <a:solidFill>
                            <a:srgbClr val="000000"/>
                          </a:solidFill>
                        </a:rPr>
                        <a:t> modulation</a:t>
                      </a:r>
                      <a:endParaRPr lang="zh-CN" altLang="en-US" sz="14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altLang="zh-CN" sz="1400" b="1" dirty="0" smtClean="0">
                          <a:solidFill>
                            <a:srgbClr val="000000"/>
                          </a:solidFill>
                        </a:rPr>
                        <a:t>Installation and maintenance</a:t>
                      </a:r>
                      <a:endParaRPr lang="zh-CN" altLang="en-US" sz="1400" b="1" dirty="0">
                        <a:solidFill>
                          <a:srgbClr val="000000"/>
                        </a:solidFill>
                      </a:endParaRPr>
                    </a:p>
                  </a:txBody>
                  <a:tcPr/>
                </a:tc>
                <a:tc>
                  <a:txBody>
                    <a:bodyPr/>
                    <a:lstStyle/>
                    <a:p>
                      <a:r>
                        <a:rPr lang="en-US" altLang="zh-CN" sz="1400" dirty="0" smtClean="0">
                          <a:solidFill>
                            <a:srgbClr val="000000"/>
                          </a:solidFill>
                        </a:rPr>
                        <a:t>Depends on equipment; ranges from easy to difficult</a:t>
                      </a:r>
                      <a:endParaRPr lang="zh-CN" altLang="en-US" sz="14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altLang="zh-CN" sz="1400" b="1" dirty="0" smtClean="0">
                          <a:solidFill>
                            <a:srgbClr val="000000"/>
                          </a:solidFill>
                        </a:rPr>
                        <a:t>Interference</a:t>
                      </a:r>
                      <a:endParaRPr lang="zh-CN" altLang="en-US" sz="1400" b="1" dirty="0">
                        <a:solidFill>
                          <a:srgbClr val="000000"/>
                        </a:solidFill>
                      </a:endParaRPr>
                    </a:p>
                  </a:txBody>
                  <a:tcPr/>
                </a:tc>
                <a:tc>
                  <a:txBody>
                    <a:bodyPr/>
                    <a:lstStyle/>
                    <a:p>
                      <a:r>
                        <a:rPr lang="en-US" altLang="zh-CN" sz="1400" dirty="0" smtClean="0">
                          <a:solidFill>
                            <a:srgbClr val="000000"/>
                          </a:solidFill>
                        </a:rPr>
                        <a:t>Moderately resistant</a:t>
                      </a:r>
                      <a:endParaRPr lang="zh-CN" altLang="en-US" sz="14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altLang="zh-CN" sz="1400" b="1" dirty="0" smtClean="0">
                          <a:solidFill>
                            <a:srgbClr val="000000"/>
                          </a:solidFill>
                        </a:rPr>
                        <a:t>Cost</a:t>
                      </a:r>
                      <a:endParaRPr lang="zh-CN" altLang="en-US" sz="1400" b="1" dirty="0">
                        <a:solidFill>
                          <a:srgbClr val="000000"/>
                        </a:solidFill>
                      </a:endParaRPr>
                    </a:p>
                  </a:txBody>
                  <a:tcPr/>
                </a:tc>
                <a:tc>
                  <a:txBody>
                    <a:bodyPr/>
                    <a:lstStyle/>
                    <a:p>
                      <a:r>
                        <a:rPr lang="en-US" altLang="zh-CN" sz="1400" dirty="0" smtClean="0">
                          <a:solidFill>
                            <a:srgbClr val="000000"/>
                          </a:solidFill>
                        </a:rPr>
                        <a:t>Inexpensive to</a:t>
                      </a:r>
                      <a:r>
                        <a:rPr lang="en-US" altLang="zh-CN" sz="1400" baseline="0" dirty="0" smtClean="0">
                          <a:solidFill>
                            <a:srgbClr val="000000"/>
                          </a:solidFill>
                        </a:rPr>
                        <a:t> moderate</a:t>
                      </a:r>
                      <a:endParaRPr lang="zh-CN" altLang="en-US" sz="14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altLang="zh-CN" sz="1400" b="1" dirty="0" smtClean="0">
                          <a:solidFill>
                            <a:srgbClr val="000000"/>
                          </a:solidFill>
                        </a:rPr>
                        <a:t>Security</a:t>
                      </a:r>
                      <a:endParaRPr lang="zh-CN" altLang="en-US" sz="1400" b="1" dirty="0">
                        <a:solidFill>
                          <a:srgbClr val="000000"/>
                        </a:solidFill>
                      </a:endParaRPr>
                    </a:p>
                  </a:txBody>
                  <a:tcPr/>
                </a:tc>
                <a:tc>
                  <a:txBody>
                    <a:bodyPr/>
                    <a:lstStyle/>
                    <a:p>
                      <a:r>
                        <a:rPr lang="en-US" altLang="zh-CN" sz="1400" dirty="0" smtClean="0">
                          <a:solidFill>
                            <a:srgbClr val="000000"/>
                          </a:solidFill>
                        </a:rPr>
                        <a:t>Not very susceptible to eavesdropping</a:t>
                      </a:r>
                      <a:endParaRPr lang="zh-CN" altLang="en-US" sz="1400" dirty="0">
                        <a:solidFill>
                          <a:srgbClr val="0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08994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LAN Media Selection Criteria</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In LANs, there are three </a:t>
            </a:r>
            <a:r>
              <a:rPr lang="en-US" altLang="zh-CN" dirty="0">
                <a:latin typeface="Arial" panose="020B0604020202020204" pitchFamily="34" charset="0"/>
              </a:rPr>
              <a:t>main media choices: UTP, fiber-optic, and wireless</a:t>
            </a:r>
          </a:p>
          <a:p>
            <a:r>
              <a:rPr lang="en-US" altLang="zh-CN" dirty="0">
                <a:latin typeface="Arial" panose="020B0604020202020204" pitchFamily="34" charset="0"/>
              </a:rPr>
              <a:t>When choosing between media types, consider:</a:t>
            </a:r>
          </a:p>
          <a:p>
            <a:pPr lvl="1"/>
            <a:r>
              <a:rPr lang="en-US" altLang="zh-CN" i="1" dirty="0">
                <a:latin typeface="Arial" panose="020B0604020202020204" pitchFamily="34" charset="0"/>
              </a:rPr>
              <a:t>Bandwidth </a:t>
            </a:r>
            <a:r>
              <a:rPr lang="en-US" altLang="zh-CN" dirty="0">
                <a:latin typeface="Arial" panose="020B0604020202020204" pitchFamily="34" charset="0"/>
              </a:rPr>
              <a:t>– Higher bandwidth means more expensive cable and higher installation costs</a:t>
            </a:r>
          </a:p>
          <a:p>
            <a:pPr lvl="2"/>
            <a:r>
              <a:rPr lang="en-US" altLang="zh-CN" dirty="0">
                <a:latin typeface="Arial" panose="020B0604020202020204" pitchFamily="34" charset="0"/>
              </a:rPr>
              <a:t>If 40 Gbps or more, fiber-optic is the only choice</a:t>
            </a:r>
          </a:p>
          <a:p>
            <a:pPr lvl="1"/>
            <a:r>
              <a:rPr lang="en-US" altLang="zh-CN" i="1" dirty="0">
                <a:latin typeface="Arial" panose="020B0604020202020204" pitchFamily="34" charset="0"/>
              </a:rPr>
              <a:t>Budget </a:t>
            </a:r>
            <a:r>
              <a:rPr lang="en-US" altLang="zh-CN" dirty="0">
                <a:latin typeface="Arial" panose="020B0604020202020204" pitchFamily="34" charset="0"/>
              </a:rPr>
              <a:t>– A typical UTP cable installation cost $100 - $200 per cable run and fiber-optic might cost twice that much</a:t>
            </a:r>
          </a:p>
          <a:p>
            <a:pPr lvl="2"/>
            <a:r>
              <a:rPr lang="en-US" altLang="zh-CN" dirty="0">
                <a:latin typeface="Arial" panose="020B0604020202020204" pitchFamily="34" charset="0"/>
              </a:rPr>
              <a:t>Wireless have no physical installation costs but you need to install access points and verify connectivity</a:t>
            </a:r>
          </a:p>
          <a:p>
            <a:pPr lvl="1"/>
            <a:r>
              <a:rPr lang="en-US" altLang="zh-CN" i="1" dirty="0">
                <a:latin typeface="Arial" panose="020B0604020202020204" pitchFamily="34" charset="0"/>
              </a:rPr>
              <a:t>Environmental considerations </a:t>
            </a:r>
            <a:r>
              <a:rPr lang="en-US" altLang="zh-CN" dirty="0">
                <a:latin typeface="Arial" panose="020B0604020202020204" pitchFamily="34" charset="0"/>
              </a:rPr>
              <a:t>– How electrically noisy is the environment? How important is data security? </a:t>
            </a:r>
          </a:p>
          <a:p>
            <a:pPr lvl="2"/>
            <a:r>
              <a:rPr lang="en-US" altLang="zh-CN" dirty="0">
                <a:latin typeface="Arial" panose="020B0604020202020204" pitchFamily="34" charset="0"/>
              </a:rPr>
              <a:t>The more weight either factor has, the more likely fiber-optic or secured wireless is the right choice</a:t>
            </a:r>
          </a:p>
          <a:p>
            <a:endParaRPr lang="zh-CN" altLang="en-US" dirty="0"/>
          </a:p>
        </p:txBody>
      </p:sp>
    </p:spTree>
    <p:extLst>
      <p:ext uri="{BB962C8B-B14F-4D97-AF65-F5344CB8AC3E}">
        <p14:creationId xmlns:p14="http://schemas.microsoft.com/office/powerpoint/2010/main" val="16823993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LAN Media Selection Criteria</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When </a:t>
            </a:r>
            <a:r>
              <a:rPr lang="en-US" altLang="zh-CN" dirty="0">
                <a:latin typeface="Arial" panose="020B0604020202020204" pitchFamily="34" charset="0"/>
              </a:rPr>
              <a:t>choosing between media types, </a:t>
            </a:r>
            <a:r>
              <a:rPr lang="en-US" altLang="zh-CN" dirty="0" smtClean="0">
                <a:latin typeface="Arial" panose="020B0604020202020204" pitchFamily="34" charset="0"/>
              </a:rPr>
              <a:t>consider (continued):</a:t>
            </a:r>
            <a:endParaRPr lang="en-US" altLang="zh-CN" dirty="0">
              <a:latin typeface="Arial" panose="020B0604020202020204" pitchFamily="34" charset="0"/>
            </a:endParaRPr>
          </a:p>
          <a:p>
            <a:pPr lvl="1"/>
            <a:r>
              <a:rPr lang="en-US" altLang="zh-CN" i="1" dirty="0">
                <a:latin typeface="Arial" panose="020B0604020202020204" pitchFamily="34" charset="0"/>
              </a:rPr>
              <a:t>Span</a:t>
            </a:r>
            <a:r>
              <a:rPr lang="en-US" altLang="zh-CN" dirty="0">
                <a:latin typeface="Arial" panose="020B0604020202020204" pitchFamily="34" charset="0"/>
              </a:rPr>
              <a:t> – What kind of distance must the network span?</a:t>
            </a:r>
          </a:p>
          <a:p>
            <a:pPr lvl="2"/>
            <a:r>
              <a:rPr lang="en-US" altLang="zh-CN" dirty="0">
                <a:latin typeface="Arial" panose="020B0604020202020204" pitchFamily="34" charset="0"/>
              </a:rPr>
              <a:t>Longer spans might require fiber-optic or wireless be used between buildings</a:t>
            </a:r>
          </a:p>
          <a:p>
            <a:pPr lvl="2"/>
            <a:r>
              <a:rPr lang="en-US" altLang="zh-CN" dirty="0">
                <a:latin typeface="Arial" panose="020B0604020202020204" pitchFamily="34" charset="0"/>
              </a:rPr>
              <a:t>Strategic placement of small switches or hubs gives UTP surprising reach</a:t>
            </a:r>
          </a:p>
          <a:p>
            <a:pPr lvl="1"/>
            <a:r>
              <a:rPr lang="en-US" altLang="zh-CN" i="1" dirty="0">
                <a:latin typeface="Arial" panose="020B0604020202020204" pitchFamily="34" charset="0"/>
              </a:rPr>
              <a:t>Existing cable plant </a:t>
            </a:r>
            <a:r>
              <a:rPr lang="en-US" altLang="zh-CN" dirty="0">
                <a:latin typeface="Arial" panose="020B0604020202020204" pitchFamily="34" charset="0"/>
              </a:rPr>
              <a:t>– For an upgrade, the existing cable plant must be considered</a:t>
            </a:r>
          </a:p>
          <a:p>
            <a:r>
              <a:rPr lang="en-US" altLang="zh-CN" dirty="0" smtClean="0"/>
              <a:t>Table 4-9 on the following slide condenses the most important information for the cable types covered in this chapter</a:t>
            </a:r>
            <a:endParaRPr lang="zh-CN" altLang="en-US" dirty="0"/>
          </a:p>
        </p:txBody>
      </p:sp>
    </p:spTree>
    <p:extLst>
      <p:ext uri="{BB962C8B-B14F-4D97-AF65-F5344CB8AC3E}">
        <p14:creationId xmlns:p14="http://schemas.microsoft.com/office/powerpoint/2010/main" val="225812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Criteria for Choosing Network Media</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Cable Grade</a:t>
            </a:r>
          </a:p>
          <a:p>
            <a:pPr lvl="1"/>
            <a:r>
              <a:rPr lang="en-US" altLang="zh-CN" dirty="0">
                <a:latin typeface="Arial" panose="020B0604020202020204" pitchFamily="34" charset="0"/>
              </a:rPr>
              <a:t>Building and fire codes include specific cabling requirements</a:t>
            </a:r>
          </a:p>
          <a:p>
            <a:pPr lvl="1"/>
            <a:r>
              <a:rPr lang="en-US" altLang="zh-CN" dirty="0">
                <a:latin typeface="Arial" panose="020B0604020202020204" pitchFamily="34" charset="0"/>
              </a:rPr>
              <a:t>Cables ran between a false ceiling and the true ceiling (plenum) must be plenum-rated</a:t>
            </a:r>
          </a:p>
          <a:p>
            <a:pPr lvl="1"/>
            <a:r>
              <a:rPr lang="en-US" altLang="zh-CN" dirty="0">
                <a:latin typeface="Arial" panose="020B0604020202020204" pitchFamily="34" charset="0"/>
              </a:rPr>
              <a:t>UTP </a:t>
            </a:r>
            <a:r>
              <a:rPr lang="en-US" altLang="zh-CN" dirty="0" smtClean="0">
                <a:latin typeface="Arial" panose="020B0604020202020204" pitchFamily="34" charset="0"/>
              </a:rPr>
              <a:t>cabling </a:t>
            </a:r>
            <a:r>
              <a:rPr lang="en-US" altLang="zh-CN" dirty="0">
                <a:latin typeface="Arial" panose="020B0604020202020204" pitchFamily="34" charset="0"/>
              </a:rPr>
              <a:t>is marked as </a:t>
            </a:r>
            <a:r>
              <a:rPr lang="en-US" altLang="zh-CN" dirty="0" smtClean="0">
                <a:latin typeface="Arial" panose="020B0604020202020204" pitchFamily="34" charset="0"/>
              </a:rPr>
              <a:t>communications </a:t>
            </a:r>
            <a:r>
              <a:rPr lang="en-US" altLang="zh-CN" dirty="0">
                <a:latin typeface="Arial" panose="020B0604020202020204" pitchFamily="34" charset="0"/>
              </a:rPr>
              <a:t>riser (CMR) or </a:t>
            </a:r>
            <a:r>
              <a:rPr lang="en-US" altLang="zh-CN" dirty="0" smtClean="0">
                <a:latin typeface="Arial" panose="020B0604020202020204" pitchFamily="34" charset="0"/>
              </a:rPr>
              <a:t>communications plenum </a:t>
            </a:r>
            <a:r>
              <a:rPr lang="en-US" altLang="zh-CN" dirty="0">
                <a:latin typeface="Arial" panose="020B0604020202020204" pitchFamily="34" charset="0"/>
              </a:rPr>
              <a:t>(CMP)</a:t>
            </a:r>
          </a:p>
          <a:p>
            <a:pPr lvl="1"/>
            <a:r>
              <a:rPr lang="en-US" altLang="zh-CN" dirty="0">
                <a:latin typeface="Arial" panose="020B0604020202020204" pitchFamily="34" charset="0"/>
              </a:rPr>
              <a:t>CMR can only be used for building risers or in cable trays</a:t>
            </a:r>
          </a:p>
          <a:p>
            <a:pPr lvl="1"/>
            <a:r>
              <a:rPr lang="en-US" altLang="zh-CN" dirty="0">
                <a:latin typeface="Arial" panose="020B0604020202020204" pitchFamily="34" charset="0"/>
              </a:rPr>
              <a:t>CMP is suitable for use in plenum spaces</a:t>
            </a:r>
          </a:p>
          <a:p>
            <a:r>
              <a:rPr lang="en-US" altLang="zh-CN" dirty="0">
                <a:latin typeface="Arial" panose="020B0604020202020204" pitchFamily="34" charset="0"/>
              </a:rPr>
              <a:t>Connection Hardware</a:t>
            </a:r>
          </a:p>
          <a:p>
            <a:pPr lvl="1"/>
            <a:r>
              <a:rPr lang="en-US" altLang="zh-CN" dirty="0">
                <a:latin typeface="Arial" panose="020B0604020202020204" pitchFamily="34" charset="0"/>
              </a:rPr>
              <a:t>Every type of cable has connectors that influence the kinds of hardware the cable can connect to</a:t>
            </a:r>
          </a:p>
          <a:p>
            <a:pPr lvl="1"/>
            <a:r>
              <a:rPr lang="en-US" altLang="zh-CN" dirty="0">
                <a:latin typeface="Arial" panose="020B0604020202020204" pitchFamily="34" charset="0"/>
              </a:rPr>
              <a:t>You must make sure the media you select can be supported by the network device</a:t>
            </a:r>
          </a:p>
          <a:p>
            <a:endParaRPr lang="zh-CN" altLang="en-US" dirty="0"/>
          </a:p>
        </p:txBody>
      </p:sp>
    </p:spTree>
    <p:extLst>
      <p:ext uri="{BB962C8B-B14F-4D97-AF65-F5344CB8AC3E}">
        <p14:creationId xmlns:p14="http://schemas.microsoft.com/office/powerpoint/2010/main" val="2899535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LAN Media Selection </a:t>
            </a:r>
            <a:r>
              <a:rPr lang="en-US" altLang="zh-CN" dirty="0" smtClean="0"/>
              <a:t>Criteria</a:t>
            </a:r>
            <a:endParaRPr lang="zh-CN" altLang="en-US" dirty="0"/>
          </a:p>
        </p:txBody>
      </p:sp>
      <p:graphicFrame>
        <p:nvGraphicFramePr>
          <p:cNvPr id="4" name="Table Placeholder 3" descr="&quot;A table titled, Comparison of LAN media characteristics. The Table has 4 Rows and 6 columns. The columns have the following headings from left to right. Type, Maximum cable length, Bandwidth, Installation, Interference, Cost. The Row entries are as follows. &#10;Row 1. Type, U T P; Maximum cable length, 100 m; Bandwidth, 10 to 10,000 Mbps; Installation, Easy; Interference, High; Cost, Cheapest. &#10;Row 2. Type, S T P; Maximum cable length, 100 m; Bandwidth, 16 to 10,000 M b p s; Installation, Moderate; Interference, Moderate; Cost, Moderate. &#10;Row 3. Type, Fiber optic; Maximum cable length, 2 to 100 k m; Bandwidth, 100 M b p s to 10 G b p s; Installation, Moderate; Interference, None; Cost, Most expensive. &#10;Row 4. Type, Wireless; Maximum cable length, 100 to 300 feet; Bandwidth, 11 to 300 M b p s; Installation, Easy; Interference, Moderate; Cost, None for physical media.                    &quot;&#10;" title="Table 4-9"/>
          <p:cNvGraphicFramePr>
            <a:graphicFrameLocks noGrp="1"/>
          </p:cNvGraphicFramePr>
          <p:nvPr>
            <p:ph type="tbl" sz="quarter" idx="10"/>
            <p:extLst>
              <p:ext uri="{D42A27DB-BD31-4B8C-83A1-F6EECF244321}">
                <p14:modId xmlns:p14="http://schemas.microsoft.com/office/powerpoint/2010/main" val="4249789649"/>
              </p:ext>
            </p:extLst>
          </p:nvPr>
        </p:nvGraphicFramePr>
        <p:xfrm>
          <a:off x="1895475" y="2143991"/>
          <a:ext cx="8128002" cy="2148840"/>
        </p:xfrm>
        <a:graphic>
          <a:graphicData uri="http://schemas.openxmlformats.org/drawingml/2006/table">
            <a:tbl>
              <a:tblPr firstRow="1" bandRow="1">
                <a:tableStyleId>{5C22544A-7EE6-4342-B048-85BDC9FD1C3A}</a:tableStyleId>
              </a:tblPr>
              <a:tblGrid>
                <a:gridCol w="1055543">
                  <a:extLst>
                    <a:ext uri="{9D8B030D-6E8A-4147-A177-3AD203B41FA5}">
                      <a16:colId xmlns:a16="http://schemas.microsoft.com/office/drawing/2014/main" val="20000"/>
                    </a:ext>
                  </a:extLst>
                </a:gridCol>
                <a:gridCol w="1423555">
                  <a:extLst>
                    <a:ext uri="{9D8B030D-6E8A-4147-A177-3AD203B41FA5}">
                      <a16:colId xmlns:a16="http://schemas.microsoft.com/office/drawing/2014/main" val="20001"/>
                    </a:ext>
                  </a:extLst>
                </a:gridCol>
                <a:gridCol w="1584903">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altLang="zh-CN" sz="1400" dirty="0" smtClean="0"/>
                        <a:t>Type</a:t>
                      </a:r>
                      <a:endParaRPr lang="zh-CN" altLang="en-US" sz="1400" dirty="0"/>
                    </a:p>
                  </a:txBody>
                  <a:tcPr/>
                </a:tc>
                <a:tc>
                  <a:txBody>
                    <a:bodyPr/>
                    <a:lstStyle/>
                    <a:p>
                      <a:r>
                        <a:rPr lang="en-US" altLang="zh-CN" sz="1400" dirty="0" smtClean="0"/>
                        <a:t>Maximum cable length</a:t>
                      </a:r>
                      <a:endParaRPr lang="zh-CN" altLang="en-US" sz="1400" dirty="0"/>
                    </a:p>
                  </a:txBody>
                  <a:tcPr/>
                </a:tc>
                <a:tc>
                  <a:txBody>
                    <a:bodyPr/>
                    <a:lstStyle/>
                    <a:p>
                      <a:r>
                        <a:rPr lang="en-US" altLang="zh-CN" sz="1400" dirty="0" smtClean="0"/>
                        <a:t>Bandwidth</a:t>
                      </a:r>
                      <a:endParaRPr lang="zh-CN" altLang="en-US" sz="1400" dirty="0"/>
                    </a:p>
                  </a:txBody>
                  <a:tcPr/>
                </a:tc>
                <a:tc>
                  <a:txBody>
                    <a:bodyPr/>
                    <a:lstStyle/>
                    <a:p>
                      <a:r>
                        <a:rPr lang="en-US" altLang="zh-CN" sz="1400" dirty="0" smtClean="0"/>
                        <a:t>Installation</a:t>
                      </a:r>
                      <a:endParaRPr lang="zh-CN" altLang="en-US" sz="1400" dirty="0"/>
                    </a:p>
                  </a:txBody>
                  <a:tcPr/>
                </a:tc>
                <a:tc>
                  <a:txBody>
                    <a:bodyPr/>
                    <a:lstStyle/>
                    <a:p>
                      <a:r>
                        <a:rPr lang="en-US" altLang="zh-CN" sz="1400" dirty="0" smtClean="0"/>
                        <a:t>Interference</a:t>
                      </a:r>
                      <a:endParaRPr lang="zh-CN" altLang="en-US" sz="1400" dirty="0"/>
                    </a:p>
                  </a:txBody>
                  <a:tcPr/>
                </a:tc>
                <a:tc>
                  <a:txBody>
                    <a:bodyPr/>
                    <a:lstStyle/>
                    <a:p>
                      <a:r>
                        <a:rPr lang="en-US" altLang="zh-CN" sz="1400" dirty="0" smtClean="0"/>
                        <a:t>Cost</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400" b="1" dirty="0" smtClean="0">
                          <a:solidFill>
                            <a:srgbClr val="000000"/>
                          </a:solidFill>
                        </a:rPr>
                        <a:t>UTP</a:t>
                      </a:r>
                      <a:endParaRPr lang="zh-CN" altLang="en-US" sz="1400" b="1" dirty="0">
                        <a:solidFill>
                          <a:srgbClr val="000000"/>
                        </a:solidFill>
                      </a:endParaRPr>
                    </a:p>
                  </a:txBody>
                  <a:tcPr/>
                </a:tc>
                <a:tc>
                  <a:txBody>
                    <a:bodyPr/>
                    <a:lstStyle/>
                    <a:p>
                      <a:r>
                        <a:rPr lang="en-US" altLang="zh-CN" sz="1400" dirty="0" smtClean="0">
                          <a:solidFill>
                            <a:srgbClr val="000000"/>
                          </a:solidFill>
                        </a:rPr>
                        <a:t>100 m</a:t>
                      </a:r>
                      <a:endParaRPr lang="zh-CN" altLang="en-US" sz="1400" dirty="0">
                        <a:solidFill>
                          <a:srgbClr val="000000"/>
                        </a:solidFill>
                      </a:endParaRPr>
                    </a:p>
                  </a:txBody>
                  <a:tcPr/>
                </a:tc>
                <a:tc>
                  <a:txBody>
                    <a:bodyPr/>
                    <a:lstStyle/>
                    <a:p>
                      <a:r>
                        <a:rPr lang="en-US" altLang="zh-CN" sz="1400" dirty="0" smtClean="0">
                          <a:solidFill>
                            <a:srgbClr val="000000"/>
                          </a:solidFill>
                        </a:rPr>
                        <a:t>10-10,000 Mbps</a:t>
                      </a:r>
                      <a:endParaRPr lang="zh-CN" altLang="en-US" sz="1400" dirty="0">
                        <a:solidFill>
                          <a:srgbClr val="000000"/>
                        </a:solidFill>
                      </a:endParaRPr>
                    </a:p>
                  </a:txBody>
                  <a:tcPr/>
                </a:tc>
                <a:tc>
                  <a:txBody>
                    <a:bodyPr/>
                    <a:lstStyle/>
                    <a:p>
                      <a:r>
                        <a:rPr lang="en-US" altLang="zh-CN" sz="1400" dirty="0" smtClean="0">
                          <a:solidFill>
                            <a:srgbClr val="000000"/>
                          </a:solidFill>
                        </a:rPr>
                        <a:t>Easy</a:t>
                      </a:r>
                      <a:endParaRPr lang="zh-CN" altLang="en-US" sz="1400" dirty="0">
                        <a:solidFill>
                          <a:srgbClr val="000000"/>
                        </a:solidFill>
                      </a:endParaRPr>
                    </a:p>
                  </a:txBody>
                  <a:tcPr/>
                </a:tc>
                <a:tc>
                  <a:txBody>
                    <a:bodyPr/>
                    <a:lstStyle/>
                    <a:p>
                      <a:r>
                        <a:rPr lang="en-US" altLang="zh-CN" sz="1400" dirty="0" smtClean="0">
                          <a:solidFill>
                            <a:srgbClr val="000000"/>
                          </a:solidFill>
                        </a:rPr>
                        <a:t>High</a:t>
                      </a:r>
                      <a:endParaRPr lang="zh-CN" altLang="en-US" sz="1400" dirty="0">
                        <a:solidFill>
                          <a:srgbClr val="000000"/>
                        </a:solidFill>
                      </a:endParaRPr>
                    </a:p>
                  </a:txBody>
                  <a:tcPr/>
                </a:tc>
                <a:tc>
                  <a:txBody>
                    <a:bodyPr/>
                    <a:lstStyle/>
                    <a:p>
                      <a:r>
                        <a:rPr lang="en-US" altLang="zh-CN" sz="1400" dirty="0" smtClean="0">
                          <a:solidFill>
                            <a:srgbClr val="000000"/>
                          </a:solidFill>
                        </a:rPr>
                        <a:t>Cheapest</a:t>
                      </a:r>
                      <a:endParaRPr lang="zh-CN" altLang="en-US" sz="14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altLang="zh-CN" sz="1400" b="1" dirty="0" smtClean="0">
                          <a:solidFill>
                            <a:srgbClr val="000000"/>
                          </a:solidFill>
                        </a:rPr>
                        <a:t>STP</a:t>
                      </a:r>
                      <a:endParaRPr lang="zh-CN" altLang="en-US" sz="1400" b="1" dirty="0">
                        <a:solidFill>
                          <a:srgbClr val="000000"/>
                        </a:solidFill>
                      </a:endParaRPr>
                    </a:p>
                  </a:txBody>
                  <a:tcPr/>
                </a:tc>
                <a:tc>
                  <a:txBody>
                    <a:bodyPr/>
                    <a:lstStyle/>
                    <a:p>
                      <a:r>
                        <a:rPr lang="en-US" altLang="zh-CN" sz="1400" dirty="0" smtClean="0">
                          <a:solidFill>
                            <a:srgbClr val="000000"/>
                          </a:solidFill>
                        </a:rPr>
                        <a:t>100 m</a:t>
                      </a:r>
                      <a:endParaRPr lang="zh-CN" altLang="en-US" sz="1400" dirty="0">
                        <a:solidFill>
                          <a:srgbClr val="000000"/>
                        </a:solidFill>
                      </a:endParaRPr>
                    </a:p>
                  </a:txBody>
                  <a:tcPr/>
                </a:tc>
                <a:tc>
                  <a:txBody>
                    <a:bodyPr/>
                    <a:lstStyle/>
                    <a:p>
                      <a:r>
                        <a:rPr lang="en-US" altLang="zh-CN" sz="1400" dirty="0" smtClean="0">
                          <a:solidFill>
                            <a:srgbClr val="000000"/>
                          </a:solidFill>
                        </a:rPr>
                        <a:t>16-10,000 Mbps</a:t>
                      </a:r>
                      <a:endParaRPr lang="zh-CN" altLang="en-US" sz="1400"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altLang="zh-CN" sz="1400" b="1" dirty="0" smtClean="0">
                          <a:solidFill>
                            <a:srgbClr val="000000"/>
                          </a:solidFill>
                        </a:rPr>
                        <a:t>Fiber optic</a:t>
                      </a:r>
                      <a:endParaRPr lang="zh-CN" altLang="en-US" sz="1400" b="1" dirty="0">
                        <a:solidFill>
                          <a:srgbClr val="000000"/>
                        </a:solidFill>
                      </a:endParaRPr>
                    </a:p>
                  </a:txBody>
                  <a:tcPr/>
                </a:tc>
                <a:tc>
                  <a:txBody>
                    <a:bodyPr/>
                    <a:lstStyle/>
                    <a:p>
                      <a:r>
                        <a:rPr lang="en-US" altLang="zh-CN" sz="1400" dirty="0" smtClean="0">
                          <a:solidFill>
                            <a:srgbClr val="000000"/>
                          </a:solidFill>
                        </a:rPr>
                        <a:t>2-100</a:t>
                      </a:r>
                      <a:r>
                        <a:rPr lang="en-US" altLang="zh-CN" sz="1400" baseline="0" dirty="0" smtClean="0">
                          <a:solidFill>
                            <a:srgbClr val="000000"/>
                          </a:solidFill>
                        </a:rPr>
                        <a:t> km</a:t>
                      </a:r>
                      <a:endParaRPr lang="zh-CN" altLang="en-US" sz="1400" dirty="0">
                        <a:solidFill>
                          <a:srgbClr val="000000"/>
                        </a:solidFill>
                      </a:endParaRPr>
                    </a:p>
                  </a:txBody>
                  <a:tcPr/>
                </a:tc>
                <a:tc>
                  <a:txBody>
                    <a:bodyPr/>
                    <a:lstStyle/>
                    <a:p>
                      <a:r>
                        <a:rPr lang="en-US" altLang="zh-CN" sz="1400" dirty="0" smtClean="0">
                          <a:solidFill>
                            <a:srgbClr val="000000"/>
                          </a:solidFill>
                        </a:rPr>
                        <a:t>100 Mbps-10</a:t>
                      </a:r>
                      <a:r>
                        <a:rPr lang="en-US" altLang="zh-CN" sz="1400" baseline="0" dirty="0" smtClean="0">
                          <a:solidFill>
                            <a:srgbClr val="000000"/>
                          </a:solidFill>
                        </a:rPr>
                        <a:t> Gbps</a:t>
                      </a:r>
                      <a:endParaRPr lang="zh-CN" altLang="en-US" sz="1400"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tc>
                  <a:txBody>
                    <a:bodyPr/>
                    <a:lstStyle/>
                    <a:p>
                      <a:r>
                        <a:rPr lang="en-US" altLang="zh-CN" sz="1400" dirty="0" smtClean="0">
                          <a:solidFill>
                            <a:srgbClr val="000000"/>
                          </a:solidFill>
                        </a:rPr>
                        <a:t>None</a:t>
                      </a:r>
                      <a:endParaRPr lang="zh-CN" altLang="en-US" sz="1400" dirty="0">
                        <a:solidFill>
                          <a:srgbClr val="000000"/>
                        </a:solidFill>
                      </a:endParaRPr>
                    </a:p>
                  </a:txBody>
                  <a:tcPr/>
                </a:tc>
                <a:tc>
                  <a:txBody>
                    <a:bodyPr/>
                    <a:lstStyle/>
                    <a:p>
                      <a:r>
                        <a:rPr lang="en-US" altLang="zh-CN" sz="1400" dirty="0" smtClean="0">
                          <a:solidFill>
                            <a:srgbClr val="000000"/>
                          </a:solidFill>
                        </a:rPr>
                        <a:t>Most expensive</a:t>
                      </a:r>
                      <a:endParaRPr lang="zh-CN" altLang="en-US" sz="14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altLang="zh-CN" sz="1400" b="1" dirty="0" smtClean="0">
                          <a:solidFill>
                            <a:srgbClr val="000000"/>
                          </a:solidFill>
                        </a:rPr>
                        <a:t>Wireless</a:t>
                      </a:r>
                      <a:endParaRPr lang="zh-CN" altLang="en-US" sz="1400" b="1" dirty="0">
                        <a:solidFill>
                          <a:srgbClr val="000000"/>
                        </a:solidFill>
                      </a:endParaRPr>
                    </a:p>
                  </a:txBody>
                  <a:tcPr/>
                </a:tc>
                <a:tc>
                  <a:txBody>
                    <a:bodyPr/>
                    <a:lstStyle/>
                    <a:p>
                      <a:r>
                        <a:rPr lang="en-US" altLang="zh-CN" sz="1400" dirty="0" smtClean="0">
                          <a:solidFill>
                            <a:srgbClr val="000000"/>
                          </a:solidFill>
                        </a:rPr>
                        <a:t>100-300 ft</a:t>
                      </a:r>
                      <a:endParaRPr lang="zh-CN" altLang="en-US" sz="1400" dirty="0">
                        <a:solidFill>
                          <a:srgbClr val="000000"/>
                        </a:solidFill>
                      </a:endParaRPr>
                    </a:p>
                  </a:txBody>
                  <a:tcPr/>
                </a:tc>
                <a:tc>
                  <a:txBody>
                    <a:bodyPr/>
                    <a:lstStyle/>
                    <a:p>
                      <a:r>
                        <a:rPr lang="en-US" altLang="zh-CN" sz="1400" dirty="0" smtClean="0">
                          <a:solidFill>
                            <a:srgbClr val="000000"/>
                          </a:solidFill>
                        </a:rPr>
                        <a:t>11-300 Mbps</a:t>
                      </a:r>
                      <a:endParaRPr lang="zh-CN" altLang="en-US" sz="1400" dirty="0">
                        <a:solidFill>
                          <a:srgbClr val="000000"/>
                        </a:solidFill>
                      </a:endParaRPr>
                    </a:p>
                  </a:txBody>
                  <a:tcPr/>
                </a:tc>
                <a:tc>
                  <a:txBody>
                    <a:bodyPr/>
                    <a:lstStyle/>
                    <a:p>
                      <a:r>
                        <a:rPr lang="en-US" altLang="zh-CN" sz="1400" dirty="0" smtClean="0">
                          <a:solidFill>
                            <a:srgbClr val="000000"/>
                          </a:solidFill>
                        </a:rPr>
                        <a:t>Easy</a:t>
                      </a:r>
                      <a:endParaRPr lang="zh-CN" altLang="en-US" sz="1400" dirty="0">
                        <a:solidFill>
                          <a:srgbClr val="000000"/>
                        </a:solidFill>
                      </a:endParaRPr>
                    </a:p>
                  </a:txBody>
                  <a:tcPr/>
                </a:tc>
                <a:tc>
                  <a:txBody>
                    <a:bodyPr/>
                    <a:lstStyle/>
                    <a:p>
                      <a:r>
                        <a:rPr lang="en-US" altLang="zh-CN" sz="1400" dirty="0" smtClean="0">
                          <a:solidFill>
                            <a:srgbClr val="000000"/>
                          </a:solidFill>
                        </a:rPr>
                        <a:t>Moderate</a:t>
                      </a:r>
                      <a:endParaRPr lang="zh-CN" altLang="en-US" sz="1400" dirty="0">
                        <a:solidFill>
                          <a:srgbClr val="000000"/>
                        </a:solidFill>
                      </a:endParaRPr>
                    </a:p>
                  </a:txBody>
                  <a:tcPr/>
                </a:tc>
                <a:tc>
                  <a:txBody>
                    <a:bodyPr/>
                    <a:lstStyle/>
                    <a:p>
                      <a:r>
                        <a:rPr lang="en-US" altLang="zh-CN" sz="1400" dirty="0" smtClean="0">
                          <a:solidFill>
                            <a:srgbClr val="000000"/>
                          </a:solidFill>
                        </a:rPr>
                        <a:t>None for physical media</a:t>
                      </a:r>
                      <a:endParaRPr lang="zh-CN" altLang="en-US" sz="1400" dirty="0">
                        <a:solidFill>
                          <a:srgbClr val="00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1488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Wired networking media come in two primary categories: copper and fiber-optic</a:t>
            </a:r>
          </a:p>
          <a:p>
            <a:r>
              <a:rPr lang="en-US" altLang="zh-CN" dirty="0">
                <a:latin typeface="Arial" panose="020B0604020202020204" pitchFamily="34" charset="0"/>
              </a:rPr>
              <a:t>Twisted pair cabling </a:t>
            </a:r>
            <a:r>
              <a:rPr lang="en-US" altLang="zh-CN" dirty="0" smtClean="0">
                <a:latin typeface="Arial" panose="020B0604020202020204" pitchFamily="34" charset="0"/>
              </a:rPr>
              <a:t>comes </a:t>
            </a:r>
            <a:r>
              <a:rPr lang="en-US" altLang="zh-CN" dirty="0">
                <a:latin typeface="Arial" panose="020B0604020202020204" pitchFamily="34" charset="0"/>
              </a:rPr>
              <a:t>in shielded or unshielded </a:t>
            </a:r>
            <a:r>
              <a:rPr lang="en-US" altLang="zh-CN" dirty="0" smtClean="0">
                <a:latin typeface="Arial" panose="020B0604020202020204" pitchFamily="34" charset="0"/>
              </a:rPr>
              <a:t>varieties</a:t>
            </a:r>
          </a:p>
          <a:p>
            <a:pPr lvl="1"/>
            <a:r>
              <a:rPr lang="en-US" altLang="zh-CN" dirty="0" smtClean="0">
                <a:latin typeface="Arial" panose="020B0604020202020204" pitchFamily="34" charset="0"/>
              </a:rPr>
              <a:t>Most use UTP, but STP can be used in electrically noisy environments</a:t>
            </a:r>
            <a:endParaRPr lang="en-US" altLang="zh-CN" dirty="0">
              <a:latin typeface="Arial" panose="020B0604020202020204" pitchFamily="34" charset="0"/>
            </a:endParaRPr>
          </a:p>
          <a:p>
            <a:r>
              <a:rPr lang="en-US" altLang="zh-CN" dirty="0">
                <a:latin typeface="Arial" panose="020B0604020202020204" pitchFamily="34" charset="0"/>
              </a:rPr>
              <a:t>Twisted pair cabling components consist of connectors, patch cable, jacks, patch panels and distribution racks</a:t>
            </a:r>
          </a:p>
          <a:p>
            <a:r>
              <a:rPr lang="en-US" altLang="zh-CN" dirty="0">
                <a:latin typeface="Arial" panose="020B0604020202020204" pitchFamily="34" charset="0"/>
              </a:rPr>
              <a:t>A structured cabling plant consists of work areas, horizontal wiring, telecommunications </a:t>
            </a:r>
            <a:r>
              <a:rPr lang="en-US" altLang="zh-CN" dirty="0" smtClean="0">
                <a:latin typeface="Arial" panose="020B0604020202020204" pitchFamily="34" charset="0"/>
              </a:rPr>
              <a:t>closets (IDFs), </a:t>
            </a:r>
            <a:r>
              <a:rPr lang="en-US" altLang="zh-CN" dirty="0">
                <a:latin typeface="Arial" panose="020B0604020202020204" pitchFamily="34" charset="0"/>
              </a:rPr>
              <a:t>equipment </a:t>
            </a:r>
            <a:r>
              <a:rPr lang="en-US" altLang="zh-CN" dirty="0" smtClean="0">
                <a:latin typeface="Arial" panose="020B0604020202020204" pitchFamily="34" charset="0"/>
              </a:rPr>
              <a:t>rooms (MDFs), </a:t>
            </a:r>
            <a:r>
              <a:rPr lang="en-US" altLang="zh-CN" dirty="0">
                <a:latin typeface="Arial" panose="020B0604020202020204" pitchFamily="34" charset="0"/>
              </a:rPr>
              <a:t>backbone cabling, and entrance facilities</a:t>
            </a:r>
          </a:p>
          <a:p>
            <a:r>
              <a:rPr lang="en-US" altLang="zh-CN" dirty="0">
                <a:latin typeface="Arial" panose="020B0604020202020204" pitchFamily="34" charset="0"/>
              </a:rPr>
              <a:t>Fiber-optic uses pulses of light to represent bits and is immune to EMI, RFI and electronic eavesdropping</a:t>
            </a:r>
          </a:p>
          <a:p>
            <a:endParaRPr lang="zh-CN" altLang="en-US" dirty="0"/>
          </a:p>
        </p:txBody>
      </p:sp>
    </p:spTree>
    <p:extLst>
      <p:ext uri="{BB962C8B-B14F-4D97-AF65-F5344CB8AC3E}">
        <p14:creationId xmlns:p14="http://schemas.microsoft.com/office/powerpoint/2010/main" val="4245638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Wireless networks can be subdivided into LANs, extended LANs, and mobile computing</a:t>
            </a:r>
          </a:p>
          <a:p>
            <a:r>
              <a:rPr lang="en-US" altLang="zh-CN" dirty="0">
                <a:latin typeface="Arial" panose="020B0604020202020204" pitchFamily="34" charset="0"/>
              </a:rPr>
              <a:t>Components of a wireless LAN are a NIC, an antenna, and a transceiver or access point</a:t>
            </a:r>
          </a:p>
          <a:p>
            <a:r>
              <a:rPr lang="en-US" altLang="zh-CN" dirty="0">
                <a:latin typeface="Arial" panose="020B0604020202020204" pitchFamily="34" charset="0"/>
              </a:rPr>
              <a:t>Technologies used to transmit and receive data including: infrared, laser, narrowband radio and spread-spectrum radio</a:t>
            </a:r>
          </a:p>
          <a:p>
            <a:r>
              <a:rPr lang="en-US" altLang="zh-CN" dirty="0" smtClean="0">
                <a:latin typeface="Arial" panose="020B0604020202020204" pitchFamily="34" charset="0"/>
              </a:rPr>
              <a:t>Criteria for choosing LAN media include needed bandwidth, budget, environmental factors, the distance the network must span, and the existing cable plant</a:t>
            </a:r>
          </a:p>
          <a:p>
            <a:r>
              <a:rPr lang="en-US" altLang="zh-CN" dirty="0" smtClean="0">
                <a:latin typeface="Arial" panose="020B0604020202020204" pitchFamily="34" charset="0"/>
              </a:rPr>
              <a:t>Networks </a:t>
            </a:r>
            <a:r>
              <a:rPr lang="en-US" altLang="zh-CN" dirty="0">
                <a:latin typeface="Arial" panose="020B0604020202020204" pitchFamily="34" charset="0"/>
              </a:rPr>
              <a:t>combining fiber-optic, UTP, and wireless have become the norm</a:t>
            </a:r>
          </a:p>
        </p:txBody>
      </p:sp>
    </p:spTree>
    <p:extLst>
      <p:ext uri="{BB962C8B-B14F-4D97-AF65-F5344CB8AC3E}">
        <p14:creationId xmlns:p14="http://schemas.microsoft.com/office/powerpoint/2010/main" val="74128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Criteria for Choosing Network Media</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Other Media Considerations</a:t>
            </a:r>
          </a:p>
          <a:p>
            <a:pPr lvl="1"/>
            <a:r>
              <a:rPr lang="en-US" altLang="zh-CN" i="1" dirty="0">
                <a:latin typeface="Arial" panose="020B0604020202020204" pitchFamily="34" charset="0"/>
              </a:rPr>
              <a:t>Ease of </a:t>
            </a:r>
            <a:r>
              <a:rPr lang="en-US" altLang="zh-CN" i="1" dirty="0" smtClean="0">
                <a:latin typeface="Arial" panose="020B0604020202020204" pitchFamily="34" charset="0"/>
              </a:rPr>
              <a:t>installation – </a:t>
            </a:r>
            <a:r>
              <a:rPr lang="en-US" altLang="zh-CN" dirty="0">
                <a:latin typeface="Arial" panose="020B0604020202020204" pitchFamily="34" charset="0"/>
              </a:rPr>
              <a:t>factors to consider:</a:t>
            </a:r>
          </a:p>
          <a:p>
            <a:pPr lvl="2"/>
            <a:r>
              <a:rPr lang="en-US" altLang="zh-CN" dirty="0">
                <a:latin typeface="Arial" panose="020B0604020202020204" pitchFamily="34" charset="0"/>
              </a:rPr>
              <a:t>Media’s minimum bend radius, which limits the angle at which a cable can be bent to run around corners</a:t>
            </a:r>
          </a:p>
          <a:p>
            <a:pPr lvl="2"/>
            <a:r>
              <a:rPr lang="en-US" altLang="zh-CN" dirty="0">
                <a:latin typeface="Arial" panose="020B0604020202020204" pitchFamily="34" charset="0"/>
              </a:rPr>
              <a:t>Cost and time needed to terminate the medium</a:t>
            </a:r>
          </a:p>
          <a:p>
            <a:pPr lvl="2"/>
            <a:r>
              <a:rPr lang="en-US" altLang="zh-CN" dirty="0">
                <a:latin typeface="Arial" panose="020B0604020202020204" pitchFamily="34" charset="0"/>
              </a:rPr>
              <a:t>Physical environment – types of walls and ceilings, EMI or RFI</a:t>
            </a:r>
          </a:p>
          <a:p>
            <a:pPr lvl="1"/>
            <a:r>
              <a:rPr lang="en-US" altLang="zh-CN" i="1" dirty="0">
                <a:latin typeface="Arial" panose="020B0604020202020204" pitchFamily="34" charset="0"/>
              </a:rPr>
              <a:t>Testability</a:t>
            </a:r>
            <a:r>
              <a:rPr lang="en-US" altLang="zh-CN" dirty="0">
                <a:latin typeface="Arial" panose="020B0604020202020204" pitchFamily="34" charset="0"/>
              </a:rPr>
              <a:t> – A network that “works” might be crippled by excessive errors</a:t>
            </a:r>
          </a:p>
          <a:p>
            <a:pPr lvl="2"/>
            <a:r>
              <a:rPr lang="en-US" altLang="zh-CN" dirty="0">
                <a:latin typeface="Arial" panose="020B0604020202020204" pitchFamily="34" charset="0"/>
              </a:rPr>
              <a:t>It is important to certify whether the cable meets requirements for its category</a:t>
            </a:r>
          </a:p>
          <a:p>
            <a:pPr lvl="1"/>
            <a:r>
              <a:rPr lang="en-US" altLang="zh-CN" i="1" dirty="0">
                <a:latin typeface="Arial" panose="020B0604020202020204" pitchFamily="34" charset="0"/>
              </a:rPr>
              <a:t>Total cost </a:t>
            </a:r>
            <a:r>
              <a:rPr lang="en-US" altLang="zh-CN" dirty="0">
                <a:latin typeface="Arial" panose="020B0604020202020204" pitchFamily="34" charset="0"/>
              </a:rPr>
              <a:t>– includes cabling, connectors, termination panels, wall jacks, termination tools, testing equipment and time</a:t>
            </a:r>
          </a:p>
          <a:p>
            <a:endParaRPr lang="zh-CN" altLang="en-US" dirty="0"/>
          </a:p>
        </p:txBody>
      </p:sp>
    </p:spTree>
    <p:extLst>
      <p:ext uri="{BB962C8B-B14F-4D97-AF65-F5344CB8AC3E}">
        <p14:creationId xmlns:p14="http://schemas.microsoft.com/office/powerpoint/2010/main" val="346352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Coaxial Cable</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Coaxial cable is often </a:t>
            </a:r>
            <a:r>
              <a:rPr lang="en-US" altLang="zh-CN" dirty="0">
                <a:latin typeface="Arial" panose="020B0604020202020204" pitchFamily="34" charset="0"/>
              </a:rPr>
              <a:t>called “coax” for short</a:t>
            </a:r>
          </a:p>
          <a:p>
            <a:pPr lvl="1"/>
            <a:r>
              <a:rPr lang="en-US" altLang="zh-CN" dirty="0">
                <a:latin typeface="Arial" panose="020B0604020202020204" pitchFamily="34" charset="0"/>
              </a:rPr>
              <a:t>Once was the predominant form of network cabling</a:t>
            </a:r>
          </a:p>
          <a:p>
            <a:r>
              <a:rPr lang="en-US" altLang="zh-CN" dirty="0">
                <a:latin typeface="Arial" panose="020B0604020202020204" pitchFamily="34" charset="0"/>
              </a:rPr>
              <a:t>Inexpensive and easy to install</a:t>
            </a:r>
          </a:p>
          <a:p>
            <a:r>
              <a:rPr lang="en-US" altLang="zh-CN" dirty="0" smtClean="0">
                <a:latin typeface="Arial" panose="020B0604020202020204" pitchFamily="34" charset="0"/>
              </a:rPr>
              <a:t>Coax started </a:t>
            </a:r>
            <a:r>
              <a:rPr lang="en-US" altLang="zh-CN" dirty="0">
                <a:latin typeface="Arial" panose="020B0604020202020204" pitchFamily="34" charset="0"/>
              </a:rPr>
              <a:t>to phase out in the early 1990’s</a:t>
            </a:r>
          </a:p>
          <a:p>
            <a:r>
              <a:rPr lang="en-US" altLang="zh-CN" dirty="0" smtClean="0">
                <a:latin typeface="Arial" panose="020B0604020202020204" pitchFamily="34" charset="0"/>
              </a:rPr>
              <a:t>Today, coaxial cable is </a:t>
            </a:r>
            <a:r>
              <a:rPr lang="en-US" altLang="zh-CN" dirty="0">
                <a:latin typeface="Arial" panose="020B0604020202020204" pitchFamily="34" charset="0"/>
              </a:rPr>
              <a:t>used primarily in connecting a cable modem to the wall outlet your cable TV/Internet provider installs</a:t>
            </a:r>
          </a:p>
          <a:p>
            <a:endParaRPr lang="zh-CN" altLang="en-US" dirty="0"/>
          </a:p>
        </p:txBody>
      </p:sp>
    </p:spTree>
    <p:extLst>
      <p:ext uri="{BB962C8B-B14F-4D97-AF65-F5344CB8AC3E}">
        <p14:creationId xmlns:p14="http://schemas.microsoft.com/office/powerpoint/2010/main" val="425172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Twisted-Pair Cable</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Twisted-pair (TP) cable comes </a:t>
            </a:r>
            <a:r>
              <a:rPr lang="en-US" altLang="zh-CN" dirty="0">
                <a:latin typeface="Arial" panose="020B0604020202020204" pitchFamily="34" charset="0"/>
              </a:rPr>
              <a:t>in two types: unshielded and </a:t>
            </a:r>
            <a:r>
              <a:rPr lang="en-US" altLang="zh-CN" dirty="0" smtClean="0">
                <a:latin typeface="Arial" panose="020B0604020202020204" pitchFamily="34" charset="0"/>
              </a:rPr>
              <a:t>shielded (UTP and STP)</a:t>
            </a:r>
            <a:endParaRPr lang="en-US" altLang="zh-CN" dirty="0">
              <a:latin typeface="Arial" panose="020B0604020202020204" pitchFamily="34" charset="0"/>
            </a:endParaRPr>
          </a:p>
          <a:p>
            <a:r>
              <a:rPr lang="en-US" altLang="zh-CN" dirty="0" smtClean="0">
                <a:latin typeface="Arial" panose="020B0604020202020204" pitchFamily="34" charset="0"/>
              </a:rPr>
              <a:t>TP consists </a:t>
            </a:r>
            <a:r>
              <a:rPr lang="en-US" altLang="zh-CN" dirty="0">
                <a:latin typeface="Arial" panose="020B0604020202020204" pitchFamily="34" charset="0"/>
              </a:rPr>
              <a:t>of one or more pairs of insulated strands of copper wires twisted around one another and housed in an outer jacket</a:t>
            </a:r>
          </a:p>
          <a:p>
            <a:r>
              <a:rPr lang="en-US" altLang="zh-CN" dirty="0">
                <a:latin typeface="Arial" panose="020B0604020202020204" pitchFamily="34" charset="0"/>
              </a:rPr>
              <a:t>Twists are necessary to improve resistance to crosstalk from wires and EMI from outside sources</a:t>
            </a:r>
          </a:p>
          <a:p>
            <a:pPr lvl="1"/>
            <a:r>
              <a:rPr lang="en-US" altLang="zh-CN" dirty="0">
                <a:latin typeface="Arial" panose="020B0604020202020204" pitchFamily="34" charset="0"/>
              </a:rPr>
              <a:t>The more twists per unit length, the better resistance to EMI and crosstalk</a:t>
            </a:r>
          </a:p>
          <a:p>
            <a:pPr lvl="1"/>
            <a:r>
              <a:rPr lang="en-US" altLang="zh-CN" dirty="0">
                <a:latin typeface="Arial" panose="020B0604020202020204" pitchFamily="34" charset="0"/>
              </a:rPr>
              <a:t>More expensive TP is twisted more than less expensive and provides a better pathway for higher bandwidth networks</a:t>
            </a:r>
          </a:p>
          <a:p>
            <a:endParaRPr lang="zh-CN" altLang="en-US" dirty="0"/>
          </a:p>
        </p:txBody>
      </p:sp>
    </p:spTree>
    <p:extLst>
      <p:ext uri="{BB962C8B-B14F-4D97-AF65-F5344CB8AC3E}">
        <p14:creationId xmlns:p14="http://schemas.microsoft.com/office/powerpoint/2010/main" val="415665054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schemas.microsoft.com/office/infopath/2007/PartnerControls"/>
    <ds:schemaRef ds:uri="cb2c73f9-b1ae-4d74-94e3-1ed1189efdaa"/>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aeb4a7c9-bc69-4a98-84ec-5a35baeb84bb"/>
    <ds:schemaRef ds:uri="http://purl.org/dc/term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5221</TotalTime>
  <Words>4024</Words>
  <Application>Microsoft Office PowerPoint</Application>
  <PresentationFormat>Widescreen</PresentationFormat>
  <Paragraphs>479</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Arial</vt:lpstr>
      <vt:lpstr>Calibri</vt:lpstr>
      <vt:lpstr>DengXian</vt:lpstr>
      <vt:lpstr>Helvetica</vt:lpstr>
      <vt:lpstr>LucidaGrande</vt:lpstr>
      <vt:lpstr>Open Sans</vt:lpstr>
      <vt:lpstr>Summer Font</vt:lpstr>
      <vt:lpstr>Office Theme</vt:lpstr>
      <vt:lpstr>Network Media</vt:lpstr>
      <vt:lpstr>Learning Outcomes</vt:lpstr>
      <vt:lpstr>Wired Networking</vt:lpstr>
      <vt:lpstr>Criteria for Choosing Network Media</vt:lpstr>
      <vt:lpstr>Criteria for Choosing Network Media</vt:lpstr>
      <vt:lpstr>Criteria for Choosing Network Media</vt:lpstr>
      <vt:lpstr>Criteria for Choosing Network Media</vt:lpstr>
      <vt:lpstr>Coaxial Cable</vt:lpstr>
      <vt:lpstr>Twisted-Pair Cable</vt:lpstr>
      <vt:lpstr>Twisted-Pair Cable</vt:lpstr>
      <vt:lpstr>Twisted-Pair Cable</vt:lpstr>
      <vt:lpstr>Twisted-Pair Cable</vt:lpstr>
      <vt:lpstr>Twisted-Pair Cable</vt:lpstr>
      <vt:lpstr>Twisted-Pair Cable</vt:lpstr>
      <vt:lpstr>Twisted-Pair Cable</vt:lpstr>
      <vt:lpstr>Twisted-Pair Cable</vt:lpstr>
      <vt:lpstr>Twisted-Pair Cable</vt:lpstr>
      <vt:lpstr>Twisted-Pair Cable</vt:lpstr>
      <vt:lpstr>Twisted-Pair Cable</vt:lpstr>
      <vt:lpstr>Twisted-Pair Cable</vt:lpstr>
      <vt:lpstr>Twisted-Pair Cable</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Structured Cabling: Managing and Installing a UTP Cable Plant</vt:lpstr>
      <vt:lpstr>Fiber-Optic Cable</vt:lpstr>
      <vt:lpstr>Fiber-Optic Cable</vt:lpstr>
      <vt:lpstr>Fiber-Optic Cable</vt:lpstr>
      <vt:lpstr>Fiber-Optic Cable</vt:lpstr>
      <vt:lpstr>Fiber-Optic Connectors</vt:lpstr>
      <vt:lpstr>Fiber-Optic Installation</vt:lpstr>
      <vt:lpstr>Fiber-Optic Cable Types</vt:lpstr>
      <vt:lpstr>Cable-Testing Equipment</vt:lpstr>
      <vt:lpstr>Wireless Networking</vt:lpstr>
      <vt:lpstr>Wireless Benefits</vt:lpstr>
      <vt:lpstr>Wireless Benefits</vt:lpstr>
      <vt:lpstr>Types of Wireless Networks</vt:lpstr>
      <vt:lpstr>Wireless LAN Components</vt:lpstr>
      <vt:lpstr>Wireless LAN Transmission</vt:lpstr>
      <vt:lpstr>Wireless LAN Transmission</vt:lpstr>
      <vt:lpstr>Wireless LAN Transmission</vt:lpstr>
      <vt:lpstr>Wireless LAN Transmission</vt:lpstr>
      <vt:lpstr>Wireless LAN Transmission</vt:lpstr>
      <vt:lpstr>Wireless LAN Transmission</vt:lpstr>
      <vt:lpstr>Wireless LAN Transmission</vt:lpstr>
      <vt:lpstr>LAN Media Selection Criteria</vt:lpstr>
      <vt:lpstr>LAN Media Selection Criteria</vt:lpstr>
      <vt:lpstr>LAN Media Selection Criteria</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Student</cp:lastModifiedBy>
  <cp:revision>246</cp:revision>
  <cp:lastPrinted>2016-10-03T15:29:39Z</cp:lastPrinted>
  <dcterms:created xsi:type="dcterms:W3CDTF">2018-10-31T14:29:44Z</dcterms:created>
  <dcterms:modified xsi:type="dcterms:W3CDTF">2023-09-26T02:28:47Z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