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64" r:id="rId5"/>
    <p:sldId id="269" r:id="rId6"/>
    <p:sldId id="273" r:id="rId7"/>
    <p:sldId id="274" r:id="rId8"/>
    <p:sldId id="275" r:id="rId9"/>
    <p:sldId id="277" r:id="rId10"/>
    <p:sldId id="276" r:id="rId11"/>
    <p:sldId id="278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4" r:id="rId26"/>
    <p:sldId id="293" r:id="rId27"/>
    <p:sldId id="295" r:id="rId28"/>
    <p:sldId id="296" r:id="rId29"/>
    <p:sldId id="297" r:id="rId30"/>
    <p:sldId id="298" r:id="rId31"/>
    <p:sldId id="300" r:id="rId32"/>
    <p:sldId id="301" r:id="rId33"/>
    <p:sldId id="302" r:id="rId34"/>
    <p:sldId id="303" r:id="rId35"/>
    <p:sldId id="304" r:id="rId36"/>
    <p:sldId id="305" r:id="rId37"/>
    <p:sldId id="271" r:id="rId3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ola, Courtney A" initials="TCA" lastIdx="1" clrIdx="0">
    <p:extLst>
      <p:ext uri="{19B8F6BF-5375-455C-9EA6-DF929625EA0E}">
        <p15:presenceInfo xmlns:p15="http://schemas.microsoft.com/office/powerpoint/2012/main" userId="S-1-5-21-4027829005-1107895287-290554039-1564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4A78"/>
    <a:srgbClr val="006298"/>
    <a:srgbClr val="FF6300"/>
    <a:srgbClr val="E9255F"/>
    <a:srgbClr val="0098D4"/>
    <a:srgbClr val="00B8E7"/>
    <a:srgbClr val="81D0ED"/>
    <a:srgbClr val="F6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56" autoAdjust="0"/>
    <p:restoredTop sz="67053" autoAdjust="0"/>
  </p:normalViewPr>
  <p:slideViewPr>
    <p:cSldViewPr snapToGrid="0" snapToObjects="1">
      <p:cViewPr varScale="1">
        <p:scale>
          <a:sx n="77" d="100"/>
          <a:sy n="77" d="100"/>
        </p:scale>
        <p:origin x="136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AA413-85C6-40F2-B867-268CAAA7E377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7803E-66EE-42CE-8DFB-98553954E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10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6680D68-05FF-7942-990A-B21BB8E6CE33}" type="datetimeFigureOut">
              <a:rPr lang="en-US"/>
              <a:pPr>
                <a:defRPr/>
              </a:pPr>
              <a:t>8/11/2023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1CAE60C-72A0-D14D-8733-C13212F694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 - Please</a:t>
            </a:r>
          </a:p>
          <a:p>
            <a:r>
              <a:rPr lang="en-US" dirty="0" smtClean="0"/>
              <a:t>D - Do</a:t>
            </a:r>
          </a:p>
          <a:p>
            <a:r>
              <a:rPr lang="en-US" dirty="0" smtClean="0"/>
              <a:t>N - Not</a:t>
            </a:r>
          </a:p>
          <a:p>
            <a:r>
              <a:rPr lang="en-US" dirty="0" smtClean="0"/>
              <a:t>T - Throw</a:t>
            </a:r>
          </a:p>
          <a:p>
            <a:r>
              <a:rPr lang="en-US" dirty="0" smtClean="0"/>
              <a:t>S - Sausage</a:t>
            </a:r>
          </a:p>
          <a:p>
            <a:r>
              <a:rPr lang="en-US" dirty="0" smtClean="0"/>
              <a:t>P - Pizza</a:t>
            </a:r>
          </a:p>
          <a:p>
            <a:r>
              <a:rPr lang="en-US" dirty="0" smtClean="0"/>
              <a:t>A - Away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811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1187"/>
            <a:ext cx="105156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867275" y="3619985"/>
            <a:ext cx="2457450" cy="597477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altLang="zh-CN" dirty="0" smtClean="0"/>
              <a:t>ST2421 : Infocomm Security and Network Fundamentals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 smtClean="0"/>
              <a:t>Greg Tomsho, Guide to Networking Essentials, 8th Edition. © 2020 Cengage. All Rights Reserved. May not be scanned, copied or duplicated, or posted to a publicly accessible website, in whole or in part.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90581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457200" indent="-457200">
              <a:buClr>
                <a:srgbClr val="004A78"/>
              </a:buClr>
              <a:buFont typeface="+mj-lt"/>
              <a:buAutoNum type="arabicPeriod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 smtClean="0"/>
              <a:t>Greg Tomsho, Guide to Networking Essentials, 8th Edition. © 2020 Cengage. All Rights Reserved. May not be scanned, copied or duplicated, or posted to a publicly accessible website, in whole or in part.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734264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4A78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 smtClean="0"/>
              <a:t>Greg Tomsho, Guide to Networking Essentials, 8th Edition. © 2020 Cengage. All Rights Reserved. May not be scanned, copied or duplicated, or posted to a publicly accessible website, in whole or in part.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1895522" y="2019868"/>
            <a:ext cx="8128000" cy="338009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6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 smtClean="0"/>
              <a:t>Greg Tomsho, Guide to Networking Essentials, 8th Edition. © 2020 Cengage. All Rights Reserved. May not be scanned, copied or duplicated, or posted to a publicly accessible website, in whole or in part.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274574" y="2193424"/>
            <a:ext cx="9642852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5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6122"/>
            <a:ext cx="105156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 smtClean="0"/>
              <a:t>ST2421 : Infocomm Security and Network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7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910" y="3112899"/>
            <a:ext cx="3297426" cy="618014"/>
          </a:xfrm>
        </p:spPr>
        <p:txBody>
          <a:bodyPr anchor="b">
            <a:no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Chapter 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96910" y="4035474"/>
            <a:ext cx="6402684" cy="67210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46063" y="314482"/>
            <a:ext cx="3343275" cy="431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altLang="zh-CN" dirty="0" smtClean="0"/>
              <a:t>ST2421 : Infocomm Security and Network Fundamentals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778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 smtClean="0"/>
              <a:t>Greg Tomsho, Guide to Networking Essentials, 8th Edition. © 2020 Cengage. All Rights Reserved. May not be scanned, copied or duplicated, or posted to a publicly accessible website, in whole or in part.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4" y="1290690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43572" y="1737343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3" y="3389727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3572" y="3856204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12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936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5084468" cy="3953578"/>
          </a:xfrm>
        </p:spPr>
        <p:txBody>
          <a:bodyPr>
            <a:normAutofit/>
          </a:bodyPr>
          <a:lstStyle>
            <a:lvl1pPr marL="2286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2pPr>
            <a:lvl3pPr marL="11430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3pPr>
            <a:lvl4pPr marL="16002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4pPr>
            <a:lvl5pPr marL="20574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6370651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370651" y="2202774"/>
            <a:ext cx="5084468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Tx/>
              <a:buChar char="‒"/>
              <a:defRPr sz="1800">
                <a:solidFill>
                  <a:srgbClr val="000000"/>
                </a:solidFill>
              </a:defRPr>
            </a:lvl2pPr>
            <a:lvl3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3pPr>
            <a:lvl4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4pPr>
            <a:lvl5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4445799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45799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8145953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154717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0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2750053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40228" y="4846655"/>
            <a:ext cx="10711543" cy="8255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47480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 smtClean="0"/>
              <a:t>Greg Tomsho, Guide to Networking Essentials, 8th Edition. © 2020 Cengage. All Rights Reserved. May not be scanned, copied or duplicated, or posted to a publicly accessible website, in whole or in part.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8711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3" y="6356350"/>
            <a:ext cx="157956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268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r>
              <a:rPr lang="en-US" dirty="0" smtClean="0"/>
              <a:t>ST2421 : Infocomm Security and Network Fundamentals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21" r:id="rId2"/>
    <p:sldLayoutId id="2147483722" r:id="rId3"/>
    <p:sldLayoutId id="2147483714" r:id="rId4"/>
    <p:sldLayoutId id="2147483718" r:id="rId5"/>
    <p:sldLayoutId id="2147483715" r:id="rId6"/>
    <p:sldLayoutId id="2147483716" r:id="rId7"/>
    <p:sldLayoutId id="2147483719" r:id="rId8"/>
    <p:sldLayoutId id="2147483720" r:id="rId9"/>
    <p:sldLayoutId id="2147483723" r:id="rId10"/>
    <p:sldLayoutId id="2147483724" r:id="rId11"/>
    <p:sldLayoutId id="2147483713" r:id="rId12"/>
    <p:sldLayoutId id="2147483717" r:id="rId13"/>
  </p:sldLayoutIdLst>
  <p:hf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 i="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None/>
        <a:defRPr sz="28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Topic 7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Reference Models and Standards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ST2421 : Infocomm Security and Network Fundamentals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7059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 of the OSI </a:t>
            </a:r>
            <a:r>
              <a:rPr lang="en-US" altLang="zh-CN" dirty="0" smtClean="0"/>
              <a:t>Model</a:t>
            </a:r>
            <a:endParaRPr lang="zh-CN" altLang="en-US" dirty="0"/>
          </a:p>
        </p:txBody>
      </p:sp>
      <p:pic>
        <p:nvPicPr>
          <p:cNvPr id="5" name="Picture Placeholder 4" descr="Peer communication between O S I layers. Illustration shows Computers A and B with the O S I stack for each. The O S I stack has the  following layers from bottom to top. Physical, Data Link, Network, Transport, Session, Presentation, and Application. Peer communication between both computers occurs between similar layers on the O S I stack.&#10;" title="Peer communication between OSI layers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703" y="1502305"/>
            <a:ext cx="4336594" cy="4093874"/>
          </a:xfrm>
        </p:spPr>
      </p:pic>
    </p:spTree>
    <p:extLst>
      <p:ext uri="{BB962C8B-B14F-4D97-AF65-F5344CB8AC3E}">
        <p14:creationId xmlns:p14="http://schemas.microsoft.com/office/powerpoint/2010/main" val="3672593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 of the OSI </a:t>
            </a:r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On data’s way down the protocol stack (model): 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</a:rPr>
              <a:t>It’s data </a:t>
            </a:r>
            <a:r>
              <a:rPr lang="en-US" altLang="zh-CN" dirty="0">
                <a:latin typeface="Arial" panose="020B0604020202020204" pitchFamily="34" charset="0"/>
              </a:rPr>
              <a:t>is divided into data </a:t>
            </a:r>
            <a:r>
              <a:rPr lang="en-US" altLang="zh-CN" dirty="0" smtClean="0">
                <a:latin typeface="Arial" panose="020B0604020202020204" pitchFamily="34" charset="0"/>
              </a:rPr>
              <a:t>units suitable for each layer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</a:rPr>
              <a:t>Each unit, </a:t>
            </a:r>
            <a:r>
              <a:rPr lang="en-US" altLang="zh-CN" dirty="0">
                <a:latin typeface="Arial" panose="020B0604020202020204" pitchFamily="34" charset="0"/>
              </a:rPr>
              <a:t>called </a:t>
            </a:r>
            <a:r>
              <a:rPr lang="en-US" altLang="zh-CN" b="1" dirty="0">
                <a:latin typeface="Arial" panose="020B0604020202020204" pitchFamily="34" charset="0"/>
              </a:rPr>
              <a:t>protocol data units 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b="1" dirty="0">
                <a:latin typeface="Arial" panose="020B0604020202020204" pitchFamily="34" charset="0"/>
              </a:rPr>
              <a:t>PDU</a:t>
            </a:r>
            <a:r>
              <a:rPr lang="en-US" altLang="zh-CN" dirty="0" smtClean="0">
                <a:latin typeface="Arial" panose="020B0604020202020204" pitchFamily="34" charset="0"/>
              </a:rPr>
              <a:t>), is passed from one layer to another on its way up or down the protocol stack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</a:rPr>
              <a:t>Some layers add their own formatting to the PDU, which is called a header (encapsulation)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When data arrives at the receiving end, it is passed up the protocol stack: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</a:rPr>
              <a:t>At each layer, software reads its PDU data and strips its header information (called </a:t>
            </a:r>
            <a:r>
              <a:rPr lang="en-US" altLang="zh-CN" b="1" dirty="0">
                <a:latin typeface="Arial" panose="020B0604020202020204" pitchFamily="34" charset="0"/>
              </a:rPr>
              <a:t>deencapsulation</a:t>
            </a:r>
            <a:r>
              <a:rPr lang="en-US" altLang="zh-CN" dirty="0">
                <a:latin typeface="Arial" panose="020B0604020202020204" pitchFamily="34" charset="0"/>
              </a:rPr>
              <a:t>) and passes the PDU to the next higher layer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</a:rPr>
              <a:t>The packet </a:t>
            </a:r>
            <a:r>
              <a:rPr lang="en-US" altLang="zh-CN" dirty="0">
                <a:latin typeface="Arial" panose="020B0604020202020204" pitchFamily="34" charset="0"/>
              </a:rPr>
              <a:t>leaves the Application layer in a format the receiving application can read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3630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Layer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The </a:t>
            </a:r>
            <a:r>
              <a:rPr lang="en-US" altLang="zh-CN" b="1" dirty="0">
                <a:latin typeface="Arial" panose="020B0604020202020204" pitchFamily="34" charset="0"/>
              </a:rPr>
              <a:t>Application layer </a:t>
            </a:r>
            <a:r>
              <a:rPr lang="en-US" altLang="zh-CN" dirty="0">
                <a:latin typeface="Arial" panose="020B0604020202020204" pitchFamily="34" charset="0"/>
              </a:rPr>
              <a:t>(Layer 7) provides interfaces for applications to access network services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</a:rPr>
              <a:t>Examples are file </a:t>
            </a:r>
            <a:r>
              <a:rPr lang="en-US" altLang="zh-CN" dirty="0">
                <a:latin typeface="Arial" panose="020B0604020202020204" pitchFamily="34" charset="0"/>
              </a:rPr>
              <a:t>sharing, message handling, and database access</a:t>
            </a:r>
          </a:p>
          <a:p>
            <a:r>
              <a:rPr lang="en-US" altLang="zh-CN" dirty="0" smtClean="0">
                <a:latin typeface="Arial" panose="020B0604020202020204" pitchFamily="34" charset="0"/>
              </a:rPr>
              <a:t>Generally, components </a:t>
            </a:r>
            <a:r>
              <a:rPr lang="en-US" altLang="zh-CN" dirty="0">
                <a:latin typeface="Arial" panose="020B0604020202020204" pitchFamily="34" charset="0"/>
              </a:rPr>
              <a:t>at the Application layer have both a client component and a server component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Common protocols found at Layer 7 include HTTP, FTP, SMB/CIFS, TFTP, and SMTP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Possible problems at this layer include missing or misconfigured client or server software and incompatible or obsolete commands used to communicate between a client and server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0856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Presentation Layer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The </a:t>
            </a:r>
            <a:r>
              <a:rPr lang="en-US" altLang="zh-CN" b="1" dirty="0">
                <a:latin typeface="Arial" panose="020B0604020202020204" pitchFamily="34" charset="0"/>
              </a:rPr>
              <a:t>Presentation layer </a:t>
            </a:r>
            <a:r>
              <a:rPr lang="en-US" altLang="zh-CN" dirty="0">
                <a:latin typeface="Arial" panose="020B0604020202020204" pitchFamily="34" charset="0"/>
              </a:rPr>
              <a:t>(Layer 6) handles data formatting and translation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For outgoing </a:t>
            </a:r>
            <a:r>
              <a:rPr lang="en-US" altLang="zh-CN" dirty="0" smtClean="0">
                <a:latin typeface="Arial" panose="020B0604020202020204" pitchFamily="34" charset="0"/>
              </a:rPr>
              <a:t>messages: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/>
            <a:r>
              <a:rPr lang="en-US" altLang="zh-CN" dirty="0" smtClean="0">
                <a:latin typeface="Arial" panose="020B0604020202020204" pitchFamily="34" charset="0"/>
              </a:rPr>
              <a:t>It converts </a:t>
            </a:r>
            <a:r>
              <a:rPr lang="en-US" altLang="zh-CN" dirty="0">
                <a:latin typeface="Arial" panose="020B0604020202020204" pitchFamily="34" charset="0"/>
              </a:rPr>
              <a:t>data into a format specified by the Application layer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For incoming </a:t>
            </a:r>
            <a:r>
              <a:rPr lang="en-US" altLang="zh-CN" dirty="0" smtClean="0">
                <a:latin typeface="Arial" panose="020B0604020202020204" pitchFamily="34" charset="0"/>
              </a:rPr>
              <a:t>messages: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/>
            <a:r>
              <a:rPr lang="en-US" altLang="zh-CN" dirty="0" smtClean="0">
                <a:latin typeface="Arial" panose="020B0604020202020204" pitchFamily="34" charset="0"/>
              </a:rPr>
              <a:t>It reverses </a:t>
            </a:r>
            <a:r>
              <a:rPr lang="en-US" altLang="zh-CN" dirty="0">
                <a:latin typeface="Arial" panose="020B0604020202020204" pitchFamily="34" charset="0"/>
              </a:rPr>
              <a:t>the conversion if required by the receiving application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A software component known as a “redirector” operates at this layer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</a:rPr>
              <a:t>It intercepts </a:t>
            </a:r>
            <a:r>
              <a:rPr lang="en-US" altLang="zh-CN" dirty="0">
                <a:latin typeface="Arial" panose="020B0604020202020204" pitchFamily="34" charset="0"/>
              </a:rPr>
              <a:t>requests for service from the computer, requests that can’t be handles locally are redirected across the network to a network resource that can handle the request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79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Session Layer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411480" fontAlgn="auto">
              <a:spcAft>
                <a:spcPts val="0"/>
              </a:spcAft>
              <a:defRPr/>
            </a:pPr>
            <a:r>
              <a:rPr lang="en-US" altLang="zh-CN" dirty="0" smtClean="0"/>
              <a:t>The </a:t>
            </a:r>
            <a:r>
              <a:rPr lang="en-US" altLang="zh-CN" b="1" dirty="0" smtClean="0"/>
              <a:t>Session </a:t>
            </a:r>
            <a:r>
              <a:rPr lang="en-US" altLang="zh-CN" b="1" dirty="0"/>
              <a:t>layer </a:t>
            </a:r>
            <a:r>
              <a:rPr lang="en-US" altLang="zh-CN" dirty="0"/>
              <a:t>(Layer 5) permits two computers to hold ongoing communications, called a “session</a:t>
            </a:r>
            <a:r>
              <a:rPr lang="en-US" altLang="zh-CN" dirty="0" smtClean="0"/>
              <a:t>”, so applications on either end of the session can exchange data for as long as the session lasts</a:t>
            </a:r>
          </a:p>
          <a:p>
            <a:pPr marL="411480" fontAlgn="auto">
              <a:spcAft>
                <a:spcPts val="0"/>
              </a:spcAft>
              <a:defRPr/>
            </a:pPr>
            <a:r>
              <a:rPr lang="en-US" altLang="zh-CN" dirty="0" smtClean="0"/>
              <a:t>This </a:t>
            </a:r>
            <a:r>
              <a:rPr lang="en-US" altLang="zh-CN" dirty="0"/>
              <a:t>layer handles communication setup ahead of data transfers and session teardown when the session ends</a:t>
            </a:r>
          </a:p>
          <a:p>
            <a:pPr marL="411480" fontAlgn="auto">
              <a:spcAft>
                <a:spcPts val="0"/>
              </a:spcAft>
              <a:defRPr/>
            </a:pPr>
            <a:r>
              <a:rPr lang="en-US" altLang="zh-CN" dirty="0"/>
              <a:t>Common network functions at this layer:</a:t>
            </a:r>
          </a:p>
          <a:p>
            <a:pPr marL="811530" lvl="1" fontAlgn="auto">
              <a:spcAft>
                <a:spcPts val="0"/>
              </a:spcAft>
              <a:defRPr/>
            </a:pPr>
            <a:r>
              <a:rPr lang="en-US" altLang="zh-CN" dirty="0"/>
              <a:t>Name </a:t>
            </a:r>
            <a:r>
              <a:rPr lang="en-US" altLang="zh-CN" dirty="0" smtClean="0"/>
              <a:t>lookup and </a:t>
            </a:r>
            <a:r>
              <a:rPr lang="en-US" altLang="zh-CN" dirty="0"/>
              <a:t>user logon and logoff</a:t>
            </a:r>
          </a:p>
          <a:p>
            <a:pPr marL="411480" fontAlgn="auto">
              <a:spcAft>
                <a:spcPts val="0"/>
              </a:spcAft>
              <a:defRPr/>
            </a:pPr>
            <a:r>
              <a:rPr lang="en-US" altLang="zh-CN" dirty="0" smtClean="0"/>
              <a:t>The Session layer also manages </a:t>
            </a:r>
            <a:r>
              <a:rPr lang="en-US" altLang="zh-CN" dirty="0"/>
              <a:t>the mechanics of ongoing conversations such as identifying which side can transmit data when and for how long</a:t>
            </a:r>
          </a:p>
          <a:p>
            <a:pPr marL="411480" fontAlgn="auto">
              <a:spcAft>
                <a:spcPts val="0"/>
              </a:spcAft>
              <a:defRPr/>
            </a:pPr>
            <a:r>
              <a:rPr lang="en-US" altLang="zh-CN" dirty="0"/>
              <a:t>Checkpointing is performed at this </a:t>
            </a:r>
            <a:r>
              <a:rPr lang="en-US" altLang="zh-CN" dirty="0" smtClean="0"/>
              <a:t>layer, which is a synchronization process between two related streams of data </a:t>
            </a:r>
            <a:endParaRPr lang="en-US" altLang="zh-CN" dirty="0"/>
          </a:p>
          <a:p>
            <a:pPr marL="811530" lvl="1" fontAlgn="auto">
              <a:spcAft>
                <a:spcPts val="0"/>
              </a:spcAft>
              <a:defRPr/>
            </a:pPr>
            <a:r>
              <a:rPr lang="en-US" altLang="zh-CN" dirty="0"/>
              <a:t>Example: keeping the audio in sync with video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3184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Transport Layer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The </a:t>
            </a:r>
            <a:r>
              <a:rPr lang="en-US" altLang="zh-CN" b="1" dirty="0">
                <a:latin typeface="Arial" panose="020B0604020202020204" pitchFamily="34" charset="0"/>
              </a:rPr>
              <a:t>Transport layer </a:t>
            </a:r>
            <a:r>
              <a:rPr lang="en-US" altLang="zh-CN" dirty="0">
                <a:latin typeface="Arial" panose="020B0604020202020204" pitchFamily="34" charset="0"/>
              </a:rPr>
              <a:t>(Layer 4) manages data transfer from one application to another across a </a:t>
            </a:r>
            <a:r>
              <a:rPr lang="en-US" altLang="zh-CN" dirty="0" smtClean="0">
                <a:latin typeface="Arial" panose="020B0604020202020204" pitchFamily="34" charset="0"/>
              </a:rPr>
              <a:t>network</a:t>
            </a:r>
          </a:p>
          <a:p>
            <a:r>
              <a:rPr lang="en-US" altLang="zh-CN" dirty="0" smtClean="0">
                <a:latin typeface="Arial" panose="020B0604020202020204" pitchFamily="34" charset="0"/>
              </a:rPr>
              <a:t>It breaks long </a:t>
            </a:r>
            <a:r>
              <a:rPr lang="en-US" altLang="zh-CN" dirty="0">
                <a:latin typeface="Arial" panose="020B0604020202020204" pitchFamily="34" charset="0"/>
              </a:rPr>
              <a:t>data </a:t>
            </a:r>
            <a:r>
              <a:rPr lang="en-US" altLang="zh-CN" dirty="0" smtClean="0">
                <a:latin typeface="Arial" panose="020B0604020202020204" pitchFamily="34" charset="0"/>
              </a:rPr>
              <a:t>streams down </a:t>
            </a:r>
            <a:r>
              <a:rPr lang="en-US" altLang="zh-CN" dirty="0">
                <a:latin typeface="Arial" panose="020B0604020202020204" pitchFamily="34" charset="0"/>
              </a:rPr>
              <a:t>into smaller chunks called “segments”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Segmenting data is important because every network technology has a maximum frame size called the </a:t>
            </a:r>
            <a:r>
              <a:rPr lang="en-US" altLang="zh-CN" b="1" dirty="0">
                <a:latin typeface="Arial" panose="020B0604020202020204" pitchFamily="34" charset="0"/>
              </a:rPr>
              <a:t>maximum transmission unit (MTU)</a:t>
            </a:r>
          </a:p>
          <a:p>
            <a:r>
              <a:rPr lang="en-US" altLang="zh-CN" dirty="0" smtClean="0">
                <a:latin typeface="Arial" panose="020B0604020202020204" pitchFamily="34" charset="0"/>
              </a:rPr>
              <a:t>The Transport layer includes </a:t>
            </a:r>
            <a:r>
              <a:rPr lang="en-US" altLang="zh-CN" dirty="0">
                <a:latin typeface="Arial" panose="020B0604020202020204" pitchFamily="34" charset="0"/>
              </a:rPr>
              <a:t>flow control and acknowledgements to ensure reliability</a:t>
            </a:r>
          </a:p>
          <a:p>
            <a:r>
              <a:rPr lang="en-US" altLang="zh-CN" dirty="0" smtClean="0">
                <a:latin typeface="Arial" panose="020B0604020202020204" pitchFamily="34" charset="0"/>
              </a:rPr>
              <a:t>This layer also handles </a:t>
            </a:r>
            <a:r>
              <a:rPr lang="en-US" altLang="zh-CN" dirty="0">
                <a:latin typeface="Arial" panose="020B0604020202020204" pitchFamily="34" charset="0"/>
              </a:rPr>
              <a:t>resequencing segments into the original data on receipt</a:t>
            </a:r>
          </a:p>
          <a:p>
            <a:r>
              <a:rPr lang="en-US" altLang="zh-CN" dirty="0" smtClean="0"/>
              <a:t>The PDU at this layer is a segment</a:t>
            </a:r>
          </a:p>
          <a:p>
            <a:pPr lvl="1"/>
            <a:r>
              <a:rPr lang="en-US" altLang="zh-CN" dirty="0" smtClean="0"/>
              <a:t>UDP’s PDU is often called a “datagram” rather than a segment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130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Transport </a:t>
            </a:r>
            <a:r>
              <a:rPr lang="en-US" altLang="zh-CN" dirty="0" smtClean="0"/>
              <a:t>Layer</a:t>
            </a:r>
            <a:endParaRPr lang="zh-CN" altLang="en-US" dirty="0"/>
          </a:p>
        </p:txBody>
      </p:sp>
      <p:pic>
        <p:nvPicPr>
          <p:cNvPr id="5" name="Picture Placeholder 4" descr="Illustration shows data created by the Application, Presentation, and Session layers and how it is broken into smaller chunks by the Transport layer. Illustration shows 3 rows of data created by the Application, Presentation, and Session layers. The Transport layer creates multiple segments of this data withe headers. Segment 1, 2, and 3 with transport layer headers are seen in the illustration.&#10;" title="The Transport layer breaks data into segments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180" y="2279315"/>
            <a:ext cx="5877792" cy="2501030"/>
          </a:xfrm>
        </p:spPr>
      </p:pic>
    </p:spTree>
    <p:extLst>
      <p:ext uri="{BB962C8B-B14F-4D97-AF65-F5344CB8AC3E}">
        <p14:creationId xmlns:p14="http://schemas.microsoft.com/office/powerpoint/2010/main" val="1980542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Transport Layer</a:t>
            </a:r>
            <a:endParaRPr lang="zh-CN" altLang="en-US" dirty="0"/>
          </a:p>
        </p:txBody>
      </p:sp>
      <p:pic>
        <p:nvPicPr>
          <p:cNvPr id="5" name="Picture Placeholder 4" descr="A transport layer protocol data unit also known as a segment. A transport layer P D U consists of a transport-layer header followed by data from the application, presentation, and session layers. The data is actually an application, presentation, and session-layer P D U.&#10;" title="The Transport-layer PDU: a segment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386" y="2187286"/>
            <a:ext cx="5843227" cy="2889877"/>
          </a:xfrm>
        </p:spPr>
      </p:pic>
    </p:spTree>
    <p:extLst>
      <p:ext uri="{BB962C8B-B14F-4D97-AF65-F5344CB8AC3E}">
        <p14:creationId xmlns:p14="http://schemas.microsoft.com/office/powerpoint/2010/main" val="4011961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Transport </a:t>
            </a:r>
            <a:r>
              <a:rPr lang="en-US" altLang="zh-CN" dirty="0" smtClean="0"/>
              <a:t>Layer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Some key fields in the Transport-layer header include:</a:t>
            </a:r>
          </a:p>
          <a:p>
            <a:pPr lvl="1"/>
            <a:r>
              <a:rPr lang="en-US" altLang="zh-CN" i="1" dirty="0"/>
              <a:t>Source and destination port numbers</a:t>
            </a:r>
          </a:p>
          <a:p>
            <a:pPr lvl="1"/>
            <a:r>
              <a:rPr lang="en-US" altLang="zh-CN" i="1" dirty="0"/>
              <a:t>Sequence and acknowledgement numbers</a:t>
            </a:r>
          </a:p>
          <a:p>
            <a:pPr lvl="1"/>
            <a:r>
              <a:rPr lang="en-US" altLang="zh-CN" i="1" dirty="0"/>
              <a:t>Window size</a:t>
            </a:r>
          </a:p>
          <a:p>
            <a:r>
              <a:rPr lang="en-US" altLang="zh-CN" dirty="0"/>
              <a:t>Problems that can occur at this layer include segments that are too large for the medium between source and destination networks</a:t>
            </a:r>
          </a:p>
          <a:p>
            <a:pPr lvl="1"/>
            <a:r>
              <a:rPr lang="en-US" altLang="zh-CN" dirty="0" smtClean="0"/>
              <a:t>This situation forces </a:t>
            </a:r>
            <a:r>
              <a:rPr lang="en-US" altLang="zh-CN" dirty="0"/>
              <a:t>the Network layer to fragment the segments, which causes performance </a:t>
            </a:r>
            <a:r>
              <a:rPr lang="en-US" altLang="zh-CN" dirty="0" smtClean="0"/>
              <a:t>degradation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4181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 Layer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743576" y="1558636"/>
            <a:ext cx="10711543" cy="447386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The </a:t>
            </a:r>
            <a:r>
              <a:rPr lang="en-US" altLang="zh-CN" b="1" dirty="0">
                <a:latin typeface="Arial" panose="020B0604020202020204" pitchFamily="34" charset="0"/>
              </a:rPr>
              <a:t>Network layer </a:t>
            </a:r>
            <a:r>
              <a:rPr lang="en-US" altLang="zh-CN" dirty="0">
                <a:latin typeface="Arial" panose="020B0604020202020204" pitchFamily="34" charset="0"/>
              </a:rPr>
              <a:t>(Layer 3) handles logical addressing, translates logical network addresses (IP addresses) into physical addresses, and performs best path selection and routing in an internetwork</a:t>
            </a:r>
          </a:p>
          <a:p>
            <a:r>
              <a:rPr lang="en-US" altLang="zh-CN" b="1" dirty="0">
                <a:latin typeface="Arial" panose="020B0604020202020204" pitchFamily="34" charset="0"/>
              </a:rPr>
              <a:t>Access control </a:t>
            </a:r>
            <a:r>
              <a:rPr lang="en-US" altLang="zh-CN" dirty="0">
                <a:latin typeface="Arial" panose="020B0604020202020204" pitchFamily="34" charset="0"/>
              </a:rPr>
              <a:t>is handled at this layer during the routing process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</a:rPr>
              <a:t>The router consults a list of rules before forwarding an incoming packet to determine whether a packet meeting certain criteria should be permitted through</a:t>
            </a:r>
          </a:p>
          <a:p>
            <a:r>
              <a:rPr lang="en-US" altLang="zh-CN" dirty="0" smtClean="0">
                <a:latin typeface="Arial" panose="020B0604020202020204" pitchFamily="34" charset="0"/>
              </a:rPr>
              <a:t>Software components working </a:t>
            </a:r>
            <a:r>
              <a:rPr lang="en-US" altLang="zh-CN" dirty="0">
                <a:latin typeface="Arial" panose="020B0604020202020204" pitchFamily="34" charset="0"/>
              </a:rPr>
              <a:t>at this layer include IP, ARP and ICMP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Routers operate at this layer</a:t>
            </a:r>
          </a:p>
          <a:p>
            <a:r>
              <a:rPr lang="en-US" altLang="zh-CN" dirty="0"/>
              <a:t>A switch with routing capabilities (called a “Layer 3 switch”), also works at the Network layer</a:t>
            </a:r>
          </a:p>
          <a:p>
            <a:r>
              <a:rPr lang="en-US" altLang="zh-CN" dirty="0"/>
              <a:t>Problems that can occur at the Network layer often include:</a:t>
            </a:r>
          </a:p>
          <a:p>
            <a:pPr lvl="1"/>
            <a:r>
              <a:rPr lang="en-US" altLang="zh-CN" dirty="0"/>
              <a:t>Incorrect IP addresses or subnet </a:t>
            </a:r>
            <a:r>
              <a:rPr lang="en-US" altLang="zh-CN" dirty="0" smtClean="0"/>
              <a:t>masks, incorrect </a:t>
            </a:r>
            <a:r>
              <a:rPr lang="en-US" altLang="zh-CN" dirty="0"/>
              <a:t>router </a:t>
            </a:r>
            <a:r>
              <a:rPr lang="en-US" altLang="zh-CN" dirty="0" smtClean="0"/>
              <a:t>configuration, and router </a:t>
            </a:r>
            <a:r>
              <a:rPr lang="en-US" altLang="zh-CN" dirty="0"/>
              <a:t>operation errors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13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Learning Outcomes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</a:rPr>
              <a:t>By the end of this lesson, you should be able to: </a:t>
            </a: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zh-CN" dirty="0" smtClean="0">
                <a:latin typeface="Arial" panose="020B0604020202020204" pitchFamily="34" charset="0"/>
              </a:rPr>
              <a:t>Describe </a:t>
            </a:r>
            <a:r>
              <a:rPr lang="en-US" altLang="zh-CN" dirty="0">
                <a:latin typeface="Arial" panose="020B0604020202020204" pitchFamily="34" charset="0"/>
              </a:rPr>
              <a:t>the OSI and IEEE 802 networking </a:t>
            </a:r>
            <a:r>
              <a:rPr lang="en-US" altLang="zh-CN" dirty="0" smtClean="0">
                <a:latin typeface="Arial" panose="020B0604020202020204" pitchFamily="34" charset="0"/>
              </a:rPr>
              <a:t>models</a:t>
            </a:r>
          </a:p>
          <a:p>
            <a:pPr marL="457200" indent="-457200">
              <a:buAutoNum type="arabicPeriod"/>
            </a:pPr>
            <a:r>
              <a:rPr lang="en-US" altLang="zh-CN" dirty="0" smtClean="0">
                <a:latin typeface="Arial" panose="020B0604020202020204" pitchFamily="34" charset="0"/>
              </a:rPr>
              <a:t>Summarize </a:t>
            </a:r>
            <a:r>
              <a:rPr lang="en-US" altLang="zh-CN" dirty="0">
                <a:latin typeface="Arial" panose="020B0604020202020204" pitchFamily="34" charset="0"/>
              </a:rPr>
              <a:t>the IEEE 802 networking standards</a:t>
            </a:r>
          </a:p>
          <a:p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294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</a:t>
            </a:r>
            <a:r>
              <a:rPr lang="en-US" altLang="zh-CN" dirty="0" smtClean="0"/>
              <a:t>Layer</a:t>
            </a:r>
            <a:endParaRPr lang="zh-CN" altLang="en-US" dirty="0"/>
          </a:p>
        </p:txBody>
      </p:sp>
      <p:pic>
        <p:nvPicPr>
          <p:cNvPr id="5" name="Picture Placeholder 4" descr="A network-layer protocol data unit also known as a packet. A network-layer P D U consists of a network-layer header, followed by a transport-layer header and data. The transport-layer header and data is actually a transport-layer P D U or a segment.&#10;" title="The Network-layer PDU: a packet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848" y="2360335"/>
            <a:ext cx="5778304" cy="2855901"/>
          </a:xfrm>
        </p:spPr>
      </p:pic>
    </p:spTree>
    <p:extLst>
      <p:ext uri="{BB962C8B-B14F-4D97-AF65-F5344CB8AC3E}">
        <p14:creationId xmlns:p14="http://schemas.microsoft.com/office/powerpoint/2010/main" val="2366452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Link Layer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Arial" pitchFamily="34" charset="0"/>
              </a:rPr>
              <a:t>The </a:t>
            </a:r>
            <a:r>
              <a:rPr lang="en-US" altLang="zh-CN" b="1" dirty="0">
                <a:latin typeface="Arial" pitchFamily="34" charset="0"/>
              </a:rPr>
              <a:t>Data Link layer </a:t>
            </a:r>
            <a:r>
              <a:rPr lang="en-US" altLang="zh-CN" dirty="0">
                <a:latin typeface="Arial" pitchFamily="34" charset="0"/>
              </a:rPr>
              <a:t>(Layer 2) works with frames and is the intermediary between the Network layer and Physical layer</a:t>
            </a:r>
          </a:p>
          <a:p>
            <a:pPr>
              <a:defRPr/>
            </a:pPr>
            <a:r>
              <a:rPr lang="en-US" altLang="zh-CN" dirty="0" smtClean="0">
                <a:latin typeface="Arial" pitchFamily="34" charset="0"/>
              </a:rPr>
              <a:t>It defines </a:t>
            </a:r>
            <a:r>
              <a:rPr lang="en-US" altLang="zh-CN" dirty="0">
                <a:latin typeface="Arial" pitchFamily="34" charset="0"/>
              </a:rPr>
              <a:t>how computers access the network medium (also called media access control)</a:t>
            </a:r>
          </a:p>
          <a:p>
            <a:pPr lvl="1">
              <a:defRPr/>
            </a:pPr>
            <a:r>
              <a:rPr lang="en-US" altLang="zh-CN" dirty="0" smtClean="0">
                <a:latin typeface="Arial" pitchFamily="34" charset="0"/>
              </a:rPr>
              <a:t>The MAC </a:t>
            </a:r>
            <a:r>
              <a:rPr lang="en-US" altLang="zh-CN" dirty="0">
                <a:latin typeface="Arial" pitchFamily="34" charset="0"/>
              </a:rPr>
              <a:t>address is defined at this layer</a:t>
            </a:r>
          </a:p>
          <a:p>
            <a:r>
              <a:rPr lang="en-US" altLang="zh-CN" dirty="0"/>
              <a:t>A layer 2 frame consists of both a header and a trailer </a:t>
            </a:r>
            <a:r>
              <a:rPr lang="en-US" altLang="zh-CN" dirty="0" smtClean="0"/>
              <a:t>component:</a:t>
            </a:r>
            <a:endParaRPr lang="en-US" altLang="zh-CN" dirty="0"/>
          </a:p>
          <a:p>
            <a:pPr lvl="1"/>
            <a:r>
              <a:rPr lang="en-US" altLang="zh-CN" dirty="0" smtClean="0"/>
              <a:t>The trailer </a:t>
            </a:r>
            <a:r>
              <a:rPr lang="en-US" altLang="zh-CN" dirty="0"/>
              <a:t>component is labeled “FCS” (frame check sequence) and contains the CRC error-checking </a:t>
            </a:r>
            <a:r>
              <a:rPr lang="en-US" altLang="zh-CN" dirty="0" smtClean="0"/>
              <a:t>code</a:t>
            </a:r>
          </a:p>
          <a:p>
            <a:r>
              <a:rPr lang="en-US" altLang="zh-CN" dirty="0" smtClean="0"/>
              <a:t>The CRC value is recalculated on the receiving end</a:t>
            </a:r>
          </a:p>
          <a:p>
            <a:pPr lvl="1"/>
            <a:r>
              <a:rPr lang="en-US" altLang="zh-CN" dirty="0" smtClean="0"/>
              <a:t>If the sent and recalculated values agree, the assumption is that the data wasn’t altered during transmission</a:t>
            </a:r>
            <a:endParaRPr lang="en-US" altLang="zh-CN" dirty="0"/>
          </a:p>
          <a:p>
            <a:pPr lvl="1"/>
            <a:r>
              <a:rPr lang="en-US" altLang="zh-CN" dirty="0" smtClean="0"/>
              <a:t>The Data Link layer discards frames containing CRC and other frame errors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590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Link </a:t>
            </a:r>
            <a:r>
              <a:rPr lang="en-US" altLang="zh-CN" dirty="0" smtClean="0"/>
              <a:t>Layer</a:t>
            </a:r>
            <a:endParaRPr lang="zh-CN" altLang="en-US" dirty="0"/>
          </a:p>
        </p:txBody>
      </p:sp>
      <p:pic>
        <p:nvPicPr>
          <p:cNvPr id="5" name="Picture Placeholder 4" descr="A Data Link-layer protocol data unit also known as a frame. A Data Link-layer P D U consists of a Data Link-layer header followed by a Network-layer header, Transport-layer header, Data, and F C S. The Network-layer header, Transport-layer header, Data, and F C S are actually a Network-layer P D U or Packet.&#10;" title="The Data Link-layer PDU: a frame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867" y="2255687"/>
            <a:ext cx="5898266" cy="2917098"/>
          </a:xfrm>
        </p:spPr>
      </p:pic>
    </p:spTree>
    <p:extLst>
      <p:ext uri="{BB962C8B-B14F-4D97-AF65-F5344CB8AC3E}">
        <p14:creationId xmlns:p14="http://schemas.microsoft.com/office/powerpoint/2010/main" val="4181439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Link Layer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Arial" pitchFamily="34" charset="0"/>
              </a:rPr>
              <a:t>The Data Link header contains fields for source and destination addresses</a:t>
            </a:r>
          </a:p>
          <a:p>
            <a:pPr>
              <a:defRPr/>
            </a:pPr>
            <a:r>
              <a:rPr lang="en-US" altLang="zh-CN" dirty="0" smtClean="0">
                <a:latin typeface="Arial" pitchFamily="34" charset="0"/>
              </a:rPr>
              <a:t>After receiving a frame from the Physical layer and verifying the destination MAC address and the CRC, the Data Link layer strips its header and trailer information from the frame</a:t>
            </a:r>
          </a:p>
          <a:p>
            <a:pPr lvl="1">
              <a:defRPr/>
            </a:pPr>
            <a:r>
              <a:rPr lang="en-US" altLang="zh-CN" dirty="0" smtClean="0">
                <a:latin typeface="Arial" pitchFamily="34" charset="0"/>
              </a:rPr>
              <a:t>It then sends the resulting packet up to the Network Layer for further processing</a:t>
            </a:r>
          </a:p>
          <a:p>
            <a:pPr>
              <a:defRPr/>
            </a:pPr>
            <a:r>
              <a:rPr lang="en-US" altLang="zh-CN" dirty="0" smtClean="0">
                <a:latin typeface="Arial" pitchFamily="34" charset="0"/>
              </a:rPr>
              <a:t>The </a:t>
            </a:r>
            <a:r>
              <a:rPr lang="en-US" altLang="zh-CN" dirty="0">
                <a:latin typeface="Arial" pitchFamily="34" charset="0"/>
              </a:rPr>
              <a:t>software component operating at this layer is in the NIC driver</a:t>
            </a:r>
          </a:p>
          <a:p>
            <a:pPr>
              <a:defRPr/>
            </a:pPr>
            <a:r>
              <a:rPr lang="en-US" altLang="zh-CN" dirty="0">
                <a:latin typeface="Arial" pitchFamily="34" charset="0"/>
              </a:rPr>
              <a:t>Hardware components that operate at this layer include NICs and switches</a:t>
            </a:r>
          </a:p>
          <a:p>
            <a:pPr>
              <a:defRPr/>
            </a:pPr>
            <a:r>
              <a:rPr lang="en-US" altLang="zh-CN" dirty="0">
                <a:latin typeface="Arial" pitchFamily="34" charset="0"/>
              </a:rPr>
              <a:t>Problems at this layer include collisions and invalid </a:t>
            </a:r>
            <a:r>
              <a:rPr lang="en-US" altLang="zh-CN" dirty="0" smtClean="0">
                <a:latin typeface="Arial" pitchFamily="34" charset="0"/>
              </a:rPr>
              <a:t>frames, which can be </a:t>
            </a:r>
            <a:r>
              <a:rPr lang="en-US" altLang="zh-CN" dirty="0">
                <a:latin typeface="Arial" pitchFamily="34" charset="0"/>
              </a:rPr>
              <a:t>caused by collisions, poor network design, line noise, or NIC driver </a:t>
            </a:r>
            <a:r>
              <a:rPr lang="en-US" altLang="zh-CN" dirty="0" smtClean="0">
                <a:latin typeface="Arial" pitchFamily="34" charset="0"/>
              </a:rPr>
              <a:t>problems</a:t>
            </a:r>
          </a:p>
          <a:p>
            <a:pPr>
              <a:defRPr/>
            </a:pPr>
            <a:r>
              <a:rPr lang="en-US" altLang="zh-CN" dirty="0" smtClean="0">
                <a:latin typeface="Arial" pitchFamily="34" charset="0"/>
              </a:rPr>
              <a:t>Another problem at this layer results from trying to use incompatible network technologies</a:t>
            </a:r>
            <a:endParaRPr lang="en-US" altLang="zh-CN" dirty="0">
              <a:latin typeface="Arial" pitchFamily="34" charset="0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8993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Physical Layer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The </a:t>
            </a:r>
            <a:r>
              <a:rPr lang="en-US" altLang="zh-CN" b="1" dirty="0">
                <a:latin typeface="Arial" panose="020B0604020202020204" pitchFamily="34" charset="0"/>
              </a:rPr>
              <a:t>Physical layer </a:t>
            </a:r>
            <a:r>
              <a:rPr lang="en-US" altLang="zh-CN" dirty="0">
                <a:latin typeface="Arial" panose="020B0604020202020204" pitchFamily="34" charset="0"/>
              </a:rPr>
              <a:t>(Layer 1) converts bits into signals for outgoing messages and signals into bits for incoming messages</a:t>
            </a:r>
          </a:p>
          <a:p>
            <a:r>
              <a:rPr lang="en-US" altLang="zh-CN" dirty="0" smtClean="0">
                <a:latin typeface="Arial" panose="020B0604020202020204" pitchFamily="34" charset="0"/>
              </a:rPr>
              <a:t>The type of signals generated depend on the medium: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</a:rPr>
              <a:t>Wire </a:t>
            </a:r>
            <a:r>
              <a:rPr lang="en-US" altLang="zh-CN" dirty="0">
                <a:latin typeface="Arial" panose="020B0604020202020204" pitchFamily="34" charset="0"/>
              </a:rPr>
              <a:t>media uses electrical pulses, fiber-optic uses light pulses and wireless media uses radio waves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Details for creating a physical network connection  are specified at this layer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</a:rPr>
              <a:t>Example</a:t>
            </a:r>
            <a:r>
              <a:rPr lang="en-US" altLang="zh-CN" dirty="0" smtClean="0">
                <a:latin typeface="Arial" panose="020B0604020202020204" pitchFamily="34" charset="0"/>
              </a:rPr>
              <a:t>: the </a:t>
            </a:r>
            <a:r>
              <a:rPr lang="en-US" altLang="zh-CN" dirty="0">
                <a:latin typeface="Arial" panose="020B0604020202020204" pitchFamily="34" charset="0"/>
              </a:rPr>
              <a:t>type of connectors used to attach the medium to the NIC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2728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Physical Layer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</a:rPr>
              <a:t>Encoding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</a:rPr>
              <a:t>is representing </a:t>
            </a:r>
            <a:r>
              <a:rPr lang="en-US" altLang="zh-CN" dirty="0">
                <a:latin typeface="Arial" panose="020B0604020202020204" pitchFamily="34" charset="0"/>
              </a:rPr>
              <a:t>0s and 1s by a physical </a:t>
            </a:r>
            <a:r>
              <a:rPr lang="en-US" altLang="zh-CN" dirty="0" smtClean="0">
                <a:latin typeface="Arial" panose="020B0604020202020204" pitchFamily="34" charset="0"/>
              </a:rPr>
              <a:t>signal such </a:t>
            </a:r>
            <a:r>
              <a:rPr lang="en-US" altLang="zh-CN" dirty="0">
                <a:latin typeface="Arial" panose="020B0604020202020204" pitchFamily="34" charset="0"/>
              </a:rPr>
              <a:t>as electrical voltage or a light </a:t>
            </a:r>
            <a:r>
              <a:rPr lang="en-US" altLang="zh-CN" dirty="0" smtClean="0">
                <a:latin typeface="Arial" panose="020B0604020202020204" pitchFamily="34" charset="0"/>
              </a:rPr>
              <a:t>pulse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</a:rPr>
              <a:t>Encoding </a:t>
            </a:r>
            <a:r>
              <a:rPr lang="en-US" altLang="zh-CN" dirty="0">
                <a:latin typeface="Arial" panose="020B0604020202020204" pitchFamily="34" charset="0"/>
              </a:rPr>
              <a:t>happens at the Physical layer 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Components at this layer include all the cable and connectors used on the medium, </a:t>
            </a:r>
            <a:r>
              <a:rPr lang="en-US" altLang="zh-CN" dirty="0" smtClean="0">
                <a:latin typeface="Arial" panose="020B0604020202020204" pitchFamily="34" charset="0"/>
              </a:rPr>
              <a:t>along with repeaters </a:t>
            </a:r>
            <a:r>
              <a:rPr lang="en-US" altLang="zh-CN" dirty="0">
                <a:latin typeface="Arial" panose="020B0604020202020204" pitchFamily="34" charset="0"/>
              </a:rPr>
              <a:t>and hubs</a:t>
            </a:r>
          </a:p>
          <a:p>
            <a:r>
              <a:rPr lang="en-US" altLang="zh-CN" dirty="0"/>
              <a:t>Problems occurring here are often related to:</a:t>
            </a:r>
          </a:p>
          <a:p>
            <a:pPr lvl="1"/>
            <a:r>
              <a:rPr lang="en-US" altLang="zh-CN" dirty="0"/>
              <a:t>Incorrect media termination</a:t>
            </a:r>
          </a:p>
          <a:p>
            <a:pPr lvl="1"/>
            <a:r>
              <a:rPr lang="en-US" altLang="zh-CN" dirty="0"/>
              <a:t>EMI or noise that scrambles the signals</a:t>
            </a:r>
          </a:p>
          <a:p>
            <a:pPr lvl="1"/>
            <a:r>
              <a:rPr lang="en-US" altLang="zh-CN" dirty="0"/>
              <a:t>NICs and hubs </a:t>
            </a:r>
            <a:r>
              <a:rPr lang="en-US" altLang="zh-CN" dirty="0" smtClean="0"/>
              <a:t>that are </a:t>
            </a:r>
            <a:r>
              <a:rPr lang="en-US" altLang="zh-CN" dirty="0"/>
              <a:t>misconfigured or malfunctioning</a:t>
            </a:r>
          </a:p>
        </p:txBody>
      </p:sp>
    </p:spTree>
    <p:extLst>
      <p:ext uri="{BB962C8B-B14F-4D97-AF65-F5344CB8AC3E}">
        <p14:creationId xmlns:p14="http://schemas.microsoft.com/office/powerpoint/2010/main" val="4164028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 of the OSI Model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The OSI model is a helpful way to categorize and compartmentalize networking activities</a:t>
            </a:r>
          </a:p>
          <a:p>
            <a:r>
              <a:rPr lang="en-US" altLang="zh-CN" dirty="0" smtClean="0"/>
              <a:t>The OSI model helps explain how data is formatted and how it moves up and down the protocol stack and from computer to computer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following slides summarizes the actions occurring at each layer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550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 of the OSI </a:t>
            </a:r>
            <a:r>
              <a:rPr lang="en-US" altLang="zh-CN" dirty="0" smtClean="0"/>
              <a:t>Model</a:t>
            </a:r>
            <a:endParaRPr lang="zh-CN" altLang="en-US" dirty="0"/>
          </a:p>
        </p:txBody>
      </p:sp>
      <p:graphicFrame>
        <p:nvGraphicFramePr>
          <p:cNvPr id="4" name="Table Placeholder 3" descr="&quot;A table titled, O S I model summary. The Table has 7 Rows and 5 columns. The columns have the following headings from left to right. Layer, P D U, Protocols / software, Devices, Function, . The Row entries are as follows. &#10;Row 1. Layer, 7. Application; P D U, Data; Protocols / software, H T T P, F T P, S M T P, D H C P; Devices, Computers; Function, Provides programs with access to network services. &#10;Row 2. Layer, 6. Presentation; P D U, Data; Protocols / software, Redirectors; Devices, N / A; Function, Handles data representation to application and data conversions, ensures that data can be read by the receiving system, and handles encryption and decryption. &#10;Row 3. Layer, 5. Session; P D U, Data; Protocols / software, D N S, authentication protocols; Devices, N / A; Function, Establishes, maintains, and coordinates communication between applications. &#10;Row 4. Layer, 4. Transport; P D U, Segment; Protocols / software, T C P, U D P; Devices, N / A; Function, Ensures reliable delivery of data, breaks data into segments, handles sequencing and acknowledgments, and provides flow control. &#10;Row 5. Layer, 3. Network; P D U, Packet; Protocols / software, I P, I C M P, A R P; Devices, Routers, firewalls, Layer 3 switches; Function, Handles packet routing, logical addressing, and access control through packet inspection. &#10;Row 6. Layer, 1. Physical; P D U, Bits; Protocols / software, N / A; Devices, Network media, hubs / repeaters, connectors; Function, Manages hardware connections, handles sending and receiving of binary signals, and handles encoding of bits.                     &quot;&#10;" title="Table 7-2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825018876"/>
              </p:ext>
            </p:extLst>
          </p:nvPr>
        </p:nvGraphicFramePr>
        <p:xfrm>
          <a:off x="0" y="917580"/>
          <a:ext cx="12192000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8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9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7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079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Layer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PDU</a:t>
                      </a:r>
                      <a:r>
                        <a:rPr lang="en-US" altLang="zh-CN" sz="1400" baseline="0" dirty="0" smtClean="0"/>
                        <a:t>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Protocols/software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Devices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Function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7. Application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Data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HTTP, FTP, SMTP, DHCP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Computers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Provides programs with access to network services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6. Presentation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Data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Redirectors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N/A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Handles data representation to application and data conversions, ensures that data can be read by the receiving system, and handles encryption and decryption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5. Session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Data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DNS, authentication, protocols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N/A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Establishes, maintains, and coordinates</a:t>
                      </a:r>
                      <a:r>
                        <a:rPr lang="en-US" altLang="zh-CN" sz="1400" baseline="0" dirty="0" smtClean="0">
                          <a:solidFill>
                            <a:srgbClr val="000000"/>
                          </a:solidFill>
                        </a:rPr>
                        <a:t> communication between applications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4. Transport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Segment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TCP,</a:t>
                      </a:r>
                      <a:r>
                        <a:rPr lang="en-US" altLang="zh-CN" sz="1400" baseline="0" dirty="0" smtClean="0">
                          <a:solidFill>
                            <a:srgbClr val="000000"/>
                          </a:solidFill>
                        </a:rPr>
                        <a:t> UDP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N/A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Ensures reliable delivery of data, breaks</a:t>
                      </a:r>
                      <a:r>
                        <a:rPr lang="en-US" altLang="zh-CN" sz="1400" baseline="0" dirty="0" smtClean="0">
                          <a:solidFill>
                            <a:srgbClr val="000000"/>
                          </a:solidFill>
                        </a:rPr>
                        <a:t> data into segments, handles sequencing and acknowledgements, and provides flow control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Placeholder 3" descr="&quot;A table titled, O S I model summary. The Table has 7 Rows and 5 columns. The columns have the following headings from left to right. Layer, P D U, Protocols / software, Devices, Function, . The Row entries are as follows. &#10;Row 1. Layer, 7. Application; P D U, Data; Protocols / software, H T T P, F T P, S M T P, D H C P; Devices, Computers; Function, Provides programs with access to network services. &#10;Row 2. Layer, 6. Presentation; P D U, Data; Protocols / software, Redirectors; Devices, N / A; Function, Handles data representation to application and data conversions, ensures that data can be read by the receiving system, and handles encryption and decryption. &#10;Row 3. Layer, 5. Session; P D U, Data; Protocols / software, D N S, authentication protocols; Devices, N / A; Function, Establishes, maintains, and coordinates communication between applications. &#10;Row 4. Layer, 4. Transport; P D U, Segment; Protocols / software, T C P, U D P; Devices, N / A; Function, Ensures reliable delivery of data, breaks data into segments, handles sequencing and acknowledgments, and provides flow control. &#10;Row 5. Layer, 3. Network; P D U, Packet; Protocols / software, I P, I C M P, A R P; Devices, Routers, firewalls, Layer 3 switches; Function, Handles packet routing, logical addressing, and access control through packet inspection. &#10;Row 6. Layer, 1. Physical; P D U, Bits; Protocols / software, N / A; Devices, Network media, hubs / repeaters, connectors; Function, Manages hardware connections, handles sending and receiving of binary signals, and handles encoding of bits.                     &quot;&#10;" title="Table 7-2 continued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4662941"/>
              </p:ext>
            </p:extLst>
          </p:nvPr>
        </p:nvGraphicFramePr>
        <p:xfrm>
          <a:off x="-1" y="3853820"/>
          <a:ext cx="1219200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2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0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02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rgbClr val="000000"/>
                          </a:solidFill>
                        </a:rPr>
                        <a:t>3. Network</a:t>
                      </a:r>
                      <a:endParaRPr lang="zh-CN" alt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rgbClr val="000000"/>
                          </a:solidFill>
                        </a:rPr>
                        <a:t>Packet</a:t>
                      </a:r>
                      <a:endParaRPr lang="zh-CN" alt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rgbClr val="000000"/>
                          </a:solidFill>
                        </a:rPr>
                        <a:t>IP, ICMP, ARP</a:t>
                      </a:r>
                      <a:endParaRPr lang="zh-CN" alt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rgbClr val="000000"/>
                          </a:solidFill>
                        </a:rPr>
                        <a:t>Routers, firewalls, Layer 3 switches</a:t>
                      </a:r>
                      <a:endParaRPr lang="zh-CN" alt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rgbClr val="000000"/>
                          </a:solidFill>
                        </a:rPr>
                        <a:t>Handles</a:t>
                      </a:r>
                      <a:r>
                        <a:rPr lang="en-US" altLang="zh-CN" sz="1400" b="0" baseline="0" dirty="0" smtClean="0">
                          <a:solidFill>
                            <a:srgbClr val="000000"/>
                          </a:solidFill>
                        </a:rPr>
                        <a:t> packet routing, logical addressing, and access control through packet inspection</a:t>
                      </a:r>
                      <a:endParaRPr lang="zh-CN" alt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2. Data Link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Frame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Ethernet, token</a:t>
                      </a:r>
                      <a:r>
                        <a:rPr lang="en-US" altLang="zh-CN" sz="1400" baseline="0" dirty="0" smtClean="0">
                          <a:solidFill>
                            <a:srgbClr val="000000"/>
                          </a:solidFill>
                        </a:rPr>
                        <a:t> ring, FDDI, NIC drivers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Switches, NIC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Provides physical device addressing, device-to-device delivery of frames,</a:t>
                      </a:r>
                      <a:r>
                        <a:rPr lang="en-US" altLang="zh-CN" sz="1400" baseline="0" dirty="0" smtClean="0">
                          <a:solidFill>
                            <a:srgbClr val="000000"/>
                          </a:solidFill>
                        </a:rPr>
                        <a:t> media access control, and MAC addresses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1. Physical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Bits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N/A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Network media,</a:t>
                      </a:r>
                      <a:r>
                        <a:rPr lang="en-US" altLang="zh-CN" sz="1400" baseline="0" dirty="0" smtClean="0">
                          <a:solidFill>
                            <a:srgbClr val="000000"/>
                          </a:solidFill>
                        </a:rPr>
                        <a:t> hubs/repeaters, connectors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Manages hardware connections, handles sending and receiving of binary signals,</a:t>
                      </a:r>
                      <a:r>
                        <a:rPr lang="en-US" altLang="zh-CN" sz="1400" baseline="0" dirty="0" smtClean="0">
                          <a:solidFill>
                            <a:srgbClr val="000000"/>
                          </a:solidFill>
                        </a:rPr>
                        <a:t> and handles encoding of bits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33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IEEE 802 Networking Standards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The Institute of Electrical and Electronics Engineers (IEEE) defined LAN standards to ensure that network interfaces and cabling from multiple manufacturers would be compatible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</a:rPr>
              <a:t>This effort was called Project 802 to indicate the year (1980) and the month (Feb) of its inception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IEEE 802 predates the OSI Model 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Most of the standards affect the elements from the lower two levels of the OSI Model</a:t>
            </a:r>
          </a:p>
          <a:p>
            <a:r>
              <a:rPr lang="en-US" altLang="zh-CN" dirty="0" smtClean="0">
                <a:latin typeface="Arial" panose="020B0604020202020204" pitchFamily="34" charset="0"/>
              </a:rPr>
              <a:t>The 802 specifications describes </a:t>
            </a:r>
            <a:r>
              <a:rPr lang="en-US" altLang="zh-CN" dirty="0">
                <a:latin typeface="Arial" panose="020B0604020202020204" pitchFamily="34" charset="0"/>
              </a:rPr>
              <a:t>how NICs can access and transfer data across a variety of networking media and what’s involved in </a:t>
            </a:r>
            <a:r>
              <a:rPr lang="en-US" altLang="zh-CN" dirty="0" smtClean="0">
                <a:latin typeface="Arial" panose="020B0604020202020204" pitchFamily="34" charset="0"/>
              </a:rPr>
              <a:t>attaching, managing, and detaching </a:t>
            </a:r>
            <a:r>
              <a:rPr lang="en-US" altLang="zh-CN" dirty="0">
                <a:latin typeface="Arial" panose="020B0604020202020204" pitchFamily="34" charset="0"/>
              </a:rPr>
              <a:t>these devices in a network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974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IEEE 802 Specifications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The IEEE numbers the collections of 802 documents starting with 802.1, 802.2, etc…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When a technology is enhanced each enhancement is specified by letters after the number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</a:rPr>
              <a:t>For example: 802.3 is the original Ethernet and 802.3u specifies 100BaseT Ethernet</a:t>
            </a:r>
          </a:p>
          <a:p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The following </a:t>
            </a:r>
            <a:r>
              <a:rPr lang="en-US" altLang="zh-CN" dirty="0">
                <a:latin typeface="Arial" panose="020B0604020202020204" pitchFamily="34" charset="0"/>
              </a:rPr>
              <a:t>slides lists the major 802 </a:t>
            </a:r>
            <a:r>
              <a:rPr lang="en-US" altLang="zh-CN" dirty="0" smtClean="0">
                <a:latin typeface="Arial" panose="020B0604020202020204" pitchFamily="34" charset="0"/>
              </a:rPr>
              <a:t>categories;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</a:rPr>
              <a:t>The 802.3 and 802.11 are the most widely used technologies of Ethernet and Wi-Fi, as of this point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3084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Introducing the OSI and IEEE 802 Networking Models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</a:rPr>
              <a:t>The</a:t>
            </a:r>
            <a:r>
              <a:rPr lang="en-US" altLang="zh-CN" b="1" dirty="0" smtClean="0">
                <a:latin typeface="Arial" panose="020B0604020202020204" pitchFamily="34" charset="0"/>
              </a:rPr>
              <a:t> Open </a:t>
            </a:r>
            <a:r>
              <a:rPr lang="en-US" altLang="zh-CN" b="1" dirty="0">
                <a:latin typeface="Arial" panose="020B0604020202020204" pitchFamily="34" charset="0"/>
              </a:rPr>
              <a:t>Systems Interconnection (OSI) reference model </a:t>
            </a:r>
            <a:r>
              <a:rPr lang="en-US" altLang="zh-CN" dirty="0">
                <a:latin typeface="Arial" panose="020B0604020202020204" pitchFamily="34" charset="0"/>
              </a:rPr>
              <a:t>proposed by the International Organization for Standardization (ISO) provides a common framework for developers and students of networking to work with and learn from</a:t>
            </a:r>
          </a:p>
          <a:p>
            <a:r>
              <a:rPr lang="en-US" altLang="zh-CN" dirty="0" smtClean="0">
                <a:latin typeface="Arial" panose="020B0604020202020204" pitchFamily="34" charset="0"/>
              </a:rPr>
              <a:t>The OSI </a:t>
            </a:r>
            <a:r>
              <a:rPr lang="en-US" altLang="zh-CN" dirty="0">
                <a:latin typeface="Arial" panose="020B0604020202020204" pitchFamily="34" charset="0"/>
              </a:rPr>
              <a:t>model is not specific to any protocol suite and can be applied to most networking protocols</a:t>
            </a:r>
          </a:p>
          <a:p>
            <a:r>
              <a:rPr lang="en-US" altLang="zh-CN" dirty="0" smtClean="0">
                <a:latin typeface="Arial" panose="020B0604020202020204" pitchFamily="34" charset="0"/>
              </a:rPr>
              <a:t>This model </a:t>
            </a:r>
            <a:r>
              <a:rPr lang="en-US" altLang="zh-CN" dirty="0">
                <a:latin typeface="Arial" panose="020B0604020202020204" pitchFamily="34" charset="0"/>
              </a:rPr>
              <a:t>is a seven-layer organization of how data travels from place to place on any given network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224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 802 Specifications</a:t>
            </a:r>
            <a:endParaRPr lang="zh-CN" altLang="en-US" dirty="0"/>
          </a:p>
        </p:txBody>
      </p:sp>
      <p:graphicFrame>
        <p:nvGraphicFramePr>
          <p:cNvPr id="4" name="Table Placeholder 3" descr="&quot;A table titled, I triple E 802 standards. The Table has 23 Rows and 3 columns. The columns have the following headings from left to right. Standard, Name, Explanation, . The Row entries are as follows. &#10;Row 1. Standard, 802.1; Name, Internetworking; Explanation, Covers routing, bridging, and internetwork communication. &#10;Row 2. Standard, 802.2; Name, Logical Link Control; Explanation, Covers error control and flow control over data frames (inactive). &#10;Row 3. Standard, 802.3; Name, Ethernet LAN; Explanation, Covers all forms of Ethernet media and interfaces, from 10 M b p s to 10 G b p s (10 Gigabit Ethernet). &#10;Row 4. Standard, 802.4; Name, Token Bus LAN; Explanation, Covers all forms of token bus media and interfaces (disbanded). &#10;Row 5. Standard, 802.5; Name, Token Ring LAN; Explanation, Covers all forms of token ring media and interfaces. &#10;Row 6. Standard, 802.7; Name, Broadband Technical Advisory Group; Explanation, Covers broadband networking media, interfaces, and other equipment (disbanded). &#10;Row 7. Standard, 802.8; Name, Fiber-Optic Technical Advisory Group; Explanation, Covers use of fiber-optic media and technologies for various networking types (disbanded). &#10;Row 8. Standard, 802.9; Name, Integrated Voice / Data Networks; Explanation, Covers integration of voice and data traffic over a single network medium (disbanded). &#10;Row 9. Standard, 802.1; Name, Network Security; Explanation, Covers network access controls, encryption, certification, and other security topics(disbanded). &#10;Row 10. Standard, 802.11; Name, Wireless Networks; Explanation, Sets standards for wireless networking for many different broadcast frequencies and techniques. &#10;Row 11. Standard, 802.12; Name, High-Speed Networking; Explanation, Covers a variety of 100 M b p s - plus technologies, including 100 V G-Any LAN (disbanded). &#10;Row 12. Standard, 802.13; Name, Unused; Explanation, Blank. &#10;Row 13. Standard, 802.14; Name, Cable Modems; Explanation, Specifies data transport over cable T V (disbanded) . &#10;Row 14. Standard, 802.15; Name, Wireless PAN; Explanation, Covers standards for wireless personal area networks. &#10;Row 15. Standard, 802.16; Name, Wireless MAN (Wi MAX); Explanation, Covers wireless metropolitan area networks . &#10;Row 16. Standard, 802.17; Name, Resilient Packet Ring; Explanation, Covers emerging standards for very highspeed, ring-based LANs and MANs . &#10;Row 17. Standard, 802.18; Name, Wireless Advisory Group; Explanation, A technical advisory group that monitors radio based wireless standards . &#10;Row 18. Standard, 802.19; Name, Coexistence Advisory Group; Explanation, A group that addresses issues of coexistence with current and developing standards . &#10;Row 19. Standard, 802.2; Name, Mobile Broadband Wireless; Explanation, A group working to enable always-on, multivendor, mobile broadband wireless access. &#10;Row 20. Standard, 802.21; Name, Media Independent Handoff; Explanation,  A group working to enable handoff between wireless networks of the same or different types . &#10;Row 21. Standard, 802.22; Name, Wireless Regional Area Network; Explanation, A group working to bring broadband access to hard-to-reach low-population areas . &#10;Row 22. Standard, 802.23; Name, Emergency Services Working Group; Explanation,A group working to facilitate civil authority communication systems .                     &quot;&#10;" title="Table 7-3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156336553"/>
              </p:ext>
            </p:extLst>
          </p:nvPr>
        </p:nvGraphicFramePr>
        <p:xfrm>
          <a:off x="1895475" y="1666010"/>
          <a:ext cx="8127999" cy="392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3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Standard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Name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Explanation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802.1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Internetworking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Covers routing, bridging, and internetwork communication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802.2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Logical Link Control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Covers error control and flow control</a:t>
                      </a:r>
                      <a:r>
                        <a:rPr lang="en-US" altLang="zh-CN" sz="1400" baseline="0" dirty="0" smtClean="0">
                          <a:solidFill>
                            <a:srgbClr val="000000"/>
                          </a:solidFill>
                        </a:rPr>
                        <a:t> over data frames (inactive)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</a:rPr>
                        <a:t>802.3</a:t>
                      </a:r>
                      <a:endParaRPr lang="zh-CN" alt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</a:rPr>
                        <a:t>Ethernet LAN</a:t>
                      </a:r>
                      <a:endParaRPr lang="zh-CN" alt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</a:rPr>
                        <a:t>Covers all forms</a:t>
                      </a:r>
                      <a:r>
                        <a:rPr lang="en-US" altLang="zh-CN" sz="1400" b="1" baseline="0" dirty="0" smtClean="0">
                          <a:solidFill>
                            <a:srgbClr val="000000"/>
                          </a:solidFill>
                        </a:rPr>
                        <a:t> of Ethernet media and interfaces, from 10 Mbps to 10 Gbps (10 Gigabit Ethernet)</a:t>
                      </a:r>
                      <a:endParaRPr lang="zh-CN" alt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802.4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Token Bus LAN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Covers all forms of token bus media</a:t>
                      </a:r>
                      <a:r>
                        <a:rPr lang="en-US" altLang="zh-CN" sz="1400" baseline="0" dirty="0" smtClean="0">
                          <a:solidFill>
                            <a:srgbClr val="000000"/>
                          </a:solidFill>
                        </a:rPr>
                        <a:t> and interfaces (disbanded)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802.5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Token</a:t>
                      </a:r>
                      <a:r>
                        <a:rPr lang="en-US" altLang="zh-CN" sz="1400" baseline="0" dirty="0" smtClean="0">
                          <a:solidFill>
                            <a:srgbClr val="000000"/>
                          </a:solidFill>
                        </a:rPr>
                        <a:t> Ring LAN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Covers all forms of token ring</a:t>
                      </a:r>
                      <a:r>
                        <a:rPr lang="en-US" altLang="zh-CN" sz="1400" baseline="0" dirty="0" smtClean="0">
                          <a:solidFill>
                            <a:srgbClr val="000000"/>
                          </a:solidFill>
                        </a:rPr>
                        <a:t> media and interfaces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802.6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Metropolitan</a:t>
                      </a:r>
                      <a:r>
                        <a:rPr lang="en-US" altLang="zh-CN" sz="1400" baseline="0" dirty="0" smtClean="0">
                          <a:solidFill>
                            <a:srgbClr val="000000"/>
                          </a:solidFill>
                        </a:rPr>
                        <a:t> Area Network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Covers MAN technologies, addressing, and services (disbanded)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802.7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Broadband Technical Advisory Group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Covers broadband networking media, interfaces,</a:t>
                      </a:r>
                      <a:r>
                        <a:rPr lang="en-US" altLang="zh-CN" sz="1400" baseline="0" dirty="0" smtClean="0">
                          <a:solidFill>
                            <a:srgbClr val="000000"/>
                          </a:solidFill>
                        </a:rPr>
                        <a:t> and other equipment (disbanded)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802.8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Fiber-Optic Technical Advisory</a:t>
                      </a:r>
                      <a:r>
                        <a:rPr lang="en-US" altLang="zh-CN" sz="1400" baseline="0" dirty="0" smtClean="0">
                          <a:solidFill>
                            <a:srgbClr val="000000"/>
                          </a:solidFill>
                        </a:rPr>
                        <a:t> Group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Covers use of fiber-optic media and technologies for various network types (disbanded)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268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 802 Specifications</a:t>
            </a:r>
            <a:endParaRPr lang="zh-CN" altLang="en-US" dirty="0"/>
          </a:p>
        </p:txBody>
      </p:sp>
      <p:graphicFrame>
        <p:nvGraphicFramePr>
          <p:cNvPr id="4" name="Table Placeholder 3" descr="&quot;A table titled, I triple E 802 standards. The Table has 23 Rows and 3 columns. The columns have the following headings from left to right. Standard, Name, Explanation, . The Row entries are as follows. &#10;Row 1. Standard, 802.1; Name, Internetworking; Explanation, Covers routing, bridging, and internetwork communication. &#10;Row 2. Standard, 802.2; Name, Logical Link Control; Explanation, Covers error control and flow control over data frames (inactive). &#10;Row 3. Standard, 802.3; Name, Ethernet LAN; Explanation, Covers all forms of Ethernet media and interfaces, from 10 M b p s to 10 G b p s (10 Gigabit Ethernet). &#10;Row 4. Standard, 802.4; Name, Token Bus LAN; Explanation, Covers all forms of token bus media and interfaces (disbanded). &#10;Row 5. Standard, 802.5; Name, Token Ring LAN; Explanation, Covers all forms of token ring media and interfaces. &#10;Row 6. Standard, 802.7; Name, Broadband Technical Advisory Group; Explanation, Covers broadband networking media, interfaces, and other equipment (disbanded). &#10;Row 7. Standard, 802.8; Name, Fiber-Optic Technical Advisory Group; Explanation, Covers use of fiber-optic media and technologies for various networking types (disbanded). &#10;Row 8. Standard, 802.9; Name, Integrated Voice / Data Networks; Explanation, Covers integration of voice and data traffic over a single network medium (disbanded). &#10;Row 9. Standard, 802.1; Name, Network Security; Explanation, Covers network access controls, encryption, certification, and other security topics(disbanded). &#10;Row 10. Standard, 802.11; Name, Wireless Networks; Explanation, Sets standards for wireless networking for many different broadcast frequencies and techniques. &#10;Row 11. Standard, 802.12; Name, High-Speed Networking; Explanation, Covers a variety of 100 M b p s - plus technologies, including 100 V G-Any LAN (disbanded). &#10;Row 12. Standard, 802.13; Name, Unused; Explanation, Blank. &#10;Row 13. Standard, 802.14; Name, Cable Modems; Explanation, Specifies data transport over cable T V (disbanded) . &#10;Row 14. Standard, 802.15; Name, Wireless PAN; Explanation, Covers standards for wireless personal area networks. &#10;Row 15. Standard, 802.16; Name, Wireless MAN (Wi MAX); Explanation, Covers wireless metropolitan area networks . &#10;Row 16. Standard, 802.17; Name, Resilient Packet Ring; Explanation, Covers emerging standards for very highspeed, ring-based LANs and MANs . &#10;Row 17. Standard, 802.18; Name, Wireless Advisory Group; Explanation, A technical advisory group that monitors radio based wireless standards . &#10;Row 18. Standard, 802.19; Name, Coexistence Advisory Group; Explanation, A group that addresses issues of coexistence with current and developing standards . &#10;Row 19. Standard, 802.2; Name, Mobile Broadband Wireless; Explanation, A group working to enable always-on, multivendor, mobile broadband wireless access. &#10;Row 20. Standard, 802.21; Name, Media Independent Handoff; Explanation,  A group working to enable handoff between wireless networks of the same or different types . &#10;Row 21. Standard, 802.22; Name, Wireless Regional Area Network; Explanation, A group working to bring broadband access to hard-to-reach low-population areas . &#10;Row 22. Standard, 802.23; Name, Emergency Services Working Group; Explanation,A group working to facilitate civil authority communication systems .                     &quot;&#10;" title="Table 7-3 continued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584980280"/>
              </p:ext>
            </p:extLst>
          </p:nvPr>
        </p:nvGraphicFramePr>
        <p:xfrm>
          <a:off x="1895475" y="1666010"/>
          <a:ext cx="8127999" cy="392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3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Standard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Name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Explanation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802.9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Integrated Voice/Data Networks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Covers integration of voice and data traffic over a single network medium (disbanded)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802.10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Network Security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Covers network access</a:t>
                      </a:r>
                      <a:r>
                        <a:rPr lang="en-US" altLang="zh-CN" sz="1400" baseline="0" dirty="0" smtClean="0">
                          <a:solidFill>
                            <a:srgbClr val="000000"/>
                          </a:solidFill>
                        </a:rPr>
                        <a:t> controls, encryption, certification, and other security topics (disbanded)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</a:rPr>
                        <a:t>802.11</a:t>
                      </a:r>
                      <a:endParaRPr lang="zh-CN" alt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</a:rPr>
                        <a:t>Wireless Networks</a:t>
                      </a:r>
                      <a:endParaRPr lang="zh-CN" alt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</a:rPr>
                        <a:t>Sets standards for wireless networking</a:t>
                      </a:r>
                      <a:r>
                        <a:rPr lang="en-US" altLang="zh-CN" sz="1400" b="1" baseline="0" dirty="0" smtClean="0">
                          <a:solidFill>
                            <a:srgbClr val="000000"/>
                          </a:solidFill>
                        </a:rPr>
                        <a:t> for many different broadcast frequencies</a:t>
                      </a:r>
                      <a:endParaRPr lang="zh-CN" alt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802.12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High-Speed Networking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Covers a variety</a:t>
                      </a:r>
                      <a:r>
                        <a:rPr lang="en-US" altLang="zh-CN" sz="1400" baseline="0" dirty="0" smtClean="0">
                          <a:solidFill>
                            <a:srgbClr val="000000"/>
                          </a:solidFill>
                        </a:rPr>
                        <a:t> of 100 Mbps-plus technologies, including 100VG-AnyLAN (disbanded)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802.13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Unused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802.14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Cable Modems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Specifies data transport over cable TV</a:t>
                      </a:r>
                      <a:r>
                        <a:rPr lang="en-US" altLang="zh-CN" sz="1400" baseline="0" dirty="0" smtClean="0">
                          <a:solidFill>
                            <a:srgbClr val="000000"/>
                          </a:solidFill>
                        </a:rPr>
                        <a:t> (disbanded)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</a:rPr>
                        <a:t>802.15</a:t>
                      </a:r>
                      <a:endParaRPr lang="zh-CN" alt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</a:rPr>
                        <a:t>Wireless</a:t>
                      </a:r>
                      <a:r>
                        <a:rPr lang="en-US" altLang="zh-CN" sz="1400" b="1" baseline="0" dirty="0" smtClean="0">
                          <a:solidFill>
                            <a:srgbClr val="000000"/>
                          </a:solidFill>
                        </a:rPr>
                        <a:t> PAN</a:t>
                      </a:r>
                      <a:endParaRPr lang="zh-CN" alt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</a:rPr>
                        <a:t>Covers standards for wireless</a:t>
                      </a:r>
                      <a:r>
                        <a:rPr lang="en-US" altLang="zh-CN" sz="1400" b="1" baseline="0" dirty="0" smtClean="0">
                          <a:solidFill>
                            <a:srgbClr val="000000"/>
                          </a:solidFill>
                        </a:rPr>
                        <a:t> personal area networks</a:t>
                      </a:r>
                      <a:endParaRPr lang="zh-CN" alt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</a:rPr>
                        <a:t>802.16</a:t>
                      </a:r>
                      <a:endParaRPr lang="zh-CN" alt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</a:rPr>
                        <a:t>Wireless MAN (WiMAX)</a:t>
                      </a:r>
                      <a:endParaRPr lang="zh-CN" alt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</a:rPr>
                        <a:t>Covers wireless metropolitan area</a:t>
                      </a:r>
                      <a:r>
                        <a:rPr lang="en-US" altLang="zh-CN" sz="1400" b="1" baseline="0" dirty="0" smtClean="0">
                          <a:solidFill>
                            <a:srgbClr val="000000"/>
                          </a:solidFill>
                        </a:rPr>
                        <a:t> networks</a:t>
                      </a:r>
                      <a:endParaRPr lang="zh-CN" alt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619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 802 Specifications</a:t>
            </a:r>
            <a:endParaRPr lang="zh-CN" altLang="en-US" dirty="0"/>
          </a:p>
        </p:txBody>
      </p:sp>
      <p:graphicFrame>
        <p:nvGraphicFramePr>
          <p:cNvPr id="4" name="Table Placeholder 3" descr="&quot;A table titled, I triple E 802 standards. The Table has 23 Rows and 3 columns. The columns have the following headings from left to right. Standard, Name, Explanation, . The Row entries are as follows. &#10;Row 1. Standard, 802.1; Name, Internetworking; Explanation, Covers routing, bridging, and internetwork communication. &#10;Row 2. Standard, 802.2; Name, Logical Link Control; Explanation, Covers error control and flow control over data frames (inactive). &#10;Row 3. Standard, 802.3; Name, Ethernet LAN; Explanation, Covers all forms of Ethernet media and interfaces, from 10 M b p s to 10 G b p s (10 Gigabit Ethernet). &#10;Row 4. Standard, 802.4; Name, Token Bus LAN; Explanation, Covers all forms of token bus media and interfaces (disbanded). &#10;Row 5. Standard, 802.5; Name, Token Ring LAN; Explanation, Covers all forms of token ring media and interfaces. &#10;Row 6. Standard, 802.7; Name, Broadband Technical Advisory Group; Explanation, Covers broadband networking media, interfaces, and other equipment (disbanded). &#10;Row 7. Standard, 802.8; Name, Fiber-Optic Technical Advisory Group; Explanation, Covers use of fiber-optic media and technologies for various networking types (disbanded). &#10;Row 8. Standard, 802.9; Name, Integrated Voice / Data Networks; Explanation, Covers integration of voice and data traffic over a single network medium (disbanded). &#10;Row 9. Standard, 802.1; Name, Network Security; Explanation, Covers network access controls, encryption, certification, and other security topics(disbanded). &#10;Row 10. Standard, 802.11; Name, Wireless Networks; Explanation, Sets standards for wireless networking for many different broadcast frequencies and techniques. &#10;Row 11. Standard, 802.12; Name, High-Speed Networking; Explanation, Covers a variety of 100 M b p s - plus technologies, including 100 V G-Any LAN (disbanded). &#10;Row 12. Standard, 802.13; Name, Unused; Explanation, Blank. &#10;Row 13. Standard, 802.14; Name, Cable Modems; Explanation, Specifies data transport over cable T V (disbanded) . &#10;Row 14. Standard, 802.15; Name, Wireless PAN; Explanation, Covers standards for wireless personal area networks. &#10;Row 15. Standard, 802.16; Name, Wireless MAN (Wi MAX); Explanation, Covers wireless metropolitan area networks . &#10;Row 16. Standard, 802.17; Name, Resilient Packet Ring; Explanation, Covers emerging standards for very highspeed, ring-based LANs and MANs . &#10;Row 17. Standard, 802.18; Name, Wireless Advisory Group; Explanation, A technical advisory group that monitors radio based wireless standards . &#10;Row 18. Standard, 802.19; Name, Coexistence Advisory Group; Explanation, A group that addresses issues of coexistence with current and developing standards . &#10;Row 19. Standard, 802.2; Name, Mobile Broadband Wireless; Explanation, A group working to enable always-on, multivendor, mobile broadband wireless access. &#10;Row 20. Standard, 802.21; Name, Media Independent Handoff; Explanation,  A group working to enable handoff between wireless networks of the same or different types . &#10;Row 21. Standard, 802.22; Name, Wireless Regional Area Network; Explanation, A group working to bring broadband access to hard-to-reach low-population areas . &#10;Row 22. Standard, 802.23; Name, Emergency Services Working Group; Explanation,A group working to facilitate civil authority communication systems .                     &quot;&#10;" title="Table 7-3 continued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544155452"/>
              </p:ext>
            </p:extLst>
          </p:nvPr>
        </p:nvGraphicFramePr>
        <p:xfrm>
          <a:off x="1895475" y="1666010"/>
          <a:ext cx="8127999" cy="399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3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Standard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Name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Explanation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802.17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Resilient Packet Ring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Covers emerging standards for very high-speed</a:t>
                      </a:r>
                      <a:r>
                        <a:rPr lang="en-US" altLang="zh-CN" sz="1400" baseline="0" dirty="0" smtClean="0"/>
                        <a:t>, ring-based LANs and MANs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802.18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Wireless Advisory Group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 technical advisory group that monitors radio-based wireless</a:t>
                      </a:r>
                      <a:r>
                        <a:rPr lang="en-US" altLang="zh-CN" sz="1400" baseline="0" dirty="0" smtClean="0"/>
                        <a:t> standards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802.19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Coexistence Advisory</a:t>
                      </a:r>
                      <a:r>
                        <a:rPr lang="en-US" altLang="zh-CN" sz="1400" baseline="0" dirty="0" smtClean="0"/>
                        <a:t> Group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 group that addresses issues of coexistence</a:t>
                      </a:r>
                      <a:r>
                        <a:rPr lang="en-US" altLang="zh-CN" sz="1400" baseline="0" dirty="0" smtClean="0"/>
                        <a:t> with current and developing standards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802.20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Mobile Broadband Wireless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 group working to enable always-on, multivendor, mobile broadband wireless access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802.21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Media Independent Handoff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</a:t>
                      </a:r>
                      <a:r>
                        <a:rPr lang="en-US" altLang="zh-CN" sz="1400" baseline="0" dirty="0" smtClean="0"/>
                        <a:t> group working to enable handoff between wireless networks of the same or different types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802.22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Wireless</a:t>
                      </a:r>
                      <a:r>
                        <a:rPr lang="en-US" altLang="zh-CN" sz="1400" baseline="0" dirty="0" smtClean="0"/>
                        <a:t> Regional Area Network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 group</a:t>
                      </a:r>
                      <a:r>
                        <a:rPr lang="en-US" altLang="zh-CN" sz="1400" baseline="0" dirty="0" smtClean="0"/>
                        <a:t> of working to bring broadband access to hard-to-reach low-population areas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802.23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Emergency Services Working</a:t>
                      </a:r>
                      <a:r>
                        <a:rPr lang="en-US" altLang="zh-CN" sz="1400" baseline="0" dirty="0" smtClean="0"/>
                        <a:t> Group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 group working to facilitate civil authority communication systems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742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IEEE 802 Extensions to the OSI Reference Model	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57172" y="1559562"/>
            <a:ext cx="6145739" cy="4394200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smtClean="0">
                <a:latin typeface="Arial" panose="020B0604020202020204" pitchFamily="34" charset="0"/>
              </a:rPr>
              <a:t>The </a:t>
            </a:r>
            <a:r>
              <a:rPr lang="en-US" altLang="zh-CN" dirty="0">
                <a:latin typeface="Arial" panose="020B0604020202020204" pitchFamily="34" charset="0"/>
              </a:rPr>
              <a:t>IEEE 802 specification expanded the OSI model by separating the Data Link layer into these </a:t>
            </a:r>
            <a:r>
              <a:rPr lang="en-US" altLang="zh-CN" dirty="0" smtClean="0">
                <a:latin typeface="Arial" panose="020B0604020202020204" pitchFamily="34" charset="0"/>
              </a:rPr>
              <a:t>sublayers:</a:t>
            </a:r>
          </a:p>
          <a:p>
            <a:pPr lvl="1"/>
            <a:endParaRPr lang="en-US" altLang="zh-CN" dirty="0" smtClean="0">
              <a:latin typeface="Arial" panose="020B0604020202020204" pitchFamily="34" charset="0"/>
            </a:endParaRPr>
          </a:p>
          <a:p>
            <a:pPr lvl="2"/>
            <a:r>
              <a:rPr lang="en-US" altLang="zh-CN" b="1" dirty="0" smtClean="0">
                <a:latin typeface="Arial" panose="020B0604020202020204" pitchFamily="34" charset="0"/>
              </a:rPr>
              <a:t>Logical </a:t>
            </a:r>
            <a:r>
              <a:rPr lang="en-US" altLang="zh-CN" b="1" dirty="0">
                <a:latin typeface="Arial" panose="020B0604020202020204" pitchFamily="34" charset="0"/>
              </a:rPr>
              <a:t>Link Control 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b="1" dirty="0">
                <a:latin typeface="Arial" panose="020B0604020202020204" pitchFamily="34" charset="0"/>
              </a:rPr>
              <a:t>LLC</a:t>
            </a:r>
            <a:r>
              <a:rPr lang="en-US" altLang="zh-CN" dirty="0">
                <a:latin typeface="Arial" panose="020B0604020202020204" pitchFamily="34" charset="0"/>
              </a:rPr>
              <a:t>) </a:t>
            </a:r>
            <a:r>
              <a:rPr lang="en-US" altLang="zh-CN" b="1" dirty="0">
                <a:latin typeface="Arial" panose="020B0604020202020204" pitchFamily="34" charset="0"/>
              </a:rPr>
              <a:t>sublayer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controls data-link communication and defines the use of logical interface points used to communicate to the upper OSI layers</a:t>
            </a:r>
          </a:p>
          <a:p>
            <a:pPr lvl="2"/>
            <a:r>
              <a:rPr lang="en-US" altLang="zh-CN" b="1" dirty="0">
                <a:latin typeface="Arial" panose="020B0604020202020204" pitchFamily="34" charset="0"/>
              </a:rPr>
              <a:t>Media Access Control 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b="1" dirty="0">
                <a:latin typeface="Arial" panose="020B0604020202020204" pitchFamily="34" charset="0"/>
              </a:rPr>
              <a:t>MAC</a:t>
            </a:r>
            <a:r>
              <a:rPr lang="en-US" altLang="zh-CN" dirty="0">
                <a:latin typeface="Arial" panose="020B0604020202020204" pitchFamily="34" charset="0"/>
              </a:rPr>
              <a:t>) </a:t>
            </a:r>
            <a:r>
              <a:rPr lang="en-US" altLang="zh-CN" b="1" dirty="0">
                <a:latin typeface="Arial" panose="020B0604020202020204" pitchFamily="34" charset="0"/>
              </a:rPr>
              <a:t>sublayer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manages access to the physical medium and communicates with the Physical layer</a:t>
            </a:r>
          </a:p>
          <a:p>
            <a:endParaRPr lang="zh-CN" altLang="en-US" dirty="0"/>
          </a:p>
          <a:p>
            <a:endParaRPr lang="en-US" altLang="zh-CN" dirty="0">
              <a:latin typeface="Arial" panose="020B0604020202020204" pitchFamily="34" charset="0"/>
            </a:endParaRPr>
          </a:p>
        </p:txBody>
      </p:sp>
      <p:pic>
        <p:nvPicPr>
          <p:cNvPr id="4" name="Picture Placeholder 4" descr="The I triple E 802 standard divides the O S I Data Link layer into two sublayers. Illustration shows the O S I layers from bottom to top. Layer 1: Physical. Layer 2: Data Link. Layer 3: Network. Layer 4: Transport. Layer 5: Session. Layer 6: Presentation. Layer 7: Application. The second Data Link layer is divided into the Logical Link Control and Media Access Control layers.&#10;" title="The IEEE 802 standard divides the OSI Data Link layer into two sublayer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911" y="1496464"/>
            <a:ext cx="4973201" cy="399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8219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740228" y="924496"/>
            <a:ext cx="10711543" cy="5513882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The OSI reference model and IEEE </a:t>
            </a:r>
            <a:r>
              <a:rPr lang="en-US" altLang="zh-CN" dirty="0" smtClean="0">
                <a:latin typeface="Arial" panose="020B0604020202020204" pitchFamily="34" charset="0"/>
              </a:rPr>
              <a:t>802 </a:t>
            </a:r>
            <a:r>
              <a:rPr lang="en-US" altLang="zh-CN" dirty="0">
                <a:latin typeface="Arial" panose="020B0604020202020204" pitchFamily="34" charset="0"/>
              </a:rPr>
              <a:t>define a frame of reference for networking and specify the operation of most networking technologies in current use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The OSI reference model separates networking into seven layers, each with its own purposes and activities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Following is a summary of the </a:t>
            </a:r>
            <a:r>
              <a:rPr lang="en-US" altLang="zh-CN" dirty="0" smtClean="0">
                <a:latin typeface="Arial" panose="020B0604020202020204" pitchFamily="34" charset="0"/>
              </a:rPr>
              <a:t>functions of each OSI </a:t>
            </a:r>
            <a:r>
              <a:rPr lang="en-US" altLang="zh-CN" dirty="0">
                <a:latin typeface="Arial" panose="020B0604020202020204" pitchFamily="34" charset="0"/>
              </a:rPr>
              <a:t>Model </a:t>
            </a:r>
            <a:r>
              <a:rPr lang="en-US" altLang="zh-CN" dirty="0" smtClean="0">
                <a:latin typeface="Arial" panose="020B0604020202020204" pitchFamily="34" charset="0"/>
              </a:rPr>
              <a:t>layer: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</a:rPr>
              <a:t>Application – Provides access to network resources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</a:rPr>
              <a:t>Presentation – Handles data formatting and translation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</a:rPr>
              <a:t>Session – Manages ongoing conversations between two computers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</a:rPr>
              <a:t>Transport – Breaks long data streams into smaller chunks (segments)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</a:rPr>
              <a:t>Network – Provides best path selection and IP addressing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</a:rPr>
              <a:t>Data Link – Defines how computers access the media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</a:rPr>
              <a:t>Physical – Converts bits into signals and defines media and connectors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The IEEE 802 project defines a set of networking standards to ensure that network interfaces and cabling from multiple manufacturers would be compatible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The IEEE 802.2 standard specifies a Logical Link Control (LLC) and Media Access Control (MAC) sublayer</a:t>
            </a:r>
          </a:p>
          <a:p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63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Role of a Reference Model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To see the value of a layered model outside the field of networking, look at an example of a letter being created, sent and delivered by </a:t>
            </a:r>
            <a:r>
              <a:rPr lang="en-US" altLang="zh-CN" dirty="0" smtClean="0">
                <a:latin typeface="Arial" panose="020B0604020202020204" pitchFamily="34" charset="0"/>
              </a:rPr>
              <a:t>Sing Post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</a:rPr>
              <a:t>The letter has to be written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</a:rPr>
              <a:t>The letter has to be placed in an envelope and </a:t>
            </a:r>
            <a:r>
              <a:rPr lang="en-US" altLang="zh-CN" dirty="0" smtClean="0">
                <a:latin typeface="Arial" panose="020B0604020202020204" pitchFamily="34" charset="0"/>
              </a:rPr>
              <a:t>addressed in </a:t>
            </a:r>
            <a:r>
              <a:rPr lang="en-US" altLang="zh-CN" dirty="0">
                <a:latin typeface="Arial" panose="020B0604020202020204" pitchFamily="34" charset="0"/>
              </a:rPr>
              <a:t>the correct format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</a:rPr>
              <a:t>The envelope has to be stamped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</a:rPr>
              <a:t>The </a:t>
            </a:r>
            <a:r>
              <a:rPr lang="en-US" altLang="zh-CN" dirty="0">
                <a:latin typeface="Arial" panose="020B0604020202020204" pitchFamily="34" charset="0"/>
              </a:rPr>
              <a:t>local post office in the destination </a:t>
            </a:r>
            <a:r>
              <a:rPr lang="en-US" altLang="zh-CN" dirty="0" smtClean="0">
                <a:latin typeface="Arial" panose="020B0604020202020204" pitchFamily="34" charset="0"/>
              </a:rPr>
              <a:t>has </a:t>
            </a:r>
            <a:r>
              <a:rPr lang="en-US" altLang="zh-CN" dirty="0">
                <a:latin typeface="Arial" panose="020B0604020202020204" pitchFamily="34" charset="0"/>
              </a:rPr>
              <a:t>to sort the letter correctly </a:t>
            </a:r>
            <a:r>
              <a:rPr lang="en-US" altLang="zh-CN" dirty="0" smtClean="0">
                <a:latin typeface="Arial" panose="020B0604020202020204" pitchFamily="34" charset="0"/>
              </a:rPr>
              <a:t>based on the postal code and get it on the right plan to the destination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</a:rPr>
              <a:t>The post office in the destination has to sort the letter correctly to the house address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</a:rPr>
              <a:t>The local carrier has to deliver the letter to the correct house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</a:rPr>
              <a:t>The recipient has to receive the letter, open it, and read it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A layered approach to a complicated process reduces its complexity and turns it into a series of interconnected tasks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864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Role of a Reference Model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Each task of the previous example can be handled separately without affecting the procedures of the other tasks.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For example, in the step where the local carrier delivers the letter to the correct house: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</a:rPr>
              <a:t>Let’s say he currently walks on his route, which takes a considerable amount of time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</a:rPr>
              <a:t>He gets an “upgrade” to a delivery truck so that he can perform his task faster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</a:rPr>
              <a:t>As you can see, one part of the process can change but the rest of the process remains unchanged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433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 of the OSI </a:t>
            </a:r>
            <a:r>
              <a:rPr lang="en-US" altLang="zh-CN" dirty="0" smtClean="0"/>
              <a:t>Model</a:t>
            </a:r>
            <a:endParaRPr lang="zh-CN" altLang="en-US" dirty="0"/>
          </a:p>
        </p:txBody>
      </p:sp>
      <p:pic>
        <p:nvPicPr>
          <p:cNvPr id="5" name="Picture Placeholder 4" descr="The seven layers of the Open Systems Interconnection reference model stacked from bottom up. Layer 1: Physical. Layer 2: Data Link. Layer 3: Network. Layer 4: Transport. Layer 5: Session. Layer 6: Presentation. Layer 7: Application.&#10;" title="The seven layers of the OSI reference model 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845" y="1229516"/>
            <a:ext cx="2820310" cy="4549551"/>
          </a:xfrm>
        </p:spPr>
      </p:pic>
    </p:spTree>
    <p:extLst>
      <p:ext uri="{BB962C8B-B14F-4D97-AF65-F5344CB8AC3E}">
        <p14:creationId xmlns:p14="http://schemas.microsoft.com/office/powerpoint/2010/main" val="2577654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Structure of the OSI Model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</a:rPr>
              <a:t>To comprehend how a network works as a whole, you need to understand: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</a:rPr>
              <a:t>How each layer functions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</a:rPr>
              <a:t>What networking components and devices operate at each layer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</a:rPr>
              <a:t>How layers interact with one another</a:t>
            </a:r>
          </a:p>
          <a:p>
            <a:r>
              <a:rPr lang="en-US" altLang="zh-CN" dirty="0" smtClean="0">
                <a:latin typeface="Arial" panose="020B0604020202020204" pitchFamily="34" charset="0"/>
              </a:rPr>
              <a:t>Each </a:t>
            </a:r>
            <a:r>
              <a:rPr lang="en-US" altLang="zh-CN" dirty="0">
                <a:latin typeface="Arial" panose="020B0604020202020204" pitchFamily="34" charset="0"/>
              </a:rPr>
              <a:t>layer in the OSI model has its own set of well-defined functions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</a:rPr>
              <a:t>The functions of each layer communicate and interact with the layers immediately above and below it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</a:rPr>
              <a:t>Example: The Transport layer works with the Network layer below it and the Session layer above it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142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 of the OSI </a:t>
            </a:r>
            <a:r>
              <a:rPr lang="en-US" altLang="zh-CN" dirty="0" smtClean="0"/>
              <a:t>Model</a:t>
            </a:r>
            <a:endParaRPr lang="zh-CN" altLang="en-US" dirty="0"/>
          </a:p>
        </p:txBody>
      </p:sp>
      <p:pic>
        <p:nvPicPr>
          <p:cNvPr id="5" name="Picture Placeholder 4" descr="Comparison between the O S I model and the T C P / I P model. The Application layer in the T C P / I P model is comparable to the Application, Presentation, and Session layers in the O S I model. The Application layer in T C P / I P has the Telnet, F T P , H T T P, S M T P, D H C P, T F T P, D N S, and S N M P protocols. The Transport layer in the T C P / I P and O S I model are both comparable. The Transport layer in T C P / I P has the T C P and U D P protocols. The Internetwork layer in the T C P / I P is comparable tot he Network layer in the O S I model. The Internetwork layer in T C P / I P has the I C M P, A R P, and I P protocols. The Network access layer in T C P / I P is comparable to the Data Link and Physical layers in the O S I model.&#10;" title="Comparing the OSI model and the TCP/IP model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" y="1361522"/>
            <a:ext cx="4925568" cy="4285488"/>
          </a:xfrm>
        </p:spPr>
      </p:pic>
      <p:pic>
        <p:nvPicPr>
          <p:cNvPr id="6" name="Picture Placeholder 4" descr="Layers of the O S I model in the Ethernet 0 Properties dialog box. In the dialog box, under the Connect using label, the Intel 82574 L Gigabit Network Connection is listed. This uses the Physical and Data Link layers of the O S I model. A label that says, &quot;This connection uses the following items:&quot; lists a set a items which uses other layers of the O S I model. The items Client for Microsoft Networks and File and Printer Sharing for Microsoft Networks use the Session, Presentation, and Application layers.  The items Internet Protocol Version 4 (T C P / I P v 4) and Internet Protocol Version 6 (T C P / I P v 6) use the Network and Transport layers.&#10;" title="Layers of the OSI model in the Ethernet0 Properties dialog box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3413" y="1361522"/>
            <a:ext cx="4559808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3508017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 of the OSI </a:t>
            </a:r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411163">
              <a:buFont typeface="Wingdings" panose="05000000000000000000" pitchFamily="2" charset="2"/>
              <a:buChar char=""/>
            </a:pPr>
            <a:r>
              <a:rPr lang="en-US" altLang="zh-CN" dirty="0">
                <a:latin typeface="Arial" panose="020B0604020202020204" pitchFamily="34" charset="0"/>
              </a:rPr>
              <a:t>Each layer provides services to the next higher layer until the data reaches the Application layer</a:t>
            </a:r>
          </a:p>
          <a:p>
            <a:pPr marL="811213" lvl="1">
              <a:buFont typeface="Wingdings" panose="05000000000000000000" pitchFamily="2" charset="2"/>
              <a:buChar char=""/>
            </a:pPr>
            <a:r>
              <a:rPr lang="en-US" altLang="zh-CN" dirty="0" smtClean="0">
                <a:latin typeface="Arial" panose="020B0604020202020204" pitchFamily="34" charset="0"/>
              </a:rPr>
              <a:t>The Application </a:t>
            </a:r>
            <a:r>
              <a:rPr lang="en-US" altLang="zh-CN" dirty="0">
                <a:latin typeface="Arial" panose="020B0604020202020204" pitchFamily="34" charset="0"/>
              </a:rPr>
              <a:t>layer has the job of providing services to user applications</a:t>
            </a:r>
          </a:p>
          <a:p>
            <a:pPr marL="411163">
              <a:buFont typeface="Wingdings" panose="05000000000000000000" pitchFamily="2" charset="2"/>
              <a:buChar char=""/>
            </a:pPr>
            <a:r>
              <a:rPr lang="en-US" altLang="zh-CN" dirty="0">
                <a:latin typeface="Arial" panose="020B0604020202020204" pitchFamily="34" charset="0"/>
              </a:rPr>
              <a:t>Each layer on one computer behaves as though it were communicating with the same layer on the other computer</a:t>
            </a:r>
          </a:p>
          <a:p>
            <a:pPr marL="411163">
              <a:buFont typeface="Wingdings" panose="05000000000000000000" pitchFamily="2" charset="2"/>
              <a:buChar char=""/>
            </a:pPr>
            <a:r>
              <a:rPr lang="en-US" altLang="zh-CN" dirty="0">
                <a:latin typeface="Arial" panose="020B0604020202020204" pitchFamily="34" charset="0"/>
              </a:rPr>
              <a:t>This </a:t>
            </a:r>
            <a:r>
              <a:rPr lang="en-US" altLang="zh-CN" dirty="0" smtClean="0">
                <a:latin typeface="Arial" panose="020B0604020202020204" pitchFamily="34" charset="0"/>
              </a:rPr>
              <a:t>behavior is </a:t>
            </a:r>
            <a:r>
              <a:rPr lang="en-US" altLang="zh-CN" dirty="0">
                <a:latin typeface="Arial" panose="020B0604020202020204" pitchFamily="34" charset="0"/>
              </a:rPr>
              <a:t>known as </a:t>
            </a:r>
            <a:r>
              <a:rPr lang="en-US" altLang="zh-CN" b="1" dirty="0">
                <a:latin typeface="Arial" panose="020B0604020202020204" pitchFamily="34" charset="0"/>
              </a:rPr>
              <a:t>peer communication </a:t>
            </a:r>
            <a:r>
              <a:rPr lang="en-US" altLang="zh-CN" dirty="0">
                <a:latin typeface="Arial" panose="020B0604020202020204" pitchFamily="34" charset="0"/>
              </a:rPr>
              <a:t>between layers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0922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76F6C23-6457-4163-906F-9FD71B1D340C}" vid="{9A4A37B5-06EA-4573-8274-FD94E47E4E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_x0020_Type xmlns="cb2c73f9-b1ae-4d74-94e3-1ed1189efdaa" xsi:nil="true"/>
    <SharedWithUsers xmlns="aeb4a7c9-bc69-4a98-84ec-5a35baeb84bb">
      <UserInfo>
        <DisplayName/>
        <AccountId xsi:nil="true"/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E7F8E047CD1B4B8080E0C6917854E6" ma:contentTypeVersion="7" ma:contentTypeDescription="Create a new document." ma:contentTypeScope="" ma:versionID="29ea823494502e53152d8584c0cc8772">
  <xsd:schema xmlns:xsd="http://www.w3.org/2001/XMLSchema" xmlns:xs="http://www.w3.org/2001/XMLSchema" xmlns:p="http://schemas.microsoft.com/office/2006/metadata/properties" xmlns:ns2="cb2c73f9-b1ae-4d74-94e3-1ed1189efdaa" xmlns:ns3="aeb4a7c9-bc69-4a98-84ec-5a35baeb84bb" targetNamespace="http://schemas.microsoft.com/office/2006/metadata/properties" ma:root="true" ma:fieldsID="7cfbba57d59d7688cb9813f782b3007f" ns2:_="" ns3:_="">
    <xsd:import namespace="cb2c73f9-b1ae-4d74-94e3-1ed1189efdaa"/>
    <xsd:import namespace="aeb4a7c9-bc69-4a98-84ec-5a35baeb84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Doc_x0020_Type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2c73f9-b1ae-4d74-94e3-1ed1189efd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_x0020_Type" ma:index="10" nillable="true" ma:displayName="Doc Type" ma:format="Dropdown" ma:internalName="Doc_x0020_Type">
      <xsd:simpleType>
        <xsd:restriction base="dms:Choice">
          <xsd:enumeration value="1-pager Checklist"/>
          <xsd:enumeration value="Checklist"/>
          <xsd:enumeration value="Email template"/>
          <xsd:enumeration value="Example"/>
          <xsd:enumeration value="FAQ"/>
          <xsd:enumeration value="Standards/Guidelines"/>
          <xsd:enumeration value="Instructions/How to"/>
          <xsd:enumeration value="JobAid"/>
          <xsd:enumeration value="Policy"/>
          <xsd:enumeration value="Presentation"/>
          <xsd:enumeration value="Process"/>
          <xsd:enumeration value="Reference"/>
          <xsd:enumeration value="Template"/>
        </xsd:restriction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b4a7c9-bc69-4a98-84ec-5a35baeb84b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2CFAA7-E308-4DCB-89CD-C84C20E902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9BA192-EF86-48DF-982C-2C526A268392}">
  <ds:schemaRefs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aeb4a7c9-bc69-4a98-84ec-5a35baeb84bb"/>
    <ds:schemaRef ds:uri="cb2c73f9-b1ae-4d74-94e3-1ed1189efdaa"/>
  </ds:schemaRefs>
</ds:datastoreItem>
</file>

<file path=customXml/itemProps3.xml><?xml version="1.0" encoding="utf-8"?>
<ds:datastoreItem xmlns:ds="http://schemas.openxmlformats.org/officeDocument/2006/customXml" ds:itemID="{5823FA69-F723-4B34-AA3B-4CC1A67AD7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2c73f9-b1ae-4d74-94e3-1ed1189efdaa"/>
    <ds:schemaRef ds:uri="aeb4a7c9-bc69-4a98-84ec-5a35baeb84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Accessible_PPT_Template_Cengage</Template>
  <TotalTime>19373</TotalTime>
  <Words>2683</Words>
  <Application>Microsoft Office PowerPoint</Application>
  <PresentationFormat>Widescreen</PresentationFormat>
  <Paragraphs>297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Arial</vt:lpstr>
      <vt:lpstr>Calibri</vt:lpstr>
      <vt:lpstr>DengXian</vt:lpstr>
      <vt:lpstr>Helvetica</vt:lpstr>
      <vt:lpstr>LucidaGrande</vt:lpstr>
      <vt:lpstr>Open Sans</vt:lpstr>
      <vt:lpstr>Summer Font</vt:lpstr>
      <vt:lpstr>Wingdings</vt:lpstr>
      <vt:lpstr>Office Theme</vt:lpstr>
      <vt:lpstr>Network Reference Models and Standards</vt:lpstr>
      <vt:lpstr>Learning Outcomes</vt:lpstr>
      <vt:lpstr>Introducing the OSI and IEEE 802 Networking Models</vt:lpstr>
      <vt:lpstr>Role of a Reference Model</vt:lpstr>
      <vt:lpstr>Role of a Reference Model</vt:lpstr>
      <vt:lpstr>Structure of the OSI Model</vt:lpstr>
      <vt:lpstr>Structure of the OSI Model</vt:lpstr>
      <vt:lpstr>Structure of the OSI Model</vt:lpstr>
      <vt:lpstr>Structure of the OSI Model</vt:lpstr>
      <vt:lpstr>Structure of the OSI Model</vt:lpstr>
      <vt:lpstr>Structure of the OSI Model</vt:lpstr>
      <vt:lpstr>Application Layer</vt:lpstr>
      <vt:lpstr>Presentation Layer</vt:lpstr>
      <vt:lpstr>Session Layer</vt:lpstr>
      <vt:lpstr>Transport Layer</vt:lpstr>
      <vt:lpstr>Transport Layer</vt:lpstr>
      <vt:lpstr>Transport Layer</vt:lpstr>
      <vt:lpstr>Transport Layer</vt:lpstr>
      <vt:lpstr>Network Layer</vt:lpstr>
      <vt:lpstr>Network Layer</vt:lpstr>
      <vt:lpstr>Data Link Layer</vt:lpstr>
      <vt:lpstr>Data Link Layer</vt:lpstr>
      <vt:lpstr>Data Link Layer</vt:lpstr>
      <vt:lpstr>Physical Layer</vt:lpstr>
      <vt:lpstr>Physical Layer</vt:lpstr>
      <vt:lpstr>Summary of the OSI Model</vt:lpstr>
      <vt:lpstr>Summary of the OSI Model</vt:lpstr>
      <vt:lpstr>IEEE 802 Networking Standards</vt:lpstr>
      <vt:lpstr>IEEE 802 Specifications</vt:lpstr>
      <vt:lpstr>IEEE 802 Specifications</vt:lpstr>
      <vt:lpstr>IEEE 802 Specifications</vt:lpstr>
      <vt:lpstr>IEEE 802 Specifications</vt:lpstr>
      <vt:lpstr>IEEE 802 Extensions to the OSI Reference Model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Greenhouse, Brooke</dc:creator>
  <cp:lastModifiedBy>Yong Sheng SOH</cp:lastModifiedBy>
  <cp:revision>443</cp:revision>
  <cp:lastPrinted>2016-10-03T15:29:39Z</cp:lastPrinted>
  <dcterms:created xsi:type="dcterms:W3CDTF">2018-10-31T14:29:44Z</dcterms:created>
  <dcterms:modified xsi:type="dcterms:W3CDTF">2023-08-11T07:30:38Z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0x0101000FE7F8E047CD1B4B8080E0C6917854E6</vt:lpwstr>
  </property>
  <property fmtid="{D5CDD505-2E9C-101B-9397-08002B2CF9AE}" pid="3" name="Order">
    <vt:r8>112600</vt:r8>
  </property>
  <property fmtid="{D5CDD505-2E9C-101B-9397-08002B2CF9AE}" pid="4" name="Category">
    <vt:lpwstr>Accessibility</vt:lpwstr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Document Type">
    <vt:lpwstr>Template</vt:lpwstr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Audience">
    <vt:lpwstr>Content Developer</vt:lpwstr>
  </property>
  <property fmtid="{D5CDD505-2E9C-101B-9397-08002B2CF9AE}" pid="11" name="Department">
    <vt:lpwstr>GPM Training</vt:lpwstr>
  </property>
  <property fmtid="{D5CDD505-2E9C-101B-9397-08002B2CF9AE}" pid="12" name="ComplianceAssetId">
    <vt:lpwstr/>
  </property>
  <property fmtid="{D5CDD505-2E9C-101B-9397-08002B2CF9AE}" pid="13" name="TemplateUrl">
    <vt:lpwstr/>
  </property>
  <property fmtid="{D5CDD505-2E9C-101B-9397-08002B2CF9AE}" pid="14" name="_AdHocReviewCycleID">
    <vt:i4>2137869598</vt:i4>
  </property>
  <property fmtid="{D5CDD505-2E9C-101B-9397-08002B2CF9AE}" pid="15" name="_NewReviewCycle">
    <vt:lpwstr/>
  </property>
  <property fmtid="{D5CDD505-2E9C-101B-9397-08002B2CF9AE}" pid="16" name="_EmailSubject">
    <vt:lpwstr>PPT information</vt:lpwstr>
  </property>
  <property fmtid="{D5CDD505-2E9C-101B-9397-08002B2CF9AE}" pid="17" name="_AuthorEmail">
    <vt:lpwstr>Brooke.Greenhouse@cengage.com</vt:lpwstr>
  </property>
  <property fmtid="{D5CDD505-2E9C-101B-9397-08002B2CF9AE}" pid="18" name="_AuthorEmailDisplayName">
    <vt:lpwstr>Greenhouse, Brooke</vt:lpwstr>
  </property>
</Properties>
</file>