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64" r:id="rId5"/>
    <p:sldId id="26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5" r:id="rId30"/>
    <p:sldId id="297" r:id="rId31"/>
    <p:sldId id="298" r:id="rId32"/>
    <p:sldId id="299" r:id="rId33"/>
    <p:sldId id="300" r:id="rId34"/>
    <p:sldId id="301" r:id="rId35"/>
    <p:sldId id="302" r:id="rId36"/>
    <p:sldId id="303" r:id="rId37"/>
    <p:sldId id="304" r:id="rId38"/>
    <p:sldId id="305" r:id="rId39"/>
    <p:sldId id="271"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86429"/>
  </p:normalViewPr>
  <p:slideViewPr>
    <p:cSldViewPr snapToGrid="0" snapToObjects="1">
      <p:cViewPr varScale="1">
        <p:scale>
          <a:sx n="103" d="100"/>
          <a:sy n="103" d="100"/>
        </p:scale>
        <p:origin x="138" y="3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Greg Tomsho, Guide to Networking Essentials, 8th Edition. © 2020 Cengage. All Rights Reserved. May not be scanned, copied or duplicated, or posted to a publicly accessible website, in whole or in part.</a:t>
            </a:r>
            <a:endParaRPr lang="en-US" altLang="zh-C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Greg Tomsho, Guide to Networking Essentials, 8th Edition. © 2020 Cengage. All Rights Reserved. May not be scanned, copied or duplicated, or posted to a publicly accessible website, in whole or in part.</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smtClean="0"/>
              <a:t>Greg Tomsho, Guide to Networking Essentials, 8th Edition. © 2020 Cengage. All Rights Reserved. May not be scanned, copied or duplicated, or posted to a publicly accessible website, in whole or in part.</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Topic 8A</a:t>
            </a:r>
            <a:endParaRPr lang="en-US" dirty="0"/>
          </a:p>
        </p:txBody>
      </p:sp>
      <p:sp>
        <p:nvSpPr>
          <p:cNvPr id="5" name="Title 4"/>
          <p:cNvSpPr>
            <a:spLocks noGrp="1"/>
          </p:cNvSpPr>
          <p:nvPr>
            <p:ph type="title"/>
          </p:nvPr>
        </p:nvSpPr>
        <p:spPr/>
        <p:txBody>
          <a:bodyPr/>
          <a:lstStyle/>
          <a:p>
            <a:r>
              <a:rPr lang="en-US" dirty="0" smtClean="0"/>
              <a:t>Network Protocols</a:t>
            </a:r>
            <a:endParaRPr lang="en-US" dirty="0"/>
          </a:p>
        </p:txBody>
      </p:sp>
      <p:sp>
        <p:nvSpPr>
          <p:cNvPr id="8" name="Footer Placeholder 7"/>
          <p:cNvSpPr>
            <a:spLocks noGrp="1"/>
          </p:cNvSpPr>
          <p:nvPr>
            <p:ph type="ftr" sz="quarter" idx="3"/>
          </p:nvPr>
        </p:nvSpPr>
        <p:spPr/>
        <p:txBody>
          <a:bodyPr/>
          <a:lstStyle/>
          <a:p>
            <a:pPr algn="r"/>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Application-Layer Protocols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The Application layer provides network services to user applications that access network resources</a:t>
            </a:r>
          </a:p>
          <a:p>
            <a:pPr lvl="1"/>
            <a:r>
              <a:rPr lang="en-US" altLang="zh-CN" dirty="0">
                <a:latin typeface="Arial" panose="020B0604020202020204" pitchFamily="34" charset="0"/>
              </a:rPr>
              <a:t>With most Application layer protocols, both a client and a server version exist</a:t>
            </a:r>
          </a:p>
          <a:p>
            <a:r>
              <a:rPr lang="en-US" altLang="zh-CN" dirty="0">
                <a:latin typeface="Arial" panose="020B0604020202020204" pitchFamily="34" charset="0"/>
              </a:rPr>
              <a:t>The Application layer provides these functions:</a:t>
            </a:r>
          </a:p>
          <a:p>
            <a:pPr lvl="1"/>
            <a:r>
              <a:rPr lang="en-US" altLang="zh-CN" dirty="0">
                <a:latin typeface="Arial" panose="020B0604020202020204" pitchFamily="34" charset="0"/>
              </a:rPr>
              <a:t>Access by applications to network services</a:t>
            </a:r>
          </a:p>
          <a:p>
            <a:pPr lvl="1"/>
            <a:r>
              <a:rPr lang="en-US" altLang="zh-CN" dirty="0">
                <a:latin typeface="Arial" panose="020B0604020202020204" pitchFamily="34" charset="0"/>
              </a:rPr>
              <a:t>Client/server data access</a:t>
            </a:r>
          </a:p>
          <a:p>
            <a:pPr lvl="1"/>
            <a:r>
              <a:rPr lang="en-US" altLang="zh-CN" dirty="0">
                <a:latin typeface="Arial" panose="020B0604020202020204" pitchFamily="34" charset="0"/>
              </a:rPr>
              <a:t>Name resolution </a:t>
            </a:r>
          </a:p>
          <a:p>
            <a:pPr lvl="1"/>
            <a:r>
              <a:rPr lang="en-US" altLang="zh-CN" dirty="0">
                <a:latin typeface="Arial" panose="020B0604020202020204" pitchFamily="34" charset="0"/>
              </a:rPr>
              <a:t>Dynamic address assignment </a:t>
            </a:r>
          </a:p>
          <a:p>
            <a:pPr lvl="1"/>
            <a:r>
              <a:rPr lang="en-US" altLang="zh-CN" dirty="0">
                <a:latin typeface="Arial" panose="020B0604020202020204" pitchFamily="34" charset="0"/>
              </a:rPr>
              <a:t>Authentication/user logon</a:t>
            </a:r>
          </a:p>
          <a:p>
            <a:pPr lvl="1"/>
            <a:r>
              <a:rPr lang="en-US" altLang="zh-CN" dirty="0">
                <a:latin typeface="Arial" panose="020B0604020202020204" pitchFamily="34" charset="0"/>
              </a:rPr>
              <a:t>Data formatting and translation</a:t>
            </a:r>
          </a:p>
          <a:p>
            <a:endParaRPr lang="zh-CN" altLang="en-US" dirty="0"/>
          </a:p>
        </p:txBody>
      </p:sp>
    </p:spTree>
    <p:extLst>
      <p:ext uri="{BB962C8B-B14F-4D97-AF65-F5344CB8AC3E}">
        <p14:creationId xmlns:p14="http://schemas.microsoft.com/office/powerpoint/2010/main" val="390658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 Protocol of the World Wide Web</a:t>
            </a:r>
            <a:endParaRPr lang="zh-CN" altLang="en-US" dirty="0"/>
          </a:p>
        </p:txBody>
      </p:sp>
      <p:sp>
        <p:nvSpPr>
          <p:cNvPr id="3" name="Text Placeholder 2"/>
          <p:cNvSpPr>
            <a:spLocks noGrp="1"/>
          </p:cNvSpPr>
          <p:nvPr>
            <p:ph type="body" sz="quarter" idx="17"/>
          </p:nvPr>
        </p:nvSpPr>
        <p:spPr/>
        <p:txBody>
          <a:bodyPr/>
          <a:lstStyle/>
          <a:p>
            <a:pPr marL="411163"/>
            <a:r>
              <a:rPr lang="en-US" altLang="zh-CN" dirty="0">
                <a:latin typeface="Arial" panose="020B0604020202020204" pitchFamily="34" charset="0"/>
              </a:rPr>
              <a:t>Originally, </a:t>
            </a:r>
            <a:r>
              <a:rPr lang="en-US" altLang="zh-CN" dirty="0" smtClean="0">
                <a:latin typeface="Arial" panose="020B0604020202020204" pitchFamily="34" charset="0"/>
              </a:rPr>
              <a:t>HTTPs </a:t>
            </a:r>
            <a:r>
              <a:rPr lang="en-US" altLang="zh-CN" dirty="0">
                <a:latin typeface="Arial" panose="020B0604020202020204" pitchFamily="34" charset="0"/>
              </a:rPr>
              <a:t>main purpose was to transfer static web pages written in HTML</a:t>
            </a:r>
          </a:p>
          <a:p>
            <a:pPr marL="411163"/>
            <a:r>
              <a:rPr lang="en-US" altLang="zh-CN" dirty="0">
                <a:latin typeface="Arial" panose="020B0604020202020204" pitchFamily="34" charset="0"/>
              </a:rPr>
              <a:t>Now, it </a:t>
            </a:r>
            <a:r>
              <a:rPr lang="en-US" altLang="zh-CN" dirty="0" smtClean="0">
                <a:latin typeface="Arial" panose="020B0604020202020204" pitchFamily="34" charset="0"/>
              </a:rPr>
              <a:t>is </a:t>
            </a:r>
            <a:r>
              <a:rPr lang="en-US" altLang="zh-CN" dirty="0">
                <a:latin typeface="Arial" panose="020B0604020202020204" pitchFamily="34" charset="0"/>
              </a:rPr>
              <a:t>used for general file transfer and downloading/displaying multimedia </a:t>
            </a:r>
            <a:r>
              <a:rPr lang="en-US" altLang="zh-CN" dirty="0" smtClean="0">
                <a:latin typeface="Arial" panose="020B0604020202020204" pitchFamily="34" charset="0"/>
              </a:rPr>
              <a:t>files</a:t>
            </a:r>
          </a:p>
          <a:p>
            <a:pPr marL="754063" lvl="1"/>
            <a:r>
              <a:rPr lang="en-US" altLang="zh-CN" dirty="0" smtClean="0">
                <a:latin typeface="Arial" panose="020B0604020202020204" pitchFamily="34" charset="0"/>
              </a:rPr>
              <a:t>It is also used for delivering scripts for animated and interactive Web pages</a:t>
            </a:r>
            <a:endParaRPr lang="en-US" altLang="zh-CN" dirty="0">
              <a:latin typeface="Arial" panose="020B0604020202020204" pitchFamily="34" charset="0"/>
            </a:endParaRPr>
          </a:p>
          <a:p>
            <a:pPr marL="411163"/>
            <a:r>
              <a:rPr lang="en-US" altLang="zh-CN" dirty="0" smtClean="0">
                <a:latin typeface="Arial" panose="020B0604020202020204" pitchFamily="34" charset="0"/>
              </a:rPr>
              <a:t>HTTP uses </a:t>
            </a:r>
            <a:r>
              <a:rPr lang="en-US" altLang="zh-CN" dirty="0">
                <a:latin typeface="Arial" panose="020B0604020202020204" pitchFamily="34" charset="0"/>
              </a:rPr>
              <a:t>TCP as its Transport-layer protocol</a:t>
            </a:r>
          </a:p>
          <a:p>
            <a:pPr marL="754063" lvl="1"/>
            <a:r>
              <a:rPr lang="en-US" altLang="zh-CN" dirty="0" smtClean="0">
                <a:latin typeface="Arial" panose="020B0604020202020204" pitchFamily="34" charset="0"/>
              </a:rPr>
              <a:t>The default </a:t>
            </a:r>
            <a:r>
              <a:rPr lang="en-US" altLang="zh-CN" dirty="0">
                <a:latin typeface="Arial" panose="020B0604020202020204" pitchFamily="34" charset="0"/>
              </a:rPr>
              <a:t>TCP port number is 80</a:t>
            </a:r>
          </a:p>
          <a:p>
            <a:endParaRPr lang="zh-CN" altLang="en-US" dirty="0"/>
          </a:p>
        </p:txBody>
      </p:sp>
    </p:spTree>
    <p:extLst>
      <p:ext uri="{BB962C8B-B14F-4D97-AF65-F5344CB8AC3E}">
        <p14:creationId xmlns:p14="http://schemas.microsoft.com/office/powerpoint/2010/main" val="347740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HTTP: Protocol of the World Wide </a:t>
            </a:r>
            <a:r>
              <a:rPr lang="en-US" altLang="zh-CN" dirty="0" smtClean="0"/>
              <a:t>Web</a:t>
            </a:r>
            <a:endParaRPr lang="zh-CN" altLang="en-US" dirty="0"/>
          </a:p>
        </p:txBody>
      </p:sp>
      <p:pic>
        <p:nvPicPr>
          <p:cNvPr id="5" name="Picture Placeholder 4" descr="An H T T P message as it looks in the Application layer of the T C P I P architecture. The H T T P data in the message is get H T T P 1.1 w w w dot Cengage dot com.&#10;" title="An HTTP messag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461767" y="2393209"/>
            <a:ext cx="4075452" cy="1924148"/>
          </a:xfrm>
        </p:spPr>
      </p:pic>
    </p:spTree>
    <p:extLst>
      <p:ext uri="{BB962C8B-B14F-4D97-AF65-F5344CB8AC3E}">
        <p14:creationId xmlns:p14="http://schemas.microsoft.com/office/powerpoint/2010/main" val="257632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E-Mail Protocols: SMTP, POP3 AND IMAP4</a:t>
            </a:r>
            <a:endParaRPr lang="zh-CN" altLang="en-US" dirty="0"/>
          </a:p>
        </p:txBody>
      </p:sp>
      <p:sp>
        <p:nvSpPr>
          <p:cNvPr id="3" name="Text Placeholder 2"/>
          <p:cNvSpPr>
            <a:spLocks noGrp="1"/>
          </p:cNvSpPr>
          <p:nvPr>
            <p:ph type="body" sz="quarter" idx="17"/>
          </p:nvPr>
        </p:nvSpPr>
        <p:spPr>
          <a:xfrm>
            <a:off x="743577" y="1638300"/>
            <a:ext cx="10187660" cy="4394200"/>
          </a:xfrm>
        </p:spPr>
        <p:txBody>
          <a:bodyPr/>
          <a:lstStyle/>
          <a:p>
            <a:r>
              <a:rPr lang="en-US" altLang="zh-CN" b="1" dirty="0" smtClean="0">
                <a:latin typeface="Arial" panose="020B0604020202020204" pitchFamily="34" charset="0"/>
              </a:rPr>
              <a:t>Simple </a:t>
            </a:r>
            <a:r>
              <a:rPr lang="en-US" altLang="zh-CN" b="1" dirty="0">
                <a:latin typeface="Arial" panose="020B0604020202020204" pitchFamily="34" charset="0"/>
              </a:rPr>
              <a:t>Mail Transfer Protocol </a:t>
            </a:r>
            <a:r>
              <a:rPr lang="en-US" altLang="zh-CN" dirty="0">
                <a:latin typeface="Arial" panose="020B0604020202020204" pitchFamily="34" charset="0"/>
              </a:rPr>
              <a:t>(</a:t>
            </a:r>
            <a:r>
              <a:rPr lang="en-US" altLang="zh-CN" b="1" dirty="0">
                <a:latin typeface="Arial" panose="020B0604020202020204" pitchFamily="34" charset="0"/>
              </a:rPr>
              <a:t>SMTP</a:t>
            </a:r>
            <a:r>
              <a:rPr lang="en-US" altLang="zh-CN" dirty="0">
                <a:latin typeface="Arial" panose="020B0604020202020204" pitchFamily="34" charset="0"/>
              </a:rPr>
              <a:t>) is the standard protocol for sending email over the Internet </a:t>
            </a:r>
            <a:endParaRPr lang="en-US" altLang="zh-CN" dirty="0" smtClean="0">
              <a:latin typeface="Arial" panose="020B0604020202020204" pitchFamily="34" charset="0"/>
            </a:endParaRPr>
          </a:p>
          <a:p>
            <a:pPr lvl="1"/>
            <a:r>
              <a:rPr lang="en-US" altLang="zh-CN" dirty="0" smtClean="0">
                <a:latin typeface="Arial" panose="020B0604020202020204" pitchFamily="34" charset="0"/>
              </a:rPr>
              <a:t>SMTP uses </a:t>
            </a:r>
            <a:r>
              <a:rPr lang="en-US" altLang="zh-CN" dirty="0">
                <a:latin typeface="Arial" panose="020B0604020202020204" pitchFamily="34" charset="0"/>
              </a:rPr>
              <a:t>TCP port </a:t>
            </a:r>
            <a:r>
              <a:rPr lang="en-US" altLang="zh-CN" dirty="0" smtClean="0">
                <a:latin typeface="Arial" panose="020B0604020202020204" pitchFamily="34" charset="0"/>
              </a:rPr>
              <a:t>25</a:t>
            </a:r>
          </a:p>
          <a:p>
            <a:r>
              <a:rPr lang="en-US" altLang="zh-CN" b="1" dirty="0">
                <a:latin typeface="Arial" panose="020B0604020202020204" pitchFamily="34" charset="0"/>
              </a:rPr>
              <a:t>Post Office Protocol version 3</a:t>
            </a:r>
            <a:r>
              <a:rPr lang="en-US" altLang="zh-CN" dirty="0">
                <a:latin typeface="Arial" panose="020B0604020202020204" pitchFamily="34" charset="0"/>
              </a:rPr>
              <a:t> (</a:t>
            </a:r>
            <a:r>
              <a:rPr lang="en-US" altLang="zh-CN" b="1" dirty="0">
                <a:latin typeface="Arial" panose="020B0604020202020204" pitchFamily="34" charset="0"/>
              </a:rPr>
              <a:t>POP3</a:t>
            </a:r>
            <a:r>
              <a:rPr lang="en-US" altLang="zh-CN" dirty="0">
                <a:latin typeface="Arial" panose="020B0604020202020204" pitchFamily="34" charset="0"/>
              </a:rPr>
              <a:t>) is used to download incoming messages from e-mail servers to local desktops</a:t>
            </a:r>
          </a:p>
          <a:p>
            <a:pPr lvl="1"/>
            <a:r>
              <a:rPr lang="en-US" altLang="zh-CN" dirty="0">
                <a:latin typeface="Arial" panose="020B0604020202020204" pitchFamily="34" charset="0"/>
              </a:rPr>
              <a:t>POP3 uses TCP port 110</a:t>
            </a:r>
          </a:p>
          <a:p>
            <a:r>
              <a:rPr lang="en-US" altLang="zh-CN" b="1" dirty="0">
                <a:latin typeface="Arial" panose="020B0604020202020204" pitchFamily="34" charset="0"/>
              </a:rPr>
              <a:t>Internet Message Access Protocol version 4 </a:t>
            </a:r>
            <a:r>
              <a:rPr lang="en-US" altLang="zh-CN" dirty="0">
                <a:latin typeface="Arial" panose="020B0604020202020204" pitchFamily="34" charset="0"/>
              </a:rPr>
              <a:t>(</a:t>
            </a:r>
            <a:r>
              <a:rPr lang="en-US" altLang="zh-CN" b="1" dirty="0">
                <a:latin typeface="Arial" panose="020B0604020202020204" pitchFamily="34" charset="0"/>
              </a:rPr>
              <a:t>IMAP4</a:t>
            </a:r>
            <a:r>
              <a:rPr lang="en-US" altLang="zh-CN" dirty="0">
                <a:latin typeface="Arial" panose="020B0604020202020204" pitchFamily="34" charset="0"/>
              </a:rPr>
              <a:t>) is used to manage email messages locally yet stores them on a server </a:t>
            </a:r>
          </a:p>
          <a:p>
            <a:pPr lvl="1"/>
            <a:r>
              <a:rPr lang="en-US" altLang="zh-CN" dirty="0">
                <a:latin typeface="Arial" panose="020B0604020202020204" pitchFamily="34" charset="0"/>
              </a:rPr>
              <a:t>IMAP4 uses TCP port 143</a:t>
            </a: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39603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FTP and TFTP</a:t>
            </a:r>
            <a:endParaRPr lang="zh-CN" altLang="en-US" dirty="0"/>
          </a:p>
        </p:txBody>
      </p:sp>
      <p:sp>
        <p:nvSpPr>
          <p:cNvPr id="3" name="Text Placeholder 2"/>
          <p:cNvSpPr>
            <a:spLocks noGrp="1"/>
          </p:cNvSpPr>
          <p:nvPr>
            <p:ph type="body" sz="quarter" idx="17"/>
          </p:nvPr>
        </p:nvSpPr>
        <p:spPr/>
        <p:txBody>
          <a:bodyPr/>
          <a:lstStyle/>
          <a:p>
            <a:r>
              <a:rPr lang="en-US" altLang="zh-CN" b="1" dirty="0"/>
              <a:t>File Transfer Protocol </a:t>
            </a:r>
            <a:r>
              <a:rPr lang="en-US" altLang="zh-CN" dirty="0"/>
              <a:t>(</a:t>
            </a:r>
            <a:r>
              <a:rPr lang="en-US" altLang="zh-CN" b="1" dirty="0"/>
              <a:t>FTP</a:t>
            </a:r>
            <a:r>
              <a:rPr lang="en-US" altLang="zh-CN" dirty="0"/>
              <a:t>) is a client/server protocol used to transfer </a:t>
            </a:r>
            <a:r>
              <a:rPr lang="en-US" altLang="zh-CN" dirty="0" smtClean="0"/>
              <a:t>files and manage files across a network</a:t>
            </a:r>
            <a:endParaRPr lang="en-US" altLang="zh-CN" dirty="0"/>
          </a:p>
          <a:p>
            <a:pPr lvl="1"/>
            <a:r>
              <a:rPr lang="en-US" altLang="zh-CN" dirty="0" smtClean="0"/>
              <a:t>FTP uses </a:t>
            </a:r>
            <a:r>
              <a:rPr lang="en-US" altLang="zh-CN" dirty="0"/>
              <a:t>TCP ports 20 and 21</a:t>
            </a:r>
          </a:p>
          <a:p>
            <a:pPr lvl="2"/>
            <a:r>
              <a:rPr lang="en-US" altLang="zh-CN" dirty="0" smtClean="0"/>
              <a:t>Port 20 </a:t>
            </a:r>
            <a:r>
              <a:rPr lang="en-US" altLang="zh-CN" dirty="0"/>
              <a:t>is for transferring file </a:t>
            </a:r>
            <a:r>
              <a:rPr lang="en-US" altLang="zh-CN" dirty="0" smtClean="0"/>
              <a:t>data</a:t>
            </a:r>
          </a:p>
          <a:p>
            <a:pPr lvl="2"/>
            <a:r>
              <a:rPr lang="en-US" altLang="zh-CN" dirty="0"/>
              <a:t>Port 21 is for users sending control </a:t>
            </a:r>
            <a:r>
              <a:rPr lang="en-US" altLang="zh-CN" dirty="0" smtClean="0"/>
              <a:t>commands</a:t>
            </a:r>
            <a:endParaRPr lang="en-US" altLang="zh-CN" dirty="0"/>
          </a:p>
          <a:p>
            <a:pPr lvl="1"/>
            <a:r>
              <a:rPr lang="en-US" altLang="zh-CN" dirty="0" smtClean="0"/>
              <a:t>FTP is not </a:t>
            </a:r>
            <a:r>
              <a:rPr lang="en-US" altLang="zh-CN" dirty="0"/>
              <a:t>a secure protocol</a:t>
            </a:r>
          </a:p>
          <a:p>
            <a:r>
              <a:rPr lang="en-US" altLang="zh-CN" b="1" dirty="0"/>
              <a:t>Trivial File Transfer Protocol (TFTP) </a:t>
            </a:r>
            <a:r>
              <a:rPr lang="en-US" altLang="zh-CN" dirty="0"/>
              <a:t>is a simple protocol for transferring files</a:t>
            </a:r>
          </a:p>
          <a:p>
            <a:pPr lvl="1"/>
            <a:r>
              <a:rPr lang="en-US" altLang="zh-CN" dirty="0" smtClean="0"/>
              <a:t>TFTP has </a:t>
            </a:r>
            <a:r>
              <a:rPr lang="en-US" altLang="zh-CN" dirty="0"/>
              <a:t>little file management capability</a:t>
            </a:r>
          </a:p>
          <a:p>
            <a:pPr lvl="1"/>
            <a:r>
              <a:rPr lang="en-US" altLang="zh-CN" dirty="0" smtClean="0"/>
              <a:t>It uses </a:t>
            </a:r>
            <a:r>
              <a:rPr lang="en-US" altLang="zh-CN" dirty="0"/>
              <a:t>UDP port 69</a:t>
            </a:r>
          </a:p>
          <a:p>
            <a:endParaRPr lang="zh-CN" altLang="en-US" dirty="0"/>
          </a:p>
        </p:txBody>
      </p:sp>
    </p:spTree>
    <p:extLst>
      <p:ext uri="{BB962C8B-B14F-4D97-AF65-F5344CB8AC3E}">
        <p14:creationId xmlns:p14="http://schemas.microsoft.com/office/powerpoint/2010/main" val="13689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Server Message Block</a:t>
            </a:r>
            <a:endParaRPr lang="zh-CN" altLang="en-US" dirty="0"/>
          </a:p>
        </p:txBody>
      </p:sp>
      <p:sp>
        <p:nvSpPr>
          <p:cNvPr id="3" name="Text Placeholder 2"/>
          <p:cNvSpPr>
            <a:spLocks noGrp="1"/>
          </p:cNvSpPr>
          <p:nvPr>
            <p:ph type="body" sz="quarter" idx="17"/>
          </p:nvPr>
        </p:nvSpPr>
        <p:spPr/>
        <p:txBody>
          <a:bodyPr/>
          <a:lstStyle/>
          <a:p>
            <a:r>
              <a:rPr lang="en-US" altLang="zh-CN" b="1" dirty="0"/>
              <a:t>Server Message Block </a:t>
            </a:r>
            <a:r>
              <a:rPr lang="en-US" altLang="zh-CN" dirty="0"/>
              <a:t>(</a:t>
            </a:r>
            <a:r>
              <a:rPr lang="en-US" altLang="zh-CN" b="1" dirty="0"/>
              <a:t>SMB</a:t>
            </a:r>
            <a:r>
              <a:rPr lang="en-US" altLang="zh-CN" dirty="0"/>
              <a:t>) is the protocol Windows file and printer services use to share resources between Windows computers</a:t>
            </a:r>
          </a:p>
          <a:p>
            <a:pPr lvl="1"/>
            <a:r>
              <a:rPr lang="en-US" altLang="zh-CN" dirty="0" smtClean="0"/>
              <a:t>SMB is used </a:t>
            </a:r>
            <a:r>
              <a:rPr lang="en-US" altLang="zh-CN" dirty="0"/>
              <a:t>almost exclusively in a private network instead of across the Internet</a:t>
            </a:r>
          </a:p>
          <a:p>
            <a:pPr lvl="1"/>
            <a:r>
              <a:rPr lang="en-US" altLang="zh-CN" dirty="0" smtClean="0"/>
              <a:t>It uses </a:t>
            </a:r>
            <a:r>
              <a:rPr lang="en-US" altLang="zh-CN" dirty="0"/>
              <a:t>TCP port 445</a:t>
            </a:r>
          </a:p>
          <a:p>
            <a:r>
              <a:rPr lang="en-US" altLang="zh-CN" dirty="0"/>
              <a:t>Linux and Mac OS X also support SMB with their own variations</a:t>
            </a:r>
          </a:p>
          <a:p>
            <a:endParaRPr lang="zh-CN" altLang="en-US" dirty="0"/>
          </a:p>
        </p:txBody>
      </p:sp>
    </p:spTree>
    <p:extLst>
      <p:ext uri="{BB962C8B-B14F-4D97-AF65-F5344CB8AC3E}">
        <p14:creationId xmlns:p14="http://schemas.microsoft.com/office/powerpoint/2010/main" val="265987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Remote Desktop Protocol</a:t>
            </a:r>
            <a:endParaRPr lang="zh-CN" altLang="en-US" dirty="0"/>
          </a:p>
        </p:txBody>
      </p:sp>
      <p:sp>
        <p:nvSpPr>
          <p:cNvPr id="3" name="Text Placeholder 2"/>
          <p:cNvSpPr>
            <a:spLocks noGrp="1"/>
          </p:cNvSpPr>
          <p:nvPr>
            <p:ph type="body" sz="quarter" idx="17"/>
          </p:nvPr>
        </p:nvSpPr>
        <p:spPr/>
        <p:txBody>
          <a:bodyPr/>
          <a:lstStyle/>
          <a:p>
            <a:r>
              <a:rPr lang="en-US" altLang="zh-CN" b="1" dirty="0"/>
              <a:t>Remote Desktop Protocol </a:t>
            </a:r>
            <a:r>
              <a:rPr lang="en-US" altLang="zh-CN" dirty="0"/>
              <a:t>(</a:t>
            </a:r>
            <a:r>
              <a:rPr lang="en-US" altLang="zh-CN" b="1" dirty="0"/>
              <a:t>RDP</a:t>
            </a:r>
            <a:r>
              <a:rPr lang="en-US" altLang="zh-CN" dirty="0"/>
              <a:t>) is used to access a Windows computer remotely by using the Windows GUI</a:t>
            </a:r>
          </a:p>
          <a:p>
            <a:pPr lvl="1"/>
            <a:r>
              <a:rPr lang="en-US" altLang="zh-CN" dirty="0" smtClean="0"/>
              <a:t>RDP is used </a:t>
            </a:r>
            <a:r>
              <a:rPr lang="en-US" altLang="zh-CN" dirty="0"/>
              <a:t>to run Windows applications remotely and network administrators use it to manage Windows workstations and servers </a:t>
            </a:r>
            <a:r>
              <a:rPr lang="en-US" altLang="zh-CN" dirty="0" smtClean="0"/>
              <a:t>remotely</a:t>
            </a:r>
          </a:p>
          <a:p>
            <a:pPr lvl="1"/>
            <a:r>
              <a:rPr lang="en-US" altLang="zh-CN" dirty="0" smtClean="0"/>
              <a:t>RDP uses TCP port 3389</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8321628" y="2666538"/>
            <a:ext cx="2909560" cy="3365962"/>
          </a:xfrm>
          <a:prstGeom prst="rect">
            <a:avLst/>
          </a:prstGeom>
        </p:spPr>
      </p:pic>
    </p:spTree>
    <p:extLst>
      <p:ext uri="{BB962C8B-B14F-4D97-AF65-F5344CB8AC3E}">
        <p14:creationId xmlns:p14="http://schemas.microsoft.com/office/powerpoint/2010/main" val="275549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Telnet and SSH</a:t>
            </a:r>
            <a:endParaRPr lang="zh-CN" altLang="en-US" dirty="0"/>
          </a:p>
        </p:txBody>
      </p:sp>
      <p:sp>
        <p:nvSpPr>
          <p:cNvPr id="3" name="Text Placeholder 2"/>
          <p:cNvSpPr>
            <a:spLocks noGrp="1"/>
          </p:cNvSpPr>
          <p:nvPr>
            <p:ph type="body" sz="quarter" idx="17"/>
          </p:nvPr>
        </p:nvSpPr>
        <p:spPr/>
        <p:txBody>
          <a:bodyPr/>
          <a:lstStyle/>
          <a:p>
            <a:r>
              <a:rPr lang="en-US" altLang="zh-CN" b="1" dirty="0"/>
              <a:t>Telnet</a:t>
            </a:r>
            <a:r>
              <a:rPr lang="en-US" altLang="zh-CN" dirty="0"/>
              <a:t> and </a:t>
            </a:r>
            <a:r>
              <a:rPr lang="en-US" altLang="zh-CN" b="1" dirty="0"/>
              <a:t>Secure Shell </a:t>
            </a:r>
            <a:r>
              <a:rPr lang="en-US" altLang="zh-CN" dirty="0"/>
              <a:t>(</a:t>
            </a:r>
            <a:r>
              <a:rPr lang="en-US" altLang="zh-CN" b="1" dirty="0"/>
              <a:t>SSH</a:t>
            </a:r>
            <a:r>
              <a:rPr lang="en-US" altLang="zh-CN" dirty="0" smtClean="0"/>
              <a:t>) are used </a:t>
            </a:r>
            <a:r>
              <a:rPr lang="en-US" altLang="zh-CN" dirty="0"/>
              <a:t>to connect to a device across a network via a command-line interface</a:t>
            </a:r>
          </a:p>
          <a:p>
            <a:pPr lvl="1"/>
            <a:r>
              <a:rPr lang="en-US" altLang="zh-CN" dirty="0" smtClean="0"/>
              <a:t>Network administrators might use Telnet or SSH to </a:t>
            </a:r>
            <a:r>
              <a:rPr lang="en-US" altLang="zh-CN" dirty="0"/>
              <a:t>connect to a managed switch or router </a:t>
            </a:r>
          </a:p>
          <a:p>
            <a:r>
              <a:rPr lang="en-US" altLang="zh-CN" dirty="0"/>
              <a:t>Telnet uses TCP port 23</a:t>
            </a:r>
          </a:p>
          <a:p>
            <a:pPr lvl="1"/>
            <a:r>
              <a:rPr lang="en-US" altLang="zh-CN" dirty="0"/>
              <a:t>Is not a secure protocol</a:t>
            </a:r>
          </a:p>
          <a:p>
            <a:r>
              <a:rPr lang="en-US" altLang="zh-CN" dirty="0"/>
              <a:t>SSH uses TCP port 22</a:t>
            </a:r>
          </a:p>
          <a:p>
            <a:pPr lvl="1"/>
            <a:r>
              <a:rPr lang="en-US" altLang="zh-CN" dirty="0"/>
              <a:t>Provides an encrypted channel between the client and server</a:t>
            </a:r>
          </a:p>
          <a:p>
            <a:endParaRPr lang="zh-CN" altLang="en-US" dirty="0"/>
          </a:p>
        </p:txBody>
      </p:sp>
    </p:spTree>
    <p:extLst>
      <p:ext uri="{BB962C8B-B14F-4D97-AF65-F5344CB8AC3E}">
        <p14:creationId xmlns:p14="http://schemas.microsoft.com/office/powerpoint/2010/main" val="167212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Simple Network Management Protocol</a:t>
            </a:r>
            <a:endParaRPr lang="zh-CN" altLang="en-US" dirty="0"/>
          </a:p>
        </p:txBody>
      </p:sp>
      <p:sp>
        <p:nvSpPr>
          <p:cNvPr id="3" name="Text Placeholder 2"/>
          <p:cNvSpPr>
            <a:spLocks noGrp="1"/>
          </p:cNvSpPr>
          <p:nvPr>
            <p:ph type="body" sz="quarter" idx="17"/>
          </p:nvPr>
        </p:nvSpPr>
        <p:spPr/>
        <p:txBody>
          <a:bodyPr/>
          <a:lstStyle/>
          <a:p>
            <a:r>
              <a:rPr lang="en-US" altLang="zh-CN" b="1" dirty="0"/>
              <a:t>Simple Network Management </a:t>
            </a:r>
            <a:r>
              <a:rPr lang="en-US" altLang="zh-CN" b="1" dirty="0" smtClean="0"/>
              <a:t>Protocol </a:t>
            </a:r>
            <a:r>
              <a:rPr lang="en-US" altLang="zh-CN" dirty="0" smtClean="0"/>
              <a:t>(</a:t>
            </a:r>
            <a:r>
              <a:rPr lang="en-US" altLang="zh-CN" b="1" dirty="0" smtClean="0"/>
              <a:t>SNMP</a:t>
            </a:r>
            <a:r>
              <a:rPr lang="en-US" altLang="zh-CN" dirty="0"/>
              <a:t>) is used to monitor and manage network devices and gather statistics about network traffic</a:t>
            </a:r>
          </a:p>
          <a:p>
            <a:pPr lvl="1"/>
            <a:r>
              <a:rPr lang="en-US" altLang="zh-CN" dirty="0"/>
              <a:t>Software agents are installed on devices you want to monitor and manage</a:t>
            </a:r>
          </a:p>
          <a:p>
            <a:pPr lvl="1"/>
            <a:r>
              <a:rPr lang="en-US" altLang="zh-CN" dirty="0"/>
              <a:t>Agents collect data and transfer it to a network management station for storage and analysis</a:t>
            </a:r>
          </a:p>
          <a:p>
            <a:r>
              <a:rPr lang="en-US" altLang="zh-CN" dirty="0"/>
              <a:t>SNMP operates on UDP ports 161 and 162</a:t>
            </a:r>
          </a:p>
          <a:p>
            <a:endParaRPr lang="zh-CN" altLang="en-US" dirty="0"/>
          </a:p>
        </p:txBody>
      </p:sp>
    </p:spTree>
    <p:extLst>
      <p:ext uri="{BB962C8B-B14F-4D97-AF65-F5344CB8AC3E}">
        <p14:creationId xmlns:p14="http://schemas.microsoft.com/office/powerpoint/2010/main" val="123280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A drawback of using TCP/IP in a large network is keeping track of assigned addresses and to which machine they are assigned</a:t>
            </a:r>
          </a:p>
          <a:p>
            <a:r>
              <a:rPr lang="en-US" altLang="zh-CN" b="1" dirty="0" smtClean="0">
                <a:latin typeface="Arial" panose="020B0604020202020204" pitchFamily="34" charset="0"/>
              </a:rPr>
              <a:t>Dynamic Host Configuration Protocol </a:t>
            </a:r>
            <a:r>
              <a:rPr lang="en-US" altLang="zh-CN" dirty="0" smtClean="0">
                <a:latin typeface="Arial" panose="020B0604020202020204" pitchFamily="34" charset="0"/>
              </a:rPr>
              <a:t>(</a:t>
            </a:r>
            <a:r>
              <a:rPr lang="en-US" altLang="zh-CN" b="1" dirty="0" smtClean="0">
                <a:latin typeface="Arial" panose="020B0604020202020204" pitchFamily="34" charset="0"/>
              </a:rPr>
              <a:t>DHCP</a:t>
            </a:r>
            <a:r>
              <a:rPr lang="en-US" altLang="zh-CN" dirty="0" smtClean="0">
                <a:latin typeface="Arial" panose="020B0604020202020204" pitchFamily="34" charset="0"/>
              </a:rPr>
              <a:t>) </a:t>
            </a:r>
            <a:r>
              <a:rPr lang="en-US" altLang="zh-CN" dirty="0">
                <a:latin typeface="Arial" panose="020B0604020202020204" pitchFamily="34" charset="0"/>
              </a:rPr>
              <a:t>is used to automatically assign IP addresses as needed</a:t>
            </a:r>
          </a:p>
          <a:p>
            <a:pPr lvl="1"/>
            <a:r>
              <a:rPr lang="en-US" altLang="zh-CN" dirty="0">
                <a:latin typeface="Arial" panose="020B0604020202020204" pitchFamily="34" charset="0"/>
              </a:rPr>
              <a:t>When a computer is turned on, it requests an </a:t>
            </a:r>
            <a:r>
              <a:rPr lang="en-US" altLang="zh-CN" dirty="0" smtClean="0">
                <a:latin typeface="Arial" panose="020B0604020202020204" pitchFamily="34" charset="0"/>
              </a:rPr>
              <a:t>IP address </a:t>
            </a:r>
            <a:r>
              <a:rPr lang="en-US" altLang="zh-CN" dirty="0">
                <a:latin typeface="Arial" panose="020B0604020202020204" pitchFamily="34" charset="0"/>
              </a:rPr>
              <a:t>from a server that is configured as a DHCP </a:t>
            </a:r>
            <a:r>
              <a:rPr lang="en-US" altLang="zh-CN" dirty="0" smtClean="0">
                <a:latin typeface="Arial" panose="020B0604020202020204" pitchFamily="34" charset="0"/>
              </a:rPr>
              <a:t>server</a:t>
            </a:r>
          </a:p>
          <a:p>
            <a:pPr lvl="2"/>
            <a:r>
              <a:rPr lang="en-US" altLang="zh-CN" dirty="0" smtClean="0">
                <a:latin typeface="Arial" panose="020B0604020202020204" pitchFamily="34" charset="0"/>
              </a:rPr>
              <a:t>The request is sent in the form of a broadcast message</a:t>
            </a:r>
            <a:endParaRPr lang="en-US" altLang="zh-CN" dirty="0">
              <a:latin typeface="Arial" panose="020B0604020202020204" pitchFamily="34" charset="0"/>
            </a:endParaRPr>
          </a:p>
          <a:p>
            <a:pPr lvl="1"/>
            <a:r>
              <a:rPr lang="en-US" altLang="zh-CN" dirty="0">
                <a:latin typeface="Arial" panose="020B0604020202020204" pitchFamily="34" charset="0"/>
              </a:rPr>
              <a:t>The server assigns an address for a specific amount of time (called a lease) </a:t>
            </a:r>
          </a:p>
          <a:p>
            <a:endParaRPr lang="zh-CN" altLang="en-US" dirty="0"/>
          </a:p>
        </p:txBody>
      </p:sp>
    </p:spTree>
    <p:extLst>
      <p:ext uri="{BB962C8B-B14F-4D97-AF65-F5344CB8AC3E}">
        <p14:creationId xmlns:p14="http://schemas.microsoft.com/office/powerpoint/2010/main" val="382099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Outcomes</a:t>
            </a:r>
            <a:endParaRPr lang="zh-CN" altLang="en-US" dirty="0"/>
          </a:p>
        </p:txBody>
      </p:sp>
      <p:sp>
        <p:nvSpPr>
          <p:cNvPr id="3" name="Text Placeholder 2"/>
          <p:cNvSpPr>
            <a:spLocks noGrp="1"/>
          </p:cNvSpPr>
          <p:nvPr>
            <p:ph type="body" sz="quarter" idx="17"/>
          </p:nvPr>
        </p:nvSpPr>
        <p:spPr/>
        <p:txBody>
          <a:bodyPr/>
          <a:lstStyle/>
          <a:p>
            <a:pPr marL="0" indent="0">
              <a:buNone/>
            </a:pPr>
            <a:r>
              <a:rPr lang="en-US" altLang="zh-CN" dirty="0" smtClean="0">
                <a:solidFill>
                  <a:srgbClr val="000000"/>
                </a:solidFill>
                <a:latin typeface="Arial" panose="020B0604020202020204" pitchFamily="34" charset="0"/>
              </a:rPr>
              <a:t>By the end of this lesson, you should be able to:</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the purpose of a network protocol and the layers in the TCP/IP </a:t>
            </a:r>
            <a:r>
              <a:rPr lang="en-US" altLang="zh-CN" dirty="0" smtClean="0">
                <a:latin typeface="Arial" panose="020B0604020202020204" pitchFamily="34" charset="0"/>
              </a:rPr>
              <a:t>architecture</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TCP/IP Application-layer </a:t>
            </a:r>
            <a:r>
              <a:rPr lang="en-US" altLang="zh-CN" dirty="0" smtClean="0">
                <a:latin typeface="Arial" panose="020B0604020202020204" pitchFamily="34" charset="0"/>
              </a:rPr>
              <a:t>protocols</a:t>
            </a:r>
          </a:p>
        </p:txBody>
      </p:sp>
    </p:spTree>
    <p:extLst>
      <p:ext uri="{BB962C8B-B14F-4D97-AF65-F5344CB8AC3E}">
        <p14:creationId xmlns:p14="http://schemas.microsoft.com/office/powerpoint/2010/main" val="9192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DHCP Server</a:t>
            </a:r>
          </a:p>
          <a:p>
            <a:pPr lvl="1"/>
            <a:r>
              <a:rPr lang="en-US" altLang="zh-CN" dirty="0"/>
              <a:t>A DHCP server is composed of the following:</a:t>
            </a:r>
          </a:p>
          <a:p>
            <a:pPr lvl="2"/>
            <a:r>
              <a:rPr lang="en-US" altLang="zh-CN" i="1" dirty="0"/>
              <a:t>IP address scope </a:t>
            </a:r>
            <a:r>
              <a:rPr lang="en-US" altLang="zh-CN" dirty="0"/>
              <a:t>– a range of IP addresses the server leases to clients</a:t>
            </a:r>
          </a:p>
          <a:p>
            <a:pPr lvl="3"/>
            <a:r>
              <a:rPr lang="en-US" altLang="zh-CN" i="1" dirty="0"/>
              <a:t>Scope options </a:t>
            </a:r>
            <a:r>
              <a:rPr lang="en-US" altLang="zh-CN" dirty="0"/>
              <a:t>– IP settings such as default gateway, DNS servers, a domain name, and other options</a:t>
            </a:r>
          </a:p>
          <a:p>
            <a:pPr lvl="3"/>
            <a:r>
              <a:rPr lang="en-US" altLang="zh-CN" i="1" dirty="0"/>
              <a:t>Reservations</a:t>
            </a:r>
            <a:r>
              <a:rPr lang="en-US" altLang="zh-CN" dirty="0"/>
              <a:t> – an IP address tied to a particular MAC address</a:t>
            </a:r>
          </a:p>
          <a:p>
            <a:pPr lvl="3"/>
            <a:r>
              <a:rPr lang="en-US" altLang="zh-CN" i="1" dirty="0"/>
              <a:t>Exclusions</a:t>
            </a:r>
            <a:r>
              <a:rPr lang="en-US" altLang="zh-CN" dirty="0"/>
              <a:t> – one or more IP addresses excluded from the IP address scope</a:t>
            </a:r>
          </a:p>
          <a:p>
            <a:pPr lvl="2"/>
            <a:r>
              <a:rPr lang="en-US" altLang="zh-CN" i="1" dirty="0"/>
              <a:t>DHCP Server service </a:t>
            </a:r>
            <a:r>
              <a:rPr lang="en-US" altLang="zh-CN" dirty="0"/>
              <a:t>– runs in the background and listens on UDP port 69 for IP address requests</a:t>
            </a:r>
          </a:p>
          <a:p>
            <a:pPr lvl="1"/>
            <a:endParaRPr lang="zh-CN" altLang="en-US" dirty="0"/>
          </a:p>
        </p:txBody>
      </p:sp>
    </p:spTree>
    <p:extLst>
      <p:ext uri="{BB962C8B-B14F-4D97-AF65-F5344CB8AC3E}">
        <p14:creationId xmlns:p14="http://schemas.microsoft.com/office/powerpoint/2010/main" val="273334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DHCP Server (continued)</a:t>
            </a:r>
          </a:p>
          <a:p>
            <a:pPr lvl="1"/>
            <a:r>
              <a:rPr lang="en-US" altLang="zh-CN" dirty="0"/>
              <a:t>After an address is leased</a:t>
            </a:r>
          </a:p>
          <a:p>
            <a:pPr lvl="2"/>
            <a:r>
              <a:rPr lang="en-US" altLang="zh-CN" dirty="0"/>
              <a:t>A record of the lease is stored in a database, including a lease expiration time</a:t>
            </a:r>
          </a:p>
          <a:p>
            <a:pPr lvl="2"/>
            <a:r>
              <a:rPr lang="en-US" altLang="zh-CN" dirty="0">
                <a:latin typeface="Arial" panose="020B0604020202020204" pitchFamily="34" charset="0"/>
              </a:rPr>
              <a:t>When 50% of the lease time has elapsed, the computer attempts to renew the lease from the same DHCP server that originally responded</a:t>
            </a:r>
          </a:p>
          <a:p>
            <a:pPr lvl="2"/>
            <a:r>
              <a:rPr lang="en-US" altLang="zh-CN" dirty="0">
                <a:latin typeface="Arial" panose="020B0604020202020204" pitchFamily="34" charset="0"/>
              </a:rPr>
              <a:t>If </a:t>
            </a:r>
            <a:r>
              <a:rPr lang="en-US" altLang="zh-CN" dirty="0" smtClean="0">
                <a:latin typeface="Arial" panose="020B0604020202020204" pitchFamily="34" charset="0"/>
              </a:rPr>
              <a:t>there’s no </a:t>
            </a:r>
            <a:r>
              <a:rPr lang="en-US" altLang="zh-CN" dirty="0">
                <a:latin typeface="Arial" panose="020B0604020202020204" pitchFamily="34" charset="0"/>
              </a:rPr>
              <a:t>response, the computer waits until lease is 87.5% expired, a broadcast DHCP renewal request is </a:t>
            </a:r>
            <a:r>
              <a:rPr lang="en-US" altLang="zh-CN" dirty="0" smtClean="0">
                <a:latin typeface="Arial" panose="020B0604020202020204" pitchFamily="34" charset="0"/>
              </a:rPr>
              <a:t>then sent</a:t>
            </a:r>
            <a:endParaRPr lang="en-US" altLang="zh-CN" dirty="0">
              <a:latin typeface="Arial" panose="020B0604020202020204" pitchFamily="34" charset="0"/>
            </a:endParaRPr>
          </a:p>
          <a:p>
            <a:pPr lvl="3"/>
            <a:r>
              <a:rPr lang="en-US" altLang="zh-CN" dirty="0">
                <a:latin typeface="Arial" panose="020B0604020202020204" pitchFamily="34" charset="0"/>
              </a:rPr>
              <a:t>If </a:t>
            </a:r>
            <a:r>
              <a:rPr lang="en-US" altLang="zh-CN" dirty="0" smtClean="0">
                <a:latin typeface="Arial" panose="020B0604020202020204" pitchFamily="34" charset="0"/>
              </a:rPr>
              <a:t>there’s no </a:t>
            </a:r>
            <a:r>
              <a:rPr lang="en-US" altLang="zh-CN" dirty="0">
                <a:latin typeface="Arial" panose="020B0604020202020204" pitchFamily="34" charset="0"/>
              </a:rPr>
              <a:t>response when </a:t>
            </a:r>
            <a:r>
              <a:rPr lang="en-US" altLang="zh-CN" dirty="0" smtClean="0">
                <a:latin typeface="Arial" panose="020B0604020202020204" pitchFamily="34" charset="0"/>
              </a:rPr>
              <a:t>the lease </a:t>
            </a:r>
            <a:r>
              <a:rPr lang="en-US" altLang="zh-CN" dirty="0">
                <a:latin typeface="Arial" panose="020B0604020202020204" pitchFamily="34" charset="0"/>
              </a:rPr>
              <a:t>expires, </a:t>
            </a:r>
            <a:r>
              <a:rPr lang="en-US" altLang="zh-CN" dirty="0" smtClean="0">
                <a:latin typeface="Arial" panose="020B0604020202020204" pitchFamily="34" charset="0"/>
              </a:rPr>
              <a:t>the computer </a:t>
            </a:r>
            <a:r>
              <a:rPr lang="en-US" altLang="zh-CN" dirty="0">
                <a:latin typeface="Arial" panose="020B0604020202020204" pitchFamily="34" charset="0"/>
              </a:rPr>
              <a:t>broadcasts a DCHP request for a new IP address</a:t>
            </a:r>
          </a:p>
          <a:p>
            <a:pPr lvl="2"/>
            <a:r>
              <a:rPr lang="en-US" altLang="zh-CN" dirty="0" smtClean="0"/>
              <a:t>If no DHCP server responds, one of two things happens:</a:t>
            </a:r>
          </a:p>
          <a:p>
            <a:pPr lvl="3"/>
            <a:r>
              <a:rPr lang="en-US" altLang="zh-CN" dirty="0" smtClean="0"/>
              <a:t>TCP/IP stops functioning</a:t>
            </a:r>
          </a:p>
          <a:p>
            <a:pPr lvl="3"/>
            <a:r>
              <a:rPr lang="en-US" altLang="zh-CN" dirty="0" smtClean="0"/>
              <a:t>The computer assigns itself an address from a special range of addresses beginning with 169.254. (</a:t>
            </a:r>
            <a:r>
              <a:rPr lang="en-US" altLang="zh-CN" b="1" dirty="0" smtClean="0"/>
              <a:t>Automatic Private IP Addressing </a:t>
            </a:r>
            <a:r>
              <a:rPr lang="en-US" altLang="zh-CN" dirty="0" smtClean="0"/>
              <a:t>or </a:t>
            </a:r>
            <a:r>
              <a:rPr lang="en-US" altLang="zh-CN" b="1" dirty="0" smtClean="0"/>
              <a:t>APIPA</a:t>
            </a:r>
            <a:r>
              <a:rPr lang="en-US" altLang="zh-CN" dirty="0" smtClean="0"/>
              <a:t>)</a:t>
            </a:r>
            <a:endParaRPr lang="en-US" altLang="zh-CN" dirty="0"/>
          </a:p>
          <a:p>
            <a:pPr lvl="1"/>
            <a:endParaRPr lang="zh-CN" altLang="en-US" dirty="0"/>
          </a:p>
        </p:txBody>
      </p:sp>
    </p:spTree>
    <p:extLst>
      <p:ext uri="{BB962C8B-B14F-4D97-AF65-F5344CB8AC3E}">
        <p14:creationId xmlns:p14="http://schemas.microsoft.com/office/powerpoint/2010/main" val="371482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DHCP Server (continued)</a:t>
            </a:r>
          </a:p>
          <a:p>
            <a:pPr lvl="1"/>
            <a:r>
              <a:rPr lang="en-US" altLang="zh-CN" dirty="0"/>
              <a:t>Benefit of using DHCP</a:t>
            </a:r>
          </a:p>
          <a:p>
            <a:pPr lvl="2"/>
            <a:r>
              <a:rPr lang="en-US" altLang="zh-CN" dirty="0"/>
              <a:t>Computers can easily be moved and request new IP configuration from a DHCP server on the new segment</a:t>
            </a:r>
          </a:p>
          <a:p>
            <a:pPr lvl="1"/>
            <a:r>
              <a:rPr lang="en-US" altLang="zh-CN" dirty="0"/>
              <a:t>DHCP uses UDP</a:t>
            </a:r>
          </a:p>
          <a:p>
            <a:pPr lvl="2"/>
            <a:r>
              <a:rPr lang="en-US" altLang="zh-CN" dirty="0"/>
              <a:t>DHCP servers are usually located on the same network and DHCP messages are short</a:t>
            </a:r>
          </a:p>
          <a:p>
            <a:pPr lvl="1"/>
            <a:endParaRPr lang="zh-CN" altLang="en-US" dirty="0"/>
          </a:p>
        </p:txBody>
      </p:sp>
    </p:spTree>
    <p:extLst>
      <p:ext uri="{BB962C8B-B14F-4D97-AF65-F5344CB8AC3E}">
        <p14:creationId xmlns:p14="http://schemas.microsoft.com/office/powerpoint/2010/main" val="99465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DHCP Client</a:t>
            </a:r>
          </a:p>
          <a:p>
            <a:pPr lvl="1"/>
            <a:r>
              <a:rPr lang="en-US" altLang="zh-CN" dirty="0"/>
              <a:t>Broadcast packets used by the DHCP process:</a:t>
            </a:r>
          </a:p>
          <a:p>
            <a:pPr lvl="2"/>
            <a:r>
              <a:rPr lang="en-US" altLang="zh-CN" i="1" dirty="0"/>
              <a:t>DHCPDiscover</a:t>
            </a:r>
            <a:r>
              <a:rPr lang="en-US" altLang="zh-CN" dirty="0"/>
              <a:t> – the client announces to the network that it’s looking for a DHCP server</a:t>
            </a:r>
          </a:p>
          <a:p>
            <a:pPr lvl="2"/>
            <a:r>
              <a:rPr lang="en-US" altLang="zh-CN" i="1" dirty="0"/>
              <a:t>DHCPOffer </a:t>
            </a:r>
            <a:r>
              <a:rPr lang="en-US" altLang="zh-CN" dirty="0"/>
              <a:t>– the server replies and offers the client an IP address for lease</a:t>
            </a:r>
          </a:p>
          <a:p>
            <a:pPr lvl="2"/>
            <a:r>
              <a:rPr lang="en-US" altLang="zh-CN" i="1" dirty="0"/>
              <a:t>DHCPRequest </a:t>
            </a:r>
            <a:r>
              <a:rPr lang="en-US" altLang="zh-CN" dirty="0"/>
              <a:t>– the client wants the offered IP address</a:t>
            </a:r>
          </a:p>
          <a:p>
            <a:pPr lvl="2"/>
            <a:r>
              <a:rPr lang="en-US" altLang="zh-CN" i="1" dirty="0"/>
              <a:t>DHCPAck </a:t>
            </a:r>
            <a:r>
              <a:rPr lang="en-US" altLang="zh-CN" dirty="0"/>
              <a:t>– the server acknowledges the transaction and the client can now use the IP address</a:t>
            </a:r>
          </a:p>
          <a:p>
            <a:pPr lvl="1"/>
            <a:r>
              <a:rPr lang="en-US" altLang="zh-CN" dirty="0" smtClean="0"/>
              <a:t>You should consider assigning static addresses (that don’t change) to certain devices, such as network printers and servers</a:t>
            </a:r>
          </a:p>
          <a:p>
            <a:pPr lvl="2"/>
            <a:r>
              <a:rPr lang="en-US" altLang="zh-CN" dirty="0" smtClean="0"/>
              <a:t>You can configure reservation addresses on the DHCP server</a:t>
            </a:r>
            <a:endParaRPr lang="en-US" altLang="zh-CN" dirty="0"/>
          </a:p>
          <a:p>
            <a:pPr lvl="1"/>
            <a:endParaRPr lang="zh-CN" altLang="en-US" dirty="0"/>
          </a:p>
        </p:txBody>
      </p:sp>
    </p:spTree>
    <p:extLst>
      <p:ext uri="{BB962C8B-B14F-4D97-AF65-F5344CB8AC3E}">
        <p14:creationId xmlns:p14="http://schemas.microsoft.com/office/powerpoint/2010/main" val="2597313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Dynamic Host Configuration Protocol</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DHCP Client (continued)</a:t>
            </a:r>
          </a:p>
          <a:p>
            <a:pPr lvl="1"/>
            <a:r>
              <a:rPr lang="en-US" altLang="zh-CN" dirty="0"/>
              <a:t>DHCP client software runs as a service that starts when the computer starts</a:t>
            </a:r>
          </a:p>
          <a:p>
            <a:pPr lvl="2"/>
            <a:r>
              <a:rPr lang="en-US" altLang="zh-CN" dirty="0"/>
              <a:t>You can stop, start, restart, and view status in Windows by double-clicking DHCP Client in the Services control panel</a:t>
            </a:r>
          </a:p>
          <a:p>
            <a:pPr lvl="2"/>
            <a:r>
              <a:rPr lang="en-US" altLang="zh-CN" dirty="0" smtClean="0"/>
              <a:t>This service runs </a:t>
            </a:r>
            <a:r>
              <a:rPr lang="en-US" altLang="zh-CN" dirty="0"/>
              <a:t>even if your IP address is assigned statically</a:t>
            </a:r>
          </a:p>
          <a:p>
            <a:pPr lvl="2"/>
            <a:r>
              <a:rPr lang="en-US" altLang="zh-CN" dirty="0"/>
              <a:t>To prevent it from running, disable it in the DHCP Client Properties dialog box or from the command line with the </a:t>
            </a:r>
            <a:r>
              <a:rPr lang="en-US" altLang="zh-CN" dirty="0">
                <a:latin typeface="Courier New" panose="02070309020205020404" pitchFamily="49" charset="0"/>
                <a:cs typeface="Courier New" panose="02070309020205020404" pitchFamily="49" charset="0"/>
              </a:rPr>
              <a:t>net</a:t>
            </a:r>
            <a:r>
              <a:rPr lang="en-US" altLang="zh-CN" dirty="0"/>
              <a:t> command</a:t>
            </a:r>
          </a:p>
          <a:p>
            <a:pPr lvl="1"/>
            <a:endParaRPr lang="zh-CN" altLang="en-US" dirty="0"/>
          </a:p>
        </p:txBody>
      </p:sp>
    </p:spTree>
    <p:extLst>
      <p:ext uri="{BB962C8B-B14F-4D97-AF65-F5344CB8AC3E}">
        <p14:creationId xmlns:p14="http://schemas.microsoft.com/office/powerpoint/2010/main" val="2774836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Dynamic Host Configuration </a:t>
            </a:r>
            <a:r>
              <a:rPr lang="en-US" altLang="zh-CN" dirty="0" smtClean="0"/>
              <a:t>Protocol</a:t>
            </a:r>
            <a:endParaRPr lang="zh-CN" altLang="en-US" dirty="0"/>
          </a:p>
        </p:txBody>
      </p:sp>
      <p:pic>
        <p:nvPicPr>
          <p:cNvPr id="5" name="Picture Placeholder 4" descr="The D H C P Client properties dialog box from the Services control panel in Windows. This dialog box can be used to configure the D H C P Client service.&#10;" title="Configuring the DHCP Client servic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168377" y="1280024"/>
            <a:ext cx="3746286" cy="4583787"/>
          </a:xfrm>
        </p:spPr>
      </p:pic>
    </p:spTree>
    <p:extLst>
      <p:ext uri="{BB962C8B-B14F-4D97-AF65-F5344CB8AC3E}">
        <p14:creationId xmlns:p14="http://schemas.microsoft.com/office/powerpoint/2010/main" val="343754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Domain Name System</a:t>
            </a:r>
            <a:endParaRPr lang="zh-CN" altLang="en-US" dirty="0"/>
          </a:p>
        </p:txBody>
      </p:sp>
      <p:sp>
        <p:nvSpPr>
          <p:cNvPr id="3" name="Text Placeholder 2"/>
          <p:cNvSpPr>
            <a:spLocks noGrp="1"/>
          </p:cNvSpPr>
          <p:nvPr>
            <p:ph type="body" sz="quarter" idx="17"/>
          </p:nvPr>
        </p:nvSpPr>
        <p:spPr/>
        <p:txBody>
          <a:bodyPr/>
          <a:lstStyle/>
          <a:p>
            <a:pPr marL="340614" fontAlgn="auto">
              <a:spcAft>
                <a:spcPts val="0"/>
              </a:spcAft>
              <a:defRPr/>
            </a:pPr>
            <a:r>
              <a:rPr lang="en-US" altLang="zh-CN" b="1" dirty="0" smtClean="0"/>
              <a:t>Domain Name System </a:t>
            </a:r>
            <a:r>
              <a:rPr lang="en-US" altLang="zh-CN" dirty="0" smtClean="0"/>
              <a:t>(</a:t>
            </a:r>
            <a:r>
              <a:rPr lang="en-US" altLang="zh-CN" b="1" dirty="0" smtClean="0"/>
              <a:t>DNS</a:t>
            </a:r>
            <a:r>
              <a:rPr lang="en-US" altLang="zh-CN" dirty="0" smtClean="0"/>
              <a:t>) </a:t>
            </a:r>
            <a:r>
              <a:rPr lang="en-US" altLang="zh-CN" dirty="0"/>
              <a:t>is a name-to-address resolution protocol that keeps a list of computer names and their IP addresses</a:t>
            </a:r>
          </a:p>
          <a:p>
            <a:pPr marL="340614" fontAlgn="auto">
              <a:spcAft>
                <a:spcPts val="0"/>
              </a:spcAft>
              <a:defRPr/>
            </a:pPr>
            <a:r>
              <a:rPr lang="en-US" altLang="zh-CN" dirty="0"/>
              <a:t>Using </a:t>
            </a:r>
            <a:r>
              <a:rPr lang="en-US" altLang="zh-CN" dirty="0" smtClean="0"/>
              <a:t>DNS, </a:t>
            </a:r>
            <a:r>
              <a:rPr lang="en-US" altLang="zh-CN" dirty="0"/>
              <a:t>a user can use a computer’s name instead of using it’s IP address</a:t>
            </a:r>
          </a:p>
          <a:p>
            <a:pPr marL="340614" fontAlgn="auto">
              <a:spcAft>
                <a:spcPts val="0"/>
              </a:spcAft>
              <a:defRPr/>
            </a:pPr>
            <a:r>
              <a:rPr lang="en-US" altLang="zh-CN" dirty="0"/>
              <a:t>Example:</a:t>
            </a:r>
          </a:p>
          <a:p>
            <a:pPr marL="740664" lvl="1" fontAlgn="auto">
              <a:spcAft>
                <a:spcPts val="0"/>
              </a:spcAft>
              <a:defRPr/>
            </a:pPr>
            <a:r>
              <a:rPr lang="en-US" altLang="zh-CN" dirty="0"/>
              <a:t>When you enter www.cengage.com in your Web browser, the DNS C</a:t>
            </a:r>
            <a:r>
              <a:rPr lang="en-US" altLang="zh-CN" dirty="0" smtClean="0"/>
              <a:t>lient </a:t>
            </a:r>
            <a:r>
              <a:rPr lang="en-US" altLang="zh-CN" dirty="0"/>
              <a:t>service contacts the DNS server specified in your OS’s IP configuration and requests that the name be resolved to an IP address</a:t>
            </a:r>
          </a:p>
          <a:p>
            <a:pPr marL="740664" lvl="1" fontAlgn="auto">
              <a:spcAft>
                <a:spcPts val="0"/>
              </a:spcAft>
              <a:defRPr/>
            </a:pPr>
            <a:r>
              <a:rPr lang="en-US" altLang="zh-CN" dirty="0"/>
              <a:t>Once the IP address for the website is returned, your computer can contact </a:t>
            </a:r>
            <a:r>
              <a:rPr lang="en-US" altLang="zh-CN" dirty="0" smtClean="0"/>
              <a:t>the Web </a:t>
            </a:r>
            <a:r>
              <a:rPr lang="en-US" altLang="zh-CN" dirty="0"/>
              <a:t>server to request a Web page</a:t>
            </a:r>
          </a:p>
          <a:p>
            <a:pPr marL="340614" fontAlgn="auto">
              <a:spcAft>
                <a:spcPts val="0"/>
              </a:spcAft>
              <a:defRPr/>
            </a:pPr>
            <a:r>
              <a:rPr lang="en-US" altLang="zh-CN" dirty="0"/>
              <a:t>DNS uses UDP because DNS messages usually consist of a single packet of data</a:t>
            </a:r>
          </a:p>
          <a:p>
            <a:endParaRPr lang="zh-CN" altLang="en-US" dirty="0"/>
          </a:p>
        </p:txBody>
      </p:sp>
    </p:spTree>
    <p:extLst>
      <p:ext uri="{BB962C8B-B14F-4D97-AF65-F5344CB8AC3E}">
        <p14:creationId xmlns:p14="http://schemas.microsoft.com/office/powerpoint/2010/main" val="355178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Domain Name System</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DNS is organized as a treelike hierarchy</a:t>
            </a:r>
          </a:p>
          <a:p>
            <a:pPr lvl="1"/>
            <a:r>
              <a:rPr lang="en-US" altLang="zh-CN" dirty="0">
                <a:latin typeface="Arial" panose="020B0604020202020204" pitchFamily="34" charset="0"/>
              </a:rPr>
              <a:t>When you put all the names of a branch together, separated by periods, you have the </a:t>
            </a:r>
            <a:r>
              <a:rPr lang="en-US" altLang="zh-CN" b="1" dirty="0">
                <a:latin typeface="Arial" panose="020B0604020202020204" pitchFamily="34" charset="0"/>
              </a:rPr>
              <a:t>fully qualified domain name (FQDN)</a:t>
            </a:r>
          </a:p>
          <a:p>
            <a:r>
              <a:rPr lang="en-US" altLang="zh-CN" dirty="0">
                <a:latin typeface="Arial" panose="020B0604020202020204" pitchFamily="34" charset="0"/>
              </a:rPr>
              <a:t>Top-level domains are organized into categories such as commercial (.com), nonprofit organizations (.org), government (.gov) or country of origin indicated by a two-letter code</a:t>
            </a:r>
          </a:p>
          <a:p>
            <a:r>
              <a:rPr lang="en-US" altLang="zh-CN" dirty="0">
                <a:latin typeface="Arial" panose="020B0604020202020204" pitchFamily="34" charset="0"/>
              </a:rPr>
              <a:t>Second-level domains are usually the name of a company or institution</a:t>
            </a:r>
          </a:p>
          <a:p>
            <a:r>
              <a:rPr lang="en-US" altLang="zh-CN" dirty="0" smtClean="0">
                <a:latin typeface="Arial" panose="020B0604020202020204" pitchFamily="34" charset="0"/>
              </a:rPr>
              <a:t>The subdomain level is </a:t>
            </a:r>
            <a:r>
              <a:rPr lang="en-US" altLang="zh-CN" dirty="0">
                <a:latin typeface="Arial" panose="020B0604020202020204" pitchFamily="34" charset="0"/>
              </a:rPr>
              <a:t>optional and can consist of names separated by a period</a:t>
            </a:r>
          </a:p>
          <a:p>
            <a:r>
              <a:rPr lang="en-US" altLang="zh-CN" dirty="0" smtClean="0">
                <a:latin typeface="Arial" panose="020B0604020202020204" pitchFamily="34" charset="0"/>
              </a:rPr>
              <a:t>The host </a:t>
            </a:r>
            <a:r>
              <a:rPr lang="en-US" altLang="zh-CN" dirty="0">
                <a:latin typeface="Arial" panose="020B0604020202020204" pitchFamily="34" charset="0"/>
              </a:rPr>
              <a:t>level represents individual computers hosting network </a:t>
            </a:r>
            <a:r>
              <a:rPr lang="en-US" altLang="zh-CN" dirty="0" smtClean="0">
                <a:latin typeface="Arial" panose="020B0604020202020204" pitchFamily="34" charset="0"/>
              </a:rPr>
              <a:t>services</a:t>
            </a:r>
          </a:p>
          <a:p>
            <a:r>
              <a:rPr lang="en-US" altLang="zh-CN" dirty="0" smtClean="0">
                <a:latin typeface="Arial" panose="020B0604020202020204" pitchFamily="34" charset="0"/>
              </a:rPr>
              <a:t>For example, in </a:t>
            </a:r>
            <a:r>
              <a:rPr lang="en-US" altLang="zh-CN" i="1" dirty="0" smtClean="0">
                <a:latin typeface="Arial" panose="020B0604020202020204" pitchFamily="34" charset="0"/>
              </a:rPr>
              <a:t>www.books.tomsho.com</a:t>
            </a:r>
            <a:r>
              <a:rPr lang="en-US" altLang="zh-CN" dirty="0" smtClean="0">
                <a:latin typeface="Arial" panose="020B0604020202020204" pitchFamily="34" charset="0"/>
              </a:rPr>
              <a:t>:</a:t>
            </a:r>
          </a:p>
          <a:p>
            <a:pPr lvl="1"/>
            <a:r>
              <a:rPr lang="en-US" altLang="zh-CN" dirty="0" smtClean="0">
                <a:latin typeface="Arial" panose="020B0604020202020204" pitchFamily="34" charset="0"/>
              </a:rPr>
              <a:t>com is the top-level domain name, tomsho is the second-level domain, books is the subdomain, and www is the hostname</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42924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pic>
        <p:nvPicPr>
          <p:cNvPr id="5" name="Picture Placeholder 4" descr="The D N S hierarchical tree structure with domain levels beginning with root, top, second, subdomain, and host. The levels below root have branches with names. In the illustration, the top level has the dot com, dot org, dot e d u, and dot gov branches. The second level has the branches Cengage, tomsho, and Microsoft from the dot com branch and the branches u s d o j and u s p s from the dot gov branch at the top level. At the subdomain level is the books branch from the tomsho branch at the second level. At the host level are two server computers, each named w w w from the books branch at the subdomain level and form the u s d o j branch at the second level.&#10;" title="The DNS hierarchical tree structur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082258" y="1155201"/>
            <a:ext cx="6027483" cy="3556037"/>
          </a:xfrm>
        </p:spPr>
      </p:pic>
    </p:spTree>
    <p:extLst>
      <p:ext uri="{BB962C8B-B14F-4D97-AF65-F5344CB8AC3E}">
        <p14:creationId xmlns:p14="http://schemas.microsoft.com/office/powerpoint/2010/main" val="3692549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sp>
        <p:nvSpPr>
          <p:cNvPr id="3" name="Text Placeholder 2"/>
          <p:cNvSpPr>
            <a:spLocks noGrp="1"/>
          </p:cNvSpPr>
          <p:nvPr>
            <p:ph type="body" sz="quarter" idx="17"/>
          </p:nvPr>
        </p:nvSpPr>
        <p:spPr/>
        <p:txBody>
          <a:bodyPr/>
          <a:lstStyle/>
          <a:p>
            <a:r>
              <a:rPr lang="en-US" altLang="zh-CN" dirty="0"/>
              <a:t>When a DNS server is installed, the administrator creates one or more domain names or zones </a:t>
            </a:r>
          </a:p>
          <a:p>
            <a:pPr lvl="1"/>
            <a:r>
              <a:rPr lang="en-US" altLang="zh-CN" dirty="0" smtClean="0"/>
              <a:t>A zone is named </a:t>
            </a:r>
            <a:r>
              <a:rPr lang="en-US" altLang="zh-CN" dirty="0"/>
              <a:t>by using the second-level and top-level domain names and the subdomain</a:t>
            </a:r>
          </a:p>
          <a:p>
            <a:r>
              <a:rPr lang="en-US" altLang="zh-CN" dirty="0"/>
              <a:t>A DNS server database contains a list of IP addresses that point to root servers</a:t>
            </a:r>
          </a:p>
          <a:p>
            <a:pPr lvl="1"/>
            <a:r>
              <a:rPr lang="en-US" altLang="zh-CN" dirty="0" smtClean="0"/>
              <a:t>These servers </a:t>
            </a:r>
            <a:r>
              <a:rPr lang="en-US" altLang="zh-CN" dirty="0"/>
              <a:t>supply addresses of top-level domain servers</a:t>
            </a:r>
          </a:p>
          <a:p>
            <a:r>
              <a:rPr lang="en-US" altLang="zh-CN" dirty="0"/>
              <a:t>DNS clients in most </a:t>
            </a:r>
            <a:r>
              <a:rPr lang="en-US" altLang="zh-CN" dirty="0" smtClean="0"/>
              <a:t>OSs </a:t>
            </a:r>
            <a:r>
              <a:rPr lang="en-US" altLang="zh-CN" dirty="0"/>
              <a:t>maintain a DNS cache, called a </a:t>
            </a:r>
            <a:r>
              <a:rPr lang="en-US" altLang="zh-CN" b="1" dirty="0"/>
              <a:t>resolver cache</a:t>
            </a:r>
          </a:p>
          <a:p>
            <a:pPr lvl="1"/>
            <a:r>
              <a:rPr lang="en-US" altLang="zh-CN" dirty="0" smtClean="0"/>
              <a:t>This cache stores </a:t>
            </a:r>
            <a:r>
              <a:rPr lang="en-US" altLang="zh-CN" dirty="0"/>
              <a:t>name and IP address pairs and other </a:t>
            </a:r>
            <a:r>
              <a:rPr lang="en-US" altLang="zh-CN" dirty="0" smtClean="0"/>
              <a:t>data for names that have been resolved recently</a:t>
            </a:r>
            <a:endParaRPr lang="en-US" altLang="zh-CN" dirty="0"/>
          </a:p>
          <a:p>
            <a:endParaRPr lang="zh-CN" altLang="en-US" dirty="0"/>
          </a:p>
        </p:txBody>
      </p:sp>
    </p:spTree>
    <p:extLst>
      <p:ext uri="{BB962C8B-B14F-4D97-AF65-F5344CB8AC3E}">
        <p14:creationId xmlns:p14="http://schemas.microsoft.com/office/powerpoint/2010/main" val="45982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TCP/IP’s Layered Architecture</a:t>
            </a:r>
            <a:endParaRPr lang="zh-CN" altLang="en-US" dirty="0"/>
          </a:p>
        </p:txBody>
      </p:sp>
      <p:sp>
        <p:nvSpPr>
          <p:cNvPr id="3" name="Text Placeholder 2"/>
          <p:cNvSpPr>
            <a:spLocks noGrp="1"/>
          </p:cNvSpPr>
          <p:nvPr>
            <p:ph type="body" sz="quarter" idx="17"/>
          </p:nvPr>
        </p:nvSpPr>
        <p:spPr/>
        <p:txBody>
          <a:bodyPr/>
          <a:lstStyle/>
          <a:p>
            <a:r>
              <a:rPr lang="en-US" altLang="zh-CN" b="1" dirty="0">
                <a:latin typeface="Arial" panose="020B0604020202020204" pitchFamily="34" charset="0"/>
              </a:rPr>
              <a:t>Protocols</a:t>
            </a:r>
            <a:r>
              <a:rPr lang="en-US" altLang="zh-CN" dirty="0">
                <a:latin typeface="Arial" panose="020B0604020202020204" pitchFamily="34" charset="0"/>
              </a:rPr>
              <a:t> are rules and procedures for communication and behavior</a:t>
            </a:r>
          </a:p>
          <a:p>
            <a:pPr lvl="1"/>
            <a:r>
              <a:rPr lang="en-US" altLang="zh-CN" dirty="0">
                <a:latin typeface="Arial" panose="020B0604020202020204" pitchFamily="34" charset="0"/>
              </a:rPr>
              <a:t>Computers must “speak” the same language and agree on the rules of communication</a:t>
            </a:r>
          </a:p>
          <a:p>
            <a:r>
              <a:rPr lang="en-US" altLang="zh-CN" dirty="0">
                <a:latin typeface="Arial" panose="020B0604020202020204" pitchFamily="34" charset="0"/>
              </a:rPr>
              <a:t>When a set of protocols works cooperatively it is called a </a:t>
            </a:r>
            <a:r>
              <a:rPr lang="en-US" altLang="zh-CN" b="1" dirty="0">
                <a:latin typeface="Arial" panose="020B0604020202020204" pitchFamily="34" charset="0"/>
              </a:rPr>
              <a:t>protocol suite </a:t>
            </a:r>
            <a:r>
              <a:rPr lang="en-US" altLang="zh-CN" dirty="0">
                <a:latin typeface="Arial" panose="020B0604020202020204" pitchFamily="34" charset="0"/>
              </a:rPr>
              <a:t>(or “protocol stack”)</a:t>
            </a:r>
            <a:endParaRPr lang="en-US" altLang="zh-CN" b="1" dirty="0">
              <a:latin typeface="Arial" panose="020B0604020202020204" pitchFamily="34" charset="0"/>
            </a:endParaRPr>
          </a:p>
          <a:p>
            <a:r>
              <a:rPr lang="en-US" altLang="zh-CN" dirty="0">
                <a:latin typeface="Arial" panose="020B0604020202020204" pitchFamily="34" charset="0"/>
              </a:rPr>
              <a:t>The most common protocol stack is </a:t>
            </a:r>
            <a:r>
              <a:rPr lang="en-US" altLang="zh-CN" b="1" dirty="0">
                <a:latin typeface="Arial" panose="020B0604020202020204" pitchFamily="34" charset="0"/>
              </a:rPr>
              <a:t>Transmission Control Protocol/Internet Protocol (TCP/IP)</a:t>
            </a:r>
          </a:p>
          <a:p>
            <a:r>
              <a:rPr lang="en-US" altLang="zh-CN" dirty="0">
                <a:latin typeface="Arial" panose="020B0604020202020204" pitchFamily="34" charset="0"/>
              </a:rPr>
              <a:t>TCP/IP is composed of more than a dozen protocols operating at different levels of the communication process</a:t>
            </a:r>
          </a:p>
          <a:p>
            <a:endParaRPr lang="zh-CN" altLang="en-US" dirty="0"/>
          </a:p>
        </p:txBody>
      </p:sp>
    </p:spTree>
    <p:extLst>
      <p:ext uri="{BB962C8B-B14F-4D97-AF65-F5344CB8AC3E}">
        <p14:creationId xmlns:p14="http://schemas.microsoft.com/office/powerpoint/2010/main" val="404382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sp>
        <p:nvSpPr>
          <p:cNvPr id="3" name="Text Placeholder 2"/>
          <p:cNvSpPr>
            <a:spLocks noGrp="1"/>
          </p:cNvSpPr>
          <p:nvPr>
            <p:ph type="body" sz="quarter" idx="17"/>
          </p:nvPr>
        </p:nvSpPr>
        <p:spPr/>
        <p:txBody>
          <a:bodyPr/>
          <a:lstStyle/>
          <a:p>
            <a:r>
              <a:rPr lang="en-US" altLang="zh-CN" dirty="0" smtClean="0"/>
              <a:t>DNS Client</a:t>
            </a:r>
          </a:p>
          <a:p>
            <a:pPr lvl="1"/>
            <a:r>
              <a:rPr lang="en-US" altLang="zh-CN" dirty="0">
                <a:latin typeface="Arial" panose="020B0604020202020204" pitchFamily="34" charset="0"/>
              </a:rPr>
              <a:t>The DNS client is responsible for communicating with a DNS server to resolve computer and domain names to IP addresses</a:t>
            </a:r>
          </a:p>
          <a:p>
            <a:pPr lvl="1"/>
            <a:r>
              <a:rPr lang="en-US" altLang="zh-CN" dirty="0" smtClean="0">
                <a:latin typeface="Arial" panose="020B0604020202020204" pitchFamily="34" charset="0"/>
              </a:rPr>
              <a:t>The DNS client is referred </a:t>
            </a:r>
            <a:r>
              <a:rPr lang="en-US" altLang="zh-CN" dirty="0">
                <a:latin typeface="Arial" panose="020B0604020202020204" pitchFamily="34" charset="0"/>
              </a:rPr>
              <a:t>to as a “resolver”</a:t>
            </a:r>
          </a:p>
          <a:p>
            <a:pPr lvl="1"/>
            <a:r>
              <a:rPr lang="en-US" altLang="zh-CN" dirty="0">
                <a:latin typeface="Arial" panose="020B0604020202020204" pitchFamily="34" charset="0"/>
              </a:rPr>
              <a:t>An OS must be configured to use DNS and needs at least one address of a DNS server that it can query</a:t>
            </a:r>
          </a:p>
          <a:p>
            <a:pPr lvl="1"/>
            <a:r>
              <a:rPr lang="en-US" altLang="zh-CN" dirty="0">
                <a:latin typeface="Arial" panose="020B0604020202020204" pitchFamily="34" charset="0"/>
              </a:rPr>
              <a:t>In Windows, the first DNS server configured is called the preferred DNS server and the second one is the alternate DNS server </a:t>
            </a:r>
          </a:p>
          <a:p>
            <a:pPr lvl="1"/>
            <a:r>
              <a:rPr lang="en-US" altLang="zh-CN" dirty="0">
                <a:latin typeface="Arial" panose="020B0604020202020204" pitchFamily="34" charset="0"/>
              </a:rPr>
              <a:t>DNS servers require a domain name in addition to a computer name</a:t>
            </a:r>
          </a:p>
          <a:p>
            <a:pPr lvl="1"/>
            <a:r>
              <a:rPr lang="en-US" altLang="zh-CN" dirty="0">
                <a:latin typeface="Arial" panose="020B0604020202020204" pitchFamily="34" charset="0"/>
              </a:rPr>
              <a:t>In Windows, the default domain appended to DNS lookups is called the </a:t>
            </a:r>
            <a:r>
              <a:rPr lang="en-US" altLang="zh-CN" dirty="0" smtClean="0">
                <a:latin typeface="Arial" panose="020B0604020202020204" pitchFamily="34" charset="0"/>
              </a:rPr>
              <a:t>“primary </a:t>
            </a:r>
            <a:r>
              <a:rPr lang="en-US" altLang="zh-CN" dirty="0">
                <a:latin typeface="Arial" panose="020B0604020202020204" pitchFamily="34" charset="0"/>
              </a:rPr>
              <a:t>DNS </a:t>
            </a:r>
            <a:r>
              <a:rPr lang="en-US" altLang="zh-CN" dirty="0" smtClean="0">
                <a:latin typeface="Arial" panose="020B0604020202020204" pitchFamily="34" charset="0"/>
              </a:rPr>
              <a:t>suffix”</a:t>
            </a:r>
            <a:endParaRPr lang="en-US" altLang="zh-CN" dirty="0">
              <a:latin typeface="Arial" panose="020B0604020202020204" pitchFamily="34" charset="0"/>
            </a:endParaRPr>
          </a:p>
          <a:p>
            <a:pPr lvl="1"/>
            <a:r>
              <a:rPr lang="en-US" altLang="zh-CN" dirty="0" smtClean="0"/>
              <a:t>Windows supports </a:t>
            </a:r>
            <a:r>
              <a:rPr lang="en-US" altLang="zh-CN" b="1" dirty="0" smtClean="0"/>
              <a:t>Dynamic DNS</a:t>
            </a:r>
            <a:r>
              <a:rPr lang="en-US" altLang="zh-CN" dirty="0" smtClean="0"/>
              <a:t> (</a:t>
            </a:r>
            <a:r>
              <a:rPr lang="en-US" altLang="zh-CN" b="1" dirty="0" smtClean="0"/>
              <a:t>DDNS</a:t>
            </a:r>
            <a:r>
              <a:rPr lang="en-US" altLang="zh-CN" dirty="0" smtClean="0"/>
              <a:t>), which allows computers and other devices to contact their primary DNS server whenever their name or address changes</a:t>
            </a:r>
            <a:endParaRPr lang="en-US" altLang="zh-CN" dirty="0"/>
          </a:p>
          <a:p>
            <a:endParaRPr lang="zh-CN" altLang="en-US" dirty="0"/>
          </a:p>
        </p:txBody>
      </p:sp>
    </p:spTree>
    <p:extLst>
      <p:ext uri="{BB962C8B-B14F-4D97-AF65-F5344CB8AC3E}">
        <p14:creationId xmlns:p14="http://schemas.microsoft.com/office/powerpoint/2010/main" val="330148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pic>
        <p:nvPicPr>
          <p:cNvPr id="5" name="Picture Placeholder 4" descr="Preferred and alternate D N S servers configured in a client computer using the Internet Protocol Version 4 Properties dialog box. The dialog box in the illustration lists the I P address configured for the computer. The D N S servers have also been configured. The preferred D N S server is listed as 172 dot 31 dot 1 dot 205 and the alternate D N S server is 172 dot 31 dot 1 dot 206.&#10;" title="Preferred and alternative DNS servers in Window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214678" y="1263902"/>
            <a:ext cx="3699986" cy="4614918"/>
          </a:xfrm>
        </p:spPr>
      </p:pic>
    </p:spTree>
    <p:extLst>
      <p:ext uri="{BB962C8B-B14F-4D97-AF65-F5344CB8AC3E}">
        <p14:creationId xmlns:p14="http://schemas.microsoft.com/office/powerpoint/2010/main" val="1370367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pic>
        <p:nvPicPr>
          <p:cNvPr id="5" name="Picture Placeholder 4" descr="The D N S Suffix and Net BIOS Computer Name dialog box. The primary D N S suffix is listed as netess. local. The Net BIOS computer name is listed as NET hyphen 01.&#10;" title="Viewing the primary DNS suffix"/>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31771" y="1720708"/>
            <a:ext cx="5212594" cy="3516310"/>
          </a:xfrm>
        </p:spPr>
      </p:pic>
    </p:spTree>
    <p:extLst>
      <p:ext uri="{BB962C8B-B14F-4D97-AF65-F5344CB8AC3E}">
        <p14:creationId xmlns:p14="http://schemas.microsoft.com/office/powerpoint/2010/main" val="4221995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sp>
        <p:nvSpPr>
          <p:cNvPr id="3" name="Text Placeholder 2"/>
          <p:cNvSpPr>
            <a:spLocks noGrp="1"/>
          </p:cNvSpPr>
          <p:nvPr>
            <p:ph type="body" sz="quarter" idx="17"/>
          </p:nvPr>
        </p:nvSpPr>
        <p:spPr/>
        <p:txBody>
          <a:bodyPr/>
          <a:lstStyle/>
          <a:p>
            <a:r>
              <a:rPr lang="en-US" altLang="zh-CN" dirty="0" smtClean="0"/>
              <a:t>DNS Server</a:t>
            </a:r>
          </a:p>
          <a:p>
            <a:pPr lvl="1"/>
            <a:r>
              <a:rPr lang="en-US" altLang="zh-CN" dirty="0"/>
              <a:t>DNS servers are composed of the following:</a:t>
            </a:r>
          </a:p>
          <a:p>
            <a:pPr lvl="2"/>
            <a:r>
              <a:rPr lang="en-US" altLang="zh-CN" i="1" dirty="0"/>
              <a:t>DNS zones </a:t>
            </a:r>
            <a:r>
              <a:rPr lang="en-US" altLang="zh-CN" dirty="0"/>
              <a:t>– a database of primarily hostname and IP address pairs</a:t>
            </a:r>
          </a:p>
          <a:p>
            <a:pPr lvl="2"/>
            <a:r>
              <a:rPr lang="en-US" altLang="zh-CN" i="1" dirty="0"/>
              <a:t>Resource records </a:t>
            </a:r>
            <a:r>
              <a:rPr lang="en-US" altLang="zh-CN" dirty="0"/>
              <a:t>– the data contained in a zone</a:t>
            </a:r>
          </a:p>
          <a:p>
            <a:pPr lvl="2"/>
            <a:r>
              <a:rPr lang="en-US" altLang="zh-CN" i="1" dirty="0"/>
              <a:t>Cache</a:t>
            </a:r>
            <a:r>
              <a:rPr lang="en-US" altLang="zh-CN" dirty="0"/>
              <a:t> – results of queries are cached so that if the same query occurs again, the local DNS server can respond without having to contact another server</a:t>
            </a:r>
          </a:p>
          <a:p>
            <a:pPr lvl="2"/>
            <a:r>
              <a:rPr lang="en-US" altLang="zh-CN" i="1" dirty="0"/>
              <a:t>Root hints </a:t>
            </a:r>
            <a:r>
              <a:rPr lang="en-US" altLang="zh-CN" dirty="0"/>
              <a:t>– file containing a list of all IP addresses of Internet root servers</a:t>
            </a:r>
          </a:p>
          <a:p>
            <a:pPr lvl="2"/>
            <a:r>
              <a:rPr lang="en-US" altLang="zh-CN" i="1" dirty="0"/>
              <a:t>DNS Server service </a:t>
            </a:r>
            <a:r>
              <a:rPr lang="en-US" altLang="zh-CN" dirty="0"/>
              <a:t>– runs in the background and listens for DNS queries on UDP port 53</a:t>
            </a:r>
          </a:p>
          <a:p>
            <a:pPr lvl="1"/>
            <a:r>
              <a:rPr lang="en-US" altLang="zh-CN" dirty="0" smtClean="0"/>
              <a:t>DNS servers can be configured with no zones at all</a:t>
            </a:r>
          </a:p>
          <a:p>
            <a:pPr lvl="2"/>
            <a:r>
              <a:rPr lang="en-US" altLang="zh-CN" dirty="0" smtClean="0"/>
              <a:t>This is a configuration called a “caching-only server”</a:t>
            </a:r>
            <a:endParaRPr lang="zh-CN" altLang="en-US" dirty="0"/>
          </a:p>
        </p:txBody>
      </p:sp>
    </p:spTree>
    <p:extLst>
      <p:ext uri="{BB962C8B-B14F-4D97-AF65-F5344CB8AC3E}">
        <p14:creationId xmlns:p14="http://schemas.microsoft.com/office/powerpoint/2010/main" val="1453738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pic>
        <p:nvPicPr>
          <p:cNvPr id="5" name="Picture Placeholder 4" descr="Illustration showing how a D N S query makes its way through the D N S hierarchy. Step 1: A D N S client send a query for www dot Microsoft dot com to a local D N S server. Step 2: The local D N S server send the query to the root server. Step 3: The root server tells the local D N S server to try one of the COM T L D servers. Step 4: The local D N S server send the query to the COM T L D server. Step 5: The COM T L D server tells the local D N S server to try one of the Microsoft dot com D N S servers. Step 6: The local D N S server sends the query to a Microsoft dot com D N S server. Step 7: The Microsoft dot com server replies to the local D N S server with the address 203 dot 0 dot 19 dot 190. The local D N S server replies to the D N S client that the address is 203 dot 0 dot 19 dot 190.&#10;" title="A DNS query making its way through the DNS hierarch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98332" y="1581783"/>
            <a:ext cx="6595336" cy="3206428"/>
          </a:xfrm>
        </p:spPr>
      </p:pic>
    </p:spTree>
    <p:extLst>
      <p:ext uri="{BB962C8B-B14F-4D97-AF65-F5344CB8AC3E}">
        <p14:creationId xmlns:p14="http://schemas.microsoft.com/office/powerpoint/2010/main" val="1905289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a:t>
            </a:r>
            <a:r>
              <a:rPr lang="en-US" altLang="zh-CN" dirty="0" smtClean="0"/>
              <a:t>System</a:t>
            </a:r>
            <a:endParaRPr lang="zh-CN" altLang="en-US" dirty="0"/>
          </a:p>
        </p:txBody>
      </p:sp>
      <p:pic>
        <p:nvPicPr>
          <p:cNvPr id="5" name="Picture Placeholder 4" descr="The D N S Manager console in Windows Server 2016. It has two panes. The left pane has a list of nodes in an inverted tree structure with D N S at the root. Under D N S is a server, Cached Lookups, Forward Lookup Zones, Reverse Lookup Zones, Trust Points, Conditional Forwarders, and Global Logs. The folder y c hyphen c n t dot e d u is under Forward Lookup Zones is active and the contents of this folder is displayed in the right pane.&#10;" title="The DNS manager consol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926948" y="1465824"/>
            <a:ext cx="6338104" cy="3980660"/>
          </a:xfrm>
        </p:spPr>
      </p:pic>
    </p:spTree>
    <p:extLst>
      <p:ext uri="{BB962C8B-B14F-4D97-AF65-F5344CB8AC3E}">
        <p14:creationId xmlns:p14="http://schemas.microsoft.com/office/powerpoint/2010/main" val="82299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Text Placeholder 2"/>
          <p:cNvSpPr>
            <a:spLocks noGrp="1"/>
          </p:cNvSpPr>
          <p:nvPr>
            <p:ph type="body" sz="quarter" idx="17"/>
          </p:nvPr>
        </p:nvSpPr>
        <p:spPr>
          <a:xfrm>
            <a:off x="740228" y="1037230"/>
            <a:ext cx="10711543" cy="4394200"/>
          </a:xfrm>
        </p:spPr>
        <p:txBody>
          <a:bodyPr>
            <a:normAutofit/>
          </a:bodyPr>
          <a:lstStyle/>
          <a:p>
            <a:r>
              <a:rPr lang="en-US" altLang="zh-CN" dirty="0">
                <a:latin typeface="Arial" panose="020B0604020202020204" pitchFamily="34" charset="0"/>
              </a:rPr>
              <a:t>TCP/IP is the main protocol suite used in </a:t>
            </a:r>
            <a:r>
              <a:rPr lang="en-US" altLang="zh-CN" dirty="0" smtClean="0">
                <a:latin typeface="Arial" panose="020B0604020202020204" pitchFamily="34" charset="0"/>
              </a:rPr>
              <a:t>networks</a:t>
            </a:r>
          </a:p>
          <a:p>
            <a:pPr lvl="1"/>
            <a:r>
              <a:rPr lang="en-US" altLang="zh-CN" dirty="0" smtClean="0">
                <a:latin typeface="Arial" panose="020B0604020202020204" pitchFamily="34" charset="0"/>
              </a:rPr>
              <a:t>TCP/IP takes a layered approach and is organized in four layers</a:t>
            </a:r>
            <a:endParaRPr lang="en-US" altLang="zh-CN" dirty="0">
              <a:latin typeface="Arial" panose="020B0604020202020204" pitchFamily="34" charset="0"/>
            </a:endParaRPr>
          </a:p>
          <a:p>
            <a:r>
              <a:rPr lang="en-US" altLang="zh-CN" dirty="0">
                <a:latin typeface="Arial" panose="020B0604020202020204" pitchFamily="34" charset="0"/>
              </a:rPr>
              <a:t>The Application layer consists of protocols such as HTTP and DNS and provides an interface for applications to access network </a:t>
            </a:r>
            <a:r>
              <a:rPr lang="en-US" altLang="zh-CN" dirty="0" smtClean="0">
                <a:latin typeface="Arial" panose="020B0604020202020204" pitchFamily="34" charset="0"/>
              </a:rPr>
              <a:t>services</a:t>
            </a:r>
          </a:p>
          <a:p>
            <a:r>
              <a:rPr lang="en-US" altLang="zh-CN" dirty="0" smtClean="0">
                <a:latin typeface="Arial" panose="020B0604020202020204" pitchFamily="34" charset="0"/>
              </a:rPr>
              <a:t>Other commonly used Application-layer protocols include:</a:t>
            </a:r>
          </a:p>
        </p:txBody>
      </p:sp>
      <p:graphicFrame>
        <p:nvGraphicFramePr>
          <p:cNvPr id="4" name="Table 3"/>
          <p:cNvGraphicFramePr>
            <a:graphicFrameLocks noGrp="1"/>
          </p:cNvGraphicFramePr>
          <p:nvPr>
            <p:extLst>
              <p:ext uri="{D42A27DB-BD31-4B8C-83A1-F6EECF244321}">
                <p14:modId xmlns:p14="http://schemas.microsoft.com/office/powerpoint/2010/main" val="3911594121"/>
              </p:ext>
            </p:extLst>
          </p:nvPr>
        </p:nvGraphicFramePr>
        <p:xfrm>
          <a:off x="3631738" y="2868612"/>
          <a:ext cx="4928522" cy="3337560"/>
        </p:xfrm>
        <a:graphic>
          <a:graphicData uri="http://schemas.openxmlformats.org/drawingml/2006/table">
            <a:tbl>
              <a:tblPr firstRow="1" bandRow="1">
                <a:tableStyleId>{5C22544A-7EE6-4342-B048-85BDC9FD1C3A}</a:tableStyleId>
              </a:tblPr>
              <a:tblGrid>
                <a:gridCol w="1388301">
                  <a:extLst>
                    <a:ext uri="{9D8B030D-6E8A-4147-A177-3AD203B41FA5}">
                      <a16:colId xmlns:a16="http://schemas.microsoft.com/office/drawing/2014/main" val="3422946712"/>
                    </a:ext>
                  </a:extLst>
                </a:gridCol>
                <a:gridCol w="1129004">
                  <a:extLst>
                    <a:ext uri="{9D8B030D-6E8A-4147-A177-3AD203B41FA5}">
                      <a16:colId xmlns:a16="http://schemas.microsoft.com/office/drawing/2014/main" val="3421041404"/>
                    </a:ext>
                  </a:extLst>
                </a:gridCol>
                <a:gridCol w="1296955">
                  <a:extLst>
                    <a:ext uri="{9D8B030D-6E8A-4147-A177-3AD203B41FA5}">
                      <a16:colId xmlns:a16="http://schemas.microsoft.com/office/drawing/2014/main" val="2438233881"/>
                    </a:ext>
                  </a:extLst>
                </a:gridCol>
                <a:gridCol w="1114262">
                  <a:extLst>
                    <a:ext uri="{9D8B030D-6E8A-4147-A177-3AD203B41FA5}">
                      <a16:colId xmlns:a16="http://schemas.microsoft.com/office/drawing/2014/main" val="86104438"/>
                    </a:ext>
                  </a:extLst>
                </a:gridCol>
              </a:tblGrid>
              <a:tr h="370840">
                <a:tc>
                  <a:txBody>
                    <a:bodyPr/>
                    <a:lstStyle/>
                    <a:p>
                      <a:r>
                        <a:rPr lang="en-SG" dirty="0" smtClean="0"/>
                        <a:t>Protocols</a:t>
                      </a:r>
                      <a:endParaRPr lang="en-SG" dirty="0"/>
                    </a:p>
                  </a:txBody>
                  <a:tcPr/>
                </a:tc>
                <a:tc>
                  <a:txBody>
                    <a:bodyPr/>
                    <a:lstStyle/>
                    <a:p>
                      <a:r>
                        <a:rPr lang="en-SG" dirty="0" smtClean="0"/>
                        <a:t>TCP</a:t>
                      </a:r>
                      <a:endParaRPr lang="en-SG" dirty="0"/>
                    </a:p>
                  </a:txBody>
                  <a:tcPr/>
                </a:tc>
                <a:tc>
                  <a:txBody>
                    <a:bodyPr/>
                    <a:lstStyle/>
                    <a:p>
                      <a:r>
                        <a:rPr lang="en-SG" dirty="0" smtClean="0"/>
                        <a:t>Protocols</a:t>
                      </a:r>
                      <a:endParaRPr lang="en-SG" dirty="0"/>
                    </a:p>
                  </a:txBody>
                  <a:tcPr/>
                </a:tc>
                <a:tc>
                  <a:txBody>
                    <a:bodyPr/>
                    <a:lstStyle/>
                    <a:p>
                      <a:r>
                        <a:rPr lang="en-SG" dirty="0" smtClean="0"/>
                        <a:t>UDP</a:t>
                      </a:r>
                      <a:endParaRPr lang="en-SG" dirty="0"/>
                    </a:p>
                  </a:txBody>
                  <a:tcPr/>
                </a:tc>
                <a:extLst>
                  <a:ext uri="{0D108BD9-81ED-4DB2-BD59-A6C34878D82A}">
                    <a16:rowId xmlns:a16="http://schemas.microsoft.com/office/drawing/2014/main" val="2190076863"/>
                  </a:ext>
                </a:extLst>
              </a:tr>
              <a:tr h="370840">
                <a:tc>
                  <a:txBody>
                    <a:bodyPr/>
                    <a:lstStyle/>
                    <a:p>
                      <a:r>
                        <a:rPr lang="en-SG" dirty="0" smtClean="0"/>
                        <a:t>FTP</a:t>
                      </a:r>
                      <a:endParaRPr lang="en-SG" dirty="0"/>
                    </a:p>
                  </a:txBody>
                  <a:tcPr/>
                </a:tc>
                <a:tc>
                  <a:txBody>
                    <a:bodyPr/>
                    <a:lstStyle/>
                    <a:p>
                      <a:r>
                        <a:rPr lang="en-SG" dirty="0" smtClean="0"/>
                        <a:t>20 &amp; 21</a:t>
                      </a:r>
                      <a:endParaRPr lang="en-SG" dirty="0"/>
                    </a:p>
                  </a:txBody>
                  <a:tcPr/>
                </a:tc>
                <a:tc>
                  <a:txBody>
                    <a:bodyPr/>
                    <a:lstStyle/>
                    <a:p>
                      <a:r>
                        <a:rPr lang="en-SG" dirty="0" smtClean="0"/>
                        <a:t>DNS</a:t>
                      </a:r>
                      <a:endParaRPr lang="en-SG" dirty="0"/>
                    </a:p>
                  </a:txBody>
                  <a:tcPr/>
                </a:tc>
                <a:tc>
                  <a:txBody>
                    <a:bodyPr/>
                    <a:lstStyle/>
                    <a:p>
                      <a:r>
                        <a:rPr lang="en-SG" dirty="0" smtClean="0"/>
                        <a:t>53</a:t>
                      </a:r>
                      <a:endParaRPr lang="en-SG" dirty="0"/>
                    </a:p>
                  </a:txBody>
                  <a:tcPr/>
                </a:tc>
                <a:extLst>
                  <a:ext uri="{0D108BD9-81ED-4DB2-BD59-A6C34878D82A}">
                    <a16:rowId xmlns:a16="http://schemas.microsoft.com/office/drawing/2014/main" val="1595266335"/>
                  </a:ext>
                </a:extLst>
              </a:tr>
              <a:tr h="370840">
                <a:tc>
                  <a:txBody>
                    <a:bodyPr/>
                    <a:lstStyle/>
                    <a:p>
                      <a:r>
                        <a:rPr lang="en-SG" dirty="0" smtClean="0"/>
                        <a:t>SSH</a:t>
                      </a:r>
                      <a:endParaRPr lang="en-SG" dirty="0"/>
                    </a:p>
                  </a:txBody>
                  <a:tcPr/>
                </a:tc>
                <a:tc>
                  <a:txBody>
                    <a:bodyPr/>
                    <a:lstStyle/>
                    <a:p>
                      <a:r>
                        <a:rPr lang="en-SG" dirty="0" smtClean="0"/>
                        <a:t>22</a:t>
                      </a:r>
                      <a:endParaRPr lang="en-SG" dirty="0"/>
                    </a:p>
                  </a:txBody>
                  <a:tcPr/>
                </a:tc>
                <a:tc>
                  <a:txBody>
                    <a:bodyPr/>
                    <a:lstStyle/>
                    <a:p>
                      <a:r>
                        <a:rPr lang="en-SG" dirty="0" smtClean="0"/>
                        <a:t>TFTP</a:t>
                      </a:r>
                      <a:endParaRPr lang="en-SG" dirty="0"/>
                    </a:p>
                  </a:txBody>
                  <a:tcPr/>
                </a:tc>
                <a:tc>
                  <a:txBody>
                    <a:bodyPr/>
                    <a:lstStyle/>
                    <a:p>
                      <a:r>
                        <a:rPr lang="en-SG" dirty="0" smtClean="0"/>
                        <a:t>69</a:t>
                      </a:r>
                      <a:endParaRPr lang="en-SG" dirty="0"/>
                    </a:p>
                  </a:txBody>
                  <a:tcPr/>
                </a:tc>
                <a:extLst>
                  <a:ext uri="{0D108BD9-81ED-4DB2-BD59-A6C34878D82A}">
                    <a16:rowId xmlns:a16="http://schemas.microsoft.com/office/drawing/2014/main" val="2660908345"/>
                  </a:ext>
                </a:extLst>
              </a:tr>
              <a:tr h="370840">
                <a:tc>
                  <a:txBody>
                    <a:bodyPr/>
                    <a:lstStyle/>
                    <a:p>
                      <a:r>
                        <a:rPr lang="en-SG" dirty="0" smtClean="0"/>
                        <a:t>Telnet</a:t>
                      </a:r>
                      <a:endParaRPr lang="en-SG" dirty="0"/>
                    </a:p>
                  </a:txBody>
                  <a:tcPr/>
                </a:tc>
                <a:tc>
                  <a:txBody>
                    <a:bodyPr/>
                    <a:lstStyle/>
                    <a:p>
                      <a:r>
                        <a:rPr lang="en-SG" dirty="0" smtClean="0"/>
                        <a:t>23</a:t>
                      </a:r>
                      <a:endParaRPr lang="en-SG" dirty="0"/>
                    </a:p>
                  </a:txBody>
                  <a:tcPr/>
                </a:tc>
                <a:tc>
                  <a:txBody>
                    <a:bodyPr/>
                    <a:lstStyle/>
                    <a:p>
                      <a:r>
                        <a:rPr lang="en-SG" dirty="0" smtClean="0"/>
                        <a:t>SNMP</a:t>
                      </a:r>
                      <a:endParaRPr lang="en-SG" dirty="0"/>
                    </a:p>
                  </a:txBody>
                  <a:tcPr/>
                </a:tc>
                <a:tc>
                  <a:txBody>
                    <a:bodyPr/>
                    <a:lstStyle/>
                    <a:p>
                      <a:r>
                        <a:rPr lang="en-SG" dirty="0" smtClean="0"/>
                        <a:t>161</a:t>
                      </a:r>
                      <a:endParaRPr lang="en-SG" dirty="0"/>
                    </a:p>
                  </a:txBody>
                  <a:tcPr/>
                </a:tc>
                <a:extLst>
                  <a:ext uri="{0D108BD9-81ED-4DB2-BD59-A6C34878D82A}">
                    <a16:rowId xmlns:a16="http://schemas.microsoft.com/office/drawing/2014/main" val="2450017379"/>
                  </a:ext>
                </a:extLst>
              </a:tr>
              <a:tr h="370840">
                <a:tc>
                  <a:txBody>
                    <a:bodyPr/>
                    <a:lstStyle/>
                    <a:p>
                      <a:r>
                        <a:rPr lang="en-SG" dirty="0" smtClean="0"/>
                        <a:t>SMTP</a:t>
                      </a:r>
                      <a:endParaRPr lang="en-SG" dirty="0"/>
                    </a:p>
                  </a:txBody>
                  <a:tcPr/>
                </a:tc>
                <a:tc>
                  <a:txBody>
                    <a:bodyPr/>
                    <a:lstStyle/>
                    <a:p>
                      <a:r>
                        <a:rPr lang="en-SG" dirty="0" smtClean="0"/>
                        <a:t>25</a:t>
                      </a:r>
                      <a:endParaRPr lang="en-SG" dirty="0"/>
                    </a:p>
                  </a:txBody>
                  <a:tcPr/>
                </a:tc>
                <a:tc>
                  <a:txBody>
                    <a:bodyPr/>
                    <a:lstStyle/>
                    <a:p>
                      <a:r>
                        <a:rPr lang="en-SG" dirty="0" smtClean="0"/>
                        <a:t>SNMP</a:t>
                      </a:r>
                      <a:endParaRPr lang="en-SG" dirty="0"/>
                    </a:p>
                  </a:txBody>
                  <a:tcPr/>
                </a:tc>
                <a:tc>
                  <a:txBody>
                    <a:bodyPr/>
                    <a:lstStyle/>
                    <a:p>
                      <a:r>
                        <a:rPr lang="en-SG" dirty="0" smtClean="0"/>
                        <a:t>162</a:t>
                      </a:r>
                      <a:endParaRPr lang="en-SG" dirty="0"/>
                    </a:p>
                  </a:txBody>
                  <a:tcPr/>
                </a:tc>
                <a:extLst>
                  <a:ext uri="{0D108BD9-81ED-4DB2-BD59-A6C34878D82A}">
                    <a16:rowId xmlns:a16="http://schemas.microsoft.com/office/drawing/2014/main" val="1820193860"/>
                  </a:ext>
                </a:extLst>
              </a:tr>
              <a:tr h="370840">
                <a:tc>
                  <a:txBody>
                    <a:bodyPr/>
                    <a:lstStyle/>
                    <a:p>
                      <a:r>
                        <a:rPr lang="en-SG" dirty="0" smtClean="0"/>
                        <a:t>HTTP/HTTPS</a:t>
                      </a:r>
                      <a:endParaRPr lang="en-SG" dirty="0"/>
                    </a:p>
                  </a:txBody>
                  <a:tcPr/>
                </a:tc>
                <a:tc>
                  <a:txBody>
                    <a:bodyPr/>
                    <a:lstStyle/>
                    <a:p>
                      <a:r>
                        <a:rPr lang="en-SG" dirty="0" smtClean="0"/>
                        <a:t>80 / 443</a:t>
                      </a:r>
                      <a:endParaRPr lang="en-SG" dirty="0"/>
                    </a:p>
                  </a:txBody>
                  <a:tcPr/>
                </a:tc>
                <a:tc>
                  <a:txBody>
                    <a:bodyPr/>
                    <a:lstStyle/>
                    <a:p>
                      <a:r>
                        <a:rPr lang="en-SG" dirty="0" smtClean="0"/>
                        <a:t>SMB</a:t>
                      </a:r>
                      <a:endParaRPr lang="en-SG" dirty="0"/>
                    </a:p>
                  </a:txBody>
                  <a:tcPr/>
                </a:tc>
                <a:tc>
                  <a:txBody>
                    <a:bodyPr/>
                    <a:lstStyle/>
                    <a:p>
                      <a:r>
                        <a:rPr lang="en-SG" dirty="0" smtClean="0"/>
                        <a:t>445</a:t>
                      </a:r>
                      <a:endParaRPr lang="en-SG" dirty="0"/>
                    </a:p>
                  </a:txBody>
                  <a:tcPr/>
                </a:tc>
                <a:extLst>
                  <a:ext uri="{0D108BD9-81ED-4DB2-BD59-A6C34878D82A}">
                    <a16:rowId xmlns:a16="http://schemas.microsoft.com/office/drawing/2014/main" val="3377443841"/>
                  </a:ext>
                </a:extLst>
              </a:tr>
              <a:tr h="370840">
                <a:tc>
                  <a:txBody>
                    <a:bodyPr/>
                    <a:lstStyle/>
                    <a:p>
                      <a:r>
                        <a:rPr lang="en-SG" dirty="0" smtClean="0"/>
                        <a:t>POP3</a:t>
                      </a:r>
                      <a:endParaRPr lang="en-SG" dirty="0"/>
                    </a:p>
                  </a:txBody>
                  <a:tcPr/>
                </a:tc>
                <a:tc>
                  <a:txBody>
                    <a:bodyPr/>
                    <a:lstStyle/>
                    <a:p>
                      <a:r>
                        <a:rPr lang="en-SG" dirty="0" smtClean="0"/>
                        <a:t>110</a:t>
                      </a:r>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1699028293"/>
                  </a:ext>
                </a:extLst>
              </a:tr>
              <a:tr h="370840">
                <a:tc>
                  <a:txBody>
                    <a:bodyPr/>
                    <a:lstStyle/>
                    <a:p>
                      <a:r>
                        <a:rPr lang="en-SG" dirty="0" smtClean="0"/>
                        <a:t>IMAP4</a:t>
                      </a:r>
                      <a:endParaRPr lang="en-SG" dirty="0"/>
                    </a:p>
                  </a:txBody>
                  <a:tcPr/>
                </a:tc>
                <a:tc>
                  <a:txBody>
                    <a:bodyPr/>
                    <a:lstStyle/>
                    <a:p>
                      <a:r>
                        <a:rPr lang="en-SG" dirty="0" smtClean="0"/>
                        <a:t>143</a:t>
                      </a:r>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1944286631"/>
                  </a:ext>
                </a:extLst>
              </a:tr>
              <a:tr h="370840">
                <a:tc>
                  <a:txBody>
                    <a:bodyPr/>
                    <a:lstStyle/>
                    <a:p>
                      <a:r>
                        <a:rPr lang="en-SG" dirty="0" smtClean="0"/>
                        <a:t>RDP</a:t>
                      </a:r>
                      <a:endParaRPr lang="en-SG" dirty="0"/>
                    </a:p>
                  </a:txBody>
                  <a:tcPr/>
                </a:tc>
                <a:tc>
                  <a:txBody>
                    <a:bodyPr/>
                    <a:lstStyle/>
                    <a:p>
                      <a:r>
                        <a:rPr lang="en-SG" dirty="0" smtClean="0"/>
                        <a:t>3389</a:t>
                      </a:r>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2240239613"/>
                  </a:ext>
                </a:extLst>
              </a:tr>
            </a:tbl>
          </a:graphicData>
        </a:graphic>
      </p:graphicFrame>
    </p:spTree>
    <p:extLst>
      <p:ext uri="{BB962C8B-B14F-4D97-AF65-F5344CB8AC3E}">
        <p14:creationId xmlns:p14="http://schemas.microsoft.com/office/powerpoint/2010/main" val="424563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TCP/IP’s Layered Architecture</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Example of how the layers work together:</a:t>
            </a:r>
          </a:p>
          <a:p>
            <a:pPr lvl="1"/>
            <a:r>
              <a:rPr lang="en-US" altLang="zh-CN" dirty="0">
                <a:latin typeface="Arial" panose="020B0604020202020204" pitchFamily="34" charset="0"/>
              </a:rPr>
              <a:t>You start your Web browser and your home page is </a:t>
            </a:r>
            <a:r>
              <a:rPr lang="en-US" altLang="zh-CN" i="1" dirty="0">
                <a:latin typeface="Arial" panose="020B0604020202020204" pitchFamily="34" charset="0"/>
              </a:rPr>
              <a:t>http://www.cengage.com</a:t>
            </a:r>
          </a:p>
          <a:p>
            <a:pPr lvl="1"/>
            <a:r>
              <a:rPr lang="en-US" altLang="zh-CN" dirty="0" smtClean="0">
                <a:latin typeface="Arial" panose="020B0604020202020204" pitchFamily="34" charset="0"/>
              </a:rPr>
              <a:t>The web browser formats a request for your home page by using the Application layer protocol HTTP</a:t>
            </a:r>
          </a:p>
          <a:p>
            <a:pPr lvl="1"/>
            <a:r>
              <a:rPr lang="en-US" altLang="zh-CN" dirty="0" smtClean="0">
                <a:latin typeface="Arial" panose="020B0604020202020204" pitchFamily="34" charset="0"/>
              </a:rPr>
              <a:t>The request looks something like Figure 5-2 (see the following slides)</a:t>
            </a:r>
            <a:endParaRPr lang="en-US" altLang="zh-CN" dirty="0">
              <a:latin typeface="Arial" panose="020B0604020202020204" pitchFamily="34" charset="0"/>
            </a:endParaRPr>
          </a:p>
          <a:p>
            <a:pPr lvl="1"/>
            <a:r>
              <a:rPr lang="en-US" altLang="zh-CN" dirty="0" smtClean="0">
                <a:latin typeface="Arial" panose="020B0604020202020204" pitchFamily="34" charset="0"/>
              </a:rPr>
              <a:t>The unit of information the Application layer works with is simply called “data”</a:t>
            </a:r>
          </a:p>
          <a:p>
            <a:pPr lvl="1"/>
            <a:r>
              <a:rPr lang="en-US" altLang="zh-CN" dirty="0" smtClean="0">
                <a:latin typeface="Arial" panose="020B0604020202020204" pitchFamily="34" charset="0"/>
              </a:rPr>
              <a:t>The Application-layer protocol HTTP passes the request down to the Transport-layer protocol (TCP)</a:t>
            </a:r>
          </a:p>
          <a:p>
            <a:pPr lvl="1"/>
            <a:r>
              <a:rPr lang="en-US" altLang="zh-CN" dirty="0" smtClean="0">
                <a:latin typeface="Arial" panose="020B0604020202020204" pitchFamily="34" charset="0"/>
              </a:rPr>
              <a:t>TCP adds a header to the request that looks like Figure 5-3 (see the following slides)</a:t>
            </a:r>
          </a:p>
          <a:p>
            <a:pPr lvl="1"/>
            <a:r>
              <a:rPr lang="en-US" altLang="zh-CN" dirty="0" smtClean="0">
                <a:latin typeface="Arial" panose="020B0604020202020204" pitchFamily="34" charset="0"/>
              </a:rPr>
              <a:t>The unit of information the Transport layer works with is called a </a:t>
            </a:r>
            <a:r>
              <a:rPr lang="en-US" altLang="zh-CN" b="1" dirty="0" smtClean="0">
                <a:latin typeface="Arial" panose="020B0604020202020204" pitchFamily="34" charset="0"/>
              </a:rPr>
              <a:t>segment</a:t>
            </a:r>
          </a:p>
          <a:p>
            <a:pPr lvl="1"/>
            <a:r>
              <a:rPr lang="en-US" altLang="zh-CN" dirty="0" smtClean="0">
                <a:latin typeface="Arial" panose="020B0604020202020204" pitchFamily="34" charset="0"/>
              </a:rPr>
              <a:t>TCP passes the segment to the Internetwork layer protocol (IP)</a:t>
            </a:r>
          </a:p>
          <a:p>
            <a:pPr marL="457200" lvl="1" indent="0">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5491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TCP/IP’s Layered </a:t>
            </a:r>
            <a:r>
              <a:rPr lang="en-US" altLang="zh-CN" dirty="0" smtClean="0"/>
              <a:t>Architecture</a:t>
            </a:r>
            <a:endParaRPr lang="zh-CN" altLang="en-US" dirty="0"/>
          </a:p>
        </p:txBody>
      </p:sp>
      <p:pic>
        <p:nvPicPr>
          <p:cNvPr id="5" name="Picture Placeholder 4" descr="The Application layer creates the data. The data here could get the Cengage dot com home page.&#10;" title="The Application layer creates data"/>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12061" y="2991602"/>
            <a:ext cx="5857963" cy="1024813"/>
          </a:xfrm>
        </p:spPr>
      </p:pic>
    </p:spTree>
    <p:extLst>
      <p:ext uri="{BB962C8B-B14F-4D97-AF65-F5344CB8AC3E}">
        <p14:creationId xmlns:p14="http://schemas.microsoft.com/office/powerpoint/2010/main" val="375314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TCP/IP’s Layered </a:t>
            </a:r>
            <a:r>
              <a:rPr lang="en-US" altLang="zh-CN" dirty="0" smtClean="0"/>
              <a:t>Architecture</a:t>
            </a:r>
            <a:endParaRPr lang="zh-CN" altLang="en-US" dirty="0"/>
          </a:p>
        </p:txBody>
      </p:sp>
      <p:pic>
        <p:nvPicPr>
          <p:cNvPr id="5" name="Picture Placeholder 4" descr="The transport layer adds it header to the data from the application layer to make a segment. The T C P header is attached to the data with the instruction, get the Cengage dot com home page.&#10;" title="The Transport layer adds its header to make a segme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66325" y="2853728"/>
            <a:ext cx="5356128" cy="1313157"/>
          </a:xfrm>
        </p:spPr>
      </p:pic>
    </p:spTree>
    <p:extLst>
      <p:ext uri="{BB962C8B-B14F-4D97-AF65-F5344CB8AC3E}">
        <p14:creationId xmlns:p14="http://schemas.microsoft.com/office/powerpoint/2010/main" val="24090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TCP/IP’s Layered </a:t>
            </a:r>
            <a:r>
              <a:rPr lang="en-US" altLang="zh-CN" dirty="0" smtClean="0"/>
              <a:t>Architecture</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Example continued:</a:t>
            </a:r>
          </a:p>
          <a:p>
            <a:pPr lvl="1"/>
            <a:r>
              <a:rPr lang="en-US" altLang="zh-CN" dirty="0">
                <a:latin typeface="Arial" panose="020B0604020202020204" pitchFamily="34" charset="0"/>
              </a:rPr>
              <a:t>IP places its header on the </a:t>
            </a:r>
            <a:r>
              <a:rPr lang="en-US" altLang="zh-CN" dirty="0" smtClean="0">
                <a:latin typeface="Arial" panose="020B0604020202020204" pitchFamily="34" charset="0"/>
              </a:rPr>
              <a:t>segment (see Figure 5-4 on the following slides)</a:t>
            </a:r>
            <a:endParaRPr lang="en-US" altLang="zh-CN" dirty="0">
              <a:latin typeface="Arial" panose="020B0604020202020204" pitchFamily="34" charset="0"/>
            </a:endParaRPr>
          </a:p>
          <a:p>
            <a:pPr lvl="1"/>
            <a:r>
              <a:rPr lang="en-US" altLang="zh-CN" dirty="0" smtClean="0">
                <a:latin typeface="Arial" panose="020B0604020202020204" pitchFamily="34" charset="0"/>
              </a:rPr>
              <a:t>The </a:t>
            </a:r>
            <a:r>
              <a:rPr lang="en-US" altLang="zh-CN" dirty="0">
                <a:latin typeface="Arial" panose="020B0604020202020204" pitchFamily="34" charset="0"/>
              </a:rPr>
              <a:t>unit of information is now called a packet</a:t>
            </a:r>
          </a:p>
          <a:p>
            <a:pPr lvl="1"/>
            <a:r>
              <a:rPr lang="en-US" altLang="zh-CN" dirty="0">
                <a:latin typeface="Arial" panose="020B0604020202020204" pitchFamily="34" charset="0"/>
              </a:rPr>
              <a:t>The packet is passed down to the Network access layer, where the NIC operates</a:t>
            </a:r>
          </a:p>
          <a:p>
            <a:pPr lvl="1"/>
            <a:r>
              <a:rPr lang="en-US" altLang="zh-CN" dirty="0">
                <a:latin typeface="Arial" panose="020B0604020202020204" pitchFamily="34" charset="0"/>
              </a:rPr>
              <a:t>A frame header and trailer are </a:t>
            </a:r>
            <a:r>
              <a:rPr lang="en-US" altLang="zh-CN" dirty="0" smtClean="0">
                <a:latin typeface="Arial" panose="020B0604020202020204" pitchFamily="34" charset="0"/>
              </a:rPr>
              <a:t>added (see Figure 5-5 on the following slides)</a:t>
            </a:r>
            <a:endParaRPr lang="en-US" altLang="zh-CN" dirty="0">
              <a:latin typeface="Arial" panose="020B0604020202020204" pitchFamily="34" charset="0"/>
            </a:endParaRPr>
          </a:p>
          <a:p>
            <a:pPr lvl="1"/>
            <a:r>
              <a:rPr lang="en-US" altLang="zh-CN" dirty="0" smtClean="0">
                <a:latin typeface="Arial" panose="020B0604020202020204" pitchFamily="34" charset="0"/>
              </a:rPr>
              <a:t>The </a:t>
            </a:r>
            <a:r>
              <a:rPr lang="en-US" altLang="zh-CN" dirty="0">
                <a:latin typeface="Arial" panose="020B0604020202020204" pitchFamily="34" charset="0"/>
              </a:rPr>
              <a:t>frame is delivered to the network medium as bits</a:t>
            </a:r>
          </a:p>
          <a:p>
            <a:pPr lvl="2"/>
            <a:r>
              <a:rPr lang="en-US" altLang="zh-CN" dirty="0">
                <a:latin typeface="Arial" panose="020B0604020202020204" pitchFamily="34" charset="0"/>
              </a:rPr>
              <a:t>on its way to the  </a:t>
            </a:r>
            <a:r>
              <a:rPr lang="en-US" altLang="zh-CN" i="1" dirty="0">
                <a:latin typeface="Arial" panose="020B0604020202020204" pitchFamily="34" charset="0"/>
              </a:rPr>
              <a:t>www.cengage.com </a:t>
            </a:r>
            <a:r>
              <a:rPr lang="en-US" altLang="zh-CN" dirty="0">
                <a:latin typeface="Arial" panose="020B0604020202020204" pitchFamily="34" charset="0"/>
              </a:rPr>
              <a:t> server</a:t>
            </a:r>
          </a:p>
          <a:p>
            <a:pPr lvl="1"/>
            <a:r>
              <a:rPr lang="en-US" altLang="zh-CN" dirty="0">
                <a:latin typeface="Arial" panose="020B0604020202020204" pitchFamily="34" charset="0"/>
              </a:rPr>
              <a:t>The web server processes it and returns a Web page</a:t>
            </a:r>
          </a:p>
          <a:p>
            <a:endParaRPr lang="zh-CN" altLang="en-US" dirty="0"/>
          </a:p>
        </p:txBody>
      </p:sp>
    </p:spTree>
    <p:extLst>
      <p:ext uri="{BB962C8B-B14F-4D97-AF65-F5344CB8AC3E}">
        <p14:creationId xmlns:p14="http://schemas.microsoft.com/office/powerpoint/2010/main" val="362910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TCP/IP’s </a:t>
            </a:r>
            <a:r>
              <a:rPr lang="en-US" altLang="zh-CN" dirty="0" smtClean="0"/>
              <a:t>Layered Architecture</a:t>
            </a:r>
            <a:endParaRPr lang="zh-CN" altLang="en-US" dirty="0"/>
          </a:p>
        </p:txBody>
      </p:sp>
      <p:pic>
        <p:nvPicPr>
          <p:cNvPr id="5" name="Picture Placeholder 4" descr="The internetwork layer creates a packet by adding an I P header to the segment created by the transport layer. The packet contains an I P header followed by the T C P header and data.&#10;" title="The Internetwork layer creates a pack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08082" y="3025398"/>
            <a:ext cx="5821957" cy="875270"/>
          </a:xfrm>
        </p:spPr>
      </p:pic>
    </p:spTree>
    <p:extLst>
      <p:ext uri="{BB962C8B-B14F-4D97-AF65-F5344CB8AC3E}">
        <p14:creationId xmlns:p14="http://schemas.microsoft.com/office/powerpoint/2010/main" val="396158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TCP/IP’s Layered </a:t>
            </a:r>
            <a:r>
              <a:rPr lang="en-US" altLang="zh-CN" dirty="0" smtClean="0"/>
              <a:t>Architecture</a:t>
            </a:r>
            <a:endParaRPr lang="zh-CN" altLang="en-US" dirty="0"/>
          </a:p>
        </p:txBody>
      </p:sp>
      <p:pic>
        <p:nvPicPr>
          <p:cNvPr id="5" name="Picture Placeholder 4" descr="The Network access layer adds a frame header and a trailer to the packet received from the Internetwork layer thereby creating a frame that is ready for delivery on the medium.&#10;" title="The frame is created and ready for delivery on the medium"/>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94675" y="3147414"/>
            <a:ext cx="8358853" cy="822701"/>
          </a:xfrm>
        </p:spPr>
      </p:pic>
    </p:spTree>
    <p:extLst>
      <p:ext uri="{BB962C8B-B14F-4D97-AF65-F5344CB8AC3E}">
        <p14:creationId xmlns:p14="http://schemas.microsoft.com/office/powerpoint/2010/main" val="115272955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dcmitype/"/>
    <ds:schemaRef ds:uri="http://schemas.openxmlformats.org/package/2006/metadata/core-properties"/>
    <ds:schemaRef ds:uri="http://purl.org/dc/elements/1.1/"/>
    <ds:schemaRef ds:uri="cb2c73f9-b1ae-4d74-94e3-1ed1189efdaa"/>
    <ds:schemaRef ds:uri="http://schemas.microsoft.com/office/infopath/2007/PartnerControls"/>
    <ds:schemaRef ds:uri="http://schemas.microsoft.com/office/2006/documentManagement/types"/>
    <ds:schemaRef ds:uri="http://purl.org/dc/terms/"/>
    <ds:schemaRef ds:uri="aeb4a7c9-bc69-4a98-84ec-5a35baeb84bb"/>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10820</TotalTime>
  <Words>2084</Words>
  <Application>Microsoft Office PowerPoint</Application>
  <PresentationFormat>Widescreen</PresentationFormat>
  <Paragraphs>218</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Courier New</vt:lpstr>
      <vt:lpstr>DengXian</vt:lpstr>
      <vt:lpstr>Helvetica</vt:lpstr>
      <vt:lpstr>LucidaGrande</vt:lpstr>
      <vt:lpstr>Open Sans</vt:lpstr>
      <vt:lpstr>Summer Font</vt:lpstr>
      <vt:lpstr>Office Theme</vt:lpstr>
      <vt:lpstr>Network Protocols</vt:lpstr>
      <vt:lpstr>Learning Outcomes</vt:lpstr>
      <vt:lpstr>TCP/IP’s Layered Architecture</vt:lpstr>
      <vt:lpstr>TCP/IP’s Layered Architecture</vt:lpstr>
      <vt:lpstr>TCP/IP’s Layered Architecture</vt:lpstr>
      <vt:lpstr>TCP/IP’s Layered Architecture</vt:lpstr>
      <vt:lpstr>TCP/IP’s Layered Architecture</vt:lpstr>
      <vt:lpstr>TCP/IP’s Layered Architecture</vt:lpstr>
      <vt:lpstr>TCP/IP’s Layered Architecture</vt:lpstr>
      <vt:lpstr>Application-Layer Protocols</vt:lpstr>
      <vt:lpstr>HTTP: Protocol of the World Wide Web</vt:lpstr>
      <vt:lpstr>HTTP: Protocol of the World Wide Web</vt:lpstr>
      <vt:lpstr>E-Mail Protocols: SMTP, POP3 AND IMAP4</vt:lpstr>
      <vt:lpstr>FTP and TFTP</vt:lpstr>
      <vt:lpstr>Server Message Block</vt:lpstr>
      <vt:lpstr>Remote Desktop Protocol</vt:lpstr>
      <vt:lpstr>Telnet and SSH</vt:lpstr>
      <vt:lpstr>Simple Network Management Protocol</vt:lpstr>
      <vt:lpstr>Dynamic Host Configuration Protocol</vt:lpstr>
      <vt:lpstr>Dynamic Host Configuration Protocol</vt:lpstr>
      <vt:lpstr>Dynamic Host Configuration Protocol</vt:lpstr>
      <vt:lpstr>Dynamic Host Configuration Protocol</vt:lpstr>
      <vt:lpstr>Dynamic Host Configuration Protocol</vt:lpstr>
      <vt:lpstr>Dynamic Host Configuration Protocol</vt:lpstr>
      <vt:lpstr>Dynamic Host Configuration Protocol</vt:lpstr>
      <vt:lpstr>Domain Name System</vt:lpstr>
      <vt:lpstr>Domain Name System</vt:lpstr>
      <vt:lpstr>Domain Name System</vt:lpstr>
      <vt:lpstr>Domain Name System</vt:lpstr>
      <vt:lpstr>Domain Name System</vt:lpstr>
      <vt:lpstr>Domain Name System</vt:lpstr>
      <vt:lpstr>Domain Name System</vt:lpstr>
      <vt:lpstr>Domain Name System</vt:lpstr>
      <vt:lpstr>Domain Name System</vt:lpstr>
      <vt:lpstr>Domain Name System</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Soh Yong Sheng</cp:lastModifiedBy>
  <cp:revision>309</cp:revision>
  <cp:lastPrinted>2016-10-03T15:29:39Z</cp:lastPrinted>
  <dcterms:created xsi:type="dcterms:W3CDTF">2018-10-31T14:29:44Z</dcterms:created>
  <dcterms:modified xsi:type="dcterms:W3CDTF">2023-09-25T07:22:44Z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