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64" r:id="rId5"/>
    <p:sldId id="269" r:id="rId6"/>
    <p:sldId id="331" r:id="rId7"/>
    <p:sldId id="306" r:id="rId8"/>
    <p:sldId id="307" r:id="rId9"/>
    <p:sldId id="308" r:id="rId10"/>
    <p:sldId id="309" r:id="rId11"/>
    <p:sldId id="310" r:id="rId12"/>
    <p:sldId id="311" r:id="rId13"/>
    <p:sldId id="312" r:id="rId14"/>
    <p:sldId id="313" r:id="rId15"/>
    <p:sldId id="314" r:id="rId16"/>
    <p:sldId id="332"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33" r:id="rId32"/>
    <p:sldId id="329" r:id="rId33"/>
    <p:sldId id="330" r:id="rId34"/>
    <p:sldId id="271"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5" autoAdjust="0"/>
    <p:restoredTop sz="86429"/>
  </p:normalViewPr>
  <p:slideViewPr>
    <p:cSldViewPr snapToGrid="0" snapToObjects="1">
      <p:cViewPr varScale="1">
        <p:scale>
          <a:sx n="109" d="100"/>
          <a:sy n="109" d="100"/>
        </p:scale>
        <p:origin x="138" y="24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9/25/2023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Greg Tomsho, Guide to Networking Essentials, 8th Edition. © 2020 Cengage. All Rights Reserved. May not be scanned, copied or duplicated, or posted to a publicly accessible website, in whole or in part.</a:t>
            </a:r>
            <a:endParaRPr lang="en-US" altLang="zh-C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Greg Tomsho, Guide to Networking Essentials, 8th Edition. © 2020 Cengage. All Rights Reserved. May not be scanned, copied or duplicated, or posted to a publicly accessible website, in whole or in part.</a:t>
            </a:r>
            <a:endParaRPr lang="en-US" altLang="zh-C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smtClean="0"/>
              <a:t>Greg Tomsho, Guide to Networking Essentials, 8th Edition. © 2020 Cengage. All Rights Reserved. May not be scanned, copied or duplicated, or posted to a publicly accessible website, in whole or in part.</a:t>
            </a:r>
            <a:endParaRPr lang="en-US" altLang="zh-CN" sz="1400" dirty="0"/>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smtClean="0"/>
              <a:t>Greg Tomsho, Guide to Networking Essentials, 8th Edition. © 2020 Cengage. All Rights Reserved. May not be scanned, copied or duplicated, or posted to a publicly accessible website, in whole or in part.</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Topic 8B</a:t>
            </a:r>
            <a:endParaRPr lang="en-US" dirty="0"/>
          </a:p>
        </p:txBody>
      </p:sp>
      <p:sp>
        <p:nvSpPr>
          <p:cNvPr id="5" name="Title 4"/>
          <p:cNvSpPr>
            <a:spLocks noGrp="1"/>
          </p:cNvSpPr>
          <p:nvPr>
            <p:ph type="title"/>
          </p:nvPr>
        </p:nvSpPr>
        <p:spPr/>
        <p:txBody>
          <a:bodyPr/>
          <a:lstStyle/>
          <a:p>
            <a:r>
              <a:rPr lang="en-US" dirty="0" smtClean="0"/>
              <a:t>Network Protocols</a:t>
            </a:r>
            <a:endParaRPr lang="en-US" dirty="0"/>
          </a:p>
        </p:txBody>
      </p:sp>
      <p:sp>
        <p:nvSpPr>
          <p:cNvPr id="8" name="Footer Placeholder 7"/>
          <p:cNvSpPr>
            <a:spLocks noGrp="1"/>
          </p:cNvSpPr>
          <p:nvPr>
            <p:ph type="ftr" sz="quarter" idx="3"/>
          </p:nvPr>
        </p:nvSpPr>
        <p:spPr/>
        <p:txBody>
          <a:bodyPr/>
          <a:lstStyle/>
          <a:p>
            <a:pPr algn="r"/>
            <a:r>
              <a:rPr lang="en-US" altLang="zh-CN" dirty="0" smtClean="0"/>
              <a:t>ST2421 : </a:t>
            </a:r>
            <a:r>
              <a:rPr lang="en-US" altLang="zh-CN" dirty="0" err="1" smtClean="0"/>
              <a:t>Infocomm</a:t>
            </a:r>
            <a:r>
              <a:rPr lang="en-US" altLang="zh-CN" dirty="0" smtClean="0"/>
              <a:t> Security and Network Fundamentals</a:t>
            </a:r>
            <a:endParaRPr lang="en-US" altLang="zh-CN" dirty="0"/>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TCP: The Reliable Transport Layer</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Establishing a Connection: The TCP Handshake</a:t>
            </a:r>
          </a:p>
          <a:p>
            <a:pPr lvl="1"/>
            <a:r>
              <a:rPr lang="en-US" altLang="zh-CN" dirty="0">
                <a:latin typeface="Arial" panose="020B0604020202020204" pitchFamily="34" charset="0"/>
              </a:rPr>
              <a:t>A </a:t>
            </a:r>
            <a:r>
              <a:rPr lang="en-US" altLang="zh-CN" dirty="0" smtClean="0">
                <a:latin typeface="Arial" panose="020B0604020202020204" pitchFamily="34" charset="0"/>
              </a:rPr>
              <a:t>TCP session begins when a client </a:t>
            </a:r>
            <a:r>
              <a:rPr lang="en-US" altLang="zh-CN" dirty="0">
                <a:latin typeface="Arial" panose="020B0604020202020204" pitchFamily="34" charset="0"/>
              </a:rPr>
              <a:t>sends a TCP synchronization (SYN) segment to the destination device, usually a server</a:t>
            </a:r>
          </a:p>
          <a:p>
            <a:pPr lvl="2"/>
            <a:r>
              <a:rPr lang="en-US" altLang="zh-CN" dirty="0">
                <a:latin typeface="Arial" panose="020B0604020202020204" pitchFamily="34" charset="0"/>
              </a:rPr>
              <a:t>A destination port is specified and a source port is assigned dynamically</a:t>
            </a:r>
          </a:p>
          <a:p>
            <a:pPr lvl="1"/>
            <a:r>
              <a:rPr lang="en-US" altLang="zh-CN" dirty="0">
                <a:latin typeface="Arial" panose="020B0604020202020204" pitchFamily="34" charset="0"/>
              </a:rPr>
              <a:t>When the server receives the SYN segment, it responds by sending either an acknowledgement-synchronization (ACK-SYN) segment or a reset connection (RST) segment</a:t>
            </a:r>
          </a:p>
          <a:p>
            <a:pPr lvl="2"/>
            <a:r>
              <a:rPr lang="en-US" altLang="zh-CN" dirty="0" smtClean="0">
                <a:latin typeface="Arial" panose="020B0604020202020204" pitchFamily="34" charset="0"/>
              </a:rPr>
              <a:t>An RST </a:t>
            </a:r>
            <a:r>
              <a:rPr lang="en-US" altLang="zh-CN" dirty="0">
                <a:latin typeface="Arial" panose="020B0604020202020204" pitchFamily="34" charset="0"/>
              </a:rPr>
              <a:t>is sent when the server refused the request to open the session</a:t>
            </a:r>
          </a:p>
          <a:p>
            <a:pPr lvl="2"/>
            <a:r>
              <a:rPr lang="en-US" altLang="zh-CN" dirty="0">
                <a:latin typeface="Arial" panose="020B0604020202020204" pitchFamily="34" charset="0"/>
              </a:rPr>
              <a:t>If an ACK-SYN is returned, the client completes the </a:t>
            </a:r>
            <a:r>
              <a:rPr lang="en-US" altLang="zh-CN" b="1" dirty="0">
                <a:latin typeface="Arial" panose="020B0604020202020204" pitchFamily="34" charset="0"/>
              </a:rPr>
              <a:t>three-way handshake </a:t>
            </a:r>
            <a:r>
              <a:rPr lang="en-US" altLang="zh-CN" dirty="0">
                <a:latin typeface="Arial" panose="020B0604020202020204" pitchFamily="34" charset="0"/>
              </a:rPr>
              <a:t>by sending an ACK segment back to the server</a:t>
            </a:r>
          </a:p>
          <a:p>
            <a:endParaRPr lang="zh-CN" altLang="en-US" dirty="0"/>
          </a:p>
        </p:txBody>
      </p:sp>
    </p:spTree>
    <p:extLst>
      <p:ext uri="{BB962C8B-B14F-4D97-AF65-F5344CB8AC3E}">
        <p14:creationId xmlns:p14="http://schemas.microsoft.com/office/powerpoint/2010/main" val="29295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TCP: The Reliable Transport Layer</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Segmenting Data</a:t>
            </a:r>
          </a:p>
          <a:p>
            <a:pPr lvl="1"/>
            <a:r>
              <a:rPr lang="en-US" altLang="zh-CN" dirty="0">
                <a:latin typeface="Arial" panose="020B0604020202020204" pitchFamily="34" charset="0"/>
              </a:rPr>
              <a:t>When TCP receives data from the Application layer, the size might be too large to send in one piece</a:t>
            </a:r>
          </a:p>
          <a:p>
            <a:pPr lvl="1"/>
            <a:r>
              <a:rPr lang="en-US" altLang="zh-CN" dirty="0">
                <a:latin typeface="Arial" panose="020B0604020202020204" pitchFamily="34" charset="0"/>
              </a:rPr>
              <a:t>TCP breaks the data into smaller segments (max frame sent by Ethernet is 1518 bytes)</a:t>
            </a:r>
          </a:p>
          <a:p>
            <a:pPr lvl="1"/>
            <a:r>
              <a:rPr lang="en-US" altLang="zh-CN" dirty="0">
                <a:latin typeface="Arial" panose="020B0604020202020204" pitchFamily="34" charset="0"/>
              </a:rPr>
              <a:t>Each segment is labeled with a sequence number so that if segments arrive out of order they can be reassembled in the correct order</a:t>
            </a:r>
          </a:p>
          <a:p>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346505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TCP: The Reliable Transport Layer</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Ensuring Flow Control with Acknowledgments</a:t>
            </a:r>
          </a:p>
          <a:p>
            <a:pPr lvl="1"/>
            <a:r>
              <a:rPr lang="en-US" altLang="zh-CN" b="1" dirty="0">
                <a:latin typeface="Arial" panose="020B0604020202020204" pitchFamily="34" charset="0"/>
              </a:rPr>
              <a:t>Flow control </a:t>
            </a:r>
            <a:r>
              <a:rPr lang="en-US" altLang="zh-CN" dirty="0">
                <a:latin typeface="Arial" panose="020B0604020202020204" pitchFamily="34" charset="0"/>
              </a:rPr>
              <a:t>prevents a destination from becoming overwhelmed by data, resulting in dropped packets</a:t>
            </a:r>
          </a:p>
          <a:p>
            <a:pPr lvl="1"/>
            <a:r>
              <a:rPr lang="en-US" altLang="zh-CN" dirty="0">
                <a:latin typeface="Arial" panose="020B0604020202020204" pitchFamily="34" charset="0"/>
              </a:rPr>
              <a:t>TCP establishes a maximum number of bytes, called the “window size”, that can be sent before the destination must acknowledge the receipt of data</a:t>
            </a:r>
          </a:p>
          <a:p>
            <a:pPr lvl="1"/>
            <a:r>
              <a:rPr lang="en-US" altLang="zh-CN" dirty="0">
                <a:latin typeface="Arial" panose="020B0604020202020204" pitchFamily="34" charset="0"/>
              </a:rPr>
              <a:t>If no acknowledgement is received within a specified period of time, the sending station will retransmit from the point at which an acknowledgement was last received </a:t>
            </a:r>
          </a:p>
          <a:p>
            <a:pPr lvl="1"/>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853362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SG" dirty="0" smtClean="0"/>
              <a:t>TCP/IP</a:t>
            </a:r>
            <a:endParaRPr lang="en-SG" dirty="0"/>
          </a:p>
        </p:txBody>
      </p:sp>
      <p:sp>
        <p:nvSpPr>
          <p:cNvPr id="4" name="Title 3"/>
          <p:cNvSpPr>
            <a:spLocks noGrp="1"/>
          </p:cNvSpPr>
          <p:nvPr>
            <p:ph type="title"/>
          </p:nvPr>
        </p:nvSpPr>
        <p:spPr/>
        <p:txBody>
          <a:bodyPr/>
          <a:lstStyle/>
          <a:p>
            <a:r>
              <a:rPr lang="en-SG" dirty="0" smtClean="0"/>
              <a:t>Internetwork Layer</a:t>
            </a:r>
            <a:endParaRPr lang="en-SG" dirty="0"/>
          </a:p>
        </p:txBody>
      </p:sp>
    </p:spTree>
    <p:extLst>
      <p:ext uri="{BB962C8B-B14F-4D97-AF65-F5344CB8AC3E}">
        <p14:creationId xmlns:p14="http://schemas.microsoft.com/office/powerpoint/2010/main" val="422291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Internetwork-Layer Protocols</a:t>
            </a:r>
            <a:endParaRPr lang="zh-CN" altLang="en-US" dirty="0"/>
          </a:p>
        </p:txBody>
      </p:sp>
      <p:sp>
        <p:nvSpPr>
          <p:cNvPr id="3" name="Text Placeholder 2"/>
          <p:cNvSpPr>
            <a:spLocks noGrp="1"/>
          </p:cNvSpPr>
          <p:nvPr>
            <p:ph type="body" sz="quarter" idx="17"/>
          </p:nvPr>
        </p:nvSpPr>
        <p:spPr/>
        <p:txBody>
          <a:bodyPr/>
          <a:lstStyle/>
          <a:p>
            <a:pPr marL="411163">
              <a:buFont typeface="Wingdings" panose="05000000000000000000" pitchFamily="2" charset="2"/>
              <a:buChar char=""/>
            </a:pPr>
            <a:r>
              <a:rPr lang="en-US" altLang="zh-CN" dirty="0">
                <a:latin typeface="Arial" panose="020B0604020202020204" pitchFamily="34" charset="0"/>
              </a:rPr>
              <a:t>The Internetwork layer is where administrators usually do the most network configuration</a:t>
            </a:r>
          </a:p>
          <a:p>
            <a:pPr marL="411163">
              <a:buFont typeface="Wingdings" panose="05000000000000000000" pitchFamily="2" charset="2"/>
              <a:buChar char=""/>
            </a:pPr>
            <a:r>
              <a:rPr lang="en-US" altLang="zh-CN" dirty="0" smtClean="0">
                <a:latin typeface="Arial" panose="020B0604020202020204" pitchFamily="34" charset="0"/>
              </a:rPr>
              <a:t>This layer is where </a:t>
            </a:r>
            <a:r>
              <a:rPr lang="en-US" altLang="zh-CN" dirty="0">
                <a:latin typeface="Arial" panose="020B0604020202020204" pitchFamily="34" charset="0"/>
              </a:rPr>
              <a:t>the IP protocol operates and is the heart of the TCP/IP protocol suite</a:t>
            </a:r>
          </a:p>
          <a:p>
            <a:pPr marL="411163">
              <a:buFont typeface="Wingdings" panose="05000000000000000000" pitchFamily="2" charset="2"/>
              <a:buChar char=""/>
            </a:pPr>
            <a:r>
              <a:rPr lang="en-US" altLang="zh-CN" dirty="0" smtClean="0">
                <a:latin typeface="Arial" panose="020B0604020202020204" pitchFamily="34" charset="0"/>
              </a:rPr>
              <a:t>The Internetwork layer is responsible </a:t>
            </a:r>
            <a:r>
              <a:rPr lang="en-US" altLang="zh-CN" dirty="0">
                <a:latin typeface="Arial" panose="020B0604020202020204" pitchFamily="34" charset="0"/>
              </a:rPr>
              <a:t>for four main tasks:</a:t>
            </a:r>
          </a:p>
          <a:p>
            <a:pPr marL="811213" lvl="1">
              <a:buFont typeface="Wingdings" panose="05000000000000000000" pitchFamily="2" charset="2"/>
              <a:buChar char=""/>
            </a:pPr>
            <a:r>
              <a:rPr lang="en-US" altLang="zh-CN" dirty="0">
                <a:latin typeface="Arial" panose="020B0604020202020204" pitchFamily="34" charset="0"/>
              </a:rPr>
              <a:t>Defines and verifies IP addresses</a:t>
            </a:r>
          </a:p>
          <a:p>
            <a:pPr marL="811213" lvl="1">
              <a:buFont typeface="Wingdings" panose="05000000000000000000" pitchFamily="2" charset="2"/>
              <a:buChar char=""/>
            </a:pPr>
            <a:r>
              <a:rPr lang="en-US" altLang="zh-CN" dirty="0">
                <a:latin typeface="Arial" panose="020B0604020202020204" pitchFamily="34" charset="0"/>
              </a:rPr>
              <a:t>Routes packets through an internetwork</a:t>
            </a:r>
          </a:p>
          <a:p>
            <a:pPr marL="811213" lvl="1">
              <a:buFont typeface="Wingdings" panose="05000000000000000000" pitchFamily="2" charset="2"/>
              <a:buChar char=""/>
            </a:pPr>
            <a:r>
              <a:rPr lang="en-US" altLang="zh-CN" dirty="0">
                <a:latin typeface="Arial" panose="020B0604020202020204" pitchFamily="34" charset="0"/>
              </a:rPr>
              <a:t>Resolves MAC addresses from IP addresses</a:t>
            </a:r>
          </a:p>
          <a:p>
            <a:pPr marL="811213" lvl="1">
              <a:buFont typeface="Wingdings" panose="05000000000000000000" pitchFamily="2" charset="2"/>
              <a:buChar char=""/>
            </a:pPr>
            <a:r>
              <a:rPr lang="en-US" altLang="zh-CN" dirty="0">
                <a:latin typeface="Arial" panose="020B0604020202020204" pitchFamily="34" charset="0"/>
              </a:rPr>
              <a:t>Delivers packets efficiently</a:t>
            </a:r>
          </a:p>
          <a:p>
            <a:endParaRPr lang="en-US" altLang="zh-CN" dirty="0"/>
          </a:p>
          <a:p>
            <a:endParaRPr lang="zh-CN" altLang="en-US" dirty="0"/>
          </a:p>
        </p:txBody>
      </p:sp>
    </p:spTree>
    <p:extLst>
      <p:ext uri="{BB962C8B-B14F-4D97-AF65-F5344CB8AC3E}">
        <p14:creationId xmlns:p14="http://schemas.microsoft.com/office/powerpoint/2010/main" val="349083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Defines and Verifies IP Addresses</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An IP address is assigned to every computer and network device using TCP/IP for communications</a:t>
            </a:r>
          </a:p>
          <a:p>
            <a:r>
              <a:rPr lang="en-US" altLang="zh-CN" dirty="0">
                <a:latin typeface="Arial" panose="020B0604020202020204" pitchFamily="34" charset="0"/>
              </a:rPr>
              <a:t>IP addresses are used for two main </a:t>
            </a:r>
            <a:r>
              <a:rPr lang="en-US" altLang="zh-CN" dirty="0" smtClean="0">
                <a:latin typeface="Arial" panose="020B0604020202020204" pitchFamily="34" charset="0"/>
              </a:rPr>
              <a:t>purposes:</a:t>
            </a:r>
            <a:endParaRPr lang="en-US" altLang="zh-CN" dirty="0">
              <a:latin typeface="Arial" panose="020B0604020202020204" pitchFamily="34" charset="0"/>
            </a:endParaRPr>
          </a:p>
          <a:p>
            <a:pPr lvl="1"/>
            <a:r>
              <a:rPr lang="en-US" altLang="zh-CN" dirty="0">
                <a:latin typeface="Arial" panose="020B0604020202020204" pitchFamily="34" charset="0"/>
              </a:rPr>
              <a:t>To identify a network device at the Internetwork layer</a:t>
            </a:r>
          </a:p>
          <a:p>
            <a:pPr lvl="1"/>
            <a:r>
              <a:rPr lang="en-US" altLang="zh-CN" dirty="0">
                <a:latin typeface="Arial" panose="020B0604020202020204" pitchFamily="34" charset="0"/>
              </a:rPr>
              <a:t>To identify the network on which a device resides</a:t>
            </a:r>
          </a:p>
          <a:p>
            <a:r>
              <a:rPr lang="en-US" altLang="zh-CN" dirty="0">
                <a:latin typeface="Arial" panose="020B0604020202020204" pitchFamily="34" charset="0"/>
              </a:rPr>
              <a:t>When a device receives an IP packet, it compares the destination IP address with it’s </a:t>
            </a:r>
            <a:r>
              <a:rPr lang="en-US" altLang="zh-CN" dirty="0" smtClean="0">
                <a:latin typeface="Arial" panose="020B0604020202020204" pitchFamily="34" charset="0"/>
              </a:rPr>
              <a:t>own:</a:t>
            </a:r>
            <a:endParaRPr lang="en-US" altLang="zh-CN" dirty="0">
              <a:latin typeface="Arial" panose="020B0604020202020204" pitchFamily="34" charset="0"/>
            </a:endParaRPr>
          </a:p>
          <a:p>
            <a:pPr lvl="1"/>
            <a:r>
              <a:rPr lang="en-US" altLang="zh-CN" dirty="0">
                <a:latin typeface="Arial" panose="020B0604020202020204" pitchFamily="34" charset="0"/>
              </a:rPr>
              <a:t>If it matches or is a broadcast, the packet is processed</a:t>
            </a:r>
          </a:p>
          <a:p>
            <a:pPr lvl="1"/>
            <a:r>
              <a:rPr lang="en-US" altLang="zh-CN" dirty="0">
                <a:latin typeface="Arial" panose="020B0604020202020204" pitchFamily="34" charset="0"/>
              </a:rPr>
              <a:t>It is does not match then it is </a:t>
            </a:r>
            <a:r>
              <a:rPr lang="en-US" altLang="zh-CN" dirty="0" smtClean="0">
                <a:latin typeface="Arial" panose="020B0604020202020204" pitchFamily="34" charset="0"/>
              </a:rPr>
              <a:t>discarded</a:t>
            </a:r>
          </a:p>
          <a:p>
            <a:r>
              <a:rPr lang="en-US" altLang="zh-CN" dirty="0" smtClean="0">
                <a:latin typeface="Arial" panose="020B0604020202020204" pitchFamily="34" charset="0"/>
              </a:rPr>
              <a:t>Every IP address contains two parts:</a:t>
            </a:r>
          </a:p>
          <a:p>
            <a:pPr lvl="1"/>
            <a:r>
              <a:rPr lang="en-US" altLang="zh-CN" dirty="0" smtClean="0">
                <a:latin typeface="Arial" panose="020B0604020202020204" pitchFamily="34" charset="0"/>
              </a:rPr>
              <a:t>A network ID </a:t>
            </a:r>
          </a:p>
          <a:p>
            <a:pPr lvl="1"/>
            <a:r>
              <a:rPr lang="en-US" altLang="zh-CN" dirty="0" smtClean="0">
                <a:latin typeface="Arial" panose="020B0604020202020204" pitchFamily="34" charset="0"/>
              </a:rPr>
              <a:t>A host ID</a:t>
            </a:r>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43052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Routes Packets through an Internetwork</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The Internetwork layer determines the best way to get a packet from network to network until it reaches its destination</a:t>
            </a:r>
          </a:p>
          <a:p>
            <a:r>
              <a:rPr lang="en-US" altLang="zh-CN" dirty="0">
                <a:latin typeface="Arial" panose="020B0604020202020204" pitchFamily="34" charset="0"/>
              </a:rPr>
              <a:t>Most large internetworks (the Internet) have multiple paths for getting from one network to another</a:t>
            </a:r>
          </a:p>
          <a:p>
            <a:r>
              <a:rPr lang="en-US" altLang="zh-CN" dirty="0">
                <a:latin typeface="Arial" panose="020B0604020202020204" pitchFamily="34" charset="0"/>
              </a:rPr>
              <a:t>Routers work at the Internetwork layer and it is their job to select the best path to the destination</a:t>
            </a:r>
          </a:p>
          <a:p>
            <a:pPr lvl="1"/>
            <a:r>
              <a:rPr lang="en-US" altLang="zh-CN" dirty="0">
                <a:latin typeface="Arial" panose="020B0604020202020204" pitchFamily="34" charset="0"/>
              </a:rPr>
              <a:t>Routers use the network ID portion of IP addresses along with their routing tables to determine the best path</a:t>
            </a:r>
          </a:p>
          <a:p>
            <a:endParaRPr lang="en-US" altLang="zh-CN" dirty="0"/>
          </a:p>
          <a:p>
            <a:endParaRPr lang="zh-CN" altLang="en-US" dirty="0"/>
          </a:p>
        </p:txBody>
      </p:sp>
    </p:spTree>
    <p:extLst>
      <p:ext uri="{BB962C8B-B14F-4D97-AF65-F5344CB8AC3E}">
        <p14:creationId xmlns:p14="http://schemas.microsoft.com/office/powerpoint/2010/main" val="204442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Resolves MAC Addresses from IP Addresses</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Every frame contains </a:t>
            </a:r>
            <a:r>
              <a:rPr lang="en-US" altLang="zh-CN" dirty="0" smtClean="0">
                <a:latin typeface="Arial" panose="020B0604020202020204" pitchFamily="34" charset="0"/>
              </a:rPr>
              <a:t>both physical (MAC) </a:t>
            </a:r>
            <a:r>
              <a:rPr lang="en-US" altLang="zh-CN" dirty="0">
                <a:latin typeface="Arial" panose="020B0604020202020204" pitchFamily="34" charset="0"/>
              </a:rPr>
              <a:t>and logical </a:t>
            </a:r>
            <a:r>
              <a:rPr lang="en-US" altLang="zh-CN" dirty="0" smtClean="0">
                <a:latin typeface="Arial" panose="020B0604020202020204" pitchFamily="34" charset="0"/>
              </a:rPr>
              <a:t>(IP) source </a:t>
            </a:r>
            <a:r>
              <a:rPr lang="en-US" altLang="zh-CN" dirty="0">
                <a:latin typeface="Arial" panose="020B0604020202020204" pitchFamily="34" charset="0"/>
              </a:rPr>
              <a:t>and destination </a:t>
            </a:r>
            <a:r>
              <a:rPr lang="en-US" altLang="zh-CN" dirty="0" smtClean="0">
                <a:latin typeface="Arial" panose="020B0604020202020204" pitchFamily="34" charset="0"/>
              </a:rPr>
              <a:t>addresses</a:t>
            </a:r>
            <a:endParaRPr lang="en-US" altLang="zh-CN" dirty="0">
              <a:latin typeface="Arial" panose="020B0604020202020204" pitchFamily="34" charset="0"/>
            </a:endParaRPr>
          </a:p>
          <a:p>
            <a:r>
              <a:rPr lang="en-US" altLang="zh-CN" dirty="0">
                <a:latin typeface="Arial" panose="020B0604020202020204" pitchFamily="34" charset="0"/>
              </a:rPr>
              <a:t>When a packet is ready to be sent to the Network access layer, the destination device’s MAC address must be retrieved before the frame header can be constructed</a:t>
            </a:r>
          </a:p>
          <a:p>
            <a:r>
              <a:rPr lang="en-US" altLang="zh-CN" dirty="0">
                <a:latin typeface="Arial" panose="020B0604020202020204" pitchFamily="34" charset="0"/>
              </a:rPr>
              <a:t>TCP/IP uses Address Resolution Protocol (ARP) to find MAC addresses</a:t>
            </a:r>
          </a:p>
          <a:p>
            <a:pPr lvl="1"/>
            <a:r>
              <a:rPr lang="en-US" altLang="zh-CN" dirty="0">
                <a:latin typeface="Arial" panose="020B0604020202020204" pitchFamily="34" charset="0"/>
              </a:rPr>
              <a:t>ARP is discussed in more detail later in the chapter</a:t>
            </a:r>
          </a:p>
          <a:p>
            <a:endParaRPr lang="en-US" altLang="zh-CN" dirty="0"/>
          </a:p>
          <a:p>
            <a:endParaRPr lang="zh-CN" altLang="en-US" dirty="0"/>
          </a:p>
        </p:txBody>
      </p:sp>
    </p:spTree>
    <p:extLst>
      <p:ext uri="{BB962C8B-B14F-4D97-AF65-F5344CB8AC3E}">
        <p14:creationId xmlns:p14="http://schemas.microsoft.com/office/powerpoint/2010/main" val="76368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Delivers Packets Efficiently</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Internetwork-layer protocols primarily focus on efficient delivery of packets</a:t>
            </a:r>
          </a:p>
          <a:p>
            <a:pPr lvl="1"/>
            <a:r>
              <a:rPr lang="en-US" altLang="zh-CN" dirty="0">
                <a:latin typeface="Arial" panose="020B0604020202020204" pitchFamily="34" charset="0"/>
              </a:rPr>
              <a:t>Features such as flow control, delivery confirmation or message assembly are not </a:t>
            </a:r>
            <a:r>
              <a:rPr lang="en-US" altLang="zh-CN" dirty="0" smtClean="0">
                <a:latin typeface="Arial" panose="020B0604020202020204" pitchFamily="34" charset="0"/>
              </a:rPr>
              <a:t>included in Internetwork-layer protocols</a:t>
            </a:r>
            <a:endParaRPr lang="en-US" altLang="zh-CN" dirty="0">
              <a:latin typeface="Arial" panose="020B0604020202020204" pitchFamily="34" charset="0"/>
            </a:endParaRPr>
          </a:p>
          <a:p>
            <a:pPr lvl="2"/>
            <a:r>
              <a:rPr lang="en-US" altLang="zh-CN" dirty="0">
                <a:latin typeface="Arial" panose="020B0604020202020204" pitchFamily="34" charset="0"/>
              </a:rPr>
              <a:t>These features require overhead to ensure reliable delivery</a:t>
            </a:r>
          </a:p>
          <a:p>
            <a:r>
              <a:rPr lang="en-US" altLang="zh-CN" dirty="0" smtClean="0">
                <a:latin typeface="Arial" panose="020B0604020202020204" pitchFamily="34" charset="0"/>
              </a:rPr>
              <a:t>Internetwork-layer protocols rely </a:t>
            </a:r>
            <a:r>
              <a:rPr lang="en-US" altLang="zh-CN" dirty="0">
                <a:latin typeface="Arial" panose="020B0604020202020204" pitchFamily="34" charset="0"/>
              </a:rPr>
              <a:t>on the protocols in the Transport and Application layers to provide reliability features</a:t>
            </a:r>
          </a:p>
          <a:p>
            <a:pPr lvl="1"/>
            <a:r>
              <a:rPr lang="en-US" altLang="zh-CN" dirty="0" smtClean="0">
                <a:latin typeface="Arial" panose="020B0604020202020204" pitchFamily="34" charset="0"/>
              </a:rPr>
              <a:t>Is considered </a:t>
            </a:r>
            <a:r>
              <a:rPr lang="en-US" altLang="zh-CN" b="1" dirty="0">
                <a:latin typeface="Arial" panose="020B0604020202020204" pitchFamily="34" charset="0"/>
              </a:rPr>
              <a:t>a connectionless </a:t>
            </a:r>
            <a:r>
              <a:rPr lang="en-US" altLang="zh-CN" b="1" dirty="0" smtClean="0">
                <a:latin typeface="Arial" panose="020B0604020202020204" pitchFamily="34" charset="0"/>
              </a:rPr>
              <a:t>protocol</a:t>
            </a:r>
            <a:r>
              <a:rPr lang="en-US" altLang="zh-CN" dirty="0" smtClean="0">
                <a:latin typeface="Arial" panose="020B0604020202020204" pitchFamily="34" charset="0"/>
              </a:rPr>
              <a:t>, which </a:t>
            </a:r>
            <a:r>
              <a:rPr lang="en-US" altLang="zh-CN" dirty="0">
                <a:latin typeface="Arial" panose="020B0604020202020204" pitchFamily="34" charset="0"/>
              </a:rPr>
              <a:t>relies on upper-layer protocols to ensure the packet’s safe journey</a:t>
            </a:r>
          </a:p>
          <a:p>
            <a:endParaRPr lang="zh-CN" altLang="en-US" dirty="0"/>
          </a:p>
        </p:txBody>
      </p:sp>
    </p:spTree>
    <p:extLst>
      <p:ext uri="{BB962C8B-B14F-4D97-AF65-F5344CB8AC3E}">
        <p14:creationId xmlns:p14="http://schemas.microsoft.com/office/powerpoint/2010/main" val="1080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Protocols at the Internetwork Layer</a:t>
            </a:r>
            <a:endParaRPr lang="zh-CN" altLang="en-US" dirty="0"/>
          </a:p>
        </p:txBody>
      </p:sp>
      <p:sp>
        <p:nvSpPr>
          <p:cNvPr id="3" name="Text Placeholder 2"/>
          <p:cNvSpPr>
            <a:spLocks noGrp="1"/>
          </p:cNvSpPr>
          <p:nvPr>
            <p:ph type="body" sz="quarter" idx="17"/>
          </p:nvPr>
        </p:nvSpPr>
        <p:spPr/>
        <p:txBody>
          <a:bodyPr/>
          <a:lstStyle/>
          <a:p>
            <a:r>
              <a:rPr lang="en-US" altLang="zh-CN" dirty="0" smtClean="0"/>
              <a:t>Some of the most </a:t>
            </a:r>
            <a:r>
              <a:rPr lang="en-US" altLang="zh-CN" dirty="0"/>
              <a:t>commonly used Internetwork-layer protocols:</a:t>
            </a:r>
          </a:p>
          <a:p>
            <a:pPr lvl="1"/>
            <a:r>
              <a:rPr lang="en-US" altLang="zh-CN" dirty="0"/>
              <a:t>IPv4</a:t>
            </a:r>
          </a:p>
          <a:p>
            <a:pPr lvl="1"/>
            <a:r>
              <a:rPr lang="en-US" altLang="zh-CN" dirty="0"/>
              <a:t>IPv6</a:t>
            </a:r>
          </a:p>
          <a:p>
            <a:pPr lvl="1"/>
            <a:r>
              <a:rPr lang="en-US" altLang="zh-CN" dirty="0" smtClean="0"/>
              <a:t>ARP</a:t>
            </a:r>
            <a:endParaRPr lang="en-US" altLang="zh-CN" dirty="0"/>
          </a:p>
          <a:p>
            <a:pPr lvl="1"/>
            <a:r>
              <a:rPr lang="en-US" altLang="zh-CN" dirty="0"/>
              <a:t>ICMP</a:t>
            </a:r>
          </a:p>
          <a:p>
            <a:pPr lvl="1"/>
            <a:r>
              <a:rPr lang="en-US" altLang="zh-CN" dirty="0" smtClean="0"/>
              <a:t>IPsec</a:t>
            </a:r>
            <a:endParaRPr lang="en-US" altLang="zh-CN" dirty="0"/>
          </a:p>
          <a:p>
            <a:endParaRPr lang="zh-CN" altLang="en-US" dirty="0"/>
          </a:p>
        </p:txBody>
      </p:sp>
    </p:spTree>
    <p:extLst>
      <p:ext uri="{BB962C8B-B14F-4D97-AF65-F5344CB8AC3E}">
        <p14:creationId xmlns:p14="http://schemas.microsoft.com/office/powerpoint/2010/main" val="62847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Learning Outcomes</a:t>
            </a:r>
            <a:endParaRPr lang="zh-CN" altLang="en-US" dirty="0"/>
          </a:p>
        </p:txBody>
      </p:sp>
      <p:sp>
        <p:nvSpPr>
          <p:cNvPr id="3" name="Text Placeholder 2"/>
          <p:cNvSpPr>
            <a:spLocks noGrp="1"/>
          </p:cNvSpPr>
          <p:nvPr>
            <p:ph type="body" sz="quarter" idx="17"/>
          </p:nvPr>
        </p:nvSpPr>
        <p:spPr/>
        <p:txBody>
          <a:bodyPr/>
          <a:lstStyle/>
          <a:p>
            <a:pPr marL="0" indent="0">
              <a:buNone/>
            </a:pPr>
            <a:r>
              <a:rPr lang="en-US" altLang="zh-CN" dirty="0" smtClean="0">
                <a:solidFill>
                  <a:srgbClr val="000000"/>
                </a:solidFill>
                <a:latin typeface="Arial" panose="020B0604020202020204" pitchFamily="34" charset="0"/>
              </a:rPr>
              <a:t>By the end of this lesson, you should be able to:</a:t>
            </a: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TCP/IP </a:t>
            </a:r>
            <a:r>
              <a:rPr lang="en-US" altLang="zh-CN" dirty="0" smtClean="0">
                <a:latin typeface="Arial" panose="020B0604020202020204" pitchFamily="34" charset="0"/>
              </a:rPr>
              <a:t>Transport-layer</a:t>
            </a: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TCP/IP </a:t>
            </a:r>
            <a:r>
              <a:rPr lang="en-US" altLang="zh-CN" dirty="0" smtClean="0">
                <a:latin typeface="Arial" panose="020B0604020202020204" pitchFamily="34" charset="0"/>
              </a:rPr>
              <a:t>Internetwork-layer</a:t>
            </a:r>
          </a:p>
          <a:p>
            <a:pPr marL="457200" indent="-457200">
              <a:buAutoNum type="arabicPeriod"/>
            </a:pPr>
            <a:r>
              <a:rPr lang="en-US" altLang="zh-CN" dirty="0" smtClean="0">
                <a:latin typeface="Arial" panose="020B0604020202020204" pitchFamily="34" charset="0"/>
              </a:rPr>
              <a:t>Describe </a:t>
            </a:r>
            <a:r>
              <a:rPr lang="en-US" altLang="zh-CN" dirty="0">
                <a:latin typeface="Arial" panose="020B0604020202020204" pitchFamily="34" charset="0"/>
              </a:rPr>
              <a:t>TCP/IP Network </a:t>
            </a:r>
            <a:r>
              <a:rPr lang="en-US" altLang="zh-CN" dirty="0" smtClean="0">
                <a:latin typeface="Arial" panose="020B0604020202020204" pitchFamily="34" charset="0"/>
              </a:rPr>
              <a:t>access layer</a:t>
            </a:r>
            <a:endParaRPr lang="en-US" altLang="zh-CN" dirty="0">
              <a:latin typeface="Arial" panose="020B0604020202020204" pitchFamily="34" charset="0"/>
            </a:endParaRPr>
          </a:p>
        </p:txBody>
      </p:sp>
    </p:spTree>
    <p:extLst>
      <p:ext uri="{BB962C8B-B14F-4D97-AF65-F5344CB8AC3E}">
        <p14:creationId xmlns:p14="http://schemas.microsoft.com/office/powerpoint/2010/main" val="91929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Protocols at the Internetwork Layer</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smtClean="0"/>
              <a:t>Internet Protocol Version 4</a:t>
            </a:r>
          </a:p>
          <a:p>
            <a:pPr marL="754380" lvl="1" fontAlgn="auto">
              <a:spcAft>
                <a:spcPts val="0"/>
              </a:spcAft>
              <a:defRPr/>
            </a:pPr>
            <a:r>
              <a:rPr lang="en-US" altLang="zh-CN" dirty="0" smtClean="0"/>
              <a:t>IPv4 is also known </a:t>
            </a:r>
            <a:r>
              <a:rPr lang="en-US" altLang="zh-CN" dirty="0"/>
              <a:t>as “IP”</a:t>
            </a:r>
          </a:p>
          <a:p>
            <a:pPr marL="754380" lvl="1" fontAlgn="auto">
              <a:spcAft>
                <a:spcPts val="0"/>
              </a:spcAft>
              <a:defRPr/>
            </a:pPr>
            <a:r>
              <a:rPr lang="en-US" altLang="zh-CN" dirty="0" smtClean="0"/>
              <a:t>IPv4 is the most </a:t>
            </a:r>
            <a:r>
              <a:rPr lang="en-US" altLang="zh-CN" dirty="0"/>
              <a:t>common version in networks and the first version that was in widespread use</a:t>
            </a:r>
          </a:p>
          <a:p>
            <a:pPr marL="754380" lvl="1" fontAlgn="auto">
              <a:spcAft>
                <a:spcPts val="0"/>
              </a:spcAft>
              <a:defRPr/>
            </a:pPr>
            <a:r>
              <a:rPr lang="en-US" altLang="zh-CN" dirty="0" smtClean="0"/>
              <a:t>It defines </a:t>
            </a:r>
            <a:r>
              <a:rPr lang="en-US" altLang="zh-CN" dirty="0"/>
              <a:t>a 32-bit dotted decimal </a:t>
            </a:r>
            <a:r>
              <a:rPr lang="en-US" altLang="zh-CN" b="1" dirty="0"/>
              <a:t>IP address</a:t>
            </a:r>
          </a:p>
          <a:p>
            <a:pPr marL="1268730" lvl="2" fontAlgn="auto">
              <a:spcAft>
                <a:spcPts val="0"/>
              </a:spcAft>
              <a:defRPr/>
            </a:pPr>
            <a:r>
              <a:rPr lang="en-US" altLang="zh-CN" dirty="0"/>
              <a:t>Example: 172.31.149.10</a:t>
            </a:r>
          </a:p>
          <a:p>
            <a:pPr marL="754380" lvl="1" fontAlgn="auto">
              <a:spcAft>
                <a:spcPts val="0"/>
              </a:spcAft>
              <a:defRPr/>
            </a:pPr>
            <a:r>
              <a:rPr lang="en-US" altLang="zh-CN" dirty="0"/>
              <a:t>Important fields in an IP packet:</a:t>
            </a:r>
          </a:p>
          <a:p>
            <a:pPr marL="1268730" lvl="2" fontAlgn="auto">
              <a:spcAft>
                <a:spcPts val="0"/>
              </a:spcAft>
              <a:defRPr/>
            </a:pPr>
            <a:r>
              <a:rPr lang="en-US" altLang="zh-CN" i="1" dirty="0"/>
              <a:t>Version</a:t>
            </a:r>
          </a:p>
          <a:p>
            <a:pPr marL="1268730" lvl="2" fontAlgn="auto">
              <a:spcAft>
                <a:spcPts val="0"/>
              </a:spcAft>
              <a:defRPr/>
            </a:pPr>
            <a:r>
              <a:rPr lang="en-US" altLang="zh-CN" i="1" dirty="0"/>
              <a:t>Time to live (TTL)</a:t>
            </a:r>
          </a:p>
          <a:p>
            <a:pPr marL="1268730" lvl="2" fontAlgn="auto">
              <a:spcAft>
                <a:spcPts val="0"/>
              </a:spcAft>
              <a:defRPr/>
            </a:pPr>
            <a:r>
              <a:rPr lang="en-US" altLang="zh-CN" i="1" dirty="0"/>
              <a:t>Protocol</a:t>
            </a:r>
          </a:p>
          <a:p>
            <a:pPr marL="1268730" lvl="2" fontAlgn="auto">
              <a:spcAft>
                <a:spcPts val="0"/>
              </a:spcAft>
              <a:defRPr/>
            </a:pPr>
            <a:r>
              <a:rPr lang="en-US" altLang="zh-CN" i="1" dirty="0"/>
              <a:t>Checksum </a:t>
            </a:r>
          </a:p>
          <a:p>
            <a:pPr marL="1268730" lvl="2" fontAlgn="auto">
              <a:spcAft>
                <a:spcPts val="0"/>
              </a:spcAft>
              <a:defRPr/>
            </a:pPr>
            <a:r>
              <a:rPr lang="en-US" altLang="zh-CN" i="1" dirty="0"/>
              <a:t>Source and Destination address</a:t>
            </a:r>
          </a:p>
          <a:p>
            <a:endParaRPr lang="en-US" altLang="zh-CN" dirty="0"/>
          </a:p>
          <a:p>
            <a:endParaRPr lang="zh-CN" altLang="en-US" dirty="0"/>
          </a:p>
        </p:txBody>
      </p:sp>
    </p:spTree>
    <p:extLst>
      <p:ext uri="{BB962C8B-B14F-4D97-AF65-F5344CB8AC3E}">
        <p14:creationId xmlns:p14="http://schemas.microsoft.com/office/powerpoint/2010/main" val="2001301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Protocols at the Internetwork </a:t>
            </a:r>
            <a:r>
              <a:rPr lang="en-US" altLang="zh-CN" dirty="0" smtClean="0"/>
              <a:t>Layer</a:t>
            </a:r>
            <a:endParaRPr lang="zh-CN" altLang="en-US" dirty="0"/>
          </a:p>
        </p:txBody>
      </p:sp>
      <p:pic>
        <p:nvPicPr>
          <p:cNvPr id="5" name="Picture Placeholder 4" descr="An H T T P message that is now a packet. The Internetwork layer adds a header to the segment to create a packet. The H T T P data is GET H T T P 1.1 w w w dot Cengage dot com. The T C P header has information, Source Port: 4921 and Destination Port: 80. The I P header contains the Destination I P and the Source I P.&#10;" title="An HTTP message that's now a pack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263581" y="2440939"/>
            <a:ext cx="7664837" cy="1494032"/>
          </a:xfrm>
        </p:spPr>
      </p:pic>
    </p:spTree>
    <p:extLst>
      <p:ext uri="{BB962C8B-B14F-4D97-AF65-F5344CB8AC3E}">
        <p14:creationId xmlns:p14="http://schemas.microsoft.com/office/powerpoint/2010/main" val="168613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Protocols at the Internetwork </a:t>
            </a:r>
            <a:r>
              <a:rPr lang="en-US" altLang="zh-CN" dirty="0" smtClean="0"/>
              <a:t>Layer</a:t>
            </a:r>
            <a:endParaRPr lang="zh-CN" altLang="en-US" dirty="0"/>
          </a:p>
        </p:txBody>
      </p:sp>
      <p:sp>
        <p:nvSpPr>
          <p:cNvPr id="3" name="Text Placeholder 2"/>
          <p:cNvSpPr>
            <a:spLocks noGrp="1"/>
          </p:cNvSpPr>
          <p:nvPr>
            <p:ph type="body" sz="quarter" idx="17"/>
          </p:nvPr>
        </p:nvSpPr>
        <p:spPr/>
        <p:txBody>
          <a:bodyPr/>
          <a:lstStyle/>
          <a:p>
            <a:r>
              <a:rPr lang="en-US" altLang="zh-CN" dirty="0" smtClean="0"/>
              <a:t>Internet Protocol Version 6</a:t>
            </a:r>
          </a:p>
          <a:p>
            <a:pPr lvl="1"/>
            <a:r>
              <a:rPr lang="en-US" altLang="zh-CN" dirty="0">
                <a:latin typeface="Arial" panose="020B0604020202020204" pitchFamily="34" charset="0"/>
              </a:rPr>
              <a:t>Uses a different format for IP </a:t>
            </a:r>
            <a:r>
              <a:rPr lang="en-US" altLang="zh-CN" dirty="0" smtClean="0">
                <a:latin typeface="Arial" panose="020B0604020202020204" pitchFamily="34" charset="0"/>
              </a:rPr>
              <a:t>addresses than IPv4</a:t>
            </a:r>
            <a:endParaRPr lang="en-US" altLang="zh-CN" dirty="0">
              <a:latin typeface="Arial" panose="020B0604020202020204" pitchFamily="34" charset="0"/>
            </a:endParaRPr>
          </a:p>
          <a:p>
            <a:pPr lvl="1"/>
            <a:r>
              <a:rPr lang="en-US" altLang="zh-CN" dirty="0" smtClean="0">
                <a:latin typeface="Arial" panose="020B0604020202020204" pitchFamily="34" charset="0"/>
              </a:rPr>
              <a:t>IPv6 can </a:t>
            </a:r>
            <a:r>
              <a:rPr lang="en-US" altLang="zh-CN" dirty="0">
                <a:latin typeface="Arial" panose="020B0604020202020204" pitchFamily="34" charset="0"/>
              </a:rPr>
              <a:t>run alongside IPv4 without needing to change the Transport Layer or Network Access Layer</a:t>
            </a:r>
          </a:p>
          <a:p>
            <a:pPr lvl="1"/>
            <a:r>
              <a:rPr lang="en-US" altLang="zh-CN" dirty="0">
                <a:latin typeface="Arial" panose="020B0604020202020204" pitchFamily="34" charset="0"/>
              </a:rPr>
              <a:t>Improvements and changes from IPv4:</a:t>
            </a:r>
          </a:p>
          <a:p>
            <a:pPr lvl="2"/>
            <a:r>
              <a:rPr lang="en-US" altLang="zh-CN" i="1" dirty="0">
                <a:latin typeface="Arial" panose="020B0604020202020204" pitchFamily="34" charset="0"/>
              </a:rPr>
              <a:t>Larger address space</a:t>
            </a:r>
          </a:p>
          <a:p>
            <a:pPr lvl="2"/>
            <a:r>
              <a:rPr lang="en-US" altLang="zh-CN" i="1" dirty="0">
                <a:latin typeface="Arial" panose="020B0604020202020204" pitchFamily="34" charset="0"/>
              </a:rPr>
              <a:t>Hierarchical address space</a:t>
            </a:r>
          </a:p>
          <a:p>
            <a:pPr lvl="2"/>
            <a:r>
              <a:rPr lang="en-US" altLang="zh-CN" i="1" dirty="0">
                <a:latin typeface="Arial" panose="020B0604020202020204" pitchFamily="34" charset="0"/>
              </a:rPr>
              <a:t>Autoconfiguration</a:t>
            </a:r>
          </a:p>
          <a:p>
            <a:pPr lvl="2"/>
            <a:r>
              <a:rPr lang="en-US" altLang="zh-CN" i="1" dirty="0">
                <a:latin typeface="Arial" panose="020B0604020202020204" pitchFamily="34" charset="0"/>
              </a:rPr>
              <a:t>Built-in </a:t>
            </a:r>
            <a:r>
              <a:rPr lang="en-US" altLang="zh-CN" i="1" dirty="0" smtClean="0">
                <a:latin typeface="Arial" panose="020B0604020202020204" pitchFamily="34" charset="0"/>
              </a:rPr>
              <a:t>Quality of Service (QoS) support</a:t>
            </a:r>
          </a:p>
          <a:p>
            <a:pPr lvl="2"/>
            <a:r>
              <a:rPr lang="en-US" altLang="zh-CN" i="1" dirty="0" smtClean="0">
                <a:latin typeface="Arial" panose="020B0604020202020204" pitchFamily="34" charset="0"/>
              </a:rPr>
              <a:t>Built-in support for security</a:t>
            </a:r>
            <a:endParaRPr lang="en-US" altLang="zh-CN" i="1" dirty="0">
              <a:latin typeface="Arial" panose="020B0604020202020204" pitchFamily="34" charset="0"/>
            </a:endParaRPr>
          </a:p>
          <a:p>
            <a:pPr lvl="2"/>
            <a:r>
              <a:rPr lang="en-US" altLang="zh-CN" i="1" dirty="0">
                <a:latin typeface="Arial" panose="020B0604020202020204" pitchFamily="34" charset="0"/>
              </a:rPr>
              <a:t>Support for mobility</a:t>
            </a:r>
          </a:p>
          <a:p>
            <a:pPr lvl="2"/>
            <a:r>
              <a:rPr lang="en-US" altLang="zh-CN" i="1" dirty="0">
                <a:latin typeface="Arial" panose="020B0604020202020204" pitchFamily="34" charset="0"/>
              </a:rPr>
              <a:t>Extensibility</a:t>
            </a:r>
          </a:p>
          <a:p>
            <a:endParaRPr lang="zh-CN" altLang="en-US" dirty="0"/>
          </a:p>
        </p:txBody>
      </p:sp>
    </p:spTree>
    <p:extLst>
      <p:ext uri="{BB962C8B-B14F-4D97-AF65-F5344CB8AC3E}">
        <p14:creationId xmlns:p14="http://schemas.microsoft.com/office/powerpoint/2010/main" val="4221987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Protocols at the Internetwork </a:t>
            </a:r>
            <a:r>
              <a:rPr lang="en-US" altLang="zh-CN" dirty="0" smtClean="0"/>
              <a:t>Layer</a:t>
            </a:r>
            <a:endParaRPr lang="zh-CN" altLang="en-US" dirty="0"/>
          </a:p>
        </p:txBody>
      </p:sp>
      <p:sp>
        <p:nvSpPr>
          <p:cNvPr id="3" name="Text Placeholder 2"/>
          <p:cNvSpPr>
            <a:spLocks noGrp="1"/>
          </p:cNvSpPr>
          <p:nvPr>
            <p:ph type="body" sz="quarter" idx="17"/>
          </p:nvPr>
        </p:nvSpPr>
        <p:spPr/>
        <p:txBody>
          <a:bodyPr/>
          <a:lstStyle/>
          <a:p>
            <a:r>
              <a:rPr lang="en-US" altLang="zh-CN" dirty="0" smtClean="0"/>
              <a:t>Address Resolution Protocol</a:t>
            </a:r>
          </a:p>
          <a:p>
            <a:pPr lvl="1"/>
            <a:r>
              <a:rPr lang="en-US" altLang="zh-CN" b="1" dirty="0" smtClean="0">
                <a:latin typeface="Arial" panose="020B0604020202020204" pitchFamily="34" charset="0"/>
              </a:rPr>
              <a:t>Address Resolution Protocol </a:t>
            </a:r>
            <a:r>
              <a:rPr lang="en-US" altLang="zh-CN" dirty="0" smtClean="0">
                <a:latin typeface="Arial" panose="020B0604020202020204" pitchFamily="34" charset="0"/>
              </a:rPr>
              <a:t>(</a:t>
            </a:r>
            <a:r>
              <a:rPr lang="en-US" altLang="zh-CN" b="1" dirty="0" smtClean="0">
                <a:latin typeface="Arial" panose="020B0604020202020204" pitchFamily="34" charset="0"/>
              </a:rPr>
              <a:t>ARP</a:t>
            </a:r>
            <a:r>
              <a:rPr lang="en-US" altLang="zh-CN" dirty="0" smtClean="0">
                <a:latin typeface="Arial" panose="020B0604020202020204" pitchFamily="34" charset="0"/>
              </a:rPr>
              <a:t>) is used </a:t>
            </a:r>
            <a:r>
              <a:rPr lang="en-US" altLang="zh-CN" dirty="0">
                <a:latin typeface="Arial" panose="020B0604020202020204" pitchFamily="34" charset="0"/>
              </a:rPr>
              <a:t>to resolve a logical (IP) address to physical (MAC) address</a:t>
            </a:r>
          </a:p>
          <a:p>
            <a:pPr lvl="2"/>
            <a:r>
              <a:rPr lang="en-US" altLang="zh-CN" dirty="0">
                <a:latin typeface="Arial" panose="020B0604020202020204" pitchFamily="34" charset="0"/>
              </a:rPr>
              <a:t>When a source doesn’t have the destination’s MAC it sends out an ARP broadcast frame requesting the MAC address corresponding to the host’s IP address</a:t>
            </a:r>
          </a:p>
          <a:p>
            <a:pPr lvl="2"/>
            <a:r>
              <a:rPr lang="en-US" altLang="zh-CN" dirty="0">
                <a:latin typeface="Arial" panose="020B0604020202020204" pitchFamily="34" charset="0"/>
              </a:rPr>
              <a:t>A network </a:t>
            </a:r>
            <a:r>
              <a:rPr lang="en-US" altLang="zh-CN" dirty="0" smtClean="0">
                <a:latin typeface="Arial" panose="020B0604020202020204" pitchFamily="34" charset="0"/>
              </a:rPr>
              <a:t>device configured </a:t>
            </a:r>
            <a:r>
              <a:rPr lang="en-US" altLang="zh-CN" dirty="0">
                <a:latin typeface="Arial" panose="020B0604020202020204" pitchFamily="34" charset="0"/>
              </a:rPr>
              <a:t>with the specified IP address responds with an ARP reply containing its MAC address</a:t>
            </a:r>
          </a:p>
          <a:p>
            <a:pPr lvl="1"/>
            <a:r>
              <a:rPr lang="en-US" altLang="zh-CN" dirty="0">
                <a:latin typeface="Arial" panose="020B0604020202020204" pitchFamily="34" charset="0"/>
              </a:rPr>
              <a:t>To avoid sending an ARP request every time, PCs and other devices store learned IP address/MAC address pairs in an </a:t>
            </a:r>
            <a:r>
              <a:rPr lang="en-US" altLang="zh-CN" b="1" dirty="0">
                <a:latin typeface="Arial" panose="020B0604020202020204" pitchFamily="34" charset="0"/>
              </a:rPr>
              <a:t>ARP cache </a:t>
            </a:r>
            <a:r>
              <a:rPr lang="en-US" altLang="zh-CN" dirty="0">
                <a:latin typeface="Arial" panose="020B0604020202020204" pitchFamily="34" charset="0"/>
              </a:rPr>
              <a:t>which is a temporary location in RAM</a:t>
            </a:r>
          </a:p>
          <a:p>
            <a:pPr lvl="1"/>
            <a:endParaRPr lang="en-US" altLang="zh-CN" i="1"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215247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Protocols at the Internetwork </a:t>
            </a:r>
            <a:r>
              <a:rPr lang="en-US" altLang="zh-CN" dirty="0" smtClean="0"/>
              <a:t>Layer</a:t>
            </a:r>
            <a:endParaRPr lang="zh-CN" altLang="en-US" dirty="0"/>
          </a:p>
        </p:txBody>
      </p:sp>
      <p:sp>
        <p:nvSpPr>
          <p:cNvPr id="3" name="Text Placeholder 2"/>
          <p:cNvSpPr>
            <a:spLocks noGrp="1"/>
          </p:cNvSpPr>
          <p:nvPr>
            <p:ph type="body" sz="quarter" idx="17"/>
          </p:nvPr>
        </p:nvSpPr>
        <p:spPr/>
        <p:txBody>
          <a:bodyPr/>
          <a:lstStyle/>
          <a:p>
            <a:r>
              <a:rPr lang="en-US" altLang="zh-CN" dirty="0" smtClean="0"/>
              <a:t>Address Resolution Protocol (continued)</a:t>
            </a:r>
          </a:p>
          <a:p>
            <a:pPr lvl="1"/>
            <a:r>
              <a:rPr lang="en-US" altLang="zh-CN" dirty="0">
                <a:latin typeface="Arial" panose="020B0604020202020204" pitchFamily="34" charset="0"/>
              </a:rPr>
              <a:t>If the destination computer is on another network:</a:t>
            </a:r>
          </a:p>
          <a:p>
            <a:pPr lvl="2"/>
            <a:r>
              <a:rPr lang="en-US" altLang="zh-CN" dirty="0">
                <a:latin typeface="Arial" panose="020B0604020202020204" pitchFamily="34" charset="0"/>
              </a:rPr>
              <a:t>The computer uses ARP to retrieve the MAC address of the router configured as its default gateway</a:t>
            </a:r>
          </a:p>
          <a:p>
            <a:pPr lvl="2"/>
            <a:r>
              <a:rPr lang="en-US" altLang="zh-CN" dirty="0">
                <a:latin typeface="Arial" panose="020B0604020202020204" pitchFamily="34" charset="0"/>
              </a:rPr>
              <a:t>The packet is delivered to the router and the router determines where the packet should go next to get to its destination</a:t>
            </a:r>
          </a:p>
          <a:p>
            <a:pPr lvl="1"/>
            <a:endParaRPr lang="en-US" altLang="zh-CN" i="1"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009096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Protocols at the Internetwork </a:t>
            </a:r>
            <a:r>
              <a:rPr lang="en-US" altLang="zh-CN" dirty="0" smtClean="0"/>
              <a:t>Layer</a:t>
            </a:r>
            <a:endParaRPr lang="zh-CN" altLang="en-US" dirty="0"/>
          </a:p>
        </p:txBody>
      </p:sp>
      <p:pic>
        <p:nvPicPr>
          <p:cNvPr id="5" name="Picture Placeholder 4" descr="How MAC addresses are used in an internetwork. Computer 1 is connected to a switch that is in turn connected to router R 1. Router R 1 is connected by WAN link to router R 2. Router R 2 is connected by WAN link to router R 3. Router R 3 is connected to a switch. Computer 2 is on the network that is connected to this switch. Computer 1 has the I P address 192 dot 168 dot 100 dot 10 and the MAC address 00 colon 1 d color d 8 colon b 7 colon 1 c colon 01. Router R 1 has the I P address 192 dot 168 dot 100 dot 254 and the M AC address 0 0 colon 0 c colon 85 colon 15 colon 31 colon 5 B. Router R 3 has the I P address 172 dot 16 dot 11 dot 254 and the MAC address 0 0 colon 0 c colon 85 colon 15 colon 64 colon 8 c. Computer 2 has the I P address 172 dot 16 dot 11 dot 5. It has the MAC address 0 0 colon 1 d colon d 8 colon A 4 colon B 9 colon 41. Computer 1 sends a message to Computer 2. Computer 2 is on another network. So the message is sent to the router connected to the network of Computer 1. The message from Computer 1 contains the destination MAC address of router R 1 and the source MAC address of computer 1. It has the destination I P address of Computer 2 and the Source I P address of Computer 1. The message goes to Router R 1 and from there it reaches Router R 3. The message now contains the destination MAC address of Computer 2 and the source MAC address of Router R 3. It has the destination I P address of Computer 2 and the source I P address of Computer 1.&#10;" title="How MAC addresses are used in an internetwork"/>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198497" y="1451961"/>
            <a:ext cx="5795005" cy="3966574"/>
          </a:xfrm>
        </p:spPr>
      </p:pic>
    </p:spTree>
    <p:extLst>
      <p:ext uri="{BB962C8B-B14F-4D97-AF65-F5344CB8AC3E}">
        <p14:creationId xmlns:p14="http://schemas.microsoft.com/office/powerpoint/2010/main" val="3887830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Protocols at the Internetwork </a:t>
            </a:r>
            <a:r>
              <a:rPr lang="en-US" altLang="zh-CN" dirty="0" smtClean="0"/>
              <a:t>Layer</a:t>
            </a:r>
            <a:endParaRPr lang="zh-CN" altLang="en-US" dirty="0"/>
          </a:p>
        </p:txBody>
      </p:sp>
      <p:sp>
        <p:nvSpPr>
          <p:cNvPr id="3" name="Text Placeholder 2"/>
          <p:cNvSpPr>
            <a:spLocks noGrp="1"/>
          </p:cNvSpPr>
          <p:nvPr>
            <p:ph type="body" sz="quarter" idx="17"/>
          </p:nvPr>
        </p:nvSpPr>
        <p:spPr/>
        <p:txBody>
          <a:bodyPr/>
          <a:lstStyle/>
          <a:p>
            <a:r>
              <a:rPr lang="en-US" altLang="zh-CN" dirty="0" smtClean="0"/>
              <a:t>Internet Control Message Protocol</a:t>
            </a:r>
          </a:p>
          <a:p>
            <a:pPr lvl="1"/>
            <a:r>
              <a:rPr lang="en-US" altLang="zh-CN" b="1" dirty="0" smtClean="0">
                <a:latin typeface="Arial" panose="020B0604020202020204" pitchFamily="34" charset="0"/>
              </a:rPr>
              <a:t>Internet Control Message Protocol </a:t>
            </a:r>
            <a:r>
              <a:rPr lang="en-US" altLang="zh-CN" dirty="0" smtClean="0">
                <a:latin typeface="Arial" panose="020B0604020202020204" pitchFamily="34" charset="0"/>
              </a:rPr>
              <a:t>(</a:t>
            </a:r>
            <a:r>
              <a:rPr lang="en-US" altLang="zh-CN" b="1" dirty="0" smtClean="0">
                <a:latin typeface="Arial" panose="020B0604020202020204" pitchFamily="34" charset="0"/>
              </a:rPr>
              <a:t>ICMP</a:t>
            </a:r>
            <a:r>
              <a:rPr lang="en-US" altLang="zh-CN" dirty="0" smtClean="0">
                <a:latin typeface="Arial" panose="020B0604020202020204" pitchFamily="34" charset="0"/>
              </a:rPr>
              <a:t>) is used </a:t>
            </a:r>
            <a:r>
              <a:rPr lang="en-US" altLang="zh-CN" dirty="0">
                <a:latin typeface="Arial" panose="020B0604020202020204" pitchFamily="34" charset="0"/>
              </a:rPr>
              <a:t>to send </a:t>
            </a:r>
            <a:r>
              <a:rPr lang="en-US" altLang="zh-CN" dirty="0" smtClean="0">
                <a:latin typeface="Arial" panose="020B0604020202020204" pitchFamily="34" charset="0"/>
              </a:rPr>
              <a:t>error, status, </a:t>
            </a:r>
            <a:r>
              <a:rPr lang="en-US" altLang="zh-CN" dirty="0">
                <a:latin typeface="Arial" panose="020B0604020202020204" pitchFamily="34" charset="0"/>
              </a:rPr>
              <a:t>and control messages between systems or devices</a:t>
            </a:r>
          </a:p>
          <a:p>
            <a:pPr lvl="1"/>
            <a:r>
              <a:rPr lang="en-US" altLang="zh-CN" dirty="0" smtClean="0">
                <a:latin typeface="Arial" panose="020B0604020202020204" pitchFamily="34" charset="0"/>
              </a:rPr>
              <a:t>ICMP is a specialized </a:t>
            </a:r>
            <a:r>
              <a:rPr lang="en-US" altLang="zh-CN" dirty="0">
                <a:latin typeface="Arial" panose="020B0604020202020204" pitchFamily="34" charset="0"/>
              </a:rPr>
              <a:t>IP packet with its own header</a:t>
            </a:r>
          </a:p>
          <a:p>
            <a:pPr lvl="1"/>
            <a:r>
              <a:rPr lang="en-US" altLang="zh-CN" dirty="0" smtClean="0">
                <a:latin typeface="Arial" panose="020B0604020202020204" pitchFamily="34" charset="0"/>
              </a:rPr>
              <a:t>The </a:t>
            </a:r>
            <a:r>
              <a:rPr lang="en-US" altLang="zh-CN" b="1" dirty="0" smtClean="0">
                <a:latin typeface="Courier New" panose="02070309020205020404" pitchFamily="49" charset="0"/>
                <a:cs typeface="Courier New" panose="02070309020205020404" pitchFamily="49" charset="0"/>
              </a:rPr>
              <a:t>ping</a:t>
            </a:r>
            <a:r>
              <a:rPr lang="en-US" altLang="zh-CN" dirty="0" smtClean="0">
                <a:latin typeface="Arial" panose="020B0604020202020204" pitchFamily="34" charset="0"/>
              </a:rPr>
              <a:t> </a:t>
            </a:r>
            <a:r>
              <a:rPr lang="en-US" altLang="zh-CN" dirty="0">
                <a:latin typeface="Arial" panose="020B0604020202020204" pitchFamily="34" charset="0"/>
              </a:rPr>
              <a:t>program uses ICMP Echo packets to request a response from another computer or to verify whether it is available for communication</a:t>
            </a:r>
          </a:p>
          <a:p>
            <a:pPr lvl="1"/>
            <a:r>
              <a:rPr lang="en-US" altLang="zh-CN" dirty="0">
                <a:latin typeface="Arial" panose="020B0604020202020204" pitchFamily="34" charset="0"/>
              </a:rPr>
              <a:t>A ICMP </a:t>
            </a:r>
            <a:r>
              <a:rPr lang="en-US" altLang="zh-CN" dirty="0" smtClean="0">
                <a:latin typeface="Arial" panose="020B0604020202020204" pitchFamily="34" charset="0"/>
              </a:rPr>
              <a:t>Echo Reply packet </a:t>
            </a:r>
            <a:r>
              <a:rPr lang="en-US" altLang="zh-CN" dirty="0">
                <a:latin typeface="Arial" panose="020B0604020202020204" pitchFamily="34" charset="0"/>
              </a:rPr>
              <a:t>indicates whether the host is reachable and how long the message’s round trip from sender to receiver took</a:t>
            </a:r>
          </a:p>
          <a:p>
            <a:pPr lvl="1"/>
            <a:r>
              <a:rPr lang="en-US" altLang="zh-CN" dirty="0" smtClean="0">
                <a:latin typeface="Arial" panose="020B0604020202020204" pitchFamily="34" charset="0"/>
              </a:rPr>
              <a:t>The </a:t>
            </a:r>
            <a:r>
              <a:rPr lang="en-US" altLang="zh-CN" b="1" dirty="0" smtClean="0">
                <a:latin typeface="Courier New" panose="02070309020205020404" pitchFamily="49" charset="0"/>
                <a:cs typeface="Courier New" panose="02070309020205020404" pitchFamily="49" charset="0"/>
              </a:rPr>
              <a:t>tracert</a:t>
            </a:r>
            <a:r>
              <a:rPr lang="en-US" altLang="zh-CN" dirty="0" smtClean="0">
                <a:latin typeface="Arial" panose="020B0604020202020204" pitchFamily="34" charset="0"/>
              </a:rPr>
              <a:t> program uses ICMP Echo packets to determine the route a packet takes through an internetwork</a:t>
            </a:r>
            <a:endParaRPr lang="en-US" altLang="zh-CN" dirty="0">
              <a:latin typeface="Arial" panose="020B0604020202020204" pitchFamily="34" charset="0"/>
            </a:endParaRPr>
          </a:p>
          <a:p>
            <a:pPr lvl="1"/>
            <a:endParaRPr lang="en-US" altLang="zh-CN" i="1"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4101320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Protocols at the Internetwork </a:t>
            </a:r>
            <a:r>
              <a:rPr lang="en-US" altLang="zh-CN" dirty="0" smtClean="0"/>
              <a:t>Layer</a:t>
            </a:r>
            <a:endParaRPr lang="zh-CN" altLang="en-US" dirty="0"/>
          </a:p>
        </p:txBody>
      </p:sp>
      <p:sp>
        <p:nvSpPr>
          <p:cNvPr id="3" name="Text Placeholder 2"/>
          <p:cNvSpPr>
            <a:spLocks noGrp="1"/>
          </p:cNvSpPr>
          <p:nvPr>
            <p:ph type="body" sz="quarter" idx="17"/>
          </p:nvPr>
        </p:nvSpPr>
        <p:spPr/>
        <p:txBody>
          <a:bodyPr/>
          <a:lstStyle/>
          <a:p>
            <a:r>
              <a:rPr lang="en-US" altLang="zh-CN" dirty="0" smtClean="0"/>
              <a:t>Internet Protocol Security</a:t>
            </a:r>
          </a:p>
          <a:p>
            <a:pPr lvl="1"/>
            <a:r>
              <a:rPr lang="en-US" altLang="zh-CN" b="1" dirty="0" smtClean="0">
                <a:latin typeface="Arial" panose="020B0604020202020204" pitchFamily="34" charset="0"/>
              </a:rPr>
              <a:t>Internet Protocol Security </a:t>
            </a:r>
            <a:r>
              <a:rPr lang="en-US" altLang="zh-CN" dirty="0" smtClean="0">
                <a:latin typeface="Arial" panose="020B0604020202020204" pitchFamily="34" charset="0"/>
              </a:rPr>
              <a:t>(</a:t>
            </a:r>
            <a:r>
              <a:rPr lang="en-US" altLang="zh-CN" b="1" dirty="0" smtClean="0">
                <a:latin typeface="Arial" panose="020B0604020202020204" pitchFamily="34" charset="0"/>
              </a:rPr>
              <a:t>IPsec</a:t>
            </a:r>
            <a:r>
              <a:rPr lang="en-US" altLang="zh-CN" dirty="0" smtClean="0">
                <a:latin typeface="Arial" panose="020B0604020202020204" pitchFamily="34" charset="0"/>
              </a:rPr>
              <a:t>) works </a:t>
            </a:r>
            <a:r>
              <a:rPr lang="en-US" altLang="zh-CN" dirty="0">
                <a:latin typeface="Arial" panose="020B0604020202020204" pitchFamily="34" charset="0"/>
              </a:rPr>
              <a:t>with IPv4 to ensure secure delivery of packets</a:t>
            </a:r>
          </a:p>
          <a:p>
            <a:pPr lvl="1"/>
            <a:r>
              <a:rPr lang="en-US" altLang="zh-CN" dirty="0">
                <a:latin typeface="Arial" panose="020B0604020202020204" pitchFamily="34" charset="0"/>
              </a:rPr>
              <a:t>IPsec can be used to secure sensitive network transmissions between computers </a:t>
            </a:r>
            <a:r>
              <a:rPr lang="en-US" altLang="zh-CN" dirty="0" smtClean="0">
                <a:latin typeface="Arial" panose="020B0604020202020204" pitchFamily="34" charset="0"/>
              </a:rPr>
              <a:t>that need </a:t>
            </a:r>
            <a:r>
              <a:rPr lang="en-US" altLang="zh-CN" dirty="0">
                <a:latin typeface="Arial" panose="020B0604020202020204" pitchFamily="34" charset="0"/>
              </a:rPr>
              <a:t>extra security</a:t>
            </a:r>
          </a:p>
          <a:p>
            <a:pPr lvl="1"/>
            <a:r>
              <a:rPr lang="en-US" altLang="zh-CN" dirty="0" smtClean="0">
                <a:latin typeface="Arial" panose="020B0604020202020204" pitchFamily="34" charset="0"/>
              </a:rPr>
              <a:t>This protocol provides </a:t>
            </a:r>
            <a:r>
              <a:rPr lang="en-US" altLang="zh-CN" dirty="0">
                <a:latin typeface="Arial" panose="020B0604020202020204" pitchFamily="34" charset="0"/>
              </a:rPr>
              <a:t>security by using authentication and encryption</a:t>
            </a:r>
          </a:p>
          <a:p>
            <a:pPr lvl="1"/>
            <a:r>
              <a:rPr lang="en-US" altLang="zh-CN" dirty="0" smtClean="0">
                <a:latin typeface="Arial" panose="020B0604020202020204" pitchFamily="34" charset="0"/>
              </a:rPr>
              <a:t>IPsec requires </a:t>
            </a:r>
            <a:r>
              <a:rPr lang="en-US" altLang="zh-CN" dirty="0">
                <a:latin typeface="Arial" panose="020B0604020202020204" pitchFamily="34" charset="0"/>
              </a:rPr>
              <a:t>additional network/computer </a:t>
            </a:r>
            <a:r>
              <a:rPr lang="en-US" altLang="zh-CN" dirty="0" smtClean="0">
                <a:latin typeface="Arial" panose="020B0604020202020204" pitchFamily="34" charset="0"/>
              </a:rPr>
              <a:t>resources, so it should </a:t>
            </a:r>
            <a:r>
              <a:rPr lang="en-US" altLang="zh-CN" dirty="0">
                <a:latin typeface="Arial" panose="020B0604020202020204" pitchFamily="34" charset="0"/>
              </a:rPr>
              <a:t>be enabled only for highly sensitive communication and in environments where security risks are high</a:t>
            </a:r>
          </a:p>
          <a:p>
            <a:pPr lvl="1"/>
            <a:endParaRPr lang="en-US" altLang="zh-CN" dirty="0">
              <a:latin typeface="Arial" panose="020B0604020202020204" pitchFamily="34" charset="0"/>
            </a:endParaRPr>
          </a:p>
          <a:p>
            <a:pPr lvl="1"/>
            <a:endParaRPr lang="en-US" altLang="zh-CN" i="1"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351486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SG" dirty="0" smtClean="0"/>
              <a:t>TCP/IP</a:t>
            </a:r>
            <a:endParaRPr lang="en-SG" dirty="0"/>
          </a:p>
        </p:txBody>
      </p:sp>
      <p:sp>
        <p:nvSpPr>
          <p:cNvPr id="4" name="Title 3"/>
          <p:cNvSpPr>
            <a:spLocks noGrp="1"/>
          </p:cNvSpPr>
          <p:nvPr>
            <p:ph type="title"/>
          </p:nvPr>
        </p:nvSpPr>
        <p:spPr>
          <a:xfrm>
            <a:off x="3996910" y="4035474"/>
            <a:ext cx="7158770" cy="672105"/>
          </a:xfrm>
        </p:spPr>
        <p:txBody>
          <a:bodyPr/>
          <a:lstStyle/>
          <a:p>
            <a:r>
              <a:rPr lang="en-SG" dirty="0" smtClean="0"/>
              <a:t>Network Access Layer</a:t>
            </a:r>
            <a:endParaRPr lang="en-SG" dirty="0"/>
          </a:p>
        </p:txBody>
      </p:sp>
    </p:spTree>
    <p:extLst>
      <p:ext uri="{BB962C8B-B14F-4D97-AF65-F5344CB8AC3E}">
        <p14:creationId xmlns:p14="http://schemas.microsoft.com/office/powerpoint/2010/main" val="402710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 Access Layer</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Some tasks performed by the Network access layer:</a:t>
            </a:r>
          </a:p>
          <a:p>
            <a:pPr lvl="1"/>
            <a:r>
              <a:rPr lang="en-US" altLang="zh-CN" dirty="0" smtClean="0">
                <a:latin typeface="Arial" panose="020B0604020202020204" pitchFamily="34" charset="0"/>
              </a:rPr>
              <a:t>Provides </a:t>
            </a:r>
            <a:r>
              <a:rPr lang="en-US" altLang="zh-CN" dirty="0">
                <a:latin typeface="Arial" panose="020B0604020202020204" pitchFamily="34" charset="0"/>
              </a:rPr>
              <a:t>a physical (MAC) address for the network interface</a:t>
            </a:r>
          </a:p>
          <a:p>
            <a:pPr lvl="1"/>
            <a:r>
              <a:rPr lang="en-US" altLang="zh-CN" dirty="0">
                <a:latin typeface="Arial" panose="020B0604020202020204" pitchFamily="34" charset="0"/>
              </a:rPr>
              <a:t>Verifies incoming frames have the correct destination MAC address</a:t>
            </a:r>
          </a:p>
          <a:p>
            <a:pPr lvl="1"/>
            <a:r>
              <a:rPr lang="en-US" altLang="zh-CN" dirty="0">
                <a:latin typeface="Arial" panose="020B0604020202020204" pitchFamily="34" charset="0"/>
              </a:rPr>
              <a:t>Defines and follows media access rules</a:t>
            </a:r>
          </a:p>
          <a:p>
            <a:pPr lvl="1"/>
            <a:r>
              <a:rPr lang="en-US" altLang="zh-CN" dirty="0">
                <a:latin typeface="Arial" panose="020B0604020202020204" pitchFamily="34" charset="0"/>
              </a:rPr>
              <a:t>Receives packets from the Internetwork layer and encapsulates them to create frames</a:t>
            </a:r>
          </a:p>
          <a:p>
            <a:pPr lvl="1"/>
            <a:r>
              <a:rPr lang="en-US" altLang="zh-CN" dirty="0" smtClean="0">
                <a:latin typeface="Arial" panose="020B0604020202020204" pitchFamily="34" charset="0"/>
              </a:rPr>
              <a:t>De-encapsulates </a:t>
            </a:r>
            <a:r>
              <a:rPr lang="en-US" altLang="zh-CN" dirty="0">
                <a:latin typeface="Arial" panose="020B0604020202020204" pitchFamily="34" charset="0"/>
              </a:rPr>
              <a:t>received frames and sends the resulting packets to the Internetwork layer</a:t>
            </a:r>
          </a:p>
          <a:p>
            <a:pPr lvl="1"/>
            <a:r>
              <a:rPr lang="en-US" altLang="zh-CN" dirty="0" smtClean="0">
                <a:latin typeface="Arial" panose="020B0604020202020204" pitchFamily="34" charset="0"/>
              </a:rPr>
              <a:t>Often provides </a:t>
            </a:r>
            <a:r>
              <a:rPr lang="en-US" altLang="zh-CN" dirty="0">
                <a:latin typeface="Arial" panose="020B0604020202020204" pitchFamily="34" charset="0"/>
              </a:rPr>
              <a:t>frame error detection </a:t>
            </a:r>
            <a:r>
              <a:rPr lang="en-US" altLang="zh-CN" dirty="0" smtClean="0">
                <a:latin typeface="Arial" panose="020B0604020202020204" pitchFamily="34" charset="0"/>
              </a:rPr>
              <a:t>in the form of a CRC code </a:t>
            </a:r>
            <a:endParaRPr lang="en-US" altLang="zh-CN" dirty="0">
              <a:latin typeface="Arial" panose="020B0604020202020204" pitchFamily="34" charset="0"/>
            </a:endParaRPr>
          </a:p>
          <a:p>
            <a:pPr lvl="1"/>
            <a:r>
              <a:rPr lang="en-US" altLang="zh-CN" dirty="0">
                <a:latin typeface="Arial" panose="020B0604020202020204" pitchFamily="34" charset="0"/>
              </a:rPr>
              <a:t>Transmits and receives bit signals</a:t>
            </a:r>
          </a:p>
          <a:p>
            <a:pPr lvl="1"/>
            <a:r>
              <a:rPr lang="en-US" altLang="zh-CN" dirty="0">
                <a:latin typeface="Arial" panose="020B0604020202020204" pitchFamily="34" charset="0"/>
              </a:rPr>
              <a:t>Defines the signaling needed to transmit bits, whether electrical, light pulses, or radio waves</a:t>
            </a:r>
          </a:p>
          <a:p>
            <a:pPr lvl="1"/>
            <a:r>
              <a:rPr lang="en-US" altLang="zh-CN" dirty="0">
                <a:latin typeface="Arial" panose="020B0604020202020204" pitchFamily="34" charset="0"/>
              </a:rPr>
              <a:t>Defines the media and connectors needed to make a physical network connection</a:t>
            </a:r>
          </a:p>
          <a:p>
            <a:endParaRPr lang="zh-CN" altLang="en-US" dirty="0"/>
          </a:p>
        </p:txBody>
      </p:sp>
    </p:spTree>
    <p:extLst>
      <p:ext uri="{BB962C8B-B14F-4D97-AF65-F5344CB8AC3E}">
        <p14:creationId xmlns:p14="http://schemas.microsoft.com/office/powerpoint/2010/main" val="299920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SG" dirty="0" smtClean="0"/>
              <a:t>TCP/IP</a:t>
            </a:r>
            <a:endParaRPr lang="en-SG" dirty="0"/>
          </a:p>
        </p:txBody>
      </p:sp>
      <p:sp>
        <p:nvSpPr>
          <p:cNvPr id="4" name="Title 3"/>
          <p:cNvSpPr>
            <a:spLocks noGrp="1"/>
          </p:cNvSpPr>
          <p:nvPr>
            <p:ph type="title"/>
          </p:nvPr>
        </p:nvSpPr>
        <p:spPr/>
        <p:txBody>
          <a:bodyPr/>
          <a:lstStyle/>
          <a:p>
            <a:r>
              <a:rPr lang="en-SG" dirty="0" smtClean="0"/>
              <a:t>Transport Layer</a:t>
            </a:r>
            <a:endParaRPr lang="en-SG" dirty="0"/>
          </a:p>
        </p:txBody>
      </p:sp>
    </p:spTree>
    <p:extLst>
      <p:ext uri="{BB962C8B-B14F-4D97-AF65-F5344CB8AC3E}">
        <p14:creationId xmlns:p14="http://schemas.microsoft.com/office/powerpoint/2010/main" val="749425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a:t>
            </a:r>
            <a:r>
              <a:rPr lang="en-US" altLang="zh-CN" dirty="0" smtClean="0"/>
              <a:t>Access Layer</a:t>
            </a:r>
            <a:endParaRPr lang="zh-CN" altLang="en-US" dirty="0"/>
          </a:p>
        </p:txBody>
      </p:sp>
      <p:pic>
        <p:nvPicPr>
          <p:cNvPr id="5" name="Picture Placeholder 4" descr="An H T T P message that’s now a frame and ready for delivery. The Network access layer adds a frame header with the destination and source MAC addresses and frame trailer with a C R C to the packet received from the Internetwork layer. he H T T P data is GET H T T P 1.1 w w w dot Cengage dot com. The T C P header has information, Source Port: 4921 and Destination Port: 80. The I P header contains the Destination I P and the Source I P. The frame header has the destination and source MAC addresses. The frame trailer at the end of the frame has a C R C.&#10;" title="An HTTP message that's now a frame and ready for delivery"/>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776279" y="2670383"/>
            <a:ext cx="8639442" cy="1380755"/>
          </a:xfrm>
        </p:spPr>
      </p:pic>
    </p:spTree>
    <p:extLst>
      <p:ext uri="{BB962C8B-B14F-4D97-AF65-F5344CB8AC3E}">
        <p14:creationId xmlns:p14="http://schemas.microsoft.com/office/powerpoint/2010/main" val="1878111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Text Placeholder 2"/>
          <p:cNvSpPr>
            <a:spLocks noGrp="1"/>
          </p:cNvSpPr>
          <p:nvPr>
            <p:ph type="body" sz="quarter" idx="17"/>
          </p:nvPr>
        </p:nvSpPr>
        <p:spPr>
          <a:xfrm>
            <a:off x="740228" y="1314103"/>
            <a:ext cx="10711543" cy="4394200"/>
          </a:xfrm>
        </p:spPr>
        <p:txBody>
          <a:bodyPr>
            <a:normAutofit fontScale="92500" lnSpcReduction="10000"/>
          </a:bodyPr>
          <a:lstStyle/>
          <a:p>
            <a:r>
              <a:rPr lang="en-US" altLang="zh-CN" dirty="0">
                <a:latin typeface="Arial" panose="020B0604020202020204" pitchFamily="34" charset="0"/>
              </a:rPr>
              <a:t>TCP/IP is the main protocol suite used in </a:t>
            </a:r>
            <a:r>
              <a:rPr lang="en-US" altLang="zh-CN" dirty="0" smtClean="0">
                <a:latin typeface="Arial" panose="020B0604020202020204" pitchFamily="34" charset="0"/>
              </a:rPr>
              <a:t>networks</a:t>
            </a:r>
          </a:p>
          <a:p>
            <a:pPr lvl="1"/>
            <a:r>
              <a:rPr lang="en-US" altLang="zh-CN" dirty="0" smtClean="0">
                <a:latin typeface="Arial" panose="020B0604020202020204" pitchFamily="34" charset="0"/>
              </a:rPr>
              <a:t>TCP/IP takes a layered approach and is organized in four layers</a:t>
            </a:r>
            <a:endParaRPr lang="en-US" altLang="zh-CN" dirty="0">
              <a:latin typeface="Arial" panose="020B0604020202020204" pitchFamily="34" charset="0"/>
            </a:endParaRPr>
          </a:p>
          <a:p>
            <a:r>
              <a:rPr lang="en-US" altLang="zh-CN" dirty="0" smtClean="0">
                <a:latin typeface="Arial" panose="020B0604020202020204" pitchFamily="34" charset="0"/>
              </a:rPr>
              <a:t>The </a:t>
            </a:r>
            <a:r>
              <a:rPr lang="en-US" altLang="zh-CN" dirty="0">
                <a:latin typeface="Arial" panose="020B0604020202020204" pitchFamily="34" charset="0"/>
              </a:rPr>
              <a:t>Transport layer provides reliability and works with segments (TCP) and datagrams (UDP</a:t>
            </a:r>
            <a:r>
              <a:rPr lang="en-US" altLang="zh-CN" dirty="0" smtClean="0">
                <a:latin typeface="Arial" panose="020B0604020202020204" pitchFamily="34" charset="0"/>
              </a:rPr>
              <a:t>)</a:t>
            </a:r>
          </a:p>
          <a:p>
            <a:pPr lvl="1"/>
            <a:r>
              <a:rPr lang="en-US" altLang="zh-CN" dirty="0" smtClean="0">
                <a:latin typeface="Arial" panose="020B0604020202020204" pitchFamily="34" charset="0"/>
              </a:rPr>
              <a:t>Transport-layer protocols supply a header field to identify the Application layer and provide reliability and flow control</a:t>
            </a:r>
          </a:p>
          <a:p>
            <a:r>
              <a:rPr lang="en-US" altLang="zh-CN" dirty="0">
                <a:latin typeface="Arial" panose="020B0604020202020204" pitchFamily="34" charset="0"/>
              </a:rPr>
              <a:t>The Internetwork layer is where most network configuration occurs and is composed of IP, ICMP, and ARP</a:t>
            </a:r>
          </a:p>
          <a:p>
            <a:pPr lvl="1"/>
            <a:r>
              <a:rPr lang="en-US" altLang="zh-CN" dirty="0">
                <a:latin typeface="Arial" panose="020B0604020202020204" pitchFamily="34" charset="0"/>
              </a:rPr>
              <a:t>This layer is responsible for four main tasks: defining and verifying IP addresses, routing packets through an internetwork, resolving MAC addresses from IP addresses, and delivering packets efficiently</a:t>
            </a:r>
          </a:p>
          <a:p>
            <a:r>
              <a:rPr lang="en-US" altLang="zh-CN" dirty="0">
                <a:latin typeface="Arial" panose="020B0604020202020204" pitchFamily="34" charset="0"/>
              </a:rPr>
              <a:t>The Network access layer is composed of network technologies, such as Ethernet and WAN technologies</a:t>
            </a:r>
          </a:p>
          <a:p>
            <a:pPr lvl="1"/>
            <a:r>
              <a:rPr lang="en-US" altLang="zh-CN" dirty="0">
                <a:latin typeface="Arial" panose="020B0604020202020204" pitchFamily="34" charset="0"/>
              </a:rPr>
              <a:t>Some tasks performed include providing a physical (MAC) address for the network interface, verifying that incoming frames have the correct destination MAC address, receiving packets from the Internetwork layer and encapsulating them to create frames, and transmitting and receiving bit signals</a:t>
            </a:r>
          </a:p>
          <a:p>
            <a:pPr lvl="1"/>
            <a:endParaRPr lang="en-US" altLang="zh-CN" dirty="0">
              <a:latin typeface="Arial" panose="020B0604020202020204" pitchFamily="34" charset="0"/>
            </a:endParaRPr>
          </a:p>
        </p:txBody>
      </p:sp>
    </p:spTree>
    <p:extLst>
      <p:ext uri="{BB962C8B-B14F-4D97-AF65-F5344CB8AC3E}">
        <p14:creationId xmlns:p14="http://schemas.microsoft.com/office/powerpoint/2010/main" val="424563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Transport-Layer Protocols</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Transport-layer protocols are used with most Application-layer protocols because they:</a:t>
            </a:r>
          </a:p>
          <a:p>
            <a:pPr lvl="1"/>
            <a:r>
              <a:rPr lang="en-US" altLang="zh-CN" dirty="0"/>
              <a:t>Supply a header field to identify the Application layer</a:t>
            </a:r>
          </a:p>
          <a:p>
            <a:pPr lvl="1"/>
            <a:r>
              <a:rPr lang="en-US" altLang="zh-CN" dirty="0"/>
              <a:t>Provide reliability and flow control for applications that typically transfer a large amount of data</a:t>
            </a:r>
          </a:p>
          <a:p>
            <a:endParaRPr lang="zh-CN" altLang="en-US" dirty="0"/>
          </a:p>
        </p:txBody>
      </p:sp>
    </p:spTree>
    <p:extLst>
      <p:ext uri="{BB962C8B-B14F-4D97-AF65-F5344CB8AC3E}">
        <p14:creationId xmlns:p14="http://schemas.microsoft.com/office/powerpoint/2010/main" val="7552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Role of the Transport Layer</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The Transport </a:t>
            </a:r>
            <a:r>
              <a:rPr lang="en-US" altLang="zh-CN" dirty="0">
                <a:latin typeface="Arial" panose="020B0604020202020204" pitchFamily="34" charset="0"/>
              </a:rPr>
              <a:t>layer has two protocols:</a:t>
            </a:r>
          </a:p>
          <a:p>
            <a:pPr lvl="1"/>
            <a:r>
              <a:rPr lang="en-US" altLang="zh-CN" b="1" dirty="0">
                <a:latin typeface="Arial" panose="020B0604020202020204" pitchFamily="34" charset="0"/>
              </a:rPr>
              <a:t>Transmission Control Protocol </a:t>
            </a:r>
            <a:r>
              <a:rPr lang="en-US" altLang="zh-CN" dirty="0">
                <a:latin typeface="Arial" panose="020B0604020202020204" pitchFamily="34" charset="0"/>
              </a:rPr>
              <a:t>(</a:t>
            </a:r>
            <a:r>
              <a:rPr lang="en-US" altLang="zh-CN" b="1" dirty="0">
                <a:latin typeface="Arial" panose="020B0604020202020204" pitchFamily="34" charset="0"/>
              </a:rPr>
              <a:t>TCP</a:t>
            </a:r>
            <a:r>
              <a:rPr lang="en-US" altLang="zh-CN" dirty="0" smtClean="0">
                <a:latin typeface="Arial" panose="020B0604020202020204" pitchFamily="34" charset="0"/>
              </a:rPr>
              <a:t>) is </a:t>
            </a:r>
            <a:r>
              <a:rPr lang="en-US" altLang="zh-CN" dirty="0">
                <a:latin typeface="Arial" panose="020B0604020202020204" pitchFamily="34" charset="0"/>
              </a:rPr>
              <a:t>c</a:t>
            </a:r>
            <a:r>
              <a:rPr lang="en-US" altLang="zh-CN" dirty="0" smtClean="0">
                <a:latin typeface="Arial" panose="020B0604020202020204" pitchFamily="34" charset="0"/>
              </a:rPr>
              <a:t>onnection </a:t>
            </a:r>
            <a:r>
              <a:rPr lang="en-US" altLang="zh-CN" dirty="0">
                <a:latin typeface="Arial" panose="020B0604020202020204" pitchFamily="34" charset="0"/>
              </a:rPr>
              <a:t>oriented and designed for reliable transfer of information in complex internetworks</a:t>
            </a:r>
          </a:p>
          <a:p>
            <a:pPr lvl="1"/>
            <a:r>
              <a:rPr lang="en-US" altLang="zh-CN" b="1" dirty="0">
                <a:latin typeface="Arial" panose="020B0604020202020204" pitchFamily="34" charset="0"/>
              </a:rPr>
              <a:t>User Datagram Protocol </a:t>
            </a:r>
            <a:r>
              <a:rPr lang="en-US" altLang="zh-CN" dirty="0">
                <a:latin typeface="Arial" panose="020B0604020202020204" pitchFamily="34" charset="0"/>
              </a:rPr>
              <a:t>(</a:t>
            </a:r>
            <a:r>
              <a:rPr lang="en-US" altLang="zh-CN" b="1" dirty="0" smtClean="0">
                <a:latin typeface="Arial" panose="020B0604020202020204" pitchFamily="34" charset="0"/>
              </a:rPr>
              <a:t>UDP</a:t>
            </a:r>
            <a:r>
              <a:rPr lang="en-US" altLang="zh-CN" dirty="0" smtClean="0">
                <a:latin typeface="Arial" panose="020B0604020202020204" pitchFamily="34" charset="0"/>
              </a:rPr>
              <a:t>) is connectionless </a:t>
            </a:r>
            <a:r>
              <a:rPr lang="en-US" altLang="zh-CN" dirty="0">
                <a:latin typeface="Arial" panose="020B0604020202020204" pitchFamily="34" charset="0"/>
              </a:rPr>
              <a:t>and designed for efficient communication of generally small amounts of </a:t>
            </a:r>
            <a:r>
              <a:rPr lang="en-US" altLang="zh-CN" dirty="0" smtClean="0">
                <a:latin typeface="Arial" panose="020B0604020202020204" pitchFamily="34" charset="0"/>
              </a:rPr>
              <a:t>data</a:t>
            </a:r>
          </a:p>
          <a:p>
            <a:pPr lvl="1"/>
            <a:endParaRPr lang="en-US" altLang="zh-CN" dirty="0">
              <a:latin typeface="Arial" panose="020B0604020202020204" pitchFamily="34" charset="0"/>
            </a:endParaRPr>
          </a:p>
          <a:p>
            <a:pPr lvl="1"/>
            <a:r>
              <a:rPr lang="en-US" altLang="zh-CN" dirty="0" smtClean="0">
                <a:latin typeface="Arial" panose="020B0604020202020204" pitchFamily="34" charset="0"/>
              </a:rPr>
              <a:t>Both protocols perform the following tasks:</a:t>
            </a:r>
            <a:endParaRPr lang="en-US" altLang="zh-CN" dirty="0">
              <a:latin typeface="Arial" panose="020B0604020202020204" pitchFamily="34" charset="0"/>
            </a:endParaRPr>
          </a:p>
          <a:p>
            <a:pPr lvl="2"/>
            <a:r>
              <a:rPr lang="en-US" altLang="zh-CN" dirty="0">
                <a:latin typeface="Arial" panose="020B0604020202020204" pitchFamily="34" charset="0"/>
              </a:rPr>
              <a:t>Work with segments </a:t>
            </a:r>
            <a:r>
              <a:rPr lang="en-US" altLang="zh-CN" dirty="0" smtClean="0">
                <a:latin typeface="Arial" panose="020B0604020202020204" pitchFamily="34" charset="0"/>
              </a:rPr>
              <a:t>(TCP) or datagrams (UDP)</a:t>
            </a:r>
            <a:endParaRPr lang="en-US" altLang="zh-CN" dirty="0">
              <a:latin typeface="Arial" panose="020B0604020202020204" pitchFamily="34" charset="0"/>
            </a:endParaRPr>
          </a:p>
          <a:p>
            <a:pPr lvl="2"/>
            <a:r>
              <a:rPr lang="en-US" altLang="zh-CN" dirty="0">
                <a:latin typeface="Arial" panose="020B0604020202020204" pitchFamily="34" charset="0"/>
              </a:rPr>
              <a:t>Provide a means to identify the source and destination applications involved in a communication</a:t>
            </a:r>
          </a:p>
          <a:p>
            <a:pPr lvl="2"/>
            <a:r>
              <a:rPr lang="en-US" altLang="zh-CN" dirty="0">
                <a:latin typeface="Arial" panose="020B0604020202020204" pitchFamily="34" charset="0"/>
              </a:rPr>
              <a:t>Protect data with a checksum</a:t>
            </a:r>
          </a:p>
          <a:p>
            <a:endParaRPr lang="zh-CN" altLang="en-US" dirty="0"/>
          </a:p>
        </p:txBody>
      </p:sp>
    </p:spTree>
    <p:extLst>
      <p:ext uri="{BB962C8B-B14F-4D97-AF65-F5344CB8AC3E}">
        <p14:creationId xmlns:p14="http://schemas.microsoft.com/office/powerpoint/2010/main" val="201436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Role of the Transport Layer</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Working with Segments and Datagrams</a:t>
            </a:r>
          </a:p>
          <a:p>
            <a:pPr lvl="1"/>
            <a:r>
              <a:rPr lang="en-US" altLang="zh-CN" dirty="0" smtClean="0">
                <a:latin typeface="Arial" panose="020B0604020202020204" pitchFamily="34" charset="0"/>
              </a:rPr>
              <a:t>TCP works with units </a:t>
            </a:r>
            <a:r>
              <a:rPr lang="en-US" altLang="zh-CN" dirty="0">
                <a:latin typeface="Arial" panose="020B0604020202020204" pitchFamily="34" charset="0"/>
              </a:rPr>
              <a:t>of data called </a:t>
            </a:r>
            <a:r>
              <a:rPr lang="en-US" altLang="zh-CN" dirty="0" smtClean="0">
                <a:latin typeface="Arial" panose="020B0604020202020204" pitchFamily="34" charset="0"/>
              </a:rPr>
              <a:t>“segments” and UDP work with units of data called “datagrams”</a:t>
            </a:r>
            <a:endParaRPr lang="en-US" altLang="zh-CN" dirty="0">
              <a:latin typeface="Arial" panose="020B0604020202020204" pitchFamily="34" charset="0"/>
            </a:endParaRPr>
          </a:p>
          <a:p>
            <a:pPr lvl="1"/>
            <a:r>
              <a:rPr lang="en-US" altLang="zh-CN" dirty="0">
                <a:latin typeface="Arial" panose="020B0604020202020204" pitchFamily="34" charset="0"/>
              </a:rPr>
              <a:t>Both TCP and UDP add a header to data</a:t>
            </a:r>
          </a:p>
          <a:p>
            <a:pPr lvl="1"/>
            <a:r>
              <a:rPr lang="en-US" altLang="zh-CN" dirty="0">
                <a:latin typeface="Arial" panose="020B0604020202020204" pitchFamily="34" charset="0"/>
              </a:rPr>
              <a:t>The Transport-layer protocol then passes the segment to the </a:t>
            </a:r>
            <a:r>
              <a:rPr lang="en-US" altLang="zh-CN" dirty="0" smtClean="0">
                <a:latin typeface="Arial" panose="020B0604020202020204" pitchFamily="34" charset="0"/>
              </a:rPr>
              <a:t>Internetwork-layer </a:t>
            </a:r>
            <a:r>
              <a:rPr lang="en-US" altLang="zh-CN" dirty="0">
                <a:latin typeface="Arial" panose="020B0604020202020204" pitchFamily="34" charset="0"/>
              </a:rPr>
              <a:t>protocol </a:t>
            </a:r>
            <a:r>
              <a:rPr lang="en-US" altLang="zh-CN" dirty="0" smtClean="0">
                <a:latin typeface="Arial" panose="020B0604020202020204" pitchFamily="34" charset="0"/>
              </a:rPr>
              <a:t>(usually IP</a:t>
            </a:r>
            <a:r>
              <a:rPr lang="en-US" altLang="zh-CN" dirty="0">
                <a:latin typeface="Arial" panose="020B0604020202020204" pitchFamily="34" charset="0"/>
              </a:rPr>
              <a:t>)</a:t>
            </a:r>
          </a:p>
          <a:p>
            <a:pPr lvl="1"/>
            <a:r>
              <a:rPr lang="en-US" altLang="zh-CN" dirty="0">
                <a:latin typeface="Arial" panose="020B0604020202020204" pitchFamily="34" charset="0"/>
              </a:rPr>
              <a:t>With incoming data, the </a:t>
            </a:r>
            <a:r>
              <a:rPr lang="en-US" altLang="zh-CN" dirty="0" smtClean="0">
                <a:latin typeface="Arial" panose="020B0604020202020204" pitchFamily="34" charset="0"/>
              </a:rPr>
              <a:t>Internetwork-layer protocol de-encapsulates the packet and forwards the resulting segment or datagram to the Transport-layer protocol</a:t>
            </a:r>
          </a:p>
          <a:p>
            <a:pPr lvl="2"/>
            <a:r>
              <a:rPr lang="en-US" altLang="zh-CN" dirty="0" smtClean="0">
                <a:latin typeface="Arial" panose="020B0604020202020204" pitchFamily="34" charset="0"/>
              </a:rPr>
              <a:t>The Transport-layer protocol </a:t>
            </a:r>
            <a:r>
              <a:rPr lang="en-US" altLang="zh-CN" dirty="0">
                <a:latin typeface="Arial" panose="020B0604020202020204" pitchFamily="34" charset="0"/>
              </a:rPr>
              <a:t>processes it, de-encapsulates </a:t>
            </a:r>
            <a:r>
              <a:rPr lang="en-US" altLang="zh-CN" dirty="0" smtClean="0">
                <a:latin typeface="Arial" panose="020B0604020202020204" pitchFamily="34" charset="0"/>
              </a:rPr>
              <a:t>it, </a:t>
            </a:r>
            <a:r>
              <a:rPr lang="en-US" altLang="zh-CN" dirty="0">
                <a:latin typeface="Arial" panose="020B0604020202020204" pitchFamily="34" charset="0"/>
              </a:rPr>
              <a:t>and sends the resulting data up to the Application layer</a:t>
            </a:r>
          </a:p>
          <a:p>
            <a:pPr lvl="1"/>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175783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Role of the Transport Layer</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Identifying Source and Destination Applications</a:t>
            </a:r>
          </a:p>
          <a:p>
            <a:pPr lvl="1"/>
            <a:r>
              <a:rPr lang="en-US" altLang="zh-CN" dirty="0">
                <a:latin typeface="Arial" panose="020B0604020202020204" pitchFamily="34" charset="0"/>
              </a:rPr>
              <a:t>How do computers keep track of incoming data when a Web browser, email application, chat and a word processing program are all running at the same time?</a:t>
            </a:r>
          </a:p>
          <a:p>
            <a:pPr lvl="1"/>
            <a:r>
              <a:rPr lang="en-US" altLang="zh-CN" dirty="0">
                <a:latin typeface="Arial" panose="020B0604020202020204" pitchFamily="34" charset="0"/>
              </a:rPr>
              <a:t>TCP and UDP use </a:t>
            </a:r>
            <a:r>
              <a:rPr lang="en-US" altLang="zh-CN" b="1" dirty="0">
                <a:latin typeface="Arial" panose="020B0604020202020204" pitchFamily="34" charset="0"/>
              </a:rPr>
              <a:t>port numbers </a:t>
            </a:r>
            <a:r>
              <a:rPr lang="en-US" altLang="zh-CN" dirty="0">
                <a:latin typeface="Arial" panose="020B0604020202020204" pitchFamily="34" charset="0"/>
              </a:rPr>
              <a:t>to specify the source and destination Application-layer protocols</a:t>
            </a:r>
          </a:p>
          <a:p>
            <a:pPr lvl="2"/>
            <a:r>
              <a:rPr lang="en-US" altLang="zh-CN" dirty="0">
                <a:latin typeface="Arial" panose="020B0604020202020204" pitchFamily="34" charset="0"/>
              </a:rPr>
              <a:t>Port numbers are 16-bit values assigned to specific applications running on a computer or network </a:t>
            </a:r>
            <a:r>
              <a:rPr lang="en-US" altLang="zh-CN" dirty="0" smtClean="0">
                <a:latin typeface="Arial" panose="020B0604020202020204" pitchFamily="34" charset="0"/>
              </a:rPr>
              <a:t>device</a:t>
            </a:r>
          </a:p>
          <a:p>
            <a:pPr lvl="2"/>
            <a:r>
              <a:rPr lang="en-US" altLang="zh-CN" dirty="0" smtClean="0">
                <a:latin typeface="Arial" panose="020B0604020202020204" pitchFamily="34" charset="0"/>
              </a:rPr>
              <a:t>The Internet Assigned Numbers Authority (IANA) assigns a dedicated port number to every well-known network service</a:t>
            </a:r>
          </a:p>
          <a:p>
            <a:pPr lvl="1"/>
            <a:endParaRPr lang="en-US" altLang="zh-CN" dirty="0">
              <a:latin typeface="Arial" panose="020B0604020202020204" pitchFamily="34" charset="0"/>
            </a:endParaRPr>
          </a:p>
          <a:p>
            <a:pPr lvl="1">
              <a:buNone/>
            </a:pPr>
            <a:endParaRPr lang="en-US" altLang="zh-CN" dirty="0">
              <a:latin typeface="Arial" panose="020B0604020202020204" pitchFamily="34" charset="0"/>
            </a:endParaRPr>
          </a:p>
          <a:p>
            <a:endParaRPr lang="en-US" altLang="zh-CN" dirty="0">
              <a:latin typeface="Arial" panose="020B0604020202020204" pitchFamily="34" charset="0"/>
            </a:endParaRPr>
          </a:p>
          <a:p>
            <a:pPr lvl="1"/>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57644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Role of the Transport Layer</a:t>
            </a:r>
            <a:endParaRPr lang="zh-CN" altLang="en-US" dirty="0"/>
          </a:p>
        </p:txBody>
      </p:sp>
      <p:sp>
        <p:nvSpPr>
          <p:cNvPr id="3" name="Text Placeholder 2"/>
          <p:cNvSpPr>
            <a:spLocks noGrp="1"/>
          </p:cNvSpPr>
          <p:nvPr>
            <p:ph type="body" sz="quarter" idx="17"/>
          </p:nvPr>
        </p:nvSpPr>
        <p:spPr/>
        <p:txBody>
          <a:bodyPr/>
          <a:lstStyle/>
          <a:p>
            <a:r>
              <a:rPr lang="en-US" altLang="zh-CN" dirty="0" smtClean="0">
                <a:latin typeface="Arial" panose="020B0604020202020204" pitchFamily="34" charset="0"/>
              </a:rPr>
              <a:t>Protecting Data with a Checksum</a:t>
            </a:r>
          </a:p>
          <a:p>
            <a:pPr lvl="1"/>
            <a:r>
              <a:rPr lang="en-US" altLang="zh-CN" dirty="0" smtClean="0">
                <a:latin typeface="Arial" panose="020B0604020202020204" pitchFamily="34" charset="0"/>
              </a:rPr>
              <a:t>To </a:t>
            </a:r>
            <a:r>
              <a:rPr lang="en-US" altLang="zh-CN" dirty="0">
                <a:latin typeface="Arial" panose="020B0604020202020204" pitchFamily="34" charset="0"/>
              </a:rPr>
              <a:t>protect data integrity, TCP and UDP provide a </a:t>
            </a:r>
            <a:r>
              <a:rPr lang="en-US" altLang="zh-CN" b="1" dirty="0">
                <a:latin typeface="Arial" panose="020B0604020202020204" pitchFamily="34" charset="0"/>
              </a:rPr>
              <a:t>checksum</a:t>
            </a:r>
            <a:r>
              <a:rPr lang="en-US" altLang="zh-CN" dirty="0">
                <a:latin typeface="Arial" panose="020B0604020202020204" pitchFamily="34" charset="0"/>
              </a:rPr>
              <a:t> similar to the CRC </a:t>
            </a:r>
            <a:endParaRPr lang="en-US" altLang="zh-CN" dirty="0" smtClean="0">
              <a:latin typeface="Arial" panose="020B0604020202020204" pitchFamily="34" charset="0"/>
            </a:endParaRPr>
          </a:p>
          <a:p>
            <a:pPr lvl="1"/>
            <a:r>
              <a:rPr lang="en-US" altLang="zh-CN" dirty="0" smtClean="0">
                <a:latin typeface="Arial" panose="020B0604020202020204" pitchFamily="34" charset="0"/>
              </a:rPr>
              <a:t>Intermediate </a:t>
            </a:r>
            <a:r>
              <a:rPr lang="en-US" altLang="zh-CN" dirty="0">
                <a:latin typeface="Arial" panose="020B0604020202020204" pitchFamily="34" charset="0"/>
              </a:rPr>
              <a:t>devices don’t recalculate the checksum in the Transport layer so if data corruption occurs during the transmission, the final receiving station detects the checksum error and discards the data</a:t>
            </a:r>
          </a:p>
          <a:p>
            <a:endParaRPr lang="en-US" altLang="zh-CN" dirty="0" smtClean="0">
              <a:latin typeface="Arial" panose="020B0604020202020204" pitchFamily="34" charset="0"/>
            </a:endParaRPr>
          </a:p>
          <a:p>
            <a:pPr lvl="1"/>
            <a:endParaRPr lang="en-US" altLang="zh-CN" dirty="0">
              <a:latin typeface="Arial" panose="020B0604020202020204" pitchFamily="34" charset="0"/>
            </a:endParaRPr>
          </a:p>
          <a:p>
            <a:pPr lvl="1">
              <a:buNone/>
            </a:pPr>
            <a:endParaRPr lang="en-US" altLang="zh-CN" dirty="0">
              <a:latin typeface="Arial" panose="020B0604020202020204" pitchFamily="34" charset="0"/>
            </a:endParaRPr>
          </a:p>
          <a:p>
            <a:endParaRPr lang="en-US" altLang="zh-CN" dirty="0">
              <a:latin typeface="Arial" panose="020B0604020202020204" pitchFamily="34" charset="0"/>
            </a:endParaRPr>
          </a:p>
          <a:p>
            <a:pPr lvl="1"/>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407628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TCP: The Reliable Transport Layer</a:t>
            </a:r>
            <a:endParaRPr lang="zh-CN" altLang="en-US" dirty="0"/>
          </a:p>
        </p:txBody>
      </p:sp>
      <p:sp>
        <p:nvSpPr>
          <p:cNvPr id="3" name="Text Placeholder 2"/>
          <p:cNvSpPr>
            <a:spLocks noGrp="1"/>
          </p:cNvSpPr>
          <p:nvPr>
            <p:ph type="body" sz="quarter" idx="17"/>
          </p:nvPr>
        </p:nvSpPr>
        <p:spPr/>
        <p:txBody>
          <a:bodyPr/>
          <a:lstStyle/>
          <a:p>
            <a:r>
              <a:rPr lang="en-US" altLang="zh-CN" dirty="0">
                <a:latin typeface="Arial" panose="020B0604020202020204" pitchFamily="34" charset="0"/>
              </a:rPr>
              <a:t>If an application requires reliable data transfer, it uses TCP as the Transport-layer protocol</a:t>
            </a:r>
          </a:p>
          <a:p>
            <a:r>
              <a:rPr lang="en-US" altLang="zh-CN" dirty="0">
                <a:latin typeface="Arial" panose="020B0604020202020204" pitchFamily="34" charset="0"/>
              </a:rPr>
              <a:t>TCP provides reliability by using these </a:t>
            </a:r>
            <a:r>
              <a:rPr lang="en-US" altLang="zh-CN" dirty="0" smtClean="0">
                <a:latin typeface="Arial" panose="020B0604020202020204" pitchFamily="34" charset="0"/>
              </a:rPr>
              <a:t>features that aren’t available in UDP:</a:t>
            </a:r>
            <a:endParaRPr lang="en-US" altLang="zh-CN" dirty="0">
              <a:latin typeface="Arial" panose="020B0604020202020204" pitchFamily="34" charset="0"/>
            </a:endParaRPr>
          </a:p>
          <a:p>
            <a:pPr lvl="1"/>
            <a:r>
              <a:rPr lang="en-US" altLang="zh-CN" dirty="0">
                <a:latin typeface="Arial" panose="020B0604020202020204" pitchFamily="34" charset="0"/>
              </a:rPr>
              <a:t>Establishing a connection</a:t>
            </a:r>
          </a:p>
          <a:p>
            <a:pPr lvl="1"/>
            <a:r>
              <a:rPr lang="en-US" altLang="zh-CN" dirty="0">
                <a:latin typeface="Arial" panose="020B0604020202020204" pitchFamily="34" charset="0"/>
              </a:rPr>
              <a:t>Segmenting large chunks of data </a:t>
            </a:r>
          </a:p>
          <a:p>
            <a:pPr lvl="1"/>
            <a:r>
              <a:rPr lang="en-US" altLang="zh-CN" dirty="0">
                <a:latin typeface="Arial" panose="020B0604020202020204" pitchFamily="34" charset="0"/>
              </a:rPr>
              <a:t>Ensuring flow control with acknowledgements</a:t>
            </a:r>
          </a:p>
          <a:p>
            <a:r>
              <a:rPr lang="en-US" altLang="zh-CN" dirty="0">
                <a:latin typeface="Arial" panose="020B0604020202020204" pitchFamily="34" charset="0"/>
              </a:rPr>
              <a:t>TCP is a connection-oriented protocol</a:t>
            </a:r>
          </a:p>
          <a:p>
            <a:pPr lvl="1"/>
            <a:r>
              <a:rPr lang="en-US" altLang="zh-CN" dirty="0">
                <a:latin typeface="Arial" panose="020B0604020202020204" pitchFamily="34" charset="0"/>
              </a:rPr>
              <a:t>It establishes a connection with the destination, data is transferred, and the connection is broken</a:t>
            </a:r>
          </a:p>
          <a:p>
            <a:endParaRPr lang="zh-CN" altLang="en-US" dirty="0"/>
          </a:p>
        </p:txBody>
      </p:sp>
    </p:spTree>
    <p:extLst>
      <p:ext uri="{BB962C8B-B14F-4D97-AF65-F5344CB8AC3E}">
        <p14:creationId xmlns:p14="http://schemas.microsoft.com/office/powerpoint/2010/main" val="172870660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9ea823494502e53152d8584c0cc8772">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7cfbba57d59d7688cb9813f782b3007f"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JobAid"/>
          <xsd:enumeration value="Policy"/>
          <xsd:enumeration value="Presentation"/>
          <xsd:enumeration value="Process"/>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_x0020_Type xmlns="cb2c73f9-b1ae-4d74-94e3-1ed1189efdaa" xsi:nil="true"/>
    <SharedWithUsers xmlns="aeb4a7c9-bc69-4a98-84ec-5a35baeb84bb">
      <UserInfo>
        <DisplayName/>
        <AccountId xsi:nil="true"/>
        <AccountType/>
      </UserInfo>
    </SharedWithUsers>
  </documentManagement>
</p:properties>
</file>

<file path=customXml/itemProps1.xml><?xml version="1.0" encoding="utf-8"?>
<ds:datastoreItem xmlns:ds="http://schemas.openxmlformats.org/officeDocument/2006/customXml" ds:itemID="{5823FA69-F723-4B34-AA3B-4CC1A67AD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purl.org/dc/dcmitype/"/>
    <ds:schemaRef ds:uri="http://purl.org/dc/terms/"/>
    <ds:schemaRef ds:uri="http://schemas.microsoft.com/office/2006/documentManagement/types"/>
    <ds:schemaRef ds:uri="aeb4a7c9-bc69-4a98-84ec-5a35baeb84bb"/>
    <ds:schemaRef ds:uri="cb2c73f9-b1ae-4d74-94e3-1ed1189efd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10816</TotalTime>
  <Words>1894</Words>
  <Application>Microsoft Office PowerPoint</Application>
  <PresentationFormat>Widescreen</PresentationFormat>
  <Paragraphs>190</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Arial</vt:lpstr>
      <vt:lpstr>Calibri</vt:lpstr>
      <vt:lpstr>Courier New</vt:lpstr>
      <vt:lpstr>DengXian</vt:lpstr>
      <vt:lpstr>Helvetica</vt:lpstr>
      <vt:lpstr>LucidaGrande</vt:lpstr>
      <vt:lpstr>Open Sans</vt:lpstr>
      <vt:lpstr>Summer Font</vt:lpstr>
      <vt:lpstr>Wingdings</vt:lpstr>
      <vt:lpstr>Office Theme</vt:lpstr>
      <vt:lpstr>Network Protocols</vt:lpstr>
      <vt:lpstr>Learning Outcomes</vt:lpstr>
      <vt:lpstr>Transport Layer</vt:lpstr>
      <vt:lpstr>Transport-Layer Protocols</vt:lpstr>
      <vt:lpstr>Role of the Transport Layer</vt:lpstr>
      <vt:lpstr>Role of the Transport Layer</vt:lpstr>
      <vt:lpstr>Role of the Transport Layer</vt:lpstr>
      <vt:lpstr>Role of the Transport Layer</vt:lpstr>
      <vt:lpstr>TCP: The Reliable Transport Layer</vt:lpstr>
      <vt:lpstr>TCP: The Reliable Transport Layer</vt:lpstr>
      <vt:lpstr>TCP: The Reliable Transport Layer</vt:lpstr>
      <vt:lpstr>TCP: The Reliable Transport Layer</vt:lpstr>
      <vt:lpstr>Internetwork Layer</vt:lpstr>
      <vt:lpstr>Internetwork-Layer Protocols</vt:lpstr>
      <vt:lpstr>Defines and Verifies IP Addresses</vt:lpstr>
      <vt:lpstr>Routes Packets through an Internetwork</vt:lpstr>
      <vt:lpstr>Resolves MAC Addresses from IP Addresses</vt:lpstr>
      <vt:lpstr>Delivers Packets Efficiently</vt:lpstr>
      <vt:lpstr>Protocols at the Internetwork Layer</vt:lpstr>
      <vt:lpstr>Protocols at the Internetwork Layer</vt:lpstr>
      <vt:lpstr>Protocols at the Internetwork Layer</vt:lpstr>
      <vt:lpstr>Protocols at the Internetwork Layer</vt:lpstr>
      <vt:lpstr>Protocols at the Internetwork Layer</vt:lpstr>
      <vt:lpstr>Protocols at the Internetwork Layer</vt:lpstr>
      <vt:lpstr>Protocols at the Internetwork Layer</vt:lpstr>
      <vt:lpstr>Protocols at the Internetwork Layer</vt:lpstr>
      <vt:lpstr>Protocols at the Internetwork Layer</vt:lpstr>
      <vt:lpstr>Network Access Layer</vt:lpstr>
      <vt:lpstr>Network Access Layer</vt:lpstr>
      <vt:lpstr>Network Access Layer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Greenhouse, Brooke</dc:creator>
  <cp:lastModifiedBy>Soh Yong Sheng</cp:lastModifiedBy>
  <cp:revision>309</cp:revision>
  <cp:lastPrinted>2016-10-03T15:29:39Z</cp:lastPrinted>
  <dcterms:created xsi:type="dcterms:W3CDTF">2018-10-31T14:29:44Z</dcterms:created>
  <dcterms:modified xsi:type="dcterms:W3CDTF">2023-09-25T07:23:07Z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AdHocReviewCycleID">
    <vt:i4>2137869598</vt:i4>
  </property>
  <property fmtid="{D5CDD505-2E9C-101B-9397-08002B2CF9AE}" pid="15" name="_NewReviewCycle">
    <vt:lpwstr/>
  </property>
  <property fmtid="{D5CDD505-2E9C-101B-9397-08002B2CF9AE}" pid="16" name="_EmailSubject">
    <vt:lpwstr>PPT information</vt:lpwstr>
  </property>
  <property fmtid="{D5CDD505-2E9C-101B-9397-08002B2CF9AE}" pid="17" name="_AuthorEmail">
    <vt:lpwstr>Brooke.Greenhouse@cengage.com</vt:lpwstr>
  </property>
  <property fmtid="{D5CDD505-2E9C-101B-9397-08002B2CF9AE}" pid="18" name="_AuthorEmailDisplayName">
    <vt:lpwstr>Greenhouse, Brooke</vt:lpwstr>
  </property>
</Properties>
</file>