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57" r:id="rId5"/>
    <p:sldId id="258" r:id="rId6"/>
    <p:sldId id="270"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A9A57E-4DEF-465F-93DB-F56D7C6DBBE4}" v="395" dt="2022-12-29T05:01:57.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89" d="100"/>
          <a:sy n="8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12/28/2022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68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12/28/2022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41838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12/28/2022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3394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12/28/2022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93409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12/28/2022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88875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12/28/2022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346406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12/28/2022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2349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12/28/2022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5316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12/28/2022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4290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12/28/2022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9270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12/28/2022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74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12/28/2022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43796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813355D-6A63-DF45-8E6C-F25DE85C0047}"/>
              </a:ext>
            </a:extLst>
          </p:cNvPr>
          <p:cNvPicPr>
            <a:picLocks noChangeAspect="1"/>
          </p:cNvPicPr>
          <p:nvPr/>
        </p:nvPicPr>
        <p:blipFill rotWithShape="1">
          <a:blip r:embed="rId2">
            <a:alphaModFix amt="40000"/>
          </a:blip>
          <a:srcRect t="24891" r="-2" b="108"/>
          <a:stretch/>
        </p:blipFill>
        <p:spPr>
          <a:xfrm>
            <a:off x="-2" y="-4"/>
            <a:ext cx="12192001" cy="6858001"/>
          </a:xfrm>
          <a:prstGeom prst="rect">
            <a:avLst/>
          </a:prstGeom>
        </p:spPr>
      </p:pic>
      <p:sp>
        <p:nvSpPr>
          <p:cNvPr id="2" name="Заголовок 1"/>
          <p:cNvSpPr>
            <a:spLocks noGrp="1"/>
          </p:cNvSpPr>
          <p:nvPr>
            <p:ph type="ctrTitle"/>
          </p:nvPr>
        </p:nvSpPr>
        <p:spPr>
          <a:xfrm>
            <a:off x="517870" y="978408"/>
            <a:ext cx="5021182" cy="2334248"/>
          </a:xfrm>
        </p:spPr>
        <p:txBody>
          <a:bodyPr anchor="t">
            <a:normAutofit/>
          </a:bodyPr>
          <a:lstStyle/>
          <a:p>
            <a:r>
              <a:rPr lang="ru-RU" dirty="0">
                <a:solidFill>
                  <a:srgbClr val="FFFFFF"/>
                </a:solidFill>
              </a:rPr>
              <a:t>Магазин автозапчастей</a:t>
            </a:r>
          </a:p>
        </p:txBody>
      </p:sp>
      <p:sp>
        <p:nvSpPr>
          <p:cNvPr id="3" name="Подзаголовок 2"/>
          <p:cNvSpPr>
            <a:spLocks noGrp="1"/>
          </p:cNvSpPr>
          <p:nvPr>
            <p:ph type="subTitle" idx="1"/>
          </p:nvPr>
        </p:nvSpPr>
        <p:spPr>
          <a:xfrm>
            <a:off x="6652366" y="4017818"/>
            <a:ext cx="5040785" cy="1828799"/>
          </a:xfrm>
        </p:spPr>
        <p:txBody>
          <a:bodyPr anchor="b">
            <a:normAutofit/>
          </a:bodyPr>
          <a:lstStyle/>
          <a:p>
            <a:r>
              <a:rPr lang="ru-RU" dirty="0">
                <a:solidFill>
                  <a:srgbClr val="FFFFFF"/>
                </a:solidFill>
              </a:rPr>
              <a:t>Выполнил: </a:t>
            </a:r>
            <a:r>
              <a:rPr lang="ru-RU" dirty="0" err="1">
                <a:solidFill>
                  <a:srgbClr val="FFFFFF"/>
                </a:solidFill>
              </a:rPr>
              <a:t>Башкеев</a:t>
            </a:r>
            <a:r>
              <a:rPr lang="ru-RU" dirty="0">
                <a:solidFill>
                  <a:srgbClr val="FFFFFF"/>
                </a:solidFill>
              </a:rPr>
              <a:t> С.Д.</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A7891D-9E5C-1120-9071-73068A393C57}"/>
              </a:ext>
            </a:extLst>
          </p:cNvPr>
          <p:cNvSpPr>
            <a:spLocks noGrp="1"/>
          </p:cNvSpPr>
          <p:nvPr>
            <p:ph type="title"/>
          </p:nvPr>
        </p:nvSpPr>
        <p:spPr/>
        <p:txBody>
          <a:bodyPr/>
          <a:lstStyle/>
          <a:p>
            <a:r>
              <a:rPr lang="ru-RU" dirty="0"/>
              <a:t>Окно </a:t>
            </a:r>
            <a:r>
              <a:rPr lang="ru-RU" sz="4400" dirty="0"/>
              <a:t>"Производители"</a:t>
            </a:r>
          </a:p>
        </p:txBody>
      </p:sp>
      <p:pic>
        <p:nvPicPr>
          <p:cNvPr id="4" name="Рисунок 4">
            <a:extLst>
              <a:ext uri="{FF2B5EF4-FFF2-40B4-BE49-F238E27FC236}">
                <a16:creationId xmlns:a16="http://schemas.microsoft.com/office/drawing/2014/main" id="{BDF4C6E8-385D-2F9D-0D4B-BF19E8456D66}"/>
              </a:ext>
            </a:extLst>
          </p:cNvPr>
          <p:cNvPicPr>
            <a:picLocks noGrp="1" noChangeAspect="1"/>
          </p:cNvPicPr>
          <p:nvPr>
            <p:ph idx="1"/>
          </p:nvPr>
        </p:nvPicPr>
        <p:blipFill>
          <a:blip r:embed="rId2"/>
          <a:stretch>
            <a:fillRect/>
          </a:stretch>
        </p:blipFill>
        <p:spPr>
          <a:xfrm>
            <a:off x="5666652" y="920453"/>
            <a:ext cx="6299375" cy="4636242"/>
          </a:xfrm>
        </p:spPr>
      </p:pic>
    </p:spTree>
    <p:extLst>
      <p:ext uri="{BB962C8B-B14F-4D97-AF65-F5344CB8AC3E}">
        <p14:creationId xmlns:p14="http://schemas.microsoft.com/office/powerpoint/2010/main" val="3256349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4031F4-CBAC-505A-2B9B-93994FB27893}"/>
              </a:ext>
            </a:extLst>
          </p:cNvPr>
          <p:cNvSpPr>
            <a:spLocks noGrp="1"/>
          </p:cNvSpPr>
          <p:nvPr>
            <p:ph type="title"/>
          </p:nvPr>
        </p:nvSpPr>
        <p:spPr/>
        <p:txBody>
          <a:bodyPr/>
          <a:lstStyle/>
          <a:p>
            <a:r>
              <a:rPr lang="ru-RU" dirty="0"/>
              <a:t>Окно "Категории"</a:t>
            </a:r>
          </a:p>
        </p:txBody>
      </p:sp>
      <p:pic>
        <p:nvPicPr>
          <p:cNvPr id="4" name="Рисунок 4">
            <a:extLst>
              <a:ext uri="{FF2B5EF4-FFF2-40B4-BE49-F238E27FC236}">
                <a16:creationId xmlns:a16="http://schemas.microsoft.com/office/drawing/2014/main" id="{935A1D1D-CF76-0AEC-A6FF-00B9B9F9E1AD}"/>
              </a:ext>
            </a:extLst>
          </p:cNvPr>
          <p:cNvPicPr>
            <a:picLocks noGrp="1" noChangeAspect="1"/>
          </p:cNvPicPr>
          <p:nvPr>
            <p:ph idx="1"/>
          </p:nvPr>
        </p:nvPicPr>
        <p:blipFill>
          <a:blip r:embed="rId2"/>
          <a:stretch>
            <a:fillRect/>
          </a:stretch>
        </p:blipFill>
        <p:spPr>
          <a:xfrm>
            <a:off x="5703523" y="939889"/>
            <a:ext cx="6065859" cy="4671110"/>
          </a:xfrm>
        </p:spPr>
      </p:pic>
    </p:spTree>
    <p:extLst>
      <p:ext uri="{BB962C8B-B14F-4D97-AF65-F5344CB8AC3E}">
        <p14:creationId xmlns:p14="http://schemas.microsoft.com/office/powerpoint/2010/main" val="2386112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2BE529-79AD-4F24-39EE-1520E15D6BEA}"/>
              </a:ext>
            </a:extLst>
          </p:cNvPr>
          <p:cNvSpPr>
            <a:spLocks noGrp="1"/>
          </p:cNvSpPr>
          <p:nvPr>
            <p:ph type="title"/>
          </p:nvPr>
        </p:nvSpPr>
        <p:spPr/>
        <p:txBody>
          <a:bodyPr/>
          <a:lstStyle/>
          <a:p>
            <a:r>
              <a:rPr lang="ru-RU" dirty="0"/>
              <a:t>Окно "Личный кабинет"</a:t>
            </a:r>
          </a:p>
        </p:txBody>
      </p:sp>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F3C1210D-BBC1-4566-D011-0D8E5E7D245A}"/>
              </a:ext>
            </a:extLst>
          </p:cNvPr>
          <p:cNvPicPr>
            <a:picLocks noGrp="1" noChangeAspect="1"/>
          </p:cNvPicPr>
          <p:nvPr>
            <p:ph idx="1"/>
          </p:nvPr>
        </p:nvPicPr>
        <p:blipFill>
          <a:blip r:embed="rId2"/>
          <a:stretch>
            <a:fillRect/>
          </a:stretch>
        </p:blipFill>
        <p:spPr>
          <a:xfrm>
            <a:off x="6662168" y="1972276"/>
            <a:ext cx="5021182" cy="2864433"/>
          </a:xfrm>
        </p:spPr>
      </p:pic>
    </p:spTree>
    <p:extLst>
      <p:ext uri="{BB962C8B-B14F-4D97-AF65-F5344CB8AC3E}">
        <p14:creationId xmlns:p14="http://schemas.microsoft.com/office/powerpoint/2010/main" val="1476311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2BE529-79AD-4F24-39EE-1520E15D6BEA}"/>
              </a:ext>
            </a:extLst>
          </p:cNvPr>
          <p:cNvSpPr>
            <a:spLocks noGrp="1"/>
          </p:cNvSpPr>
          <p:nvPr>
            <p:ph type="title"/>
          </p:nvPr>
        </p:nvSpPr>
        <p:spPr/>
        <p:txBody>
          <a:bodyPr/>
          <a:lstStyle/>
          <a:p>
            <a:r>
              <a:rPr lang="ru-RU" dirty="0"/>
              <a:t>Окно "Заказы"</a:t>
            </a:r>
            <a:endParaRPr lang="ru-RU"/>
          </a:p>
        </p:txBody>
      </p:sp>
      <p:pic>
        <p:nvPicPr>
          <p:cNvPr id="6" name="Рисунок 6">
            <a:extLst>
              <a:ext uri="{FF2B5EF4-FFF2-40B4-BE49-F238E27FC236}">
                <a16:creationId xmlns:a16="http://schemas.microsoft.com/office/drawing/2014/main" id="{D1968CB2-A515-4BEC-721A-35A6FC18E082}"/>
              </a:ext>
            </a:extLst>
          </p:cNvPr>
          <p:cNvPicPr>
            <a:picLocks noGrp="1" noChangeAspect="1"/>
          </p:cNvPicPr>
          <p:nvPr>
            <p:ph idx="1"/>
          </p:nvPr>
        </p:nvPicPr>
        <p:blipFill>
          <a:blip r:embed="rId2"/>
          <a:stretch>
            <a:fillRect/>
          </a:stretch>
        </p:blipFill>
        <p:spPr>
          <a:xfrm>
            <a:off x="6662168" y="1969869"/>
            <a:ext cx="5021182" cy="2869247"/>
          </a:xfrm>
        </p:spPr>
      </p:pic>
    </p:spTree>
    <p:extLst>
      <p:ext uri="{BB962C8B-B14F-4D97-AF65-F5344CB8AC3E}">
        <p14:creationId xmlns:p14="http://schemas.microsoft.com/office/powerpoint/2010/main" val="985353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6FF777-E715-AED4-5743-111707FA542D}"/>
              </a:ext>
            </a:extLst>
          </p:cNvPr>
          <p:cNvSpPr>
            <a:spLocks noGrp="1"/>
          </p:cNvSpPr>
          <p:nvPr>
            <p:ph type="title"/>
          </p:nvPr>
        </p:nvSpPr>
        <p:spPr/>
        <p:txBody>
          <a:bodyPr/>
          <a:lstStyle/>
          <a:p>
            <a:r>
              <a:rPr lang="ru-RU" dirty="0"/>
              <a:t>Окно "Корзина"</a:t>
            </a:r>
          </a:p>
        </p:txBody>
      </p:sp>
      <p:pic>
        <p:nvPicPr>
          <p:cNvPr id="4" name="Рисунок 4">
            <a:extLst>
              <a:ext uri="{FF2B5EF4-FFF2-40B4-BE49-F238E27FC236}">
                <a16:creationId xmlns:a16="http://schemas.microsoft.com/office/drawing/2014/main" id="{B35F3396-2D61-4254-7B8A-437B72FB842F}"/>
              </a:ext>
            </a:extLst>
          </p:cNvPr>
          <p:cNvPicPr>
            <a:picLocks noGrp="1" noChangeAspect="1"/>
          </p:cNvPicPr>
          <p:nvPr>
            <p:ph idx="1"/>
          </p:nvPr>
        </p:nvPicPr>
        <p:blipFill>
          <a:blip r:embed="rId2"/>
          <a:stretch>
            <a:fillRect/>
          </a:stretch>
        </p:blipFill>
        <p:spPr>
          <a:xfrm>
            <a:off x="6662168" y="1974683"/>
            <a:ext cx="5021182" cy="2859619"/>
          </a:xfrm>
        </p:spPr>
      </p:pic>
    </p:spTree>
    <p:extLst>
      <p:ext uri="{BB962C8B-B14F-4D97-AF65-F5344CB8AC3E}">
        <p14:creationId xmlns:p14="http://schemas.microsoft.com/office/powerpoint/2010/main" val="3531106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BBAD3CEE-5D7F-142B-D97D-DE1C701EECCA}"/>
              </a:ext>
            </a:extLst>
          </p:cNvPr>
          <p:cNvSpPr>
            <a:spLocks noGrp="1"/>
          </p:cNvSpPr>
          <p:nvPr>
            <p:ph type="title"/>
          </p:nvPr>
        </p:nvSpPr>
        <p:spPr>
          <a:xfrm>
            <a:off x="1574838" y="953827"/>
            <a:ext cx="8686796" cy="2334247"/>
          </a:xfrm>
        </p:spPr>
        <p:txBody>
          <a:bodyPr vert="horz" lIns="91440" tIns="45720" rIns="91440" bIns="45720" rtlCol="0" anchor="t">
            <a:normAutofit/>
          </a:bodyPr>
          <a:lstStyle/>
          <a:p>
            <a:pPr algn="ctr"/>
            <a:r>
              <a:rPr lang="en-US" dirty="0" err="1"/>
              <a:t>Спасибо</a:t>
            </a:r>
            <a:r>
              <a:rPr lang="en-US" dirty="0"/>
              <a:t> </a:t>
            </a:r>
            <a:r>
              <a:rPr lang="en-US" dirty="0" err="1"/>
              <a:t>за</a:t>
            </a:r>
            <a:r>
              <a:rPr lang="en-US" dirty="0"/>
              <a:t> </a:t>
            </a:r>
            <a:r>
              <a:rPr lang="en-US" dirty="0" err="1"/>
              <a:t>внимание</a:t>
            </a:r>
            <a:r>
              <a:rPr lang="en-US" dirty="0"/>
              <a:t>!</a:t>
            </a:r>
          </a:p>
        </p:txBody>
      </p:sp>
      <p:sp>
        <p:nvSpPr>
          <p:cNvPr id="16" name="Rectangle 1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68680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5261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02BAAD-382C-E292-1ACB-2D5805447184}"/>
              </a:ext>
            </a:extLst>
          </p:cNvPr>
          <p:cNvSpPr>
            <a:spLocks noGrp="1"/>
          </p:cNvSpPr>
          <p:nvPr>
            <p:ph type="title"/>
          </p:nvPr>
        </p:nvSpPr>
        <p:spPr/>
        <p:txBody>
          <a:bodyPr/>
          <a:lstStyle/>
          <a:p>
            <a:r>
              <a:rPr lang="ru-RU" dirty="0"/>
              <a:t>Описание предметной области</a:t>
            </a:r>
          </a:p>
        </p:txBody>
      </p:sp>
      <p:sp>
        <p:nvSpPr>
          <p:cNvPr id="3" name="Объект 2">
            <a:extLst>
              <a:ext uri="{FF2B5EF4-FFF2-40B4-BE49-F238E27FC236}">
                <a16:creationId xmlns:a16="http://schemas.microsoft.com/office/drawing/2014/main" id="{395BFFC0-BC52-B6DF-0C75-03F3ABAB1D5D}"/>
              </a:ext>
            </a:extLst>
          </p:cNvPr>
          <p:cNvSpPr>
            <a:spLocks noGrp="1"/>
          </p:cNvSpPr>
          <p:nvPr>
            <p:ph idx="1"/>
          </p:nvPr>
        </p:nvSpPr>
        <p:spPr/>
        <p:txBody>
          <a:bodyPr vert="horz" lIns="91440" tIns="45720" rIns="91440" bIns="45720" rtlCol="0" anchor="t">
            <a:normAutofit/>
          </a:bodyPr>
          <a:lstStyle/>
          <a:p>
            <a:r>
              <a:rPr lang="ru-RU" dirty="0">
                <a:ea typeface="+mn-lt"/>
                <a:cs typeface="+mn-lt"/>
              </a:rPr>
              <a:t>Магазин розничной торговли осуществляет продажу запчастей. Магазин автозапчастей, как правило, это небольшая организация, специализирующаяся на реализации в розницу запасных частей для ремонта автомобилей широким слоям населения. При этом магазин запчастей не осуществляет ни производство запчастей, ни их установку на автомобили клиента. Вся деятельность магазина автозапчастей регламентируется соответствующими нормативно-правовыми актами.</a:t>
            </a:r>
            <a:endParaRPr lang="ru-RU" dirty="0"/>
          </a:p>
        </p:txBody>
      </p:sp>
    </p:spTree>
    <p:extLst>
      <p:ext uri="{BB962C8B-B14F-4D97-AF65-F5344CB8AC3E}">
        <p14:creationId xmlns:p14="http://schemas.microsoft.com/office/powerpoint/2010/main" val="3024840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076242-6FFD-5137-A602-DFB0D1E57052}"/>
              </a:ext>
            </a:extLst>
          </p:cNvPr>
          <p:cNvSpPr>
            <a:spLocks noGrp="1"/>
          </p:cNvSpPr>
          <p:nvPr>
            <p:ph type="title"/>
          </p:nvPr>
        </p:nvSpPr>
        <p:spPr/>
        <p:txBody>
          <a:bodyPr/>
          <a:lstStyle/>
          <a:p>
            <a:r>
              <a:rPr lang="ru-RU" dirty="0"/>
              <a:t>Цель и задачи</a:t>
            </a:r>
          </a:p>
        </p:txBody>
      </p:sp>
      <p:sp>
        <p:nvSpPr>
          <p:cNvPr id="3" name="Объект 2">
            <a:extLst>
              <a:ext uri="{FF2B5EF4-FFF2-40B4-BE49-F238E27FC236}">
                <a16:creationId xmlns:a16="http://schemas.microsoft.com/office/drawing/2014/main" id="{458DC2B2-55D4-C098-D81C-EB726AC96F81}"/>
              </a:ext>
            </a:extLst>
          </p:cNvPr>
          <p:cNvSpPr>
            <a:spLocks noGrp="1"/>
          </p:cNvSpPr>
          <p:nvPr>
            <p:ph idx="1"/>
          </p:nvPr>
        </p:nvSpPr>
        <p:spPr/>
        <p:txBody>
          <a:bodyPr vert="horz" lIns="91440" tIns="45720" rIns="91440" bIns="45720" rtlCol="0" anchor="t">
            <a:normAutofit/>
          </a:bodyPr>
          <a:lstStyle/>
          <a:p>
            <a:r>
              <a:rPr lang="ru-RU" dirty="0"/>
              <a:t>Цель:</a:t>
            </a:r>
          </a:p>
          <a:p>
            <a:r>
              <a:rPr lang="ru-RU" dirty="0"/>
              <a:t>Автоматизировать продажу автозапчастей, путём создания приложения для онлайн покупок.</a:t>
            </a:r>
          </a:p>
          <a:p>
            <a:r>
              <a:rPr lang="ru-RU" dirty="0"/>
              <a:t>Задачи:</a:t>
            </a:r>
          </a:p>
          <a:p>
            <a:pPr marL="342900" indent="-342900">
              <a:buChar char="•"/>
            </a:pPr>
            <a:r>
              <a:rPr lang="ru-RU" dirty="0"/>
              <a:t>Выбрать БД;</a:t>
            </a:r>
          </a:p>
          <a:p>
            <a:pPr marL="342900" indent="-342900">
              <a:buChar char="•"/>
            </a:pPr>
            <a:r>
              <a:rPr lang="ru-RU" dirty="0"/>
              <a:t>Разработать БД;</a:t>
            </a:r>
          </a:p>
          <a:p>
            <a:pPr marL="342900" indent="-342900">
              <a:buChar char="•"/>
            </a:pPr>
            <a:r>
              <a:rPr lang="ru-RU" dirty="0"/>
              <a:t>Разработать приложение.</a:t>
            </a:r>
          </a:p>
        </p:txBody>
      </p:sp>
    </p:spTree>
    <p:extLst>
      <p:ext uri="{BB962C8B-B14F-4D97-AF65-F5344CB8AC3E}">
        <p14:creationId xmlns:p14="http://schemas.microsoft.com/office/powerpoint/2010/main" val="38213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73605B-E471-4BCD-B24D-427460AD4DE7}"/>
              </a:ext>
            </a:extLst>
          </p:cNvPr>
          <p:cNvSpPr>
            <a:spLocks noGrp="1"/>
          </p:cNvSpPr>
          <p:nvPr>
            <p:ph type="title"/>
          </p:nvPr>
        </p:nvSpPr>
        <p:spPr/>
        <p:txBody>
          <a:bodyPr/>
          <a:lstStyle/>
          <a:p>
            <a:r>
              <a:rPr lang="ru-RU" dirty="0" err="1"/>
              <a:t>SQLite</a:t>
            </a:r>
          </a:p>
        </p:txBody>
      </p:sp>
      <p:sp>
        <p:nvSpPr>
          <p:cNvPr id="3" name="Объект 2">
            <a:extLst>
              <a:ext uri="{FF2B5EF4-FFF2-40B4-BE49-F238E27FC236}">
                <a16:creationId xmlns:a16="http://schemas.microsoft.com/office/drawing/2014/main" id="{73621671-21A4-98CA-43FE-DCCB28EB4E3E}"/>
              </a:ext>
            </a:extLst>
          </p:cNvPr>
          <p:cNvSpPr>
            <a:spLocks noGrp="1"/>
          </p:cNvSpPr>
          <p:nvPr>
            <p:ph idx="1"/>
          </p:nvPr>
        </p:nvSpPr>
        <p:spPr/>
        <p:txBody>
          <a:bodyPr vert="horz" lIns="91440" tIns="45720" rIns="91440" bIns="45720" rtlCol="0" anchor="t">
            <a:normAutofit/>
          </a:bodyPr>
          <a:lstStyle/>
          <a:p>
            <a:r>
              <a:rPr lang="ru-RU" b="1" dirty="0">
                <a:ea typeface="+mn-lt"/>
                <a:cs typeface="+mn-lt"/>
              </a:rPr>
              <a:t>Преимущества </a:t>
            </a:r>
            <a:r>
              <a:rPr lang="ru-RU" b="1" dirty="0" err="1">
                <a:ea typeface="+mn-lt"/>
                <a:cs typeface="+mn-lt"/>
              </a:rPr>
              <a:t>SQLite</a:t>
            </a:r>
          </a:p>
          <a:p>
            <a:pPr marL="457200" indent="-457200">
              <a:buAutoNum type="arabicPeriod"/>
            </a:pPr>
            <a:r>
              <a:rPr lang="ru-RU" b="1" dirty="0">
                <a:ea typeface="+mn-lt"/>
                <a:cs typeface="+mn-lt"/>
              </a:rPr>
              <a:t>Высокая скорость.</a:t>
            </a:r>
          </a:p>
          <a:p>
            <a:pPr marL="457200" indent="-457200">
              <a:buAutoNum type="arabicPeriod"/>
            </a:pPr>
            <a:r>
              <a:rPr lang="ru-RU" b="1" dirty="0">
                <a:ea typeface="+mn-lt"/>
                <a:cs typeface="+mn-lt"/>
              </a:rPr>
              <a:t>Хранение данных в одном файле.</a:t>
            </a:r>
          </a:p>
          <a:p>
            <a:pPr marL="457200" indent="-457200">
              <a:buAutoNum type="arabicPeriod"/>
            </a:pPr>
            <a:r>
              <a:rPr lang="ru-RU" b="1" dirty="0">
                <a:ea typeface="+mn-lt"/>
                <a:cs typeface="+mn-lt"/>
              </a:rPr>
              <a:t>Минимализм.</a:t>
            </a:r>
          </a:p>
          <a:p>
            <a:pPr marL="457200" indent="-457200">
              <a:buAutoNum type="arabicPeriod"/>
            </a:pPr>
            <a:r>
              <a:rPr lang="ru-RU" b="1" dirty="0">
                <a:ea typeface="+mn-lt"/>
                <a:cs typeface="+mn-lt"/>
              </a:rPr>
              <a:t>Надежность.</a:t>
            </a:r>
          </a:p>
          <a:p>
            <a:pPr marL="457200" indent="-457200">
              <a:buAutoNum type="arabicPeriod"/>
            </a:pPr>
            <a:r>
              <a:rPr lang="ru-RU" b="1" dirty="0">
                <a:ea typeface="+mn-lt"/>
                <a:cs typeface="+mn-lt"/>
              </a:rPr>
              <a:t>Нулевая конфигурация.</a:t>
            </a:r>
          </a:p>
          <a:p>
            <a:pPr marL="457200" indent="-457200">
              <a:buAutoNum type="arabicPeriod"/>
            </a:pPr>
            <a:r>
              <a:rPr lang="ru-RU" b="1" dirty="0">
                <a:ea typeface="+mn-lt"/>
                <a:cs typeface="+mn-lt"/>
              </a:rPr>
              <a:t>Малый размер.</a:t>
            </a:r>
          </a:p>
          <a:p>
            <a:pPr marL="457200" indent="-457200">
              <a:buAutoNum type="arabicPeriod"/>
            </a:pPr>
            <a:r>
              <a:rPr lang="ru-RU" b="1" dirty="0">
                <a:ea typeface="+mn-lt"/>
                <a:cs typeface="+mn-lt"/>
              </a:rPr>
              <a:t>Доступность.</a:t>
            </a:r>
          </a:p>
          <a:p>
            <a:pPr marL="457200" indent="-457200">
              <a:buAutoNum type="arabicPeriod"/>
            </a:pPr>
            <a:r>
              <a:rPr lang="ru-RU" b="1" dirty="0">
                <a:ea typeface="+mn-lt"/>
                <a:cs typeface="+mn-lt"/>
              </a:rPr>
              <a:t>Кроссплатформенность.</a:t>
            </a:r>
          </a:p>
        </p:txBody>
      </p:sp>
    </p:spTree>
    <p:extLst>
      <p:ext uri="{BB962C8B-B14F-4D97-AF65-F5344CB8AC3E}">
        <p14:creationId xmlns:p14="http://schemas.microsoft.com/office/powerpoint/2010/main" val="128351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AF8815-9632-0D07-084F-5C94A9627481}"/>
              </a:ext>
            </a:extLst>
          </p:cNvPr>
          <p:cNvSpPr>
            <a:spLocks noGrp="1"/>
          </p:cNvSpPr>
          <p:nvPr>
            <p:ph type="title"/>
          </p:nvPr>
        </p:nvSpPr>
        <p:spPr/>
        <p:txBody>
          <a:bodyPr/>
          <a:lstStyle/>
          <a:p>
            <a:r>
              <a:rPr lang="ru-RU" dirty="0"/>
              <a:t>Диаграмма БД</a:t>
            </a:r>
          </a:p>
        </p:txBody>
      </p:sp>
      <p:pic>
        <p:nvPicPr>
          <p:cNvPr id="4" name="Рисунок 4">
            <a:extLst>
              <a:ext uri="{FF2B5EF4-FFF2-40B4-BE49-F238E27FC236}">
                <a16:creationId xmlns:a16="http://schemas.microsoft.com/office/drawing/2014/main" id="{164ABB67-2AE1-D6D2-72C7-9EB793152167}"/>
              </a:ext>
            </a:extLst>
          </p:cNvPr>
          <p:cNvPicPr>
            <a:picLocks noGrp="1" noChangeAspect="1"/>
          </p:cNvPicPr>
          <p:nvPr>
            <p:ph idx="1"/>
          </p:nvPr>
        </p:nvPicPr>
        <p:blipFill>
          <a:blip r:embed="rId2"/>
          <a:stretch>
            <a:fillRect/>
          </a:stretch>
        </p:blipFill>
        <p:spPr>
          <a:xfrm>
            <a:off x="6662168" y="1022886"/>
            <a:ext cx="5021182" cy="4763213"/>
          </a:xfrm>
        </p:spPr>
      </p:pic>
    </p:spTree>
    <p:extLst>
      <p:ext uri="{BB962C8B-B14F-4D97-AF65-F5344CB8AC3E}">
        <p14:creationId xmlns:p14="http://schemas.microsoft.com/office/powerpoint/2010/main" val="1014399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B163CF-CAE2-6F11-7B8D-2EFFA52F20A9}"/>
              </a:ext>
            </a:extLst>
          </p:cNvPr>
          <p:cNvSpPr>
            <a:spLocks noGrp="1"/>
          </p:cNvSpPr>
          <p:nvPr>
            <p:ph type="title"/>
          </p:nvPr>
        </p:nvSpPr>
        <p:spPr/>
        <p:txBody>
          <a:bodyPr/>
          <a:lstStyle/>
          <a:p>
            <a:r>
              <a:rPr lang="ru-RU" dirty="0"/>
              <a:t>Библиотеки и фреймворки</a:t>
            </a:r>
          </a:p>
        </p:txBody>
      </p:sp>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32C967E6-23B8-977E-2136-872039B4AB3F}"/>
              </a:ext>
            </a:extLst>
          </p:cNvPr>
          <p:cNvPicPr>
            <a:picLocks noGrp="1" noChangeAspect="1"/>
          </p:cNvPicPr>
          <p:nvPr>
            <p:ph idx="1"/>
          </p:nvPr>
        </p:nvPicPr>
        <p:blipFill>
          <a:blip r:embed="rId2"/>
          <a:stretch>
            <a:fillRect/>
          </a:stretch>
        </p:blipFill>
        <p:spPr>
          <a:xfrm>
            <a:off x="6268468" y="488593"/>
            <a:ext cx="5021182" cy="4053798"/>
          </a:xfrm>
        </p:spPr>
      </p:pic>
      <p:pic>
        <p:nvPicPr>
          <p:cNvPr id="5" name="Рисунок 5" descr="Изображение выглядит как текст&#10;&#10;Автоматически созданное описание">
            <a:extLst>
              <a:ext uri="{FF2B5EF4-FFF2-40B4-BE49-F238E27FC236}">
                <a16:creationId xmlns:a16="http://schemas.microsoft.com/office/drawing/2014/main" id="{66CC8017-28B4-7FA4-EC15-FE095B9A38B8}"/>
              </a:ext>
            </a:extLst>
          </p:cNvPr>
          <p:cNvPicPr>
            <a:picLocks noChangeAspect="1"/>
          </p:cNvPicPr>
          <p:nvPr/>
        </p:nvPicPr>
        <p:blipFill>
          <a:blip r:embed="rId3"/>
          <a:stretch>
            <a:fillRect/>
          </a:stretch>
        </p:blipFill>
        <p:spPr>
          <a:xfrm>
            <a:off x="6267785" y="4333419"/>
            <a:ext cx="5029198" cy="1695026"/>
          </a:xfrm>
          <a:prstGeom prst="rect">
            <a:avLst/>
          </a:prstGeom>
        </p:spPr>
      </p:pic>
    </p:spTree>
    <p:extLst>
      <p:ext uri="{BB962C8B-B14F-4D97-AF65-F5344CB8AC3E}">
        <p14:creationId xmlns:p14="http://schemas.microsoft.com/office/powerpoint/2010/main" val="161802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C88485-C671-7465-F7CF-A2BFD3D9F420}"/>
              </a:ext>
            </a:extLst>
          </p:cNvPr>
          <p:cNvSpPr>
            <a:spLocks noGrp="1"/>
          </p:cNvSpPr>
          <p:nvPr>
            <p:ph type="title"/>
          </p:nvPr>
        </p:nvSpPr>
        <p:spPr/>
        <p:txBody>
          <a:bodyPr/>
          <a:lstStyle/>
          <a:p>
            <a:r>
              <a:rPr lang="ru-RU" dirty="0"/>
              <a:t>Окно "Вход"</a:t>
            </a:r>
          </a:p>
        </p:txBody>
      </p:sp>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7AFF56C1-DE82-2C54-EFE6-34B111B7C2CD}"/>
              </a:ext>
            </a:extLst>
          </p:cNvPr>
          <p:cNvPicPr>
            <a:picLocks noGrp="1" noChangeAspect="1"/>
          </p:cNvPicPr>
          <p:nvPr>
            <p:ph idx="1"/>
          </p:nvPr>
        </p:nvPicPr>
        <p:blipFill>
          <a:blip r:embed="rId2"/>
          <a:stretch>
            <a:fillRect/>
          </a:stretch>
        </p:blipFill>
        <p:spPr>
          <a:xfrm>
            <a:off x="6046101" y="1181481"/>
            <a:ext cx="5429864" cy="3856088"/>
          </a:xfrm>
        </p:spPr>
      </p:pic>
    </p:spTree>
    <p:extLst>
      <p:ext uri="{BB962C8B-B14F-4D97-AF65-F5344CB8AC3E}">
        <p14:creationId xmlns:p14="http://schemas.microsoft.com/office/powerpoint/2010/main" val="349036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F3F2B6-BB62-48BC-D7E4-64AEC22ACE01}"/>
              </a:ext>
            </a:extLst>
          </p:cNvPr>
          <p:cNvSpPr>
            <a:spLocks noGrp="1"/>
          </p:cNvSpPr>
          <p:nvPr>
            <p:ph type="title"/>
          </p:nvPr>
        </p:nvSpPr>
        <p:spPr/>
        <p:txBody>
          <a:bodyPr/>
          <a:lstStyle/>
          <a:p>
            <a:r>
              <a:rPr lang="ru-RU" dirty="0"/>
              <a:t>Окно "Регистрация"</a:t>
            </a:r>
          </a:p>
        </p:txBody>
      </p:sp>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7CF71B70-81EA-FB97-1C65-C3A15A4729AC}"/>
              </a:ext>
            </a:extLst>
          </p:cNvPr>
          <p:cNvPicPr>
            <a:picLocks noGrp="1" noChangeAspect="1"/>
          </p:cNvPicPr>
          <p:nvPr>
            <p:ph idx="1"/>
          </p:nvPr>
        </p:nvPicPr>
        <p:blipFill>
          <a:blip r:embed="rId2"/>
          <a:stretch>
            <a:fillRect/>
          </a:stretch>
        </p:blipFill>
        <p:spPr>
          <a:xfrm>
            <a:off x="7577321" y="1113730"/>
            <a:ext cx="3190875" cy="4581525"/>
          </a:xfrm>
        </p:spPr>
      </p:pic>
    </p:spTree>
    <p:extLst>
      <p:ext uri="{BB962C8B-B14F-4D97-AF65-F5344CB8AC3E}">
        <p14:creationId xmlns:p14="http://schemas.microsoft.com/office/powerpoint/2010/main" val="3466510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DF013E-6F76-97D1-40B5-AC720AFF3A0E}"/>
              </a:ext>
            </a:extLst>
          </p:cNvPr>
          <p:cNvSpPr>
            <a:spLocks noGrp="1"/>
          </p:cNvSpPr>
          <p:nvPr>
            <p:ph type="title"/>
          </p:nvPr>
        </p:nvSpPr>
        <p:spPr/>
        <p:txBody>
          <a:bodyPr/>
          <a:lstStyle/>
          <a:p>
            <a:r>
              <a:rPr lang="ru-RU" dirty="0"/>
              <a:t>Окно "</a:t>
            </a:r>
            <a:r>
              <a:rPr lang="ru-RU" dirty="0" err="1"/>
              <a:t>АвтоЗапчасти</a:t>
            </a:r>
            <a:r>
              <a:rPr lang="ru-RU" dirty="0"/>
              <a:t>"</a:t>
            </a:r>
          </a:p>
        </p:txBody>
      </p:sp>
      <p:pic>
        <p:nvPicPr>
          <p:cNvPr id="4" name="Рисунок 4">
            <a:extLst>
              <a:ext uri="{FF2B5EF4-FFF2-40B4-BE49-F238E27FC236}">
                <a16:creationId xmlns:a16="http://schemas.microsoft.com/office/drawing/2014/main" id="{56901617-7CE7-D7D4-8D60-5E4AE035474B}"/>
              </a:ext>
            </a:extLst>
          </p:cNvPr>
          <p:cNvPicPr>
            <a:picLocks noGrp="1" noChangeAspect="1"/>
          </p:cNvPicPr>
          <p:nvPr>
            <p:ph idx="1"/>
          </p:nvPr>
        </p:nvPicPr>
        <p:blipFill>
          <a:blip r:embed="rId2"/>
          <a:stretch>
            <a:fillRect/>
          </a:stretch>
        </p:blipFill>
        <p:spPr>
          <a:xfrm>
            <a:off x="6059944" y="880845"/>
            <a:ext cx="5992115" cy="4875231"/>
          </a:xfrm>
        </p:spPr>
      </p:pic>
    </p:spTree>
    <p:extLst>
      <p:ext uri="{BB962C8B-B14F-4D97-AF65-F5344CB8AC3E}">
        <p14:creationId xmlns:p14="http://schemas.microsoft.com/office/powerpoint/2010/main" val="3729595755"/>
      </p:ext>
    </p:extLst>
  </p:cSld>
  <p:clrMapOvr>
    <a:masterClrMapping/>
  </p:clrMapOvr>
</p:sld>
</file>

<file path=ppt/theme/theme1.xml><?xml version="1.0" encoding="utf-8"?>
<a:theme xmlns:a="http://schemas.openxmlformats.org/drawingml/2006/main" name="Gestalt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7F"/>
      </a:accent3>
      <a:accent4>
        <a:srgbClr val="76AD78"/>
      </a:accent4>
      <a:accent5>
        <a:srgbClr val="81AB94"/>
      </a:accent5>
      <a:accent6>
        <a:srgbClr val="74AAA2"/>
      </a:accent6>
      <a:hlink>
        <a:srgbClr val="6978AE"/>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Широкоэкранный</PresentationFormat>
  <Paragraphs>0</Paragraphs>
  <Slides>15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GestaltVTI</vt:lpstr>
      <vt:lpstr>Магазин автозапчастей</vt:lpstr>
      <vt:lpstr>Описание предметной области</vt:lpstr>
      <vt:lpstr>Цель и задачи</vt:lpstr>
      <vt:lpstr>SQLite</vt:lpstr>
      <vt:lpstr>Диаграмма БД</vt:lpstr>
      <vt:lpstr>Библиотеки и фреймворки</vt:lpstr>
      <vt:lpstr>Окно "Вход"</vt:lpstr>
      <vt:lpstr>Окно "Регистрация"</vt:lpstr>
      <vt:lpstr>Окно "АвтоЗапчасти"</vt:lpstr>
      <vt:lpstr>Окно "Производители"</vt:lpstr>
      <vt:lpstr>Окно "Категории"</vt:lpstr>
      <vt:lpstr>Окно "Личный кабинет"</vt:lpstr>
      <vt:lpstr>Окно "Заказы"</vt:lpstr>
      <vt:lpstr>Окно "Корзина"</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
  <cp:revision>122</cp:revision>
  <dcterms:created xsi:type="dcterms:W3CDTF">2022-12-29T04:14:57Z</dcterms:created>
  <dcterms:modified xsi:type="dcterms:W3CDTF">2022-12-29T05:02:03Z</dcterms:modified>
</cp:coreProperties>
</file>