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55"/>
  </p:notesMasterIdLst>
  <p:sldIdLst>
    <p:sldId id="256" r:id="rId2"/>
    <p:sldId id="257" r:id="rId3"/>
    <p:sldId id="310" r:id="rId4"/>
    <p:sldId id="312" r:id="rId5"/>
    <p:sldId id="258" r:id="rId6"/>
    <p:sldId id="260" r:id="rId7"/>
    <p:sldId id="303" r:id="rId8"/>
    <p:sldId id="313" r:id="rId9"/>
    <p:sldId id="297" r:id="rId10"/>
    <p:sldId id="304" r:id="rId11"/>
    <p:sldId id="314" r:id="rId12"/>
    <p:sldId id="315" r:id="rId13"/>
    <p:sldId id="316" r:id="rId14"/>
    <p:sldId id="322" r:id="rId15"/>
    <p:sldId id="331" r:id="rId16"/>
    <p:sldId id="317" r:id="rId17"/>
    <p:sldId id="305" r:id="rId18"/>
    <p:sldId id="320" r:id="rId19"/>
    <p:sldId id="321" r:id="rId20"/>
    <p:sldId id="318" r:id="rId21"/>
    <p:sldId id="298" r:id="rId22"/>
    <p:sldId id="319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299" r:id="rId32"/>
    <p:sldId id="306" r:id="rId33"/>
    <p:sldId id="332" r:id="rId34"/>
    <p:sldId id="333" r:id="rId35"/>
    <p:sldId id="334" r:id="rId36"/>
    <p:sldId id="335" r:id="rId37"/>
    <p:sldId id="300" r:id="rId38"/>
    <p:sldId id="307" r:id="rId39"/>
    <p:sldId id="336" r:id="rId40"/>
    <p:sldId id="337" r:id="rId41"/>
    <p:sldId id="301" r:id="rId42"/>
    <p:sldId id="308" r:id="rId43"/>
    <p:sldId id="344" r:id="rId44"/>
    <p:sldId id="340" r:id="rId45"/>
    <p:sldId id="338" r:id="rId46"/>
    <p:sldId id="302" r:id="rId47"/>
    <p:sldId id="339" r:id="rId48"/>
    <p:sldId id="309" r:id="rId49"/>
    <p:sldId id="341" r:id="rId50"/>
    <p:sldId id="343" r:id="rId51"/>
    <p:sldId id="342" r:id="rId52"/>
    <p:sldId id="345" r:id="rId53"/>
    <p:sldId id="346" r:id="rId5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Consolas" panose="020B0609020204030204" pitchFamily="49" charset="0"/>
      <p:regular r:id="rId60"/>
      <p:bold r:id="rId61"/>
      <p:italic r:id="rId62"/>
      <p:boldItalic r:id="rId63"/>
    </p:embeddedFont>
    <p:embeddedFont>
      <p:font typeface="Manrope" panose="020B0604020202020204" charset="0"/>
      <p:regular r:id="rId64"/>
      <p:bold r:id="rId65"/>
    </p:embeddedFont>
    <p:embeddedFont>
      <p:font typeface="Nunito Light" pitchFamily="2" charset="-52"/>
      <p:regular r:id="rId66"/>
      <p:italic r:id="rId67"/>
    </p:embeddedFont>
    <p:embeddedFont>
      <p:font typeface="Raleway" pitchFamily="2" charset="-52"/>
      <p:regular r:id="rId68"/>
      <p:bold r:id="rId69"/>
      <p:italic r:id="rId70"/>
      <p:boldItalic r:id="rId71"/>
    </p:embeddedFont>
    <p:embeddedFont>
      <p:font typeface="Roboto" panose="02000000000000000000" pitchFamily="2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FBFFE2-7671-400F-BD01-392E3C416C2B}">
  <a:tblStyle styleId="{9FFBFFE2-7671-400F-BD01-392E3C416C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9DE3F2-B1CF-4240-8AA8-A2A61F16857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74" Type="http://schemas.openxmlformats.org/officeDocument/2006/relationships/font" Target="fonts/font19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font" Target="fonts/font14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font" Target="fonts/font15.fntdata"/><Relationship Id="rId75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openxmlformats.org/officeDocument/2006/relationships/font" Target="fonts/font18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1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fdd1721c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fdd1721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564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688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462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652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799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824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712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955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782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843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842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664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262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86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47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49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612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25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26150" y="1491750"/>
            <a:ext cx="4804500" cy="21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18025" y="539500"/>
            <a:ext cx="2016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grpSp>
        <p:nvGrpSpPr>
          <p:cNvPr id="14" name="Google Shape;14;p2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1170425" y="1052150"/>
            <a:ext cx="34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>
            <a:off x="1170425" y="1595575"/>
            <a:ext cx="3401700" cy="2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141" name="Google Shape;141;p17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2" name="Google Shape;142;p17"/>
          <p:cNvPicPr preferRelativeResize="0"/>
          <p:nvPr/>
        </p:nvPicPr>
        <p:blipFill rotWithShape="1">
          <a:blip r:embed="rId2">
            <a:alphaModFix/>
          </a:blip>
          <a:srcRect l="74376" t="44976" r="9044" b="44976"/>
          <a:stretch/>
        </p:blipFill>
        <p:spPr>
          <a:xfrm>
            <a:off x="0" y="0"/>
            <a:ext cx="3181899" cy="375300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5" name="Google Shape;155;p19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19"/>
          <p:cNvGrpSpPr/>
          <p:nvPr/>
        </p:nvGrpSpPr>
        <p:grpSpPr>
          <a:xfrm>
            <a:off x="0" y="0"/>
            <a:ext cx="9144000" cy="3936375"/>
            <a:chOff x="0" y="0"/>
            <a:chExt cx="9144000" cy="3936375"/>
          </a:xfrm>
        </p:grpSpPr>
        <p:pic>
          <p:nvPicPr>
            <p:cNvPr id="157" name="Google Shape;157;p19"/>
            <p:cNvPicPr preferRelativeResize="0"/>
            <p:nvPr/>
          </p:nvPicPr>
          <p:blipFill rotWithShape="1">
            <a:blip r:embed="rId2">
              <a:alphaModFix/>
            </a:blip>
            <a:srcRect t="71979" b="18930"/>
            <a:stretch/>
          </p:blipFill>
          <p:spPr>
            <a:xfrm flipH="1">
              <a:off x="0" y="0"/>
              <a:ext cx="2585350" cy="235024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2460000" algn="bl" rotWithShape="0">
                <a:schemeClr val="accent3"/>
              </a:outerShdw>
            </a:effectLst>
          </p:spPr>
        </p:pic>
        <p:pic>
          <p:nvPicPr>
            <p:cNvPr id="158" name="Google Shape;158;p19"/>
            <p:cNvPicPr preferRelativeResize="0"/>
            <p:nvPr/>
          </p:nvPicPr>
          <p:blipFill rotWithShape="1">
            <a:blip r:embed="rId2">
              <a:alphaModFix/>
            </a:blip>
            <a:srcRect l="85658" r="1361"/>
            <a:stretch/>
          </p:blipFill>
          <p:spPr>
            <a:xfrm>
              <a:off x="8862450" y="1767225"/>
              <a:ext cx="281551" cy="21691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3" name="Google Shape;173;p22"/>
          <p:cNvGrpSpPr/>
          <p:nvPr/>
        </p:nvGrpSpPr>
        <p:grpSpPr>
          <a:xfrm>
            <a:off x="0" y="-4975"/>
            <a:ext cx="9146324" cy="3721325"/>
            <a:chOff x="0" y="-4975"/>
            <a:chExt cx="9146324" cy="3721325"/>
          </a:xfrm>
        </p:grpSpPr>
        <p:pic>
          <p:nvPicPr>
            <p:cNvPr id="174" name="Google Shape;174;p22"/>
            <p:cNvPicPr preferRelativeResize="0"/>
            <p:nvPr/>
          </p:nvPicPr>
          <p:blipFill rotWithShape="1">
            <a:blip r:embed="rId2">
              <a:alphaModFix/>
            </a:blip>
            <a:srcRect l="67243" r="16176"/>
            <a:stretch/>
          </p:blipFill>
          <p:spPr>
            <a:xfrm>
              <a:off x="0" y="1627300"/>
              <a:ext cx="286999" cy="2089049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  <p:pic>
          <p:nvPicPr>
            <p:cNvPr id="175" name="Google Shape;175;p22"/>
            <p:cNvPicPr preferRelativeResize="0"/>
            <p:nvPr/>
          </p:nvPicPr>
          <p:blipFill rotWithShape="1">
            <a:blip r:embed="rId3">
              <a:alphaModFix/>
            </a:blip>
            <a:srcRect t="75209" b="7701"/>
            <a:stretch/>
          </p:blipFill>
          <p:spPr>
            <a:xfrm>
              <a:off x="5964425" y="-4975"/>
              <a:ext cx="3181899" cy="37530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</p:grpSp>
      <p:cxnSp>
        <p:nvCxnSpPr>
          <p:cNvPr id="176" name="Google Shape;176;p22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8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203" name="Google Shape;203;p28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204" name="Google Shape;204;p28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grpSp>
        <p:nvGrpSpPr>
          <p:cNvPr id="205" name="Google Shape;205;p28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206" name="Google Shape;206;p28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8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9"/>
          <p:cNvGrpSpPr/>
          <p:nvPr/>
        </p:nvGrpSpPr>
        <p:grpSpPr>
          <a:xfrm>
            <a:off x="0" y="0"/>
            <a:ext cx="9172851" cy="4288087"/>
            <a:chOff x="0" y="0"/>
            <a:chExt cx="9172851" cy="4288087"/>
          </a:xfrm>
        </p:grpSpPr>
        <p:pic>
          <p:nvPicPr>
            <p:cNvPr id="210" name="Google Shape;210;p29"/>
            <p:cNvPicPr preferRelativeResize="0"/>
            <p:nvPr/>
          </p:nvPicPr>
          <p:blipFill rotWithShape="1">
            <a:blip r:embed="rId2">
              <a:alphaModFix/>
            </a:blip>
            <a:srcRect l="67243" r="16176"/>
            <a:stretch/>
          </p:blipFill>
          <p:spPr>
            <a:xfrm>
              <a:off x="0" y="1624113"/>
              <a:ext cx="281551" cy="2663974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  <p:pic>
          <p:nvPicPr>
            <p:cNvPr id="211" name="Google Shape;211;p29"/>
            <p:cNvPicPr preferRelativeResize="0"/>
            <p:nvPr/>
          </p:nvPicPr>
          <p:blipFill rotWithShape="1">
            <a:blip r:embed="rId3">
              <a:alphaModFix/>
            </a:blip>
            <a:srcRect t="67791" b="15120"/>
            <a:stretch/>
          </p:blipFill>
          <p:spPr>
            <a:xfrm>
              <a:off x="8826500" y="0"/>
              <a:ext cx="346351" cy="109679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</p:grpSp>
      <p:cxnSp>
        <p:nvCxnSpPr>
          <p:cNvPr id="212" name="Google Shape;212;p29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094225" y="2233825"/>
            <a:ext cx="4983000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1094225" y="752425"/>
            <a:ext cx="1194000" cy="87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0" name="Google Shape;20;p3"/>
          <p:cNvGrpSpPr/>
          <p:nvPr/>
        </p:nvGrpSpPr>
        <p:grpSpPr>
          <a:xfrm>
            <a:off x="0" y="0"/>
            <a:ext cx="9144000" cy="3957624"/>
            <a:chOff x="0" y="0"/>
            <a:chExt cx="9144000" cy="3957624"/>
          </a:xfrm>
        </p:grpSpPr>
        <p:pic>
          <p:nvPicPr>
            <p:cNvPr id="21" name="Google Shape;21;p3"/>
            <p:cNvPicPr preferRelativeResize="0"/>
            <p:nvPr/>
          </p:nvPicPr>
          <p:blipFill rotWithShape="1">
            <a:blip r:embed="rId2">
              <a:alphaModFix/>
            </a:blip>
            <a:srcRect b="89238"/>
            <a:stretch/>
          </p:blipFill>
          <p:spPr>
            <a:xfrm>
              <a:off x="5695725" y="0"/>
              <a:ext cx="3448275" cy="37109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22" name="Google Shape;22;p3"/>
            <p:cNvPicPr preferRelativeResize="0"/>
            <p:nvPr/>
          </p:nvPicPr>
          <p:blipFill rotWithShape="1">
            <a:blip r:embed="rId2">
              <a:alphaModFix/>
            </a:blip>
            <a:srcRect l="28449" r="46132"/>
            <a:stretch/>
          </p:blipFill>
          <p:spPr>
            <a:xfrm>
              <a:off x="0" y="2233825"/>
              <a:ext cx="438151" cy="1723799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grpSp>
        <p:nvGrpSpPr>
          <p:cNvPr id="23" name="Google Shape;23;p3"/>
          <p:cNvGrpSpPr/>
          <p:nvPr/>
        </p:nvGrpSpPr>
        <p:grpSpPr>
          <a:xfrm>
            <a:off x="713225" y="752475"/>
            <a:ext cx="7739700" cy="4022375"/>
            <a:chOff x="713225" y="752475"/>
            <a:chExt cx="7739700" cy="4022375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3"/>
            <p:cNvCxnSpPr/>
            <p:nvPr/>
          </p:nvCxnSpPr>
          <p:spPr>
            <a:xfrm rot="10800000">
              <a:off x="713225" y="752475"/>
              <a:ext cx="0" cy="879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0" y="-4975"/>
            <a:ext cx="9143999" cy="5148463"/>
            <a:chOff x="0" y="-4975"/>
            <a:chExt cx="9143999" cy="5148463"/>
          </a:xfrm>
        </p:grpSpPr>
        <p:pic>
          <p:nvPicPr>
            <p:cNvPr id="41" name="Google Shape;41;p6"/>
            <p:cNvPicPr preferRelativeResize="0"/>
            <p:nvPr/>
          </p:nvPicPr>
          <p:blipFill rotWithShape="1">
            <a:blip r:embed="rId2">
              <a:alphaModFix/>
            </a:blip>
            <a:srcRect t="6078" b="76832"/>
            <a:stretch/>
          </p:blipFill>
          <p:spPr>
            <a:xfrm>
              <a:off x="7025425" y="-4975"/>
              <a:ext cx="2118574" cy="37530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42" name="Google Shape;42;p6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2489212"/>
              <a:ext cx="281551" cy="2654275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cxnSp>
        <p:nvCxnSpPr>
          <p:cNvPr id="43" name="Google Shape;43;p6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55" name="Google Shape;55;p8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56" name="Google Shape;56;p8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grpSp>
        <p:nvGrpSpPr>
          <p:cNvPr id="57" name="Google Shape;57;p8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58" name="Google Shape;58;p8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l="67244"/>
          <a:stretch/>
        </p:blipFill>
        <p:spPr>
          <a:xfrm>
            <a:off x="0" y="2136825"/>
            <a:ext cx="556251" cy="2089049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  <p:grpSp>
        <p:nvGrpSpPr>
          <p:cNvPr id="64" name="Google Shape;64;p9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5749075" y="3159700"/>
            <a:ext cx="2681700" cy="11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018025" y="539500"/>
            <a:ext cx="2342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l="67244"/>
          <a:stretch/>
        </p:blipFill>
        <p:spPr>
          <a:xfrm>
            <a:off x="0" y="2136825"/>
            <a:ext cx="556251" cy="2089049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  <p:cxnSp>
        <p:nvCxnSpPr>
          <p:cNvPr id="74" name="Google Shape;74;p11"/>
          <p:cNvCxnSpPr/>
          <p:nvPr/>
        </p:nvCxnSpPr>
        <p:spPr>
          <a:xfrm>
            <a:off x="2445125" y="4774850"/>
            <a:ext cx="600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796200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796200" y="30940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 hasCustomPrompt="1"/>
          </p:nvPr>
        </p:nvSpPr>
        <p:spPr>
          <a:xfrm>
            <a:off x="3439738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3439738" y="30940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6083275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 hasCustomPrompt="1"/>
          </p:nvPr>
        </p:nvSpPr>
        <p:spPr>
          <a:xfrm>
            <a:off x="6083275" y="30940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796200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>
            <a:off x="3439738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9"/>
          </p:nvPr>
        </p:nvSpPr>
        <p:spPr>
          <a:xfrm>
            <a:off x="6083275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>
            <a:off x="796200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3439738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6083275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0" y="0"/>
            <a:ext cx="9150050" cy="4122174"/>
            <a:chOff x="0" y="0"/>
            <a:chExt cx="9150050" cy="4122174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2">
              <a:alphaModFix/>
            </a:blip>
            <a:srcRect l="62264" r="26819"/>
            <a:stretch/>
          </p:blipFill>
          <p:spPr>
            <a:xfrm flipH="1">
              <a:off x="0" y="1542875"/>
              <a:ext cx="281551" cy="257929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2460000" algn="bl" rotWithShape="0">
                <a:schemeClr val="accent3"/>
              </a:outerShdw>
            </a:effectLst>
          </p:spPr>
        </p:pic>
        <p:pic>
          <p:nvPicPr>
            <p:cNvPr id="92" name="Google Shape;92;p13"/>
            <p:cNvPicPr preferRelativeResize="0"/>
            <p:nvPr/>
          </p:nvPicPr>
          <p:blipFill rotWithShape="1">
            <a:blip r:embed="rId2">
              <a:alphaModFix/>
            </a:blip>
            <a:srcRect t="15289" b="58439"/>
            <a:stretch/>
          </p:blipFill>
          <p:spPr>
            <a:xfrm flipH="1">
              <a:off x="7737475" y="0"/>
              <a:ext cx="1412575" cy="37109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</p:grpSp>
      <p:cxnSp>
        <p:nvCxnSpPr>
          <p:cNvPr id="93" name="Google Shape;93;p13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3" r:id="rId10"/>
    <p:sldLayoutId id="2147483665" r:id="rId11"/>
    <p:sldLayoutId id="2147483668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taryai/detoxify?tab=readme-ov-fi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taryai/detoxify?tab=readme-ov-fi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an5024/itmo-ai-stream/blob/main/explore_data_production_jigsaw-toxic-comment-train-google-ru-cleaned.ipynb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taryai/detoxif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3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7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bit.ly/33VAFh3" TargetMode="External"/><Relationship Id="rId11" Type="http://schemas.openxmlformats.org/officeDocument/2006/relationships/hyperlink" Target="https://www.videvo.net/?utm_source=slidesgo_template&amp;utm_medium=referral-link&amp;utm_campaign=sg_resources&amp;utm_content=videvo" TargetMode="External"/><Relationship Id="rId5" Type="http://schemas.openxmlformats.org/officeDocument/2006/relationships/hyperlink" Target="http://bit.ly/30B07Gq" TargetMode="External"/><Relationship Id="rId10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4" Type="http://schemas.openxmlformats.org/officeDocument/2006/relationships/hyperlink" Target="https://bit.ly/3A1uf1Q" TargetMode="External"/><Relationship Id="rId9" Type="http://schemas.openxmlformats.org/officeDocument/2006/relationships/hyperlink" Target="https://storyset.com/?utm_source=slidesgo_template&amp;utm_medium=referral-link&amp;utm_campaign=promo-slide&amp;utm_term=slidesgo&amp;utm_content=storys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Stepan5024/itmo-ai-stream/blob/main/connect_datasets.ipynb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erspectiveapi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pan5024/itmo-ai-stream/tree/main/applicati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an5024/itmo-ai-stream/blob/main/application/check_bad_data.py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klgr500/jigsaw-train-multilingual-coments-google-api?select=jigsaw-toxic-comment-train-google-ru-cleaned.cs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kaggle.com/datasets/blackmoon/russian-language-toxic-comments" TargetMode="External"/><Relationship Id="rId5" Type="http://schemas.openxmlformats.org/officeDocument/2006/relationships/hyperlink" Target="https://www.kaggle.com/datasets/ludovick/jigsawtanslatedgoogle?select=jigsaw-unintended-bias-train_ru_clean.csv" TargetMode="External"/><Relationship Id="rId4" Type="http://schemas.openxmlformats.org/officeDocument/2006/relationships/hyperlink" Target="https://www.kaggle.com/c/jigsaw-multilingual-toxic-comment-classification/data?select=jigsaw-toxic-comment-train.csv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deepseek.com/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ctrTitle"/>
          </p:nvPr>
        </p:nvSpPr>
        <p:spPr>
          <a:xfrm>
            <a:off x="3034944" y="1877733"/>
            <a:ext cx="4804500" cy="672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Проект </a:t>
            </a:r>
            <a:r>
              <a:rPr lang="en-US" sz="4000" dirty="0"/>
              <a:t>AI-Stream</a:t>
            </a:r>
            <a:endParaRPr sz="4000" dirty="0"/>
          </a:p>
        </p:txBody>
      </p:sp>
      <p:sp>
        <p:nvSpPr>
          <p:cNvPr id="225" name="Google Shape;225;p33"/>
          <p:cNvSpPr txBox="1"/>
          <p:nvPr/>
        </p:nvSpPr>
        <p:spPr>
          <a:xfrm>
            <a:off x="713225" y="4604000"/>
            <a:ext cx="17319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ПИШ ИТМО 2025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1423239" y="1877733"/>
            <a:ext cx="1386715" cy="1388034"/>
          </a:xfrm>
          <a:custGeom>
            <a:avLst/>
            <a:gdLst/>
            <a:ahLst/>
            <a:cxnLst/>
            <a:rect l="l" t="t" r="r" b="b"/>
            <a:pathLst>
              <a:path w="554686" h="554659" extrusionOk="0">
                <a:moveTo>
                  <a:pt x="544331" y="201978"/>
                </a:moveTo>
                <a:cubicBezTo>
                  <a:pt x="317892" y="1652"/>
                  <a:pt x="324028" y="6896"/>
                  <a:pt x="319870" y="3211"/>
                </a:cubicBezTo>
                <a:cubicBezTo>
                  <a:pt x="317124" y="2916"/>
                  <a:pt x="300212" y="0"/>
                  <a:pt x="277344" y="0"/>
                </a:cubicBezTo>
                <a:cubicBezTo>
                  <a:pt x="124631" y="0"/>
                  <a:pt x="0" y="124632"/>
                  <a:pt x="0" y="277330"/>
                </a:cubicBezTo>
                <a:cubicBezTo>
                  <a:pt x="0" y="431012"/>
                  <a:pt x="125888" y="554660"/>
                  <a:pt x="277344" y="554660"/>
                </a:cubicBezTo>
                <a:cubicBezTo>
                  <a:pt x="430056" y="554660"/>
                  <a:pt x="554687" y="430027"/>
                  <a:pt x="554687" y="277330"/>
                </a:cubicBezTo>
                <a:cubicBezTo>
                  <a:pt x="554695" y="235457"/>
                  <a:pt x="544936" y="204995"/>
                  <a:pt x="544331" y="201978"/>
                </a:cubicBezTo>
                <a:lnTo>
                  <a:pt x="544331" y="201978"/>
                </a:lnTo>
                <a:close/>
                <a:moveTo>
                  <a:pt x="424688" y="277337"/>
                </a:moveTo>
                <a:cubicBezTo>
                  <a:pt x="424688" y="306992"/>
                  <a:pt x="415876" y="334623"/>
                  <a:pt x="400733" y="357762"/>
                </a:cubicBezTo>
                <a:lnTo>
                  <a:pt x="326099" y="208502"/>
                </a:lnTo>
                <a:lnTo>
                  <a:pt x="293595" y="273497"/>
                </a:lnTo>
                <a:lnTo>
                  <a:pt x="244840" y="175999"/>
                </a:lnTo>
                <a:lnTo>
                  <a:pt x="153954" y="357762"/>
                </a:lnTo>
                <a:cubicBezTo>
                  <a:pt x="138819" y="334623"/>
                  <a:pt x="129999" y="306992"/>
                  <a:pt x="129999" y="277337"/>
                </a:cubicBezTo>
                <a:cubicBezTo>
                  <a:pt x="129999" y="196098"/>
                  <a:pt x="196092" y="130008"/>
                  <a:pt x="277336" y="130008"/>
                </a:cubicBezTo>
                <a:cubicBezTo>
                  <a:pt x="297404" y="130008"/>
                  <a:pt x="316774" y="133972"/>
                  <a:pt x="334989" y="141806"/>
                </a:cubicBezTo>
                <a:cubicBezTo>
                  <a:pt x="353296" y="166614"/>
                  <a:pt x="376848" y="187340"/>
                  <a:pt x="403968" y="202303"/>
                </a:cubicBezTo>
                <a:cubicBezTo>
                  <a:pt x="417528" y="224923"/>
                  <a:pt x="424688" y="250777"/>
                  <a:pt x="424688" y="277337"/>
                </a:cubicBezTo>
                <a:close/>
                <a:moveTo>
                  <a:pt x="326099" y="281177"/>
                </a:moveTo>
                <a:lnTo>
                  <a:pt x="348557" y="326090"/>
                </a:lnTo>
                <a:lnTo>
                  <a:pt x="303641" y="326090"/>
                </a:lnTo>
                <a:lnTo>
                  <a:pt x="326099" y="281177"/>
                </a:lnTo>
                <a:close/>
                <a:moveTo>
                  <a:pt x="267305" y="326090"/>
                </a:moveTo>
                <a:lnTo>
                  <a:pt x="206138" y="326090"/>
                </a:lnTo>
                <a:lnTo>
                  <a:pt x="244848" y="248675"/>
                </a:lnTo>
                <a:lnTo>
                  <a:pt x="275427" y="309839"/>
                </a:lnTo>
                <a:lnTo>
                  <a:pt x="267305" y="326090"/>
                </a:lnTo>
                <a:close/>
                <a:moveTo>
                  <a:pt x="400190" y="358585"/>
                </a:moveTo>
                <a:cubicBezTo>
                  <a:pt x="373784" y="398378"/>
                  <a:pt x="328581" y="424667"/>
                  <a:pt x="277344" y="424667"/>
                </a:cubicBezTo>
                <a:cubicBezTo>
                  <a:pt x="226106" y="424667"/>
                  <a:pt x="180903" y="398378"/>
                  <a:pt x="154497" y="358585"/>
                </a:cubicBezTo>
                <a:lnTo>
                  <a:pt x="400190" y="358585"/>
                </a:lnTo>
                <a:close/>
                <a:moveTo>
                  <a:pt x="330614" y="56215"/>
                </a:moveTo>
                <a:cubicBezTo>
                  <a:pt x="372364" y="93216"/>
                  <a:pt x="445726" y="158135"/>
                  <a:pt x="487562" y="195151"/>
                </a:cubicBezTo>
                <a:cubicBezTo>
                  <a:pt x="410655" y="187239"/>
                  <a:pt x="347595" y="130279"/>
                  <a:pt x="330614" y="56215"/>
                </a:cubicBezTo>
                <a:close/>
                <a:moveTo>
                  <a:pt x="277351" y="522173"/>
                </a:moveTo>
                <a:cubicBezTo>
                  <a:pt x="144629" y="522173"/>
                  <a:pt x="32504" y="413761"/>
                  <a:pt x="32504" y="277337"/>
                </a:cubicBezTo>
                <a:cubicBezTo>
                  <a:pt x="32504" y="142334"/>
                  <a:pt x="142341" y="32502"/>
                  <a:pt x="277351" y="32502"/>
                </a:cubicBezTo>
                <a:cubicBezTo>
                  <a:pt x="282999" y="32502"/>
                  <a:pt x="288646" y="32719"/>
                  <a:pt x="294286" y="33107"/>
                </a:cubicBezTo>
                <a:cubicBezTo>
                  <a:pt x="296179" y="56937"/>
                  <a:pt x="302043" y="79688"/>
                  <a:pt x="311228" y="100694"/>
                </a:cubicBezTo>
                <a:cubicBezTo>
                  <a:pt x="300158" y="98576"/>
                  <a:pt x="288848" y="97506"/>
                  <a:pt x="277351" y="97506"/>
                </a:cubicBezTo>
                <a:cubicBezTo>
                  <a:pt x="178529" y="97506"/>
                  <a:pt x="97511" y="178536"/>
                  <a:pt x="97511" y="277337"/>
                </a:cubicBezTo>
                <a:cubicBezTo>
                  <a:pt x="97511" y="376162"/>
                  <a:pt x="178545" y="457169"/>
                  <a:pt x="277351" y="457169"/>
                </a:cubicBezTo>
                <a:cubicBezTo>
                  <a:pt x="376181" y="457169"/>
                  <a:pt x="457192" y="376139"/>
                  <a:pt x="457192" y="277337"/>
                </a:cubicBezTo>
                <a:cubicBezTo>
                  <a:pt x="457192" y="257852"/>
                  <a:pt x="454026" y="238668"/>
                  <a:pt x="447929" y="220463"/>
                </a:cubicBezTo>
                <a:cubicBezTo>
                  <a:pt x="470185" y="226831"/>
                  <a:pt x="493357" y="229531"/>
                  <a:pt x="517242" y="228266"/>
                </a:cubicBezTo>
                <a:cubicBezTo>
                  <a:pt x="520523" y="244339"/>
                  <a:pt x="522199" y="260784"/>
                  <a:pt x="522199" y="277337"/>
                </a:cubicBezTo>
                <a:cubicBezTo>
                  <a:pt x="522191" y="412341"/>
                  <a:pt x="412354" y="522173"/>
                  <a:pt x="277351" y="5221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23AC5-1DF0-4869-99CE-B8CE9284841F}"/>
              </a:ext>
            </a:extLst>
          </p:cNvPr>
          <p:cNvSpPr txBox="1"/>
          <p:nvPr/>
        </p:nvSpPr>
        <p:spPr>
          <a:xfrm>
            <a:off x="3034943" y="2571750"/>
            <a:ext cx="605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Студент 1 курса магистратуры ИТМО «Искусственный интеллект» Бокарев Степан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2443E7-3A79-46B2-8076-E970641B2A16}"/>
              </a:ext>
            </a:extLst>
          </p:cNvPr>
          <p:cNvSpPr/>
          <p:nvPr/>
        </p:nvSpPr>
        <p:spPr>
          <a:xfrm>
            <a:off x="402021" y="299545"/>
            <a:ext cx="1805151" cy="1269124"/>
          </a:xfrm>
          <a:prstGeom prst="rect">
            <a:avLst/>
          </a:prstGeom>
          <a:solidFill>
            <a:srgbClr val="EAEFF4"/>
          </a:solidFill>
          <a:ln>
            <a:solidFill>
              <a:srgbClr val="EAEF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74D8C8-EE9F-460D-99C1-CC15BB2E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9745"/>
            <a:ext cx="4847680" cy="572700"/>
          </a:xfrm>
        </p:spPr>
        <p:txBody>
          <a:bodyPr/>
          <a:lstStyle/>
          <a:p>
            <a:r>
              <a:rPr lang="ru-RU" dirty="0"/>
              <a:t>Схема предобработки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A7D28-F8E7-4F7A-81ED-7A87A2FFD14E}"/>
              </a:ext>
            </a:extLst>
          </p:cNvPr>
          <p:cNvSpPr txBox="1"/>
          <p:nvPr/>
        </p:nvSpPr>
        <p:spPr>
          <a:xfrm>
            <a:off x="229235" y="1933856"/>
            <a:ext cx="1676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115 собственных токсичных примеров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A6B55-E3C1-4337-B467-8B91348345E9}"/>
              </a:ext>
            </a:extLst>
          </p:cNvPr>
          <p:cNvSpPr txBox="1"/>
          <p:nvPr/>
        </p:nvSpPr>
        <p:spPr>
          <a:xfrm>
            <a:off x="374355" y="2839380"/>
            <a:ext cx="16764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b="1" dirty="0">
                <a:solidFill>
                  <a:schemeClr val="dk1"/>
                </a:solidFill>
                <a:latin typeface="Roboto"/>
                <a:ea typeface="Roboto"/>
              </a:rPr>
              <a:t>Формат:</a:t>
            </a:r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endParaRPr lang="en-US" sz="1050" dirty="0">
              <a:solidFill>
                <a:schemeClr val="dk1"/>
              </a:solidFill>
              <a:latin typeface="Roboto"/>
              <a:ea typeface="Roboto"/>
            </a:endParaRPr>
          </a:p>
          <a:p>
            <a:pPr algn="ctr"/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2 столбца (</a:t>
            </a: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</a:rPr>
              <a:t>id, </a:t>
            </a:r>
            <a:r>
              <a:rPr lang="ru-RU" sz="1050" dirty="0" err="1">
                <a:solidFill>
                  <a:schemeClr val="dk1"/>
                </a:solidFill>
                <a:latin typeface="Roboto"/>
                <a:ea typeface="Roboto"/>
              </a:rPr>
              <a:t>коммент</a:t>
            </a: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</a:rPr>
              <a:t>)</a:t>
            </a:r>
          </a:p>
          <a:p>
            <a:r>
              <a:rPr lang="ru-RU" sz="1050" b="1" dirty="0">
                <a:solidFill>
                  <a:schemeClr val="dk1"/>
                </a:solidFill>
                <a:latin typeface="Roboto"/>
                <a:ea typeface="Roboto"/>
              </a:rPr>
              <a:t>Действие</a:t>
            </a: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</a:rPr>
              <a:t>:</a:t>
            </a:r>
          </a:p>
          <a:p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Присвоить </a:t>
            </a:r>
            <a:r>
              <a:rPr lang="ru-RU" sz="1050" dirty="0" err="1">
                <a:solidFill>
                  <a:schemeClr val="dk1"/>
                </a:solidFill>
                <a:latin typeface="Roboto"/>
                <a:ea typeface="Roboto"/>
              </a:rPr>
              <a:t>комменту</a:t>
            </a:r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 одну из 6 меток с помощью </a:t>
            </a: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hlinkClick r:id="rId3"/>
              </a:rPr>
              <a:t>detoxify</a:t>
            </a:r>
            <a:endParaRPr lang="ru-RU" sz="1050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CF7A0-1151-4596-8204-681ACE9EC7A0}"/>
              </a:ext>
            </a:extLst>
          </p:cNvPr>
          <p:cNvSpPr txBox="1"/>
          <p:nvPr/>
        </p:nvSpPr>
        <p:spPr>
          <a:xfrm>
            <a:off x="413930" y="791601"/>
            <a:ext cx="44013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Необходимо привести все данные к виду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</a:rPr>
              <a:t> 8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столбцов : 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</a:rPr>
              <a:t>id,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</a:rPr>
              <a:t>comment_text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</a:rPr>
              <a:t>, toxic,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</a:rPr>
              <a:t>severe_toxic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</a:rPr>
              <a:t>obscence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</a:rPr>
              <a:t>, threat, insult,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</a:rPr>
              <a:t>identity_hate</a:t>
            </a:r>
            <a:endParaRPr lang="ru-RU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3F88C4B3-7B02-461D-9A85-79DE81ABB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56128"/>
              </p:ext>
            </p:extLst>
          </p:nvPr>
        </p:nvGraphicFramePr>
        <p:xfrm>
          <a:off x="5485809" y="682445"/>
          <a:ext cx="3428956" cy="4114708"/>
        </p:xfrm>
        <a:graphic>
          <a:graphicData uri="http://schemas.openxmlformats.org/drawingml/2006/table">
            <a:tbl>
              <a:tblPr firstRow="1" bandRow="1">
                <a:tableStyleId>{9FFBFFE2-7671-400F-BD01-392E3C416C2B}</a:tableStyleId>
              </a:tblPr>
              <a:tblGrid>
                <a:gridCol w="1714478">
                  <a:extLst>
                    <a:ext uri="{9D8B030D-6E8A-4147-A177-3AD203B41FA5}">
                      <a16:colId xmlns:a16="http://schemas.microsoft.com/office/drawing/2014/main" val="282282503"/>
                    </a:ext>
                  </a:extLst>
                </a:gridCol>
                <a:gridCol w="1714478">
                  <a:extLst>
                    <a:ext uri="{9D8B030D-6E8A-4147-A177-3AD203B41FA5}">
                      <a16:colId xmlns:a16="http://schemas.microsoft.com/office/drawing/2014/main" val="4234950032"/>
                    </a:ext>
                  </a:extLst>
                </a:gridCol>
              </a:tblGrid>
              <a:tr h="297134"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/>
                        <a:t>Атрибут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/>
                        <a:t>Смысл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067419"/>
                  </a:ext>
                </a:extLst>
              </a:tr>
              <a:tr h="359786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</a:rPr>
                        <a:t>id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Уникальный идентификатор комментария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50921"/>
                  </a:ext>
                </a:extLst>
              </a:tr>
              <a:tr h="297134"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</a:rPr>
                        <a:t>comment_text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Текст комментария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19044"/>
                  </a:ext>
                </a:extLst>
              </a:tr>
              <a:tr h="494705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</a:rPr>
                        <a:t>toxic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Метка, указывающая, является ли комментарий токсичным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11728"/>
                  </a:ext>
                </a:extLst>
              </a:tr>
              <a:tr h="494705"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</a:rPr>
                        <a:t>severe_toxic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Метка, указывающая, является ли комментарий крайне токсичным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21903"/>
                  </a:ext>
                </a:extLst>
              </a:tr>
              <a:tr h="297134"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</a:rPr>
                        <a:t>obscence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Метка, указывающая, содержит ли комментарий непристойные выражения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53457"/>
                  </a:ext>
                </a:extLst>
              </a:tr>
              <a:tr h="297134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</a:rPr>
                        <a:t>threat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Метка, указывающая, содержит ли комментарий угрозы 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272205"/>
                  </a:ext>
                </a:extLst>
              </a:tr>
              <a:tr h="297134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</a:rPr>
                        <a:t>insult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Метка, указывающая, содержит ли комментарий оскорбления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78875"/>
                  </a:ext>
                </a:extLst>
              </a:tr>
              <a:tr h="297134"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</a:rPr>
                        <a:t>identity_hate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Метка, указывающая, содержит ли комментарий ненависть к определённой группе людей 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45315"/>
                  </a:ext>
                </a:extLst>
              </a:tr>
            </a:tbl>
          </a:graphicData>
        </a:graphic>
      </p:graphicFrame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7487791-5A6E-4A67-88EF-C5B6C97BADFE}"/>
              </a:ext>
            </a:extLst>
          </p:cNvPr>
          <p:cNvCxnSpPr/>
          <p:nvPr/>
        </p:nvCxnSpPr>
        <p:spPr>
          <a:xfrm>
            <a:off x="2062480" y="1679807"/>
            <a:ext cx="0" cy="2119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873344-53D2-4500-8829-D309F65150B2}"/>
              </a:ext>
            </a:extLst>
          </p:cNvPr>
          <p:cNvSpPr txBox="1"/>
          <p:nvPr/>
        </p:nvSpPr>
        <p:spPr>
          <a:xfrm>
            <a:off x="900918" y="15612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10B64A7-E54D-4E49-BFF1-23F83D244A68}"/>
              </a:ext>
            </a:extLst>
          </p:cNvPr>
          <p:cNvSpPr/>
          <p:nvPr/>
        </p:nvSpPr>
        <p:spPr>
          <a:xfrm>
            <a:off x="922315" y="1578796"/>
            <a:ext cx="290240" cy="29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124DF1-FD37-40C0-81FB-BCF3B26E1403}"/>
              </a:ext>
            </a:extLst>
          </p:cNvPr>
          <p:cNvSpPr txBox="1"/>
          <p:nvPr/>
        </p:nvSpPr>
        <p:spPr>
          <a:xfrm>
            <a:off x="2563370" y="1902862"/>
            <a:ext cx="1676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jigsaw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-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toxic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-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comment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-train-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google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-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ru-cleaned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</a:rPr>
              <a:t>.csv</a:t>
            </a:r>
            <a:endParaRPr lang="ru-RU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C52AF-8342-4625-A876-F6049BFB1ED5}"/>
              </a:ext>
            </a:extLst>
          </p:cNvPr>
          <p:cNvSpPr txBox="1"/>
          <p:nvPr/>
        </p:nvSpPr>
        <p:spPr>
          <a:xfrm>
            <a:off x="2708490" y="2808386"/>
            <a:ext cx="1676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b="1" dirty="0">
                <a:solidFill>
                  <a:schemeClr val="dk1"/>
                </a:solidFill>
                <a:latin typeface="Roboto"/>
                <a:ea typeface="Roboto"/>
              </a:rPr>
              <a:t>Формат:</a:t>
            </a:r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endParaRPr lang="en-US" sz="1050" dirty="0">
              <a:solidFill>
                <a:schemeClr val="dk1"/>
              </a:solidFill>
              <a:latin typeface="Roboto"/>
              <a:ea typeface="Roboto"/>
            </a:endParaRPr>
          </a:p>
          <a:p>
            <a:pPr algn="ctr"/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10 столбца (индекс1, индекс, </a:t>
            </a: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</a:rPr>
              <a:t>id, </a:t>
            </a:r>
            <a:r>
              <a:rPr lang="ru-RU" sz="1050" dirty="0" err="1">
                <a:solidFill>
                  <a:schemeClr val="dk1"/>
                </a:solidFill>
                <a:latin typeface="Roboto"/>
                <a:ea typeface="Roboto"/>
              </a:rPr>
              <a:t>коммент</a:t>
            </a:r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, 6 нужных классов</a:t>
            </a: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</a:rPr>
              <a:t>)</a:t>
            </a:r>
          </a:p>
          <a:p>
            <a:r>
              <a:rPr lang="ru-RU" sz="1050" b="1" dirty="0">
                <a:solidFill>
                  <a:schemeClr val="dk1"/>
                </a:solidFill>
                <a:latin typeface="Roboto"/>
                <a:ea typeface="Roboto"/>
              </a:rPr>
              <a:t>Действие</a:t>
            </a: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</a:rPr>
              <a:t>:</a:t>
            </a:r>
          </a:p>
          <a:p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Убрать 2 индекса в датасете, оставить только </a:t>
            </a: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</a:rPr>
              <a:t>id</a:t>
            </a:r>
            <a:endParaRPr lang="ru-RU" sz="1050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A857D94-0501-4427-9F3A-DCA2C3D554B3}"/>
              </a:ext>
            </a:extLst>
          </p:cNvPr>
          <p:cNvCxnSpPr/>
          <p:nvPr/>
        </p:nvCxnSpPr>
        <p:spPr>
          <a:xfrm>
            <a:off x="4396615" y="1648813"/>
            <a:ext cx="0" cy="2119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4C9099-B0C3-4CAE-B2D5-3B19A77ECEF2}"/>
              </a:ext>
            </a:extLst>
          </p:cNvPr>
          <p:cNvSpPr txBox="1"/>
          <p:nvPr/>
        </p:nvSpPr>
        <p:spPr>
          <a:xfrm>
            <a:off x="3235053" y="15302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03D6F86E-88E8-4836-BBAA-FE4621DA27FC}"/>
              </a:ext>
            </a:extLst>
          </p:cNvPr>
          <p:cNvSpPr/>
          <p:nvPr/>
        </p:nvSpPr>
        <p:spPr>
          <a:xfrm>
            <a:off x="3256450" y="1547802"/>
            <a:ext cx="290240" cy="29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19A55-F629-42EA-A2B2-CFB05236CC80}"/>
              </a:ext>
            </a:extLst>
          </p:cNvPr>
          <p:cNvSpPr txBox="1"/>
          <p:nvPr/>
        </p:nvSpPr>
        <p:spPr>
          <a:xfrm>
            <a:off x="3235053" y="4351899"/>
            <a:ext cx="21503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По 3, 4, 5 см. следующий слайд</a:t>
            </a:r>
          </a:p>
        </p:txBody>
      </p:sp>
    </p:spTree>
    <p:extLst>
      <p:ext uri="{BB962C8B-B14F-4D97-AF65-F5344CB8AC3E}">
        <p14:creationId xmlns:p14="http://schemas.microsoft.com/office/powerpoint/2010/main" val="114262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74D8C8-EE9F-460D-99C1-CC15BB2E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9745"/>
            <a:ext cx="4847680" cy="572700"/>
          </a:xfrm>
        </p:spPr>
        <p:txBody>
          <a:bodyPr/>
          <a:lstStyle/>
          <a:p>
            <a:r>
              <a:rPr lang="ru-RU" dirty="0"/>
              <a:t>Предобработка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A7D28-F8E7-4F7A-81ED-7A87A2FFD14E}"/>
              </a:ext>
            </a:extLst>
          </p:cNvPr>
          <p:cNvSpPr txBox="1"/>
          <p:nvPr/>
        </p:nvSpPr>
        <p:spPr>
          <a:xfrm>
            <a:off x="809688" y="1398318"/>
            <a:ext cx="167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Roboto"/>
                <a:ea typeface="Roboto"/>
              </a:rPr>
              <a:t>jigsaw-toxic-comment-train.csv</a:t>
            </a:r>
            <a:endParaRPr lang="ru-RU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A6B55-E3C1-4337-B467-8B91348345E9}"/>
              </a:ext>
            </a:extLst>
          </p:cNvPr>
          <p:cNvSpPr txBox="1"/>
          <p:nvPr/>
        </p:nvSpPr>
        <p:spPr>
          <a:xfrm>
            <a:off x="908103" y="2130047"/>
            <a:ext cx="1676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b="1" dirty="0">
                <a:solidFill>
                  <a:schemeClr val="dk1"/>
                </a:solidFill>
                <a:latin typeface="Roboto"/>
                <a:ea typeface="Roboto"/>
              </a:rPr>
              <a:t>Формат:</a:t>
            </a:r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endParaRPr lang="en-US" sz="1050" dirty="0">
              <a:solidFill>
                <a:schemeClr val="dk1"/>
              </a:solidFill>
              <a:latin typeface="Roboto"/>
              <a:ea typeface="Roboto"/>
            </a:endParaRPr>
          </a:p>
          <a:p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45 столбцов (</a:t>
            </a: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</a:rPr>
              <a:t>id, </a:t>
            </a:r>
            <a:r>
              <a:rPr lang="ru-RU" sz="1050" dirty="0" err="1">
                <a:solidFill>
                  <a:schemeClr val="dk1"/>
                </a:solidFill>
                <a:latin typeface="Roboto"/>
                <a:ea typeface="Roboto"/>
              </a:rPr>
              <a:t>коммент</a:t>
            </a:r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 и подробная разметка данных</a:t>
            </a: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</a:rPr>
              <a:t>)</a:t>
            </a:r>
          </a:p>
          <a:p>
            <a:r>
              <a:rPr lang="ru-RU" sz="1050" b="1" dirty="0">
                <a:solidFill>
                  <a:schemeClr val="dk1"/>
                </a:solidFill>
                <a:latin typeface="Roboto"/>
                <a:ea typeface="Roboto"/>
              </a:rPr>
              <a:t>Действие</a:t>
            </a: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</a:rPr>
              <a:t>:</a:t>
            </a:r>
          </a:p>
          <a:p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Свести данные комментария к 6 меткам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7487791-5A6E-4A67-88EF-C5B6C97BADFE}"/>
              </a:ext>
            </a:extLst>
          </p:cNvPr>
          <p:cNvCxnSpPr/>
          <p:nvPr/>
        </p:nvCxnSpPr>
        <p:spPr>
          <a:xfrm>
            <a:off x="3017520" y="1182640"/>
            <a:ext cx="0" cy="2119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873344-53D2-4500-8829-D309F65150B2}"/>
              </a:ext>
            </a:extLst>
          </p:cNvPr>
          <p:cNvSpPr txBox="1"/>
          <p:nvPr/>
        </p:nvSpPr>
        <p:spPr>
          <a:xfrm>
            <a:off x="1481371" y="10257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10B64A7-E54D-4E49-BFF1-23F83D244A68}"/>
              </a:ext>
            </a:extLst>
          </p:cNvPr>
          <p:cNvSpPr/>
          <p:nvPr/>
        </p:nvSpPr>
        <p:spPr>
          <a:xfrm>
            <a:off x="1502768" y="1043258"/>
            <a:ext cx="290240" cy="29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124DF1-FD37-40C0-81FB-BCF3B26E1403}"/>
              </a:ext>
            </a:extLst>
          </p:cNvPr>
          <p:cNvSpPr txBox="1"/>
          <p:nvPr/>
        </p:nvSpPr>
        <p:spPr>
          <a:xfrm>
            <a:off x="3518410" y="1405695"/>
            <a:ext cx="1676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Roboto"/>
                <a:ea typeface="Roboto"/>
              </a:rPr>
              <a:t>jigsaw-unintended-bias-train_ru_clean.csv</a:t>
            </a:r>
            <a:endParaRPr lang="ru-RU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A857D94-0501-4427-9F3A-DCA2C3D554B3}"/>
              </a:ext>
            </a:extLst>
          </p:cNvPr>
          <p:cNvCxnSpPr/>
          <p:nvPr/>
        </p:nvCxnSpPr>
        <p:spPr>
          <a:xfrm>
            <a:off x="5351655" y="1151646"/>
            <a:ext cx="0" cy="2119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4C9099-B0C3-4CAE-B2D5-3B19A77ECEF2}"/>
              </a:ext>
            </a:extLst>
          </p:cNvPr>
          <p:cNvSpPr txBox="1"/>
          <p:nvPr/>
        </p:nvSpPr>
        <p:spPr>
          <a:xfrm>
            <a:off x="4190093" y="10330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03D6F86E-88E8-4836-BBAA-FE4621DA27FC}"/>
              </a:ext>
            </a:extLst>
          </p:cNvPr>
          <p:cNvSpPr/>
          <p:nvPr/>
        </p:nvSpPr>
        <p:spPr>
          <a:xfrm>
            <a:off x="4211490" y="1050635"/>
            <a:ext cx="290240" cy="29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CF2002-B188-463D-91B3-6D7E18454185}"/>
              </a:ext>
            </a:extLst>
          </p:cNvPr>
          <p:cNvSpPr txBox="1"/>
          <p:nvPr/>
        </p:nvSpPr>
        <p:spPr>
          <a:xfrm>
            <a:off x="3513911" y="2168418"/>
            <a:ext cx="1676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b="1" dirty="0">
                <a:solidFill>
                  <a:schemeClr val="dk1"/>
                </a:solidFill>
                <a:latin typeface="Roboto"/>
                <a:ea typeface="Roboto"/>
              </a:rPr>
              <a:t>Формат:</a:t>
            </a:r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endParaRPr lang="en-US" sz="1050" dirty="0">
              <a:solidFill>
                <a:schemeClr val="dk1"/>
              </a:solidFill>
              <a:latin typeface="Roboto"/>
              <a:ea typeface="Roboto"/>
            </a:endParaRPr>
          </a:p>
          <a:p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45 столбцов (</a:t>
            </a: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</a:rPr>
              <a:t>id, </a:t>
            </a:r>
            <a:r>
              <a:rPr lang="ru-RU" sz="1050" dirty="0" err="1">
                <a:solidFill>
                  <a:schemeClr val="dk1"/>
                </a:solidFill>
                <a:latin typeface="Roboto"/>
                <a:ea typeface="Roboto"/>
              </a:rPr>
              <a:t>коммент</a:t>
            </a:r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 и подробная разметка данных</a:t>
            </a: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</a:rPr>
              <a:t>)</a:t>
            </a:r>
          </a:p>
          <a:p>
            <a:r>
              <a:rPr lang="ru-RU" sz="1050" b="1" dirty="0">
                <a:solidFill>
                  <a:schemeClr val="dk1"/>
                </a:solidFill>
                <a:latin typeface="Roboto"/>
                <a:ea typeface="Roboto"/>
              </a:rPr>
              <a:t>Действие</a:t>
            </a: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</a:rPr>
              <a:t>:</a:t>
            </a:r>
          </a:p>
          <a:p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Свести данные комментария к 6 меткам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0D599-C3E4-4D6F-A8C3-20D9761A615D}"/>
              </a:ext>
            </a:extLst>
          </p:cNvPr>
          <p:cNvSpPr txBox="1"/>
          <p:nvPr/>
        </p:nvSpPr>
        <p:spPr>
          <a:xfrm>
            <a:off x="6313169" y="1364382"/>
            <a:ext cx="1676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Roboto"/>
                <a:ea typeface="Roboto"/>
              </a:rPr>
              <a:t>russian-language-toxic-comments.csv</a:t>
            </a:r>
            <a:endParaRPr lang="ru-RU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F60E60-9D47-401D-B86C-E6EF5D45C487}"/>
              </a:ext>
            </a:extLst>
          </p:cNvPr>
          <p:cNvSpPr txBox="1"/>
          <p:nvPr/>
        </p:nvSpPr>
        <p:spPr>
          <a:xfrm>
            <a:off x="6984852" y="9917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E5E378F3-E707-49E9-AADB-F5808FDAAC75}"/>
              </a:ext>
            </a:extLst>
          </p:cNvPr>
          <p:cNvSpPr/>
          <p:nvPr/>
        </p:nvSpPr>
        <p:spPr>
          <a:xfrm>
            <a:off x="7006249" y="1009322"/>
            <a:ext cx="290240" cy="290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243834-41D7-4111-84DE-0EB39380F071}"/>
              </a:ext>
            </a:extLst>
          </p:cNvPr>
          <p:cNvSpPr txBox="1"/>
          <p:nvPr/>
        </p:nvSpPr>
        <p:spPr>
          <a:xfrm>
            <a:off x="6308670" y="2127105"/>
            <a:ext cx="1676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b="1" dirty="0">
                <a:solidFill>
                  <a:schemeClr val="dk1"/>
                </a:solidFill>
                <a:latin typeface="Roboto"/>
                <a:ea typeface="Roboto"/>
              </a:rPr>
              <a:t>Формат:</a:t>
            </a:r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endParaRPr lang="en-US" sz="1050" dirty="0">
              <a:solidFill>
                <a:schemeClr val="dk1"/>
              </a:solidFill>
              <a:latin typeface="Roboto"/>
              <a:ea typeface="Roboto"/>
            </a:endParaRPr>
          </a:p>
          <a:p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2 столбца (</a:t>
            </a: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</a:rPr>
              <a:t>id, </a:t>
            </a:r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токсичный </a:t>
            </a:r>
            <a:r>
              <a:rPr lang="ru-RU" sz="1050" dirty="0" err="1">
                <a:solidFill>
                  <a:schemeClr val="dk1"/>
                </a:solidFill>
                <a:latin typeface="Roboto"/>
                <a:ea typeface="Roboto"/>
              </a:rPr>
              <a:t>коммент</a:t>
            </a: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</a:rPr>
              <a:t>)</a:t>
            </a:r>
          </a:p>
          <a:p>
            <a:r>
              <a:rPr lang="ru-RU" sz="1050" b="1" dirty="0">
                <a:solidFill>
                  <a:schemeClr val="dk1"/>
                </a:solidFill>
                <a:latin typeface="Roboto"/>
                <a:ea typeface="Roboto"/>
              </a:rPr>
              <a:t>Действие</a:t>
            </a: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</a:rPr>
              <a:t>:</a:t>
            </a:r>
          </a:p>
          <a:p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Присвоить каждому комментарию одну из 6 меток токсичности с помощью </a:t>
            </a:r>
            <a:r>
              <a:rPr lang="en-US" sz="1050" dirty="0" err="1">
                <a:solidFill>
                  <a:schemeClr val="dk1"/>
                </a:solidFill>
                <a:latin typeface="Roboto"/>
                <a:ea typeface="Roboto"/>
                <a:hlinkClick r:id="rId3"/>
              </a:rPr>
              <a:t>detofixy</a:t>
            </a:r>
            <a:endParaRPr lang="ru-RU" sz="1050" dirty="0">
              <a:solidFill>
                <a:schemeClr val="dk1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4885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456DD-549C-46EA-8EDA-61489CEF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10" y="568960"/>
            <a:ext cx="7689650" cy="883920"/>
          </a:xfrm>
        </p:spPr>
        <p:txBody>
          <a:bodyPr/>
          <a:lstStyle/>
          <a:p>
            <a:r>
              <a:rPr lang="ru-RU" sz="3200" dirty="0"/>
              <a:t>Анализ данных на наличие пропусков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33D314-17B2-4613-AD0C-0AE8307D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1573583"/>
            <a:ext cx="5624830" cy="3000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8DA8B-6621-4AFB-A83A-3B31FD1EF452}"/>
              </a:ext>
            </a:extLst>
          </p:cNvPr>
          <p:cNvSpPr txBox="1"/>
          <p:nvPr/>
        </p:nvSpPr>
        <p:spPr>
          <a:xfrm>
            <a:off x="6582210" y="1593903"/>
            <a:ext cx="1676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b="1" dirty="0">
                <a:solidFill>
                  <a:schemeClr val="dk1"/>
                </a:solidFill>
                <a:latin typeface="Roboto"/>
                <a:ea typeface="Roboto"/>
              </a:rPr>
              <a:t>Итог:</a:t>
            </a:r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b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</a:br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Все входные данные не содержали пропусков</a:t>
            </a:r>
            <a:endParaRPr lang="en-US" sz="1050" dirty="0">
              <a:solidFill>
                <a:schemeClr val="dk1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2909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456DD-549C-46EA-8EDA-61489CEF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10" y="568960"/>
            <a:ext cx="7689650" cy="660750"/>
          </a:xfrm>
        </p:spPr>
        <p:txBody>
          <a:bodyPr/>
          <a:lstStyle/>
          <a:p>
            <a:r>
              <a:rPr lang="ru-RU" sz="3200" dirty="0"/>
              <a:t>Очистка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8DA8B-6621-4AFB-A83A-3B31FD1EF452}"/>
              </a:ext>
            </a:extLst>
          </p:cNvPr>
          <p:cNvSpPr txBox="1"/>
          <p:nvPr/>
        </p:nvSpPr>
        <p:spPr>
          <a:xfrm>
            <a:off x="5400482" y="3690619"/>
            <a:ext cx="3093278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b="1" dirty="0">
                <a:solidFill>
                  <a:schemeClr val="dk1"/>
                </a:solidFill>
                <a:latin typeface="Roboto"/>
                <a:ea typeface="Roboto"/>
              </a:rPr>
              <a:t>Итог:</a:t>
            </a:r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b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</a:br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Все входные данные были проверены по длине комментария. Стало понятно, что есть комментарии минимум из одного символа и максимум из 8 </a:t>
            </a:r>
            <a:r>
              <a:rPr lang="ru-RU" sz="1050" dirty="0" err="1">
                <a:solidFill>
                  <a:schemeClr val="dk1"/>
                </a:solidFill>
                <a:latin typeface="Roboto"/>
                <a:ea typeface="Roboto"/>
              </a:rPr>
              <a:t>тыс</a:t>
            </a:r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 символов</a:t>
            </a:r>
            <a:endParaRPr lang="en-US" sz="1050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919C5B-B314-4EAB-AAB1-D147EDB9E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23" y="1602581"/>
            <a:ext cx="4470104" cy="25657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45C38F-C9B1-4844-A48D-731E0110D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482" y="1577419"/>
            <a:ext cx="2695568" cy="1988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F82139-FD89-4DA6-81FF-67600E6C63EA}"/>
              </a:ext>
            </a:extLst>
          </p:cNvPr>
          <p:cNvSpPr txBox="1"/>
          <p:nvPr/>
        </p:nvSpPr>
        <p:spPr>
          <a:xfrm>
            <a:off x="1020817" y="4233392"/>
            <a:ext cx="3464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Анализ данных на наличие выбросов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7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456DD-549C-46EA-8EDA-61489CEF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173" y="111760"/>
            <a:ext cx="7689650" cy="660750"/>
          </a:xfrm>
        </p:spPr>
        <p:txBody>
          <a:bodyPr/>
          <a:lstStyle/>
          <a:p>
            <a:r>
              <a:rPr lang="ru-RU" sz="3200" dirty="0"/>
              <a:t>Очистка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8DA8B-6621-4AFB-A83A-3B31FD1EF452}"/>
              </a:ext>
            </a:extLst>
          </p:cNvPr>
          <p:cNvSpPr txBox="1"/>
          <p:nvPr/>
        </p:nvSpPr>
        <p:spPr>
          <a:xfrm>
            <a:off x="5700683" y="2064465"/>
            <a:ext cx="309327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b="1" dirty="0">
                <a:solidFill>
                  <a:schemeClr val="dk1"/>
                </a:solidFill>
                <a:latin typeface="Roboto"/>
                <a:ea typeface="Roboto"/>
              </a:rPr>
              <a:t>Итог:</a:t>
            </a:r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b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</a:br>
            <a:r>
              <a:rPr lang="ru-RU" sz="1050" dirty="0">
                <a:solidFill>
                  <a:schemeClr val="dk1"/>
                </a:solidFill>
                <a:latin typeface="Roboto"/>
                <a:ea typeface="Roboto"/>
              </a:rPr>
              <a:t>Данные были очищены от спец. символов, длины меньше 2, пунктуации</a:t>
            </a:r>
            <a:endParaRPr lang="en-US" sz="1050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82139-FD89-4DA6-81FF-67600E6C63EA}"/>
              </a:ext>
            </a:extLst>
          </p:cNvPr>
          <p:cNvSpPr txBox="1"/>
          <p:nvPr/>
        </p:nvSpPr>
        <p:spPr>
          <a:xfrm>
            <a:off x="1020817" y="3832965"/>
            <a:ext cx="3464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Очистка данных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C723C-D7EB-42D0-9E84-FAD8A132F750}"/>
              </a:ext>
            </a:extLst>
          </p:cNvPr>
          <p:cNvSpPr txBox="1"/>
          <p:nvPr/>
        </p:nvSpPr>
        <p:spPr>
          <a:xfrm>
            <a:off x="852033" y="706838"/>
            <a:ext cx="61557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Удалить пунктуацию, спец. символы и комментарии короче 2 символов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ABBFB9-390E-4CF9-BCC7-FCBA4A19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16" y="1907864"/>
            <a:ext cx="5132826" cy="17827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2B74B19-6561-4039-8531-0610B0648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16" y="1014615"/>
            <a:ext cx="6078264" cy="78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456DD-549C-46EA-8EDA-61489CEF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173" y="111760"/>
            <a:ext cx="7689650" cy="660750"/>
          </a:xfrm>
        </p:spPr>
        <p:txBody>
          <a:bodyPr/>
          <a:lstStyle/>
          <a:p>
            <a:r>
              <a:rPr lang="ru-RU" sz="3200" dirty="0"/>
              <a:t>Очистка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8DA8B-6621-4AFB-A83A-3B31FD1EF452}"/>
              </a:ext>
            </a:extLst>
          </p:cNvPr>
          <p:cNvSpPr txBox="1"/>
          <p:nvPr/>
        </p:nvSpPr>
        <p:spPr>
          <a:xfrm>
            <a:off x="852389" y="2505334"/>
            <a:ext cx="57927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dk1"/>
                </a:solidFill>
                <a:latin typeface="Roboto"/>
                <a:ea typeface="Roboto"/>
              </a:rPr>
              <a:t>Итог: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br>
              <a:rPr lang="ru-RU" dirty="0">
                <a:solidFill>
                  <a:schemeClr val="dk1"/>
                </a:solidFill>
                <a:latin typeface="Roboto"/>
                <a:ea typeface="Roboto"/>
              </a:rPr>
            </a:b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Данные были очищены от часто встречающихся слов, но не несущей смысловой нагрузки. Например, "и", "в", "на", "с", "по".</a:t>
            </a:r>
            <a:endParaRPr lang="en-US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82139-FD89-4DA6-81FF-67600E6C63EA}"/>
              </a:ext>
            </a:extLst>
          </p:cNvPr>
          <p:cNvSpPr txBox="1"/>
          <p:nvPr/>
        </p:nvSpPr>
        <p:spPr>
          <a:xfrm>
            <a:off x="867798" y="1422418"/>
            <a:ext cx="3464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Использую библиотеку </a:t>
            </a:r>
            <a:r>
              <a:rPr lang="en-US" sz="1400" dirty="0" err="1"/>
              <a:t>nltk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C723C-D7EB-42D0-9E84-FAD8A132F750}"/>
              </a:ext>
            </a:extLst>
          </p:cNvPr>
          <p:cNvSpPr txBox="1"/>
          <p:nvPr/>
        </p:nvSpPr>
        <p:spPr>
          <a:xfrm>
            <a:off x="867798" y="1069445"/>
            <a:ext cx="61557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Удаление стоп слов из комментариев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B6076A-A42E-48B4-9448-2242F661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98" y="1775391"/>
            <a:ext cx="72675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3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D2064E-68C1-414B-9719-C3D415761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149" y="780156"/>
            <a:ext cx="7770376" cy="994660"/>
          </a:xfrm>
        </p:spPr>
        <p:txBody>
          <a:bodyPr/>
          <a:lstStyle/>
          <a:p>
            <a:r>
              <a:rPr lang="ru-RU" sz="1050" dirty="0"/>
              <a:t>После предобработки данных все </a:t>
            </a:r>
            <a:r>
              <a:rPr lang="ru-RU" sz="1050" dirty="0" err="1"/>
              <a:t>датасеты</a:t>
            </a:r>
            <a:r>
              <a:rPr lang="ru-RU" sz="1050" dirty="0"/>
              <a:t> были приведены к одинаковой структуре столбцов с помощью скрипта</a:t>
            </a:r>
            <a:endParaRPr lang="en-US" sz="1050" dirty="0"/>
          </a:p>
          <a:p>
            <a:r>
              <a:rPr lang="ru-RU" sz="1050" dirty="0"/>
              <a:t> </a:t>
            </a:r>
            <a:r>
              <a:rPr lang="en-US" sz="1050" dirty="0">
                <a:hlinkClick r:id="rId2"/>
              </a:rPr>
              <a:t>https://github.com/Stepan5024/itmo-ai-stream/blob/main/explore_data_production_jigsaw-toxic-comment-train-google-ru-cleaned.ipynb</a:t>
            </a:r>
            <a:r>
              <a:rPr lang="en-US" sz="1050" dirty="0"/>
              <a:t> </a:t>
            </a:r>
            <a:endParaRPr lang="ru-RU" sz="1050" dirty="0"/>
          </a:p>
        </p:txBody>
      </p:sp>
      <p:graphicFrame>
        <p:nvGraphicFramePr>
          <p:cNvPr id="4" name="Таблица 9">
            <a:extLst>
              <a:ext uri="{FF2B5EF4-FFF2-40B4-BE49-F238E27FC236}">
                <a16:creationId xmlns:a16="http://schemas.microsoft.com/office/drawing/2014/main" id="{4FA284FA-4071-4561-A2F7-A5EC1D73B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07579"/>
              </p:ext>
            </p:extLst>
          </p:nvPr>
        </p:nvGraphicFramePr>
        <p:xfrm>
          <a:off x="1325723" y="1390536"/>
          <a:ext cx="6225960" cy="3406504"/>
        </p:xfrm>
        <a:graphic>
          <a:graphicData uri="http://schemas.openxmlformats.org/drawingml/2006/table">
            <a:tbl>
              <a:tblPr firstRow="1" bandRow="1">
                <a:tableStyleId>{9FFBFFE2-7671-400F-BD01-392E3C416C2B}</a:tableStyleId>
              </a:tblPr>
              <a:tblGrid>
                <a:gridCol w="3112980">
                  <a:extLst>
                    <a:ext uri="{9D8B030D-6E8A-4147-A177-3AD203B41FA5}">
                      <a16:colId xmlns:a16="http://schemas.microsoft.com/office/drawing/2014/main" val="282282503"/>
                    </a:ext>
                  </a:extLst>
                </a:gridCol>
                <a:gridCol w="3112980">
                  <a:extLst>
                    <a:ext uri="{9D8B030D-6E8A-4147-A177-3AD203B41FA5}">
                      <a16:colId xmlns:a16="http://schemas.microsoft.com/office/drawing/2014/main" val="4234950032"/>
                    </a:ext>
                  </a:extLst>
                </a:gridCol>
              </a:tblGrid>
              <a:tr h="297134"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/>
                        <a:t>Атрибут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1" dirty="0"/>
                        <a:t>Смысл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067419"/>
                  </a:ext>
                </a:extLst>
              </a:tr>
              <a:tr h="359786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</a:rPr>
                        <a:t>id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Уникальный идентификатор комментария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50921"/>
                  </a:ext>
                </a:extLst>
              </a:tr>
              <a:tr h="297134"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</a:rPr>
                        <a:t>comment_text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Текст комментария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19044"/>
                  </a:ext>
                </a:extLst>
              </a:tr>
              <a:tr h="494705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</a:rPr>
                        <a:t>toxic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Метка, указывающая, является ли комментарий токсичным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11728"/>
                  </a:ext>
                </a:extLst>
              </a:tr>
              <a:tr h="494705"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</a:rPr>
                        <a:t>severe_toxic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Метка, указывающая, является ли комментарий крайне токсичным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21903"/>
                  </a:ext>
                </a:extLst>
              </a:tr>
              <a:tr h="297134"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</a:rPr>
                        <a:t>obscence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Метка, указывающая, содержит ли комментарий непристойные выражения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53457"/>
                  </a:ext>
                </a:extLst>
              </a:tr>
              <a:tr h="297134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</a:rPr>
                        <a:t>threat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Метка, указывающая, содержит ли комментарий угрозы 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272205"/>
                  </a:ext>
                </a:extLst>
              </a:tr>
              <a:tr h="297134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</a:rPr>
                        <a:t>insult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Метка, указывающая, содержит ли комментарий оскорбления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78875"/>
                  </a:ext>
                </a:extLst>
              </a:tr>
              <a:tr h="297134"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</a:rPr>
                        <a:t>identity_hate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Метка, указывающая, содержит ли комментарий ненависть к определённой группе людей 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45315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D13C96A-AE82-4822-8ABB-F3038606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75" y="-95500"/>
            <a:ext cx="7689650" cy="883920"/>
          </a:xfrm>
        </p:spPr>
        <p:txBody>
          <a:bodyPr/>
          <a:lstStyle/>
          <a:p>
            <a:r>
              <a:rPr lang="ru-RU" sz="3200" dirty="0"/>
              <a:t>Скрипт предобработки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963983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74D8C8-EE9F-460D-99C1-CC15BB2E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23" y="106899"/>
            <a:ext cx="7704000" cy="572700"/>
          </a:xfrm>
        </p:spPr>
        <p:txBody>
          <a:bodyPr/>
          <a:lstStyle/>
          <a:p>
            <a:r>
              <a:rPr lang="ru-RU" b="1" i="0" dirty="0">
                <a:solidFill>
                  <a:schemeClr val="tx1">
                    <a:lumMod val="50000"/>
                  </a:schemeClr>
                </a:solidFill>
                <a:effectLst/>
                <a:latin typeface="??"/>
              </a:rPr>
              <a:t>Разметка данных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Google Shape;247;p35">
            <a:extLst>
              <a:ext uri="{FF2B5EF4-FFF2-40B4-BE49-F238E27FC236}">
                <a16:creationId xmlns:a16="http://schemas.microsoft.com/office/drawing/2014/main" id="{B6AD69F0-07D2-41EB-A1D3-6BF702382D38}"/>
              </a:ext>
            </a:extLst>
          </p:cNvPr>
          <p:cNvSpPr txBox="1">
            <a:spLocks/>
          </p:cNvSpPr>
          <p:nvPr/>
        </p:nvSpPr>
        <p:spPr>
          <a:xfrm>
            <a:off x="789425" y="1017725"/>
            <a:ext cx="3782575" cy="9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Датасет русских комментариев содержал всего лишь текст токсичных комментариев. Без указания класса токсичности.</a:t>
            </a:r>
          </a:p>
        </p:txBody>
      </p:sp>
      <p:sp>
        <p:nvSpPr>
          <p:cNvPr id="5" name="Google Shape;247;p35">
            <a:extLst>
              <a:ext uri="{FF2B5EF4-FFF2-40B4-BE49-F238E27FC236}">
                <a16:creationId xmlns:a16="http://schemas.microsoft.com/office/drawing/2014/main" id="{2447B290-AA91-43A9-98A1-AC0B4107F16B}"/>
              </a:ext>
            </a:extLst>
          </p:cNvPr>
          <p:cNvSpPr txBox="1">
            <a:spLocks/>
          </p:cNvSpPr>
          <p:nvPr/>
        </p:nvSpPr>
        <p:spPr>
          <a:xfrm>
            <a:off x="789424" y="2002221"/>
            <a:ext cx="3782575" cy="9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b="1" dirty="0"/>
              <a:t>Задача:</a:t>
            </a:r>
          </a:p>
          <a:p>
            <a:pPr fontAlgn="t"/>
            <a:r>
              <a:rPr lang="ru-RU" dirty="0"/>
              <a:t>По тексту комментария определить одну из 6 меток </a:t>
            </a:r>
            <a:r>
              <a:rPr lang="en-US" dirty="0"/>
              <a:t>toxic</a:t>
            </a:r>
            <a:r>
              <a:rPr lang="ru-RU" dirty="0"/>
              <a:t> / </a:t>
            </a:r>
            <a:r>
              <a:rPr lang="en-US" dirty="0" err="1"/>
              <a:t>severe_toxic</a:t>
            </a:r>
            <a:r>
              <a:rPr lang="ru-RU" dirty="0"/>
              <a:t> / </a:t>
            </a:r>
            <a:r>
              <a:rPr lang="en-US" dirty="0" err="1"/>
              <a:t>obscence</a:t>
            </a:r>
            <a:r>
              <a:rPr lang="ru-RU" dirty="0"/>
              <a:t> / </a:t>
            </a:r>
            <a:r>
              <a:rPr lang="en-US" dirty="0"/>
              <a:t>threat</a:t>
            </a:r>
            <a:r>
              <a:rPr lang="ru-RU" dirty="0"/>
              <a:t> / </a:t>
            </a:r>
            <a:r>
              <a:rPr lang="en-US" dirty="0"/>
              <a:t>insult</a:t>
            </a:r>
            <a:r>
              <a:rPr lang="ru-RU" dirty="0"/>
              <a:t> / </a:t>
            </a:r>
            <a:r>
              <a:rPr lang="en-US" dirty="0" err="1"/>
              <a:t>identity_hate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Google Shape;247;p35">
            <a:extLst>
              <a:ext uri="{FF2B5EF4-FFF2-40B4-BE49-F238E27FC236}">
                <a16:creationId xmlns:a16="http://schemas.microsoft.com/office/drawing/2014/main" id="{D1D05623-CF59-4D37-B7B5-81BD940408F9}"/>
              </a:ext>
            </a:extLst>
          </p:cNvPr>
          <p:cNvSpPr txBox="1">
            <a:spLocks/>
          </p:cNvSpPr>
          <p:nvPr/>
        </p:nvSpPr>
        <p:spPr>
          <a:xfrm>
            <a:off x="789423" y="2986717"/>
            <a:ext cx="3782575" cy="9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b="1" dirty="0"/>
              <a:t>Решение:</a:t>
            </a:r>
          </a:p>
          <a:p>
            <a:pPr fontAlgn="t"/>
            <a:r>
              <a:rPr lang="ru-RU" dirty="0"/>
              <a:t>Использована библиотека </a:t>
            </a:r>
            <a:r>
              <a:rPr lang="en-US" dirty="0">
                <a:hlinkClick r:id="rId3"/>
              </a:rPr>
              <a:t>https://github.com/unitaryai/detoxify</a:t>
            </a:r>
            <a:r>
              <a:rPr lang="ru-RU" dirty="0"/>
              <a:t> для автоматической классификации.</a:t>
            </a:r>
          </a:p>
          <a:p>
            <a:endParaRPr lang="ru-RU" dirty="0"/>
          </a:p>
        </p:txBody>
      </p:sp>
      <p:sp>
        <p:nvSpPr>
          <p:cNvPr id="7" name="Google Shape;247;p35">
            <a:extLst>
              <a:ext uri="{FF2B5EF4-FFF2-40B4-BE49-F238E27FC236}">
                <a16:creationId xmlns:a16="http://schemas.microsoft.com/office/drawing/2014/main" id="{53AE8FC8-BB66-423A-B5B5-DC6D03C73EDB}"/>
              </a:ext>
            </a:extLst>
          </p:cNvPr>
          <p:cNvSpPr txBox="1">
            <a:spLocks/>
          </p:cNvSpPr>
          <p:nvPr/>
        </p:nvSpPr>
        <p:spPr>
          <a:xfrm>
            <a:off x="5001445" y="885497"/>
            <a:ext cx="3782575" cy="1227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b="1" dirty="0"/>
              <a:t>Процесс:</a:t>
            </a:r>
          </a:p>
          <a:p>
            <a:pPr fontAlgn="t"/>
            <a:r>
              <a:rPr lang="ru-RU" dirty="0"/>
              <a:t>Была получена вероятность для каждой метки. Порог 0.65 был установлен, чтобы </a:t>
            </a:r>
            <a:r>
              <a:rPr lang="ru-RU" dirty="0" err="1"/>
              <a:t>бинарно</a:t>
            </a:r>
            <a:r>
              <a:rPr lang="ru-RU" dirty="0"/>
              <a:t> проставить 1 для метки, иначе метка имела значение 0.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88D274-FA8A-47F6-BAF6-A640EE5C5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479" y="2112579"/>
            <a:ext cx="4260521" cy="288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68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74D8C8-EE9F-460D-99C1-CC15BB2E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23" y="106899"/>
            <a:ext cx="7704000" cy="572700"/>
          </a:xfrm>
        </p:spPr>
        <p:txBody>
          <a:bodyPr/>
          <a:lstStyle/>
          <a:p>
            <a:r>
              <a:rPr lang="ru-RU" b="1" i="0" dirty="0">
                <a:solidFill>
                  <a:schemeClr val="tx1">
                    <a:lumMod val="50000"/>
                  </a:schemeClr>
                </a:solidFill>
                <a:effectLst/>
                <a:latin typeface="??"/>
              </a:rPr>
              <a:t>Удаление дубликатов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Google Shape;247;p35">
            <a:extLst>
              <a:ext uri="{FF2B5EF4-FFF2-40B4-BE49-F238E27FC236}">
                <a16:creationId xmlns:a16="http://schemas.microsoft.com/office/drawing/2014/main" id="{B6AD69F0-07D2-41EB-A1D3-6BF702382D38}"/>
              </a:ext>
            </a:extLst>
          </p:cNvPr>
          <p:cNvSpPr txBox="1">
            <a:spLocks/>
          </p:cNvSpPr>
          <p:nvPr/>
        </p:nvSpPr>
        <p:spPr>
          <a:xfrm>
            <a:off x="789423" y="848662"/>
            <a:ext cx="3782575" cy="9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Датасет может содержать дубликаты по тексту комментария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comment_text</a:t>
            </a:r>
            <a:r>
              <a:rPr lang="ru-RU" dirty="0"/>
              <a:t>.</a:t>
            </a:r>
          </a:p>
        </p:txBody>
      </p:sp>
      <p:sp>
        <p:nvSpPr>
          <p:cNvPr id="5" name="Google Shape;247;p35">
            <a:extLst>
              <a:ext uri="{FF2B5EF4-FFF2-40B4-BE49-F238E27FC236}">
                <a16:creationId xmlns:a16="http://schemas.microsoft.com/office/drawing/2014/main" id="{2447B290-AA91-43A9-98A1-AC0B4107F16B}"/>
              </a:ext>
            </a:extLst>
          </p:cNvPr>
          <p:cNvSpPr txBox="1">
            <a:spLocks/>
          </p:cNvSpPr>
          <p:nvPr/>
        </p:nvSpPr>
        <p:spPr>
          <a:xfrm>
            <a:off x="789424" y="2002221"/>
            <a:ext cx="3782575" cy="9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b="1" dirty="0"/>
              <a:t>Задача:</a:t>
            </a:r>
          </a:p>
          <a:p>
            <a:pPr fontAlgn="t"/>
            <a:r>
              <a:rPr lang="ru-RU" dirty="0"/>
              <a:t>Удалить все записи содержащие один и тот же текст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Google Shape;247;p35">
            <a:extLst>
              <a:ext uri="{FF2B5EF4-FFF2-40B4-BE49-F238E27FC236}">
                <a16:creationId xmlns:a16="http://schemas.microsoft.com/office/drawing/2014/main" id="{D1D05623-CF59-4D37-B7B5-81BD940408F9}"/>
              </a:ext>
            </a:extLst>
          </p:cNvPr>
          <p:cNvSpPr txBox="1">
            <a:spLocks/>
          </p:cNvSpPr>
          <p:nvPr/>
        </p:nvSpPr>
        <p:spPr>
          <a:xfrm>
            <a:off x="789423" y="2986717"/>
            <a:ext cx="3782575" cy="9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b="1" dirty="0"/>
              <a:t>Решение:</a:t>
            </a:r>
          </a:p>
          <a:p>
            <a:pPr fontAlgn="t"/>
            <a:r>
              <a:rPr lang="ru-RU" dirty="0"/>
              <a:t>Использована библиотека </a:t>
            </a:r>
            <a:r>
              <a:rPr lang="en-US" dirty="0"/>
              <a:t>pandas </a:t>
            </a:r>
            <a:r>
              <a:rPr lang="en-US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df.drop_duplicates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(subset='</a:t>
            </a:r>
            <a:r>
              <a:rPr lang="en-US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comment_text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', keep='first')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ru-RU" dirty="0"/>
          </a:p>
        </p:txBody>
      </p:sp>
      <p:sp>
        <p:nvSpPr>
          <p:cNvPr id="7" name="Google Shape;247;p35">
            <a:extLst>
              <a:ext uri="{FF2B5EF4-FFF2-40B4-BE49-F238E27FC236}">
                <a16:creationId xmlns:a16="http://schemas.microsoft.com/office/drawing/2014/main" id="{53AE8FC8-BB66-423A-B5B5-DC6D03C73EDB}"/>
              </a:ext>
            </a:extLst>
          </p:cNvPr>
          <p:cNvSpPr txBox="1">
            <a:spLocks/>
          </p:cNvSpPr>
          <p:nvPr/>
        </p:nvSpPr>
        <p:spPr>
          <a:xfrm>
            <a:off x="5001445" y="885497"/>
            <a:ext cx="3782575" cy="1227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b="1" dirty="0"/>
              <a:t>Процесс:</a:t>
            </a:r>
          </a:p>
          <a:p>
            <a:pPr fontAlgn="t"/>
            <a:r>
              <a:rPr lang="ru-RU" dirty="0"/>
              <a:t>Было удалено 56к дублей из данных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5A3EFF-078E-4456-B00E-5CEBCDAC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496" y="1692035"/>
            <a:ext cx="5210504" cy="4647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C4EC75E-0FB9-449A-BE56-1B4BB20BE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8" y="2604827"/>
            <a:ext cx="4443681" cy="98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74D8C8-EE9F-460D-99C1-CC15BB2E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23" y="106899"/>
            <a:ext cx="7704000" cy="572700"/>
          </a:xfrm>
        </p:spPr>
        <p:txBody>
          <a:bodyPr/>
          <a:lstStyle/>
          <a:p>
            <a:r>
              <a:rPr lang="ru-RU" b="1" i="0" dirty="0" err="1">
                <a:solidFill>
                  <a:schemeClr val="tx1">
                    <a:lumMod val="50000"/>
                  </a:schemeClr>
                </a:solidFill>
                <a:effectLst/>
                <a:latin typeface="??"/>
              </a:rPr>
              <a:t>Лемматизация</a:t>
            </a:r>
            <a:r>
              <a:rPr lang="ru-RU" b="1" i="0" dirty="0">
                <a:solidFill>
                  <a:schemeClr val="tx1">
                    <a:lumMod val="50000"/>
                  </a:schemeClr>
                </a:solidFill>
                <a:effectLst/>
                <a:latin typeface="??"/>
              </a:rPr>
              <a:t> текста</a:t>
            </a:r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Google Shape;247;p35">
            <a:extLst>
              <a:ext uri="{FF2B5EF4-FFF2-40B4-BE49-F238E27FC236}">
                <a16:creationId xmlns:a16="http://schemas.microsoft.com/office/drawing/2014/main" id="{B6AD69F0-07D2-41EB-A1D3-6BF702382D38}"/>
              </a:ext>
            </a:extLst>
          </p:cNvPr>
          <p:cNvSpPr txBox="1">
            <a:spLocks/>
          </p:cNvSpPr>
          <p:nvPr/>
        </p:nvSpPr>
        <p:spPr>
          <a:xfrm>
            <a:off x="789422" y="713133"/>
            <a:ext cx="3782575" cy="625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Приведение текста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comment_text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dirty="0"/>
              <a:t>к нормальной форме.</a:t>
            </a:r>
          </a:p>
        </p:txBody>
      </p:sp>
      <p:sp>
        <p:nvSpPr>
          <p:cNvPr id="5" name="Google Shape;247;p35">
            <a:extLst>
              <a:ext uri="{FF2B5EF4-FFF2-40B4-BE49-F238E27FC236}">
                <a16:creationId xmlns:a16="http://schemas.microsoft.com/office/drawing/2014/main" id="{2447B290-AA91-43A9-98A1-AC0B4107F16B}"/>
              </a:ext>
            </a:extLst>
          </p:cNvPr>
          <p:cNvSpPr txBox="1">
            <a:spLocks/>
          </p:cNvSpPr>
          <p:nvPr/>
        </p:nvSpPr>
        <p:spPr>
          <a:xfrm>
            <a:off x="789423" y="1587254"/>
            <a:ext cx="3782575" cy="832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b="1" dirty="0"/>
              <a:t>Задача:</a:t>
            </a:r>
          </a:p>
          <a:p>
            <a:pPr fontAlgn="t"/>
            <a:r>
              <a:rPr lang="ru-RU" dirty="0"/>
              <a:t>Каждое слово должно быть приведено к начальной форме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Google Shape;247;p35">
            <a:extLst>
              <a:ext uri="{FF2B5EF4-FFF2-40B4-BE49-F238E27FC236}">
                <a16:creationId xmlns:a16="http://schemas.microsoft.com/office/drawing/2014/main" id="{D1D05623-CF59-4D37-B7B5-81BD940408F9}"/>
              </a:ext>
            </a:extLst>
          </p:cNvPr>
          <p:cNvSpPr txBox="1">
            <a:spLocks/>
          </p:cNvSpPr>
          <p:nvPr/>
        </p:nvSpPr>
        <p:spPr>
          <a:xfrm>
            <a:off x="789422" y="2571750"/>
            <a:ext cx="3782575" cy="984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b="1" dirty="0"/>
              <a:t>Решение:</a:t>
            </a:r>
          </a:p>
          <a:p>
            <a:pPr fontAlgn="t"/>
            <a:r>
              <a:rPr lang="ru-RU" dirty="0"/>
              <a:t>Использована библиотека </a:t>
            </a:r>
            <a:r>
              <a:rPr lang="en-US" dirty="0" err="1"/>
              <a:t>natasha</a:t>
            </a:r>
            <a:r>
              <a:rPr lang="en-US" dirty="0"/>
              <a:t>. </a:t>
            </a:r>
            <a:r>
              <a:rPr lang="ru-RU" dirty="0"/>
              <a:t>Каждое слово проходит </a:t>
            </a:r>
            <a:r>
              <a:rPr lang="ru-RU" dirty="0" err="1"/>
              <a:t>токенезацию</a:t>
            </a:r>
            <a:r>
              <a:rPr lang="ru-RU" dirty="0"/>
              <a:t>, морфологический анализ, </a:t>
            </a:r>
            <a:r>
              <a:rPr lang="ru-RU" dirty="0" err="1"/>
              <a:t>лемматизацию</a:t>
            </a:r>
            <a:endParaRPr lang="ru-RU" dirty="0"/>
          </a:p>
        </p:txBody>
      </p:sp>
      <p:sp>
        <p:nvSpPr>
          <p:cNvPr id="7" name="Google Shape;247;p35">
            <a:extLst>
              <a:ext uri="{FF2B5EF4-FFF2-40B4-BE49-F238E27FC236}">
                <a16:creationId xmlns:a16="http://schemas.microsoft.com/office/drawing/2014/main" id="{53AE8FC8-BB66-423A-B5B5-DC6D03C73EDB}"/>
              </a:ext>
            </a:extLst>
          </p:cNvPr>
          <p:cNvSpPr txBox="1">
            <a:spLocks/>
          </p:cNvSpPr>
          <p:nvPr/>
        </p:nvSpPr>
        <p:spPr>
          <a:xfrm>
            <a:off x="5001445" y="885497"/>
            <a:ext cx="4292327" cy="1227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b="1" dirty="0"/>
              <a:t>Процесс:</a:t>
            </a:r>
          </a:p>
          <a:p>
            <a:pPr fontAlgn="t"/>
            <a:r>
              <a:rPr lang="ru-RU" dirty="0"/>
              <a:t>Было </a:t>
            </a:r>
            <a:r>
              <a:rPr lang="ru-RU" dirty="0" err="1"/>
              <a:t>лемматизировано</a:t>
            </a:r>
            <a:r>
              <a:rPr lang="ru-RU" dirty="0"/>
              <a:t> 3 млн 850 </a:t>
            </a:r>
            <a:r>
              <a:rPr lang="ru-RU" dirty="0" err="1"/>
              <a:t>тыс</a:t>
            </a:r>
            <a:r>
              <a:rPr lang="ru-RU" dirty="0"/>
              <a:t> строк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C1B633-6FB2-4712-A588-86B1BB27B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915" y="1474540"/>
            <a:ext cx="3988085" cy="371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9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graphicFrame>
        <p:nvGraphicFramePr>
          <p:cNvPr id="232" name="Google Shape;232;p34"/>
          <p:cNvGraphicFramePr/>
          <p:nvPr/>
        </p:nvGraphicFramePr>
        <p:xfrm>
          <a:off x="720000" y="1703395"/>
          <a:ext cx="7704000" cy="2169150"/>
        </p:xfrm>
        <a:graphic>
          <a:graphicData uri="http://schemas.openxmlformats.org/drawingml/2006/table">
            <a:tbl>
              <a:tblPr>
                <a:noFill/>
                <a:tableStyleId>{9FFBFFE2-7671-400F-BD01-392E3C416C2B}</a:tableStyleId>
              </a:tblPr>
              <a:tblGrid>
                <a:gridCol w="24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" action="ppaction://noaction"/>
                        </a:rPr>
                        <a:t>Fonts</a:t>
                      </a:r>
                      <a:endParaRPr sz="1000" b="1" u="sng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 view this template correctly in PowerPoint, download and install the fonts we used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" action="ppaction://noaction"/>
                        </a:rPr>
                        <a:t>Used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and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000" b="1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" action="ppaction://noaction"/>
                        </a:rPr>
                        <a:t>alternative resources</a:t>
                      </a:r>
                      <a:endParaRPr sz="1000" b="1" u="sng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 assortment of graphic resources that are suitable for use in this presentation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" action="ppaction://noaction"/>
                        </a:rPr>
                        <a:t>Thanks slide</a:t>
                      </a:r>
                      <a:endParaRPr sz="1000" b="1" u="sng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You must keep it so that proper credits for our design are given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" action="ppaction://noaction"/>
                        </a:rPr>
                        <a:t>Colors</a:t>
                      </a:r>
                      <a:endParaRPr sz="1000" b="1" u="sng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 the colors used in this presentation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" action="ppaction://noaction"/>
                        </a:rPr>
                        <a:t>Icons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and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" sz="1000" b="1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" action="ppaction://noaction"/>
                        </a:rPr>
                        <a:t>infographic resources</a:t>
                      </a:r>
                      <a:endParaRPr sz="1000" b="1" u="sng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These can be used in the template, and their size and color can be edited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Editable presentation theme 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You can edit the master slides easily. For more info, click </a:t>
                      </a:r>
                      <a:r>
                        <a:rPr lang="en" sz="1000" b="1" u="sng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3" name="Google Shape;233;p34"/>
          <p:cNvSpPr txBox="1"/>
          <p:nvPr/>
        </p:nvSpPr>
        <p:spPr>
          <a:xfrm>
            <a:off x="720000" y="122849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can delete this slide when you’re done editing the presentation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1326925" y="3993645"/>
            <a:ext cx="190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info:</a:t>
            </a:r>
            <a:b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4485247" y="3993645"/>
            <a:ext cx="333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can visit our sister projects:</a:t>
            </a:r>
            <a:b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</a:t>
            </a:r>
            <a:r>
              <a:rPr lang="en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28ED5-47D6-4B28-A6D5-052D451F1298}"/>
              </a:ext>
            </a:extLst>
          </p:cNvPr>
          <p:cNvSpPr txBox="1"/>
          <p:nvPr/>
        </p:nvSpPr>
        <p:spPr>
          <a:xfrm>
            <a:off x="2937620" y="60037"/>
            <a:ext cx="47611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FF0000"/>
                </a:solidFill>
                <a:effectLst/>
                <a:latin typeface="Inter"/>
              </a:rPr>
              <a:t>Показать сообщения, отфильтрованные с помощью категорий </a:t>
            </a:r>
            <a:r>
              <a:rPr lang="ru-RU" b="0" i="0" dirty="0" err="1">
                <a:solidFill>
                  <a:srgbClr val="FF0000"/>
                </a:solidFill>
                <a:effectLst/>
                <a:latin typeface="Inter"/>
              </a:rPr>
              <a:t>AutoMod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D2064E-68C1-414B-9719-C3D415761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149" y="780156"/>
            <a:ext cx="7770376" cy="528382"/>
          </a:xfrm>
        </p:spPr>
        <p:txBody>
          <a:bodyPr/>
          <a:lstStyle/>
          <a:p>
            <a:r>
              <a:rPr lang="ru-RU" sz="1050" dirty="0"/>
              <a:t>Каждый из файлов датасетов был соединен в один </a:t>
            </a:r>
            <a:r>
              <a:rPr lang="en-US" sz="1050" dirty="0"/>
              <a:t>csv </a:t>
            </a:r>
            <a:r>
              <a:rPr lang="ru-RU" sz="1050" dirty="0"/>
              <a:t>файл представляющий датасет для дообучения с помощью скрипта </a:t>
            </a:r>
            <a:r>
              <a:rPr lang="en-US" sz="1050" dirty="0">
                <a:hlinkClick r:id="rId2"/>
              </a:rPr>
              <a:t>https://github.com/Stepan5024/itmo-ai-stream/blob/main/connect_datasets.ipynb</a:t>
            </a:r>
            <a:r>
              <a:rPr lang="ru-RU" sz="1050" dirty="0"/>
              <a:t> 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D13C96A-AE82-4822-8ABB-F3038606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175" y="-95500"/>
            <a:ext cx="7689650" cy="883920"/>
          </a:xfrm>
        </p:spPr>
        <p:txBody>
          <a:bodyPr/>
          <a:lstStyle/>
          <a:p>
            <a:r>
              <a:rPr lang="ru-RU" sz="3200" dirty="0"/>
              <a:t>Результат предобработки данных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AD6C2B-A6DD-41DF-A362-B7E82BAF4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82" y="3109171"/>
            <a:ext cx="26003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 Unicode MS"/>
              </a:rPr>
              <a:t>Файл: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 Unicode MS"/>
              </a:rPr>
              <a:t>final_combined_</a:t>
            </a:r>
            <a:r>
              <a:rPr lang="ru-RU" altLang="ru-RU" sz="1050" dirty="0" err="1">
                <a:solidFill>
                  <a:schemeClr val="tx1">
                    <a:lumMod val="50000"/>
                  </a:schemeClr>
                </a:solidFill>
                <a:latin typeface="Arial Unicode MS"/>
              </a:rPr>
              <a:t>toxicity_data</a:t>
            </a:r>
            <a:r>
              <a:rPr lang="en-US" altLang="ru-RU" sz="1050" dirty="0">
                <a:solidFill>
                  <a:schemeClr val="tx1">
                    <a:lumMod val="50000"/>
                  </a:schemeClr>
                </a:solidFill>
                <a:latin typeface="Arial Unicode MS"/>
              </a:rPr>
              <a:t>.csv</a:t>
            </a:r>
            <a:endParaRPr lang="ru-RU" altLang="ru-RU" sz="1050" dirty="0">
              <a:solidFill>
                <a:schemeClr val="tx1">
                  <a:lumMod val="50000"/>
                </a:schemeClr>
              </a:solidFill>
              <a:latin typeface="Arial Unicode M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4F8E29-5B16-4C1C-A96B-96C0349B3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078" y="1451007"/>
            <a:ext cx="4557196" cy="32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78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1094224" y="2233825"/>
            <a:ext cx="7490099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Исследовательский анализ данных</a:t>
            </a:r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1094224" y="752425"/>
            <a:ext cx="1570147" cy="8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495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48379-08F6-43B7-A7DB-63D1DD22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исследования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B8508-B053-473C-B9D8-AB4B2FA65A0D}"/>
              </a:ext>
            </a:extLst>
          </p:cNvPr>
          <p:cNvSpPr txBox="1"/>
          <p:nvPr/>
        </p:nvSpPr>
        <p:spPr>
          <a:xfrm>
            <a:off x="843455" y="1237594"/>
            <a:ext cx="69958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Оценить сбалансированность меток токсичных и нетоксичных комментариев</a:t>
            </a:r>
          </a:p>
          <a:p>
            <a:pPr marL="342900" indent="-342900">
              <a:buAutoNum type="arabicPeriod"/>
            </a:pPr>
            <a:r>
              <a:rPr lang="ru-RU" dirty="0"/>
              <a:t>Оценить распределение длины комментариев</a:t>
            </a:r>
          </a:p>
          <a:p>
            <a:pPr marL="342900" indent="-342900">
              <a:buAutoNum type="arabicPeriod"/>
            </a:pPr>
            <a:r>
              <a:rPr lang="ru-RU" dirty="0"/>
              <a:t>Оценить распределение меток среди 6 классов </a:t>
            </a:r>
          </a:p>
          <a:p>
            <a:pPr marL="342900" indent="-342900">
              <a:buAutoNum type="arabicPeriod"/>
            </a:pPr>
            <a:r>
              <a:rPr lang="ru-RU" dirty="0"/>
              <a:t>Просмотр облака слов нетоксичных комментариев</a:t>
            </a:r>
          </a:p>
          <a:p>
            <a:pPr marL="342900" indent="-342900">
              <a:buFont typeface="Arial"/>
              <a:buAutoNum type="arabicPeriod"/>
            </a:pPr>
            <a:r>
              <a:rPr lang="ru-RU" dirty="0"/>
              <a:t>Просмотр облака слов токсичных комментариев</a:t>
            </a:r>
          </a:p>
          <a:p>
            <a:pPr marL="342900" indent="-342900">
              <a:buFont typeface="Arial"/>
              <a:buAutoNum type="arabicPeriod"/>
            </a:pPr>
            <a:r>
              <a:rPr lang="ru-RU" dirty="0"/>
              <a:t>Оценка количества меток на один комментарий</a:t>
            </a:r>
          </a:p>
          <a:p>
            <a:pPr marL="342900" indent="-342900">
              <a:buFont typeface="Arial"/>
              <a:buAutoNum type="arabicPeriod"/>
            </a:pPr>
            <a:r>
              <a:rPr lang="ru-RU" dirty="0"/>
              <a:t>Оценить распределение </a:t>
            </a:r>
            <a:r>
              <a:rPr lang="ru-RU" dirty="0" err="1"/>
              <a:t>мультиязычности</a:t>
            </a:r>
            <a:r>
              <a:rPr lang="ru-RU" dirty="0"/>
              <a:t> (русский и английский)</a:t>
            </a:r>
          </a:p>
          <a:p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58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F0B43-C950-42EC-BE59-CE7C8E9D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507" y="609977"/>
            <a:ext cx="8215313" cy="1124230"/>
          </a:xfrm>
        </p:spPr>
        <p:txBody>
          <a:bodyPr/>
          <a:lstStyle/>
          <a:p>
            <a:r>
              <a:rPr lang="ru-RU" sz="2800" dirty="0"/>
              <a:t>Сбалансированность меток токсичных и нетоксичных комментариев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F6709C-FD86-443F-BAFF-18662631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07" y="1560785"/>
            <a:ext cx="4545724" cy="3409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66AA4A-D38B-4CDE-AA6A-1F2A55385930}"/>
              </a:ext>
            </a:extLst>
          </p:cNvPr>
          <p:cNvSpPr txBox="1"/>
          <p:nvPr/>
        </p:nvSpPr>
        <p:spPr>
          <a:xfrm>
            <a:off x="5610063" y="1560785"/>
            <a:ext cx="28811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собранном наборе данных из 3 млн. комментариев 96% принадлежат к нетоксичным сообщениям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E1FA-0346-4371-81E2-A12DBDE50C6D}"/>
              </a:ext>
            </a:extLst>
          </p:cNvPr>
          <p:cNvSpPr txBox="1"/>
          <p:nvPr/>
        </p:nvSpPr>
        <p:spPr>
          <a:xfrm>
            <a:off x="5610062" y="2551752"/>
            <a:ext cx="288114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Вывод:</a:t>
            </a:r>
          </a:p>
          <a:p>
            <a:r>
              <a:rPr lang="ru-RU" dirty="0"/>
              <a:t>В процессе обучения могут быть сложности предсказывания токсичных комментариев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17FE8-740E-4451-8754-10B181BE7A00}"/>
              </a:ext>
            </a:extLst>
          </p:cNvPr>
          <p:cNvSpPr txBox="1"/>
          <p:nvPr/>
        </p:nvSpPr>
        <p:spPr>
          <a:xfrm>
            <a:off x="5610062" y="3681614"/>
            <a:ext cx="32265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Решение:</a:t>
            </a:r>
          </a:p>
          <a:p>
            <a:r>
              <a:rPr lang="ru-RU" dirty="0"/>
              <a:t>Для обучения взять 400 тыс. токсичных комментариев и срез 1 млн. нетоксичных комментариев.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55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F0B43-C950-42EC-BE59-CE7C8E9D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507" y="609977"/>
            <a:ext cx="8215313" cy="1124230"/>
          </a:xfrm>
        </p:spPr>
        <p:txBody>
          <a:bodyPr/>
          <a:lstStyle/>
          <a:p>
            <a:r>
              <a:rPr lang="ru-RU" sz="2800" dirty="0"/>
              <a:t>Оценка длинны комментариев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6AA4A-D38B-4CDE-AA6A-1F2A55385930}"/>
              </a:ext>
            </a:extLst>
          </p:cNvPr>
          <p:cNvSpPr txBox="1"/>
          <p:nvPr/>
        </p:nvSpPr>
        <p:spPr>
          <a:xfrm>
            <a:off x="5610062" y="1421890"/>
            <a:ext cx="28811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собранном наборе данных длина составляет от 2 символов до 8к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E1FA-0346-4371-81E2-A12DBDE50C6D}"/>
              </a:ext>
            </a:extLst>
          </p:cNvPr>
          <p:cNvSpPr txBox="1"/>
          <p:nvPr/>
        </p:nvSpPr>
        <p:spPr>
          <a:xfrm>
            <a:off x="5610062" y="2296218"/>
            <a:ext cx="28811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Вывод:</a:t>
            </a:r>
          </a:p>
          <a:p>
            <a:r>
              <a:rPr lang="ru-RU" dirty="0"/>
              <a:t>Большая часть данных находится размером до 1тыс символов. Это корректно, оставить слишком длинные комментарии в 8 раз. Они предоставляют больший контекст обработки моделью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573327-6218-4909-84C3-118740AA1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04" y="1495599"/>
            <a:ext cx="4617983" cy="277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13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F0B43-C950-42EC-BE59-CE7C8E9D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507" y="609977"/>
            <a:ext cx="8215313" cy="1124230"/>
          </a:xfrm>
        </p:spPr>
        <p:txBody>
          <a:bodyPr/>
          <a:lstStyle/>
          <a:p>
            <a:r>
              <a:rPr lang="ru-RU" sz="2800" dirty="0"/>
              <a:t>Распределение меток среди 6 классов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6AA4A-D38B-4CDE-AA6A-1F2A55385930}"/>
              </a:ext>
            </a:extLst>
          </p:cNvPr>
          <p:cNvSpPr txBox="1"/>
          <p:nvPr/>
        </p:nvSpPr>
        <p:spPr>
          <a:xfrm>
            <a:off x="5610062" y="1421890"/>
            <a:ext cx="28811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Основная часть токсичных данных связана с классом </a:t>
            </a:r>
            <a:r>
              <a:rPr lang="en-US" dirty="0"/>
              <a:t>toxic </a:t>
            </a:r>
            <a:r>
              <a:rPr lang="ru-RU" dirty="0"/>
              <a:t>и </a:t>
            </a:r>
            <a:r>
              <a:rPr lang="en-US" dirty="0"/>
              <a:t>threat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E1FA-0346-4371-81E2-A12DBDE50C6D}"/>
              </a:ext>
            </a:extLst>
          </p:cNvPr>
          <p:cNvSpPr txBox="1"/>
          <p:nvPr/>
        </p:nvSpPr>
        <p:spPr>
          <a:xfrm>
            <a:off x="5610062" y="2296218"/>
            <a:ext cx="28811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Вывод:</a:t>
            </a:r>
          </a:p>
          <a:p>
            <a:r>
              <a:rPr lang="ru-RU" dirty="0"/>
              <a:t>По результатам обучения предсказания классов </a:t>
            </a:r>
            <a:r>
              <a:rPr lang="en-US" dirty="0"/>
              <a:t>toxic </a:t>
            </a:r>
            <a:r>
              <a:rPr lang="ru-RU" dirty="0"/>
              <a:t>и </a:t>
            </a:r>
            <a:r>
              <a:rPr lang="en-US" dirty="0"/>
              <a:t>threat </a:t>
            </a:r>
            <a:r>
              <a:rPr lang="ru-RU" dirty="0"/>
              <a:t>могут быть более вероятны по сравнению с другими классами.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8BE3A8-1FB2-4B2A-AC99-20074B943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07" y="1421890"/>
            <a:ext cx="4521604" cy="2712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991EAC-CD7E-4B50-8DEF-0E0F015BF2E3}"/>
              </a:ext>
            </a:extLst>
          </p:cNvPr>
          <p:cNvSpPr txBox="1"/>
          <p:nvPr/>
        </p:nvSpPr>
        <p:spPr>
          <a:xfrm>
            <a:off x="5610061" y="3681213"/>
            <a:ext cx="33684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Решение:</a:t>
            </a:r>
          </a:p>
          <a:p>
            <a:r>
              <a:rPr lang="ru-RU" dirty="0"/>
              <a:t>На </a:t>
            </a:r>
            <a:r>
              <a:rPr lang="ru-RU" dirty="0" err="1"/>
              <a:t>продакшене</a:t>
            </a:r>
            <a:r>
              <a:rPr lang="ru-RU" dirty="0"/>
              <a:t> важно получить сам факт токсичности, принадлежность к метке задача очень субъективная</a:t>
            </a:r>
          </a:p>
        </p:txBody>
      </p:sp>
    </p:spTree>
    <p:extLst>
      <p:ext uri="{BB962C8B-B14F-4D97-AF65-F5344CB8AC3E}">
        <p14:creationId xmlns:p14="http://schemas.microsoft.com/office/powerpoint/2010/main" val="366526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F0B43-C950-42EC-BE59-CE7C8E9D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507" y="609977"/>
            <a:ext cx="8215313" cy="1124230"/>
          </a:xfrm>
        </p:spPr>
        <p:txBody>
          <a:bodyPr/>
          <a:lstStyle/>
          <a:p>
            <a:r>
              <a:rPr lang="ru-RU" sz="2800" dirty="0"/>
              <a:t>Распределение меток среди 6 классов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6AA4A-D38B-4CDE-AA6A-1F2A55385930}"/>
              </a:ext>
            </a:extLst>
          </p:cNvPr>
          <p:cNvSpPr txBox="1"/>
          <p:nvPr/>
        </p:nvSpPr>
        <p:spPr>
          <a:xfrm>
            <a:off x="5610062" y="1421890"/>
            <a:ext cx="28811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Основная часть токсичных данных связана с классом </a:t>
            </a:r>
            <a:r>
              <a:rPr lang="en-US" dirty="0"/>
              <a:t>toxic </a:t>
            </a:r>
            <a:r>
              <a:rPr lang="ru-RU" dirty="0"/>
              <a:t>и </a:t>
            </a:r>
            <a:r>
              <a:rPr lang="en-US" dirty="0"/>
              <a:t>threat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E1FA-0346-4371-81E2-A12DBDE50C6D}"/>
              </a:ext>
            </a:extLst>
          </p:cNvPr>
          <p:cNvSpPr txBox="1"/>
          <p:nvPr/>
        </p:nvSpPr>
        <p:spPr>
          <a:xfrm>
            <a:off x="5610062" y="2296218"/>
            <a:ext cx="28811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Вывод:</a:t>
            </a:r>
          </a:p>
          <a:p>
            <a:r>
              <a:rPr lang="ru-RU" dirty="0"/>
              <a:t>По результатам обучения предсказания классов </a:t>
            </a:r>
            <a:r>
              <a:rPr lang="en-US" dirty="0"/>
              <a:t>toxic </a:t>
            </a:r>
            <a:r>
              <a:rPr lang="ru-RU" dirty="0"/>
              <a:t>и </a:t>
            </a:r>
            <a:r>
              <a:rPr lang="en-US" dirty="0"/>
              <a:t>threat </a:t>
            </a:r>
            <a:r>
              <a:rPr lang="ru-RU" dirty="0"/>
              <a:t>могут быть более вероятны по сравнению с другими классами.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8BE3A8-1FB2-4B2A-AC99-20074B943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07" y="1421890"/>
            <a:ext cx="4521604" cy="2712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991EAC-CD7E-4B50-8DEF-0E0F015BF2E3}"/>
              </a:ext>
            </a:extLst>
          </p:cNvPr>
          <p:cNvSpPr txBox="1"/>
          <p:nvPr/>
        </p:nvSpPr>
        <p:spPr>
          <a:xfrm>
            <a:off x="5610061" y="3681213"/>
            <a:ext cx="33684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Решение:</a:t>
            </a:r>
          </a:p>
          <a:p>
            <a:r>
              <a:rPr lang="ru-RU" dirty="0"/>
              <a:t>На </a:t>
            </a:r>
            <a:r>
              <a:rPr lang="ru-RU" dirty="0" err="1"/>
              <a:t>продакшене</a:t>
            </a:r>
            <a:r>
              <a:rPr lang="ru-RU" dirty="0"/>
              <a:t> важно получить сам факт токсичности, принадлежность к метке задача очень субъективная</a:t>
            </a:r>
          </a:p>
        </p:txBody>
      </p:sp>
    </p:spTree>
    <p:extLst>
      <p:ext uri="{BB962C8B-B14F-4D97-AF65-F5344CB8AC3E}">
        <p14:creationId xmlns:p14="http://schemas.microsoft.com/office/powerpoint/2010/main" val="4094001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B3A0523-0B97-40B6-8705-D29D72B6088A}"/>
              </a:ext>
            </a:extLst>
          </p:cNvPr>
          <p:cNvPicPr/>
          <p:nvPr/>
        </p:nvPicPr>
        <p:blipFill rotWithShape="1">
          <a:blip r:embed="rId2"/>
          <a:srcRect t="6697"/>
          <a:stretch/>
        </p:blipFill>
        <p:spPr>
          <a:xfrm>
            <a:off x="1340863" y="913622"/>
            <a:ext cx="6462274" cy="3316255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50869E0-6236-47B8-B2CB-69ACC6B93ACD}"/>
              </a:ext>
            </a:extLst>
          </p:cNvPr>
          <p:cNvSpPr txBox="1">
            <a:spLocks/>
          </p:cNvSpPr>
          <p:nvPr/>
        </p:nvSpPr>
        <p:spPr>
          <a:xfrm>
            <a:off x="928687" y="232489"/>
            <a:ext cx="8215313" cy="5621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800" dirty="0"/>
              <a:t>Облако слов для токсичных комментариев</a:t>
            </a:r>
          </a:p>
        </p:txBody>
      </p:sp>
    </p:spTree>
    <p:extLst>
      <p:ext uri="{BB962C8B-B14F-4D97-AF65-F5344CB8AC3E}">
        <p14:creationId xmlns:p14="http://schemas.microsoft.com/office/powerpoint/2010/main" val="2916515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50869E0-6236-47B8-B2CB-69ACC6B93ACD}"/>
              </a:ext>
            </a:extLst>
          </p:cNvPr>
          <p:cNvSpPr txBox="1">
            <a:spLocks/>
          </p:cNvSpPr>
          <p:nvPr/>
        </p:nvSpPr>
        <p:spPr>
          <a:xfrm>
            <a:off x="928687" y="232489"/>
            <a:ext cx="8215313" cy="5621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800" dirty="0"/>
              <a:t>Облако слов для не токсичных комментариев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F53655-6069-4A10-93EC-BB4F0E20C274}"/>
              </a:ext>
            </a:extLst>
          </p:cNvPr>
          <p:cNvPicPr/>
          <p:nvPr/>
        </p:nvPicPr>
        <p:blipFill rotWithShape="1">
          <a:blip r:embed="rId2"/>
          <a:srcRect t="5836"/>
          <a:stretch/>
        </p:blipFill>
        <p:spPr>
          <a:xfrm>
            <a:off x="1221827" y="1158766"/>
            <a:ext cx="6990419" cy="348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55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F0B43-C950-42EC-BE59-CE7C8E9D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507" y="633626"/>
            <a:ext cx="8215313" cy="652600"/>
          </a:xfrm>
        </p:spPr>
        <p:txBody>
          <a:bodyPr/>
          <a:lstStyle/>
          <a:p>
            <a:r>
              <a:rPr lang="ru-RU" sz="2400" dirty="0"/>
              <a:t>Оценка количества меток на один комментарий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6AA4A-D38B-4CDE-AA6A-1F2A55385930}"/>
              </a:ext>
            </a:extLst>
          </p:cNvPr>
          <p:cNvSpPr txBox="1"/>
          <p:nvPr/>
        </p:nvSpPr>
        <p:spPr>
          <a:xfrm>
            <a:off x="5610062" y="1421890"/>
            <a:ext cx="2881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Основная часть токсичных комментариев имеет одну метку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E1FA-0346-4371-81E2-A12DBDE50C6D}"/>
              </a:ext>
            </a:extLst>
          </p:cNvPr>
          <p:cNvSpPr txBox="1"/>
          <p:nvPr/>
        </p:nvSpPr>
        <p:spPr>
          <a:xfrm>
            <a:off x="5547000" y="1945110"/>
            <a:ext cx="28811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Вывод:</a:t>
            </a:r>
          </a:p>
          <a:p>
            <a:r>
              <a:rPr lang="ru-RU" dirty="0"/>
              <a:t>Наличие двух, а то и 6 классов одновременно не является «плохими» данными из-за сложной субъективной оценки эмоций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1E328A-861F-45AF-944A-65245E958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57" y="1421890"/>
            <a:ext cx="4644258" cy="278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2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1C57683-3E7D-453E-AA17-EC8840B9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96" y="191312"/>
            <a:ext cx="7704000" cy="572700"/>
          </a:xfrm>
        </p:spPr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C0711-948E-47FD-A4CC-1D0223552A1E}"/>
              </a:ext>
            </a:extLst>
          </p:cNvPr>
          <p:cNvSpPr txBox="1"/>
          <p:nvPr/>
        </p:nvSpPr>
        <p:spPr>
          <a:xfrm>
            <a:off x="457200" y="972125"/>
            <a:ext cx="60538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Как улучшить взаимодействие стримеров с аудиторией в реальном времени, минимизируя негативное влияние токсичных комментариев и повышая общее качество общения на трансляциях?</a:t>
            </a:r>
          </a:p>
          <a:p>
            <a:pPr fontAlgn="base">
              <a:buFont typeface="Arial"/>
              <a:buAutoNum type="arabicPeriod"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Токсичные сообщения ухудшают атмосферу на стриме</a:t>
            </a:r>
          </a:p>
          <a:p>
            <a:pPr fontAlgn="base">
              <a:buFont typeface="Arial"/>
              <a:buAutoNum type="arabicPeriod"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Спам и реклама мешают конструктивному общению</a:t>
            </a:r>
          </a:p>
          <a:p>
            <a:pPr fontAlgn="base">
              <a:buFont typeface="Arial"/>
              <a:buAutoNum type="arabicPeriod"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Понимание настроений и реакции зрителей помогает стримерам адаптировать контент и коммуникацию в режиме реального времени.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EC939-37D1-4A83-ADF2-32D0D3BEA8EF}"/>
              </a:ext>
            </a:extLst>
          </p:cNvPr>
          <p:cNvSpPr txBox="1"/>
          <p:nvPr/>
        </p:nvSpPr>
        <p:spPr>
          <a:xfrm>
            <a:off x="457199" y="2877824"/>
            <a:ext cx="7985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Текущие решения для русского языка плохо справляются с распознаванием, токсичных комментариев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51CD1E-10FB-4B9D-A81A-469864FDBA7B}"/>
              </a:ext>
            </a:extLst>
          </p:cNvPr>
          <p:cNvSpPr txBox="1"/>
          <p:nvPr/>
        </p:nvSpPr>
        <p:spPr>
          <a:xfrm>
            <a:off x="1828800" y="309326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https://www.perspectiveapi.com/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42781B9-AFD7-42EF-8BB9-4C3904A78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0" y="3401043"/>
            <a:ext cx="3015048" cy="15945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1C7F08-6479-4520-B394-AC93C56C0F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9" t="34053" r="11144" b="16840"/>
          <a:stretch/>
        </p:blipFill>
        <p:spPr>
          <a:xfrm>
            <a:off x="132328" y="3861680"/>
            <a:ext cx="3093720" cy="139583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ACC2AE3-E3B3-4211-A39C-86361DC0E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00" y="4140956"/>
            <a:ext cx="3015048" cy="4310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6F2712-55BD-4C1A-8EB6-76544D119025}"/>
              </a:ext>
            </a:extLst>
          </p:cNvPr>
          <p:cNvSpPr txBox="1"/>
          <p:nvPr/>
        </p:nvSpPr>
        <p:spPr>
          <a:xfrm>
            <a:off x="3799840" y="3791184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Токсичность </a:t>
            </a:r>
          </a:p>
          <a:p>
            <a:pPr algn="ctr"/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не распознается</a:t>
            </a: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78B10DBA-43D9-4761-9EFC-B14E2FC7B97F}"/>
              </a:ext>
            </a:extLst>
          </p:cNvPr>
          <p:cNvSpPr/>
          <p:nvPr/>
        </p:nvSpPr>
        <p:spPr>
          <a:xfrm>
            <a:off x="3226048" y="3861680"/>
            <a:ext cx="573792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47A8D8A-14EE-4811-B355-C9121502A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5879" y="3307233"/>
            <a:ext cx="3057426" cy="1594586"/>
          </a:xfrm>
          <a:prstGeom prst="rect">
            <a:avLst/>
          </a:prstGeom>
        </p:spPr>
      </p:pic>
      <p:sp>
        <p:nvSpPr>
          <p:cNvPr id="19" name="Овал 18">
            <a:extLst>
              <a:ext uri="{FF2B5EF4-FFF2-40B4-BE49-F238E27FC236}">
                <a16:creationId xmlns:a16="http://schemas.microsoft.com/office/drawing/2014/main" id="{DB25C569-D903-4665-B65F-4FB708BC0ED3}"/>
              </a:ext>
            </a:extLst>
          </p:cNvPr>
          <p:cNvSpPr/>
          <p:nvPr/>
        </p:nvSpPr>
        <p:spPr>
          <a:xfrm>
            <a:off x="5445879" y="4480560"/>
            <a:ext cx="1483241" cy="523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70D19-8C5F-4E61-B959-AFAEB4FDEB19}"/>
              </a:ext>
            </a:extLst>
          </p:cNvPr>
          <p:cNvSpPr txBox="1"/>
          <p:nvPr/>
        </p:nvSpPr>
        <p:spPr>
          <a:xfrm>
            <a:off x="5351372" y="3861680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Токсичность </a:t>
            </a:r>
          </a:p>
          <a:p>
            <a:pPr algn="ctr"/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обнаружена на матерных словах</a:t>
            </a:r>
          </a:p>
        </p:txBody>
      </p:sp>
    </p:spTree>
    <p:extLst>
      <p:ext uri="{BB962C8B-B14F-4D97-AF65-F5344CB8AC3E}">
        <p14:creationId xmlns:p14="http://schemas.microsoft.com/office/powerpoint/2010/main" val="668969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F0B43-C950-42EC-BE59-CE7C8E9D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507" y="633626"/>
            <a:ext cx="8215313" cy="652600"/>
          </a:xfrm>
        </p:spPr>
        <p:txBody>
          <a:bodyPr/>
          <a:lstStyle/>
          <a:p>
            <a:r>
              <a:rPr lang="ru-RU" sz="2400" dirty="0"/>
              <a:t>Оценка распределения </a:t>
            </a:r>
            <a:r>
              <a:rPr lang="ru-RU" sz="2400" dirty="0" err="1"/>
              <a:t>мультиязычности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6AA4A-D38B-4CDE-AA6A-1F2A55385930}"/>
              </a:ext>
            </a:extLst>
          </p:cNvPr>
          <p:cNvSpPr txBox="1"/>
          <p:nvPr/>
        </p:nvSpPr>
        <p:spPr>
          <a:xfrm>
            <a:off x="5546999" y="1421890"/>
            <a:ext cx="2881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Данные по разным языкам распределены +- равномерно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E1FA-0346-4371-81E2-A12DBDE50C6D}"/>
              </a:ext>
            </a:extLst>
          </p:cNvPr>
          <p:cNvSpPr txBox="1"/>
          <p:nvPr/>
        </p:nvSpPr>
        <p:spPr>
          <a:xfrm>
            <a:off x="5547000" y="1945110"/>
            <a:ext cx="28811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Вывод:</a:t>
            </a:r>
          </a:p>
          <a:p>
            <a:r>
              <a:rPr lang="ru-RU" dirty="0"/>
              <a:t>Обучение для русского и английского языка будет сбалансированным</a:t>
            </a:r>
          </a:p>
        </p:txBody>
      </p:sp>
    </p:spTree>
    <p:extLst>
      <p:ext uri="{BB962C8B-B14F-4D97-AF65-F5344CB8AC3E}">
        <p14:creationId xmlns:p14="http://schemas.microsoft.com/office/powerpoint/2010/main" val="619191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1094224" y="1632325"/>
            <a:ext cx="7490099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Определение и обоснование метрик качества данных</a:t>
            </a:r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1094224" y="752425"/>
            <a:ext cx="1570147" cy="8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9861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74D8C8-EE9F-460D-99C1-CC15BB2E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качества данных</a:t>
            </a:r>
          </a:p>
        </p:txBody>
      </p:sp>
      <p:sp>
        <p:nvSpPr>
          <p:cNvPr id="4" name="Google Shape;247;p35">
            <a:extLst>
              <a:ext uri="{FF2B5EF4-FFF2-40B4-BE49-F238E27FC236}">
                <a16:creationId xmlns:a16="http://schemas.microsoft.com/office/drawing/2014/main" id="{B6AD69F0-07D2-41EB-A1D3-6BF702382D38}"/>
              </a:ext>
            </a:extLst>
          </p:cNvPr>
          <p:cNvSpPr txBox="1">
            <a:spLocks/>
          </p:cNvSpPr>
          <p:nvPr/>
        </p:nvSpPr>
        <p:spPr>
          <a:xfrm>
            <a:off x="720000" y="2065998"/>
            <a:ext cx="5611376" cy="1332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Метрики:</a:t>
            </a:r>
          </a:p>
          <a:p>
            <a:pPr algn="l"/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1) Доля комментариев с нестандартными символами</a:t>
            </a: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2) Доля комментариев с неподдерживаемыми языками</a:t>
            </a: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3) Доля пропущенных токсичных комментариев</a:t>
            </a:r>
          </a:p>
          <a:p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4) Доля ложных срабатываний</a:t>
            </a:r>
          </a:p>
        </p:txBody>
      </p:sp>
      <p:sp>
        <p:nvSpPr>
          <p:cNvPr id="6" name="Google Shape;247;p35">
            <a:extLst>
              <a:ext uri="{FF2B5EF4-FFF2-40B4-BE49-F238E27FC236}">
                <a16:creationId xmlns:a16="http://schemas.microsoft.com/office/drawing/2014/main" id="{A2C62A25-C80A-4352-9B1A-EBBB0E139FCA}"/>
              </a:ext>
            </a:extLst>
          </p:cNvPr>
          <p:cNvSpPr txBox="1">
            <a:spLocks/>
          </p:cNvSpPr>
          <p:nvPr/>
        </p:nvSpPr>
        <p:spPr>
          <a:xfrm>
            <a:off x="655416" y="1017725"/>
            <a:ext cx="5611376" cy="826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Бизнес задача:</a:t>
            </a:r>
          </a:p>
          <a:p>
            <a:pPr marL="342900" indent="-342900" algn="l">
              <a:buAutoNum type="arabicParenR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Поддерживать хранение и добавление новых комментариев в БД</a:t>
            </a:r>
          </a:p>
          <a:p>
            <a:pPr marL="342900" indent="-342900" algn="l">
              <a:buAutoNum type="arabicParenR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Иметь таблицу с данными готовыми для обучения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Inter"/>
              </a:rPr>
              <a:t>toxic BERT</a:t>
            </a:r>
            <a:endParaRPr lang="ru-RU" dirty="0">
              <a:solidFill>
                <a:schemeClr val="tx1">
                  <a:lumMod val="50000"/>
                </a:schemeClr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952870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64DF6-4BE7-46DD-811F-DE28FD7C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56086"/>
          </a:xfrm>
        </p:spPr>
        <p:txBody>
          <a:bodyPr/>
          <a:lstStyle/>
          <a:p>
            <a:r>
              <a:rPr lang="ru-RU" sz="2000" dirty="0"/>
              <a:t>Доля комментариев с нестандартными символами</a:t>
            </a:r>
          </a:p>
        </p:txBody>
      </p:sp>
      <p:sp>
        <p:nvSpPr>
          <p:cNvPr id="3" name="Google Shape;247;p35">
            <a:extLst>
              <a:ext uri="{FF2B5EF4-FFF2-40B4-BE49-F238E27FC236}">
                <a16:creationId xmlns:a16="http://schemas.microsoft.com/office/drawing/2014/main" id="{DE90793B-3E70-413F-9DE2-9C545B544FD4}"/>
              </a:ext>
            </a:extLst>
          </p:cNvPr>
          <p:cNvSpPr txBox="1">
            <a:spLocks/>
          </p:cNvSpPr>
          <p:nvPr/>
        </p:nvSpPr>
        <p:spPr>
          <a:xfrm>
            <a:off x="798828" y="907232"/>
            <a:ext cx="5611376" cy="1481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b="1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Негативные примеры: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Эмодзи (😀, ❤️).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Специальные символы (@, #, $, %, &amp;).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HTML-теги (&lt;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  <a:latin typeface="Inter"/>
              </a:rPr>
              <a:t>br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&gt;, &lt;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  <a:latin typeface="Inter"/>
              </a:rPr>
              <a:t>div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&gt;).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Повторяющиеся символы ("!!!", "???").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Нечитаемые символы (например, "�").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A8EF4-1AA1-4CFB-A96F-67CDF5628796}"/>
              </a:ext>
            </a:extLst>
          </p:cNvPr>
          <p:cNvSpPr txBox="1"/>
          <p:nvPr/>
        </p:nvSpPr>
        <p:spPr>
          <a:xfrm>
            <a:off x="720000" y="2358916"/>
            <a:ext cx="4832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Почему это важно?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E9308-38D7-4990-9B23-ADB0F6D5C731}"/>
              </a:ext>
            </a:extLst>
          </p:cNvPr>
          <p:cNvSpPr txBox="1"/>
          <p:nvPr/>
        </p:nvSpPr>
        <p:spPr>
          <a:xfrm>
            <a:off x="798828" y="2629250"/>
            <a:ext cx="29770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Шум в данных.</a:t>
            </a:r>
          </a:p>
          <a:p>
            <a:pPr marL="285750" indent="-285750">
              <a:buFont typeface="Arial"/>
              <a:buChar char="•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Искажение смысла.</a:t>
            </a:r>
          </a:p>
          <a:p>
            <a:pPr marL="285750" indent="-285750">
              <a:buFont typeface="Arial"/>
              <a:buChar char="•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Проблемы с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  <a:latin typeface="Inter"/>
              </a:rPr>
              <a:t>токенизацией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Влияние на классификацию</a:t>
            </a:r>
            <a:r>
              <a:rPr lang="ru-RU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7D28B-668C-4B95-A564-D06E67BF0C97}"/>
              </a:ext>
            </a:extLst>
          </p:cNvPr>
          <p:cNvSpPr txBox="1"/>
          <p:nvPr/>
        </p:nvSpPr>
        <p:spPr>
          <a:xfrm>
            <a:off x="798828" y="3583357"/>
            <a:ext cx="4832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Алгоритм проверки качества данных по этой метрике: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24560-B5B0-4063-8669-E2276E845B5C}"/>
              </a:ext>
            </a:extLst>
          </p:cNvPr>
          <p:cNvSpPr txBox="1"/>
          <p:nvPr/>
        </p:nvSpPr>
        <p:spPr>
          <a:xfrm>
            <a:off x="773907" y="3891134"/>
            <a:ext cx="70300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Использую регулярное выражение для поиска нестандартных символов в поступающей строке. После добавления новых данных пересчитывается доля содержания не стандартных символов</a:t>
            </a:r>
          </a:p>
        </p:txBody>
      </p:sp>
    </p:spTree>
    <p:extLst>
      <p:ext uri="{BB962C8B-B14F-4D97-AF65-F5344CB8AC3E}">
        <p14:creationId xmlns:p14="http://schemas.microsoft.com/office/powerpoint/2010/main" val="3652450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64DF6-4BE7-46DD-811F-DE28FD7C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56086"/>
          </a:xfrm>
        </p:spPr>
        <p:txBody>
          <a:bodyPr/>
          <a:lstStyle/>
          <a:p>
            <a:r>
              <a:rPr lang="ru-RU" sz="2000" dirty="0"/>
              <a:t>Доля комментариев с неподдерживаемыми языками</a:t>
            </a:r>
          </a:p>
        </p:txBody>
      </p:sp>
      <p:sp>
        <p:nvSpPr>
          <p:cNvPr id="3" name="Google Shape;247;p35">
            <a:extLst>
              <a:ext uri="{FF2B5EF4-FFF2-40B4-BE49-F238E27FC236}">
                <a16:creationId xmlns:a16="http://schemas.microsoft.com/office/drawing/2014/main" id="{DE90793B-3E70-413F-9DE2-9C545B544FD4}"/>
              </a:ext>
            </a:extLst>
          </p:cNvPr>
          <p:cNvSpPr txBox="1">
            <a:spLocks/>
          </p:cNvSpPr>
          <p:nvPr/>
        </p:nvSpPr>
        <p:spPr>
          <a:xfrm>
            <a:off x="798828" y="907232"/>
            <a:ext cx="5611376" cy="1481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b="1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Негативные примеры: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Языки не поддерживаемые библиотекой. Сейчас доступны русский, английский, французский, испанский и еще 5 языков. Не корректные: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Inter"/>
              </a:rPr>
              <a:t>Kaixo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Inter"/>
              </a:rPr>
              <a:t>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Inter"/>
              </a:rPr>
              <a:t>nola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Inter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Inter"/>
              </a:rPr>
              <a:t>zaude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,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Inter"/>
              </a:rPr>
              <a:t>重写代码片段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Смешанные языки("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Inter"/>
              </a:rPr>
              <a:t>Hello, </a:t>
            </a:r>
            <a:r>
              <a:rPr lang="ja-JP" altLang="en-US" dirty="0">
                <a:solidFill>
                  <a:schemeClr val="tx1">
                    <a:lumMod val="50000"/>
                  </a:schemeClr>
                </a:solidFill>
                <a:latin typeface="Inter"/>
              </a:rPr>
              <a:t>你好</a:t>
            </a:r>
            <a:r>
              <a:rPr lang="en-US" altLang="ja-JP" dirty="0">
                <a:solidFill>
                  <a:schemeClr val="tx1">
                    <a:lumMod val="50000"/>
                  </a:schemeClr>
                </a:solidFill>
                <a:latin typeface="Inter"/>
              </a:rPr>
              <a:t>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Inter"/>
              </a:rPr>
              <a:t>cómo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Inter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Inter"/>
              </a:rPr>
              <a:t>estás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").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Нечитаемые символы (например, "�").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A8EF4-1AA1-4CFB-A96F-67CDF5628796}"/>
              </a:ext>
            </a:extLst>
          </p:cNvPr>
          <p:cNvSpPr txBox="1"/>
          <p:nvPr/>
        </p:nvSpPr>
        <p:spPr>
          <a:xfrm>
            <a:off x="720000" y="2358916"/>
            <a:ext cx="4832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Почему это важно?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E9308-38D7-4990-9B23-ADB0F6D5C731}"/>
              </a:ext>
            </a:extLst>
          </p:cNvPr>
          <p:cNvSpPr txBox="1"/>
          <p:nvPr/>
        </p:nvSpPr>
        <p:spPr>
          <a:xfrm>
            <a:off x="798828" y="2629250"/>
            <a:ext cx="709181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1200" dirty="0">
                <a:solidFill>
                  <a:schemeClr val="tx1">
                    <a:lumMod val="50000"/>
                  </a:schemeClr>
                </a:solidFill>
                <a:latin typeface="Inter"/>
              </a:rPr>
              <a:t>Шум в данных.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Модель, обученная на определённых языках, может некорректно обрабатывать текст на неподдерживаемых языках, что приводит к ошибкам </a:t>
            </a:r>
            <a:r>
              <a:rPr lang="ru-RU" sz="1200" dirty="0" err="1">
                <a:solidFill>
                  <a:schemeClr val="tx1">
                    <a:lumMod val="50000"/>
                  </a:schemeClr>
                </a:solidFill>
                <a:latin typeface="Inter"/>
              </a:rPr>
              <a:t>классификации.Проблемы</a:t>
            </a:r>
            <a:r>
              <a:rPr lang="ru-RU" sz="1200" dirty="0">
                <a:solidFill>
                  <a:schemeClr val="tx1">
                    <a:lumMod val="50000"/>
                  </a:schemeClr>
                </a:solidFill>
                <a:latin typeface="Inter"/>
              </a:rPr>
              <a:t> с </a:t>
            </a:r>
            <a:r>
              <a:rPr lang="ru-RU" sz="1200" dirty="0" err="1">
                <a:solidFill>
                  <a:schemeClr val="tx1">
                    <a:lumMod val="50000"/>
                  </a:schemeClr>
                </a:solidFill>
                <a:latin typeface="Inter"/>
              </a:rPr>
              <a:t>токенизацией</a:t>
            </a:r>
            <a:r>
              <a:rPr lang="ru-RU" sz="1200" dirty="0">
                <a:solidFill>
                  <a:schemeClr val="tx1">
                    <a:lumMod val="50000"/>
                  </a:schemeClr>
                </a:solidFill>
                <a:latin typeface="Inter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solidFill>
                  <a:schemeClr val="tx1">
                    <a:lumMod val="50000"/>
                  </a:schemeClr>
                </a:solidFill>
                <a:latin typeface="Inter"/>
              </a:rPr>
              <a:t>Текст на неподдерживаемых языках сложно анализировать и интерпретировать,</a:t>
            </a:r>
            <a:endParaRPr lang="ru-R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7D28B-668C-4B95-A564-D06E67BF0C97}"/>
              </a:ext>
            </a:extLst>
          </p:cNvPr>
          <p:cNvSpPr txBox="1"/>
          <p:nvPr/>
        </p:nvSpPr>
        <p:spPr>
          <a:xfrm>
            <a:off x="798828" y="3583357"/>
            <a:ext cx="4832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Алгоритм проверки качества данных по этой метрике: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24560-B5B0-4063-8669-E2276E845B5C}"/>
              </a:ext>
            </a:extLst>
          </p:cNvPr>
          <p:cNvSpPr txBox="1"/>
          <p:nvPr/>
        </p:nvSpPr>
        <p:spPr>
          <a:xfrm>
            <a:off x="773907" y="3891134"/>
            <a:ext cx="70300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Использую библиотеку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Inter"/>
              </a:rPr>
              <a:t>langdetect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 для определения языка каждого комментария. Далее фильтрация через список поддерживаемых языков. Вычисление доли попавших в БД текстов на не поддерживаемых языках</a:t>
            </a:r>
          </a:p>
        </p:txBody>
      </p:sp>
    </p:spTree>
    <p:extLst>
      <p:ext uri="{BB962C8B-B14F-4D97-AF65-F5344CB8AC3E}">
        <p14:creationId xmlns:p14="http://schemas.microsoft.com/office/powerpoint/2010/main" val="2125881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64DF6-4BE7-46DD-811F-DE28FD7C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56086"/>
          </a:xfrm>
        </p:spPr>
        <p:txBody>
          <a:bodyPr/>
          <a:lstStyle/>
          <a:p>
            <a:r>
              <a:rPr lang="ru-RU" sz="2000" dirty="0"/>
              <a:t>Доля пропущенных токсичных комментариев</a:t>
            </a:r>
          </a:p>
        </p:txBody>
      </p:sp>
      <p:sp>
        <p:nvSpPr>
          <p:cNvPr id="3" name="Google Shape;247;p35">
            <a:extLst>
              <a:ext uri="{FF2B5EF4-FFF2-40B4-BE49-F238E27FC236}">
                <a16:creationId xmlns:a16="http://schemas.microsoft.com/office/drawing/2014/main" id="{DE90793B-3E70-413F-9DE2-9C545B544FD4}"/>
              </a:ext>
            </a:extLst>
          </p:cNvPr>
          <p:cNvSpPr txBox="1">
            <a:spLocks/>
          </p:cNvSpPr>
          <p:nvPr/>
        </p:nvSpPr>
        <p:spPr>
          <a:xfrm>
            <a:off x="798828" y="907232"/>
            <a:ext cx="5611376" cy="1481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Измеряет, сколько токсичных комментариев не было обнаружено модель. И модератор пометил комментарий вручную как токсичный.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A8EF4-1AA1-4CFB-A96F-67CDF5628796}"/>
              </a:ext>
            </a:extLst>
          </p:cNvPr>
          <p:cNvSpPr txBox="1"/>
          <p:nvPr/>
        </p:nvSpPr>
        <p:spPr>
          <a:xfrm>
            <a:off x="798828" y="1463318"/>
            <a:ext cx="4832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Почему это важно?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E9308-38D7-4990-9B23-ADB0F6D5C731}"/>
              </a:ext>
            </a:extLst>
          </p:cNvPr>
          <p:cNvSpPr txBox="1"/>
          <p:nvPr/>
        </p:nvSpPr>
        <p:spPr>
          <a:xfrm>
            <a:off x="877656" y="1733652"/>
            <a:ext cx="7091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1200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Качество авто модерации могло упасть.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solidFill>
                  <a:schemeClr val="tx1">
                    <a:lumMod val="50000"/>
                  </a:schemeClr>
                </a:solidFill>
                <a:latin typeface="Inter"/>
              </a:rPr>
              <a:t>Упала репутация сервиса.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solidFill>
                  <a:schemeClr val="tx1">
                    <a:lumMod val="50000"/>
                  </a:schemeClr>
                </a:solidFill>
                <a:latin typeface="Inter"/>
              </a:rPr>
              <a:t>Упала удовлетворенность потребителей,</a:t>
            </a:r>
            <a:endParaRPr lang="ru-R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7D28B-668C-4B95-A564-D06E67BF0C97}"/>
              </a:ext>
            </a:extLst>
          </p:cNvPr>
          <p:cNvSpPr txBox="1"/>
          <p:nvPr/>
        </p:nvSpPr>
        <p:spPr>
          <a:xfrm>
            <a:off x="720000" y="2417861"/>
            <a:ext cx="4832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Алгоритм расчета метрики: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24560-B5B0-4063-8669-E2276E845B5C}"/>
              </a:ext>
            </a:extLst>
          </p:cNvPr>
          <p:cNvSpPr txBox="1"/>
          <p:nvPr/>
        </p:nvSpPr>
        <p:spPr>
          <a:xfrm>
            <a:off x="695079" y="2725638"/>
            <a:ext cx="70300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Вычисление доли пропущенных токсичных комментариев относительно всех токсичных комментариев.</a:t>
            </a:r>
          </a:p>
        </p:txBody>
      </p:sp>
    </p:spTree>
    <p:extLst>
      <p:ext uri="{BB962C8B-B14F-4D97-AF65-F5344CB8AC3E}">
        <p14:creationId xmlns:p14="http://schemas.microsoft.com/office/powerpoint/2010/main" val="4001833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64DF6-4BE7-46DD-811F-DE28FD7C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56086"/>
          </a:xfrm>
        </p:spPr>
        <p:txBody>
          <a:bodyPr/>
          <a:lstStyle/>
          <a:p>
            <a:r>
              <a:rPr lang="ru-RU" sz="2000" dirty="0"/>
              <a:t>Доля ложных срабатываний</a:t>
            </a:r>
          </a:p>
        </p:txBody>
      </p:sp>
      <p:sp>
        <p:nvSpPr>
          <p:cNvPr id="3" name="Google Shape;247;p35">
            <a:extLst>
              <a:ext uri="{FF2B5EF4-FFF2-40B4-BE49-F238E27FC236}">
                <a16:creationId xmlns:a16="http://schemas.microsoft.com/office/drawing/2014/main" id="{DE90793B-3E70-413F-9DE2-9C545B544FD4}"/>
              </a:ext>
            </a:extLst>
          </p:cNvPr>
          <p:cNvSpPr txBox="1">
            <a:spLocks/>
          </p:cNvSpPr>
          <p:nvPr/>
        </p:nvSpPr>
        <p:spPr>
          <a:xfrm>
            <a:off x="798827" y="936617"/>
            <a:ext cx="6926275" cy="526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Измеряет, сколько нетоксичных комментариев были ошибочно помечены как токсичные моделью и стримеру пришлось снять пометку о токсичности.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A8EF4-1AA1-4CFB-A96F-67CDF5628796}"/>
              </a:ext>
            </a:extLst>
          </p:cNvPr>
          <p:cNvSpPr txBox="1"/>
          <p:nvPr/>
        </p:nvSpPr>
        <p:spPr>
          <a:xfrm>
            <a:off x="798828" y="1463318"/>
            <a:ext cx="4832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Почему это важно?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E9308-38D7-4990-9B23-ADB0F6D5C731}"/>
              </a:ext>
            </a:extLst>
          </p:cNvPr>
          <p:cNvSpPr txBox="1"/>
          <p:nvPr/>
        </p:nvSpPr>
        <p:spPr>
          <a:xfrm>
            <a:off x="877656" y="1733652"/>
            <a:ext cx="7091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1200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Качество авто модерации могло упасть.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solidFill>
                  <a:schemeClr val="tx1">
                    <a:lumMod val="50000"/>
                  </a:schemeClr>
                </a:solidFill>
                <a:latin typeface="Inter"/>
              </a:rPr>
              <a:t>Упала репутация сервиса.</a:t>
            </a: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solidFill>
                  <a:schemeClr val="tx1">
                    <a:lumMod val="50000"/>
                  </a:schemeClr>
                </a:solidFill>
                <a:latin typeface="Inter"/>
              </a:rPr>
              <a:t>Упала удовлетворенность потребителей,</a:t>
            </a:r>
            <a:endParaRPr lang="ru-R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7D28B-668C-4B95-A564-D06E67BF0C97}"/>
              </a:ext>
            </a:extLst>
          </p:cNvPr>
          <p:cNvSpPr txBox="1"/>
          <p:nvPr/>
        </p:nvSpPr>
        <p:spPr>
          <a:xfrm>
            <a:off x="720000" y="2417861"/>
            <a:ext cx="4832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Алгоритм расчета метрики: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24560-B5B0-4063-8669-E2276E845B5C}"/>
              </a:ext>
            </a:extLst>
          </p:cNvPr>
          <p:cNvSpPr txBox="1"/>
          <p:nvPr/>
        </p:nvSpPr>
        <p:spPr>
          <a:xfrm>
            <a:off x="695079" y="2725638"/>
            <a:ext cx="70300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Inter"/>
              </a:rPr>
              <a:t>Вычисление доли ложных срабатываний токсичных комментариев относительно всех токсичных комментариев.</a:t>
            </a:r>
          </a:p>
        </p:txBody>
      </p:sp>
    </p:spTree>
    <p:extLst>
      <p:ext uri="{BB962C8B-B14F-4D97-AF65-F5344CB8AC3E}">
        <p14:creationId xmlns:p14="http://schemas.microsoft.com/office/powerpoint/2010/main" val="2368251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1094224" y="1632325"/>
            <a:ext cx="7490099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Разработка базы данных для хранения данных</a:t>
            </a:r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1094224" y="752425"/>
            <a:ext cx="1570147" cy="8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113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74D8C8-EE9F-460D-99C1-CC15BB2E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БД</a:t>
            </a:r>
          </a:p>
        </p:txBody>
      </p:sp>
      <p:sp>
        <p:nvSpPr>
          <p:cNvPr id="4" name="Google Shape;247;p35">
            <a:extLst>
              <a:ext uri="{FF2B5EF4-FFF2-40B4-BE49-F238E27FC236}">
                <a16:creationId xmlns:a16="http://schemas.microsoft.com/office/drawing/2014/main" id="{B6AD69F0-07D2-41EB-A1D3-6BF702382D38}"/>
              </a:ext>
            </a:extLst>
          </p:cNvPr>
          <p:cNvSpPr txBox="1">
            <a:spLocks/>
          </p:cNvSpPr>
          <p:nvPr/>
        </p:nvSpPr>
        <p:spPr>
          <a:xfrm>
            <a:off x="781542" y="1118945"/>
            <a:ext cx="591092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AutoNum type="arabicParenR"/>
            </a:pPr>
            <a:r>
              <a:rPr lang="ru-RU" dirty="0"/>
              <a:t>Хранение данных, пригодных для дообучения модели </a:t>
            </a:r>
          </a:p>
          <a:p>
            <a:pPr marL="342900" indent="-342900">
              <a:buAutoNum type="arabicParenR"/>
            </a:pPr>
            <a:r>
              <a:rPr lang="ru-RU" dirty="0"/>
              <a:t>Сохранения данных полученных в режиме реального времени со стрима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  <p:sp>
        <p:nvSpPr>
          <p:cNvPr id="5" name="Google Shape;247;p35">
            <a:extLst>
              <a:ext uri="{FF2B5EF4-FFF2-40B4-BE49-F238E27FC236}">
                <a16:creationId xmlns:a16="http://schemas.microsoft.com/office/drawing/2014/main" id="{063D65C8-D33D-43E9-AB1D-200C80F9B015}"/>
              </a:ext>
            </a:extLst>
          </p:cNvPr>
          <p:cNvSpPr txBox="1">
            <a:spLocks/>
          </p:cNvSpPr>
          <p:nvPr/>
        </p:nvSpPr>
        <p:spPr>
          <a:xfrm>
            <a:off x="720000" y="1957144"/>
            <a:ext cx="5910920" cy="1626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Выбор хранилища – </a:t>
            </a:r>
            <a:r>
              <a:rPr lang="en-US" dirty="0"/>
              <a:t>SQLite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Причины:</a:t>
            </a:r>
          </a:p>
          <a:p>
            <a:pPr marL="342900" indent="-342900">
              <a:buAutoNum type="arabicParenR"/>
            </a:pPr>
            <a:r>
              <a:rPr lang="ru-RU" dirty="0"/>
              <a:t>Минимальная настройка</a:t>
            </a:r>
          </a:p>
          <a:p>
            <a:pPr marL="342900" indent="-342900">
              <a:buAutoNum type="arabicParenR"/>
            </a:pPr>
            <a:r>
              <a:rPr lang="ru-RU" dirty="0"/>
              <a:t>Легковесность</a:t>
            </a:r>
          </a:p>
          <a:p>
            <a:pPr marL="342900" indent="-342900">
              <a:buAutoNum type="arabicParenR"/>
            </a:pPr>
            <a:r>
              <a:rPr lang="ru-RU" dirty="0"/>
              <a:t>Работа с реляционными данными</a:t>
            </a:r>
            <a:r>
              <a:rPr lang="en-US" dirty="0"/>
              <a:t> (</a:t>
            </a:r>
            <a:r>
              <a:rPr lang="ru-RU" dirty="0"/>
              <a:t>триггеры, таблицы</a:t>
            </a:r>
            <a:r>
              <a:rPr lang="en-US" dirty="0"/>
              <a:t>)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Бесплатное использование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97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74D8C8-EE9F-460D-99C1-CC15BB2E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 БД</a:t>
            </a:r>
          </a:p>
        </p:txBody>
      </p:sp>
      <p:sp>
        <p:nvSpPr>
          <p:cNvPr id="4" name="Google Shape;247;p35">
            <a:extLst>
              <a:ext uri="{FF2B5EF4-FFF2-40B4-BE49-F238E27FC236}">
                <a16:creationId xmlns:a16="http://schemas.microsoft.com/office/drawing/2014/main" id="{B6AD69F0-07D2-41EB-A1D3-6BF702382D38}"/>
              </a:ext>
            </a:extLst>
          </p:cNvPr>
          <p:cNvSpPr txBox="1">
            <a:spLocks/>
          </p:cNvSpPr>
          <p:nvPr/>
        </p:nvSpPr>
        <p:spPr>
          <a:xfrm>
            <a:off x="4733763" y="2281593"/>
            <a:ext cx="3795382" cy="2546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ru-RU" sz="1050" b="1" dirty="0"/>
              <a:t>Таблица: </a:t>
            </a:r>
            <a:r>
              <a:rPr lang="en-US" sz="1050" b="1" dirty="0" err="1"/>
              <a:t>row_comments</a:t>
            </a:r>
            <a:endParaRPr lang="en-US" sz="1050" b="1" dirty="0"/>
          </a:p>
          <a:p>
            <a:pPr lvl="1"/>
            <a:r>
              <a:rPr lang="ru-RU" sz="1050" dirty="0"/>
              <a:t>Цель: хранение пригодных данных для дообучения модели</a:t>
            </a:r>
          </a:p>
          <a:p>
            <a:pPr lvl="1"/>
            <a:endParaRPr lang="en-US" sz="1050" dirty="0"/>
          </a:p>
          <a:p>
            <a:pPr lvl="1"/>
            <a:r>
              <a:rPr lang="en-US" sz="1050" dirty="0"/>
              <a:t>#	Column	</a:t>
            </a:r>
            <a:r>
              <a:rPr lang="en-US" sz="1050" dirty="0" err="1"/>
              <a:t>Dtype</a:t>
            </a:r>
            <a:endParaRPr lang="en-US" sz="1050" dirty="0"/>
          </a:p>
          <a:p>
            <a:pPr lvl="1"/>
            <a:r>
              <a:rPr lang="en-US" sz="1050" dirty="0"/>
              <a:t>0	id	object</a:t>
            </a:r>
          </a:p>
          <a:p>
            <a:pPr lvl="1"/>
            <a:r>
              <a:rPr lang="en-US" sz="1050" dirty="0"/>
              <a:t>1	</a:t>
            </a:r>
            <a:r>
              <a:rPr lang="en-US" sz="1050" dirty="0" err="1"/>
              <a:t>comment_text</a:t>
            </a:r>
            <a:r>
              <a:rPr lang="en-US" sz="1050" dirty="0"/>
              <a:t>	object</a:t>
            </a:r>
          </a:p>
          <a:p>
            <a:pPr lvl="1"/>
            <a:r>
              <a:rPr lang="en-US" sz="1050" dirty="0"/>
              <a:t>2	toxic	int64</a:t>
            </a:r>
          </a:p>
          <a:p>
            <a:pPr lvl="1"/>
            <a:r>
              <a:rPr lang="en-US" sz="1050" dirty="0"/>
              <a:t>3	</a:t>
            </a:r>
            <a:r>
              <a:rPr lang="en-US" sz="1050" dirty="0" err="1"/>
              <a:t>severe_toxic</a:t>
            </a:r>
            <a:r>
              <a:rPr lang="en-US" sz="1050" dirty="0"/>
              <a:t>	int64</a:t>
            </a:r>
          </a:p>
          <a:p>
            <a:pPr lvl="1"/>
            <a:r>
              <a:rPr lang="en-US" sz="1050" dirty="0"/>
              <a:t>4	obscene	int64</a:t>
            </a:r>
          </a:p>
          <a:p>
            <a:pPr lvl="1"/>
            <a:r>
              <a:rPr lang="en-US" sz="1050" dirty="0"/>
              <a:t>5	threat	int64</a:t>
            </a:r>
          </a:p>
          <a:p>
            <a:pPr lvl="1"/>
            <a:r>
              <a:rPr lang="en-US" sz="1050" dirty="0"/>
              <a:t>6	insult	int64</a:t>
            </a:r>
          </a:p>
          <a:p>
            <a:pPr lvl="1"/>
            <a:r>
              <a:rPr lang="en-US" sz="1050" dirty="0"/>
              <a:t>7	</a:t>
            </a:r>
            <a:r>
              <a:rPr lang="en-US" sz="1050" dirty="0" err="1"/>
              <a:t>identity_hate</a:t>
            </a:r>
            <a:r>
              <a:rPr lang="en-US" sz="1050" dirty="0"/>
              <a:t>	int64</a:t>
            </a:r>
            <a:endParaRPr lang="ru-RU" sz="1050" dirty="0"/>
          </a:p>
          <a:p>
            <a:r>
              <a:rPr lang="ru-RU" sz="1050" dirty="0"/>
              <a:t>8</a:t>
            </a:r>
            <a:r>
              <a:rPr lang="en-US" sz="1050" dirty="0"/>
              <a:t>	</a:t>
            </a:r>
            <a:r>
              <a:rPr lang="en-US" sz="1050" dirty="0" err="1"/>
              <a:t>data_created</a:t>
            </a:r>
            <a:r>
              <a:rPr lang="en-US" sz="1050" dirty="0"/>
              <a:t>	datetime</a:t>
            </a:r>
          </a:p>
          <a:p>
            <a:r>
              <a:rPr lang="ru-RU" sz="1050" dirty="0"/>
              <a:t>9</a:t>
            </a:r>
            <a:r>
              <a:rPr lang="en-US" sz="1050" dirty="0"/>
              <a:t>	</a:t>
            </a:r>
            <a:r>
              <a:rPr lang="en-US" sz="1050" dirty="0" err="1"/>
              <a:t>data_modified</a:t>
            </a:r>
            <a:r>
              <a:rPr lang="en-US" sz="1050" dirty="0"/>
              <a:t>	datetime</a:t>
            </a:r>
          </a:p>
          <a:p>
            <a:pPr lvl="1"/>
            <a:endParaRPr lang="en-US" sz="1050" dirty="0"/>
          </a:p>
          <a:p>
            <a:pPr lvl="1"/>
            <a:endParaRPr lang="ru-RU" sz="1050" dirty="0"/>
          </a:p>
        </p:txBody>
      </p:sp>
      <p:sp>
        <p:nvSpPr>
          <p:cNvPr id="6" name="Google Shape;247;p35">
            <a:extLst>
              <a:ext uri="{FF2B5EF4-FFF2-40B4-BE49-F238E27FC236}">
                <a16:creationId xmlns:a16="http://schemas.microsoft.com/office/drawing/2014/main" id="{27246145-0F8F-46E3-9AAA-3E8329DA8EB7}"/>
              </a:ext>
            </a:extLst>
          </p:cNvPr>
          <p:cNvSpPr txBox="1">
            <a:spLocks/>
          </p:cNvSpPr>
          <p:nvPr/>
        </p:nvSpPr>
        <p:spPr>
          <a:xfrm>
            <a:off x="4733763" y="691052"/>
            <a:ext cx="3614410" cy="1263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050" b="1" dirty="0"/>
              <a:t>Таблица: </a:t>
            </a:r>
            <a:r>
              <a:rPr lang="en-US" sz="1050" b="1" dirty="0"/>
              <a:t>streams</a:t>
            </a:r>
          </a:p>
          <a:p>
            <a:r>
              <a:rPr lang="ru-RU" sz="1050" dirty="0"/>
              <a:t>Цель: Хранение информации о стримах.</a:t>
            </a:r>
            <a:endParaRPr lang="en-US" sz="1050" dirty="0"/>
          </a:p>
          <a:p>
            <a:r>
              <a:rPr lang="en-US" sz="1050" dirty="0"/>
              <a:t>#	Column	</a:t>
            </a:r>
            <a:r>
              <a:rPr lang="en-US" sz="1050" dirty="0" err="1"/>
              <a:t>Dtype</a:t>
            </a:r>
            <a:endParaRPr lang="en-US" sz="1050" dirty="0"/>
          </a:p>
          <a:p>
            <a:r>
              <a:rPr lang="en-US" sz="1050" dirty="0"/>
              <a:t>0	id	text</a:t>
            </a:r>
          </a:p>
          <a:p>
            <a:r>
              <a:rPr lang="en-US" sz="1050" dirty="0"/>
              <a:t>1	</a:t>
            </a:r>
            <a:r>
              <a:rPr lang="en-US" sz="1050" dirty="0" err="1"/>
              <a:t>start_time</a:t>
            </a:r>
            <a:r>
              <a:rPr lang="en-US" sz="1050" dirty="0"/>
              <a:t>	datetime</a:t>
            </a:r>
          </a:p>
          <a:p>
            <a:r>
              <a:rPr lang="en-US" sz="1050" dirty="0"/>
              <a:t>2	</a:t>
            </a:r>
            <a:r>
              <a:rPr lang="en-US" sz="1050" dirty="0" err="1"/>
              <a:t>end_time</a:t>
            </a:r>
            <a:r>
              <a:rPr lang="en-US" sz="1050" dirty="0"/>
              <a:t>	datetime</a:t>
            </a:r>
          </a:p>
          <a:p>
            <a:r>
              <a:rPr lang="ru-RU" sz="1050" dirty="0"/>
              <a:t>3</a:t>
            </a:r>
            <a:r>
              <a:rPr lang="en-US" sz="1050" dirty="0"/>
              <a:t>	</a:t>
            </a:r>
            <a:r>
              <a:rPr lang="en-US" sz="1050" dirty="0" err="1"/>
              <a:t>chanel_name</a:t>
            </a:r>
            <a:r>
              <a:rPr lang="en-US" sz="1050" dirty="0"/>
              <a:t>	text</a:t>
            </a:r>
            <a:endParaRPr lang="ru-RU" sz="1050" dirty="0"/>
          </a:p>
          <a:p>
            <a:r>
              <a:rPr lang="ru-RU" sz="1050" dirty="0"/>
              <a:t>4</a:t>
            </a:r>
            <a:r>
              <a:rPr lang="en-US" sz="1050" dirty="0"/>
              <a:t>	</a:t>
            </a:r>
            <a:r>
              <a:rPr lang="en-US" sz="1050" dirty="0" err="1"/>
              <a:t>data_created</a:t>
            </a:r>
            <a:r>
              <a:rPr lang="en-US" sz="1050" dirty="0"/>
              <a:t>	datetime</a:t>
            </a:r>
          </a:p>
          <a:p>
            <a:r>
              <a:rPr lang="ru-RU" sz="1050" dirty="0"/>
              <a:t>5</a:t>
            </a:r>
            <a:r>
              <a:rPr lang="en-US" sz="1050" dirty="0"/>
              <a:t>	</a:t>
            </a:r>
            <a:r>
              <a:rPr lang="en-US" sz="1050" dirty="0" err="1"/>
              <a:t>data_modified</a:t>
            </a:r>
            <a:r>
              <a:rPr lang="en-US" sz="1050" dirty="0"/>
              <a:t>	datetime</a:t>
            </a:r>
          </a:p>
          <a:p>
            <a:endParaRPr lang="en-US" sz="1050" dirty="0"/>
          </a:p>
          <a:p>
            <a:endParaRPr lang="ru-RU" sz="1050" dirty="0"/>
          </a:p>
        </p:txBody>
      </p:sp>
      <p:sp>
        <p:nvSpPr>
          <p:cNvPr id="7" name="Google Shape;247;p35">
            <a:extLst>
              <a:ext uri="{FF2B5EF4-FFF2-40B4-BE49-F238E27FC236}">
                <a16:creationId xmlns:a16="http://schemas.microsoft.com/office/drawing/2014/main" id="{CC996744-12F6-46F9-8880-9339DB7D08B6}"/>
              </a:ext>
            </a:extLst>
          </p:cNvPr>
          <p:cNvSpPr txBox="1">
            <a:spLocks/>
          </p:cNvSpPr>
          <p:nvPr/>
        </p:nvSpPr>
        <p:spPr>
          <a:xfrm>
            <a:off x="555570" y="1017725"/>
            <a:ext cx="4272456" cy="2967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050" b="1" dirty="0"/>
              <a:t>Таблица: </a:t>
            </a:r>
            <a:r>
              <a:rPr lang="en-US" sz="1050" b="1" dirty="0" err="1"/>
              <a:t>cleaned_comments</a:t>
            </a:r>
            <a:endParaRPr lang="en-US" sz="1050" b="1" dirty="0"/>
          </a:p>
          <a:p>
            <a:r>
              <a:rPr lang="ru-RU" sz="1050" dirty="0"/>
              <a:t>Цель: Хранение сырой информации комментариев со стримов.</a:t>
            </a:r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#	Column	</a:t>
            </a:r>
            <a:r>
              <a:rPr lang="ru-RU" sz="1050" dirty="0"/>
              <a:t>	</a:t>
            </a:r>
            <a:r>
              <a:rPr lang="en-US" sz="1050" dirty="0" err="1"/>
              <a:t>Dtype</a:t>
            </a:r>
            <a:endParaRPr lang="en-US" sz="1050" dirty="0"/>
          </a:p>
          <a:p>
            <a:r>
              <a:rPr lang="en-US" sz="1050" dirty="0"/>
              <a:t>0	id	</a:t>
            </a:r>
            <a:r>
              <a:rPr lang="ru-RU" sz="1050" dirty="0"/>
              <a:t>	</a:t>
            </a:r>
            <a:r>
              <a:rPr lang="en-US" sz="1050" dirty="0"/>
              <a:t>object</a:t>
            </a:r>
          </a:p>
          <a:p>
            <a:r>
              <a:rPr lang="en-US" sz="1050" dirty="0"/>
              <a:t>1	</a:t>
            </a:r>
            <a:r>
              <a:rPr lang="en-US" sz="1050" dirty="0" err="1"/>
              <a:t>comment_text</a:t>
            </a:r>
            <a:r>
              <a:rPr lang="en-US" sz="1050" dirty="0"/>
              <a:t>	</a:t>
            </a:r>
            <a:r>
              <a:rPr lang="ru-RU" sz="1050" dirty="0"/>
              <a:t>	</a:t>
            </a:r>
            <a:r>
              <a:rPr lang="en-US" sz="1050" dirty="0"/>
              <a:t>text</a:t>
            </a:r>
          </a:p>
          <a:p>
            <a:r>
              <a:rPr lang="en-US" sz="1050" dirty="0"/>
              <a:t>2	toxic	</a:t>
            </a:r>
            <a:r>
              <a:rPr lang="ru-RU" sz="1050" dirty="0"/>
              <a:t>	</a:t>
            </a:r>
            <a:r>
              <a:rPr lang="en-US" sz="1050" dirty="0"/>
              <a:t>int64</a:t>
            </a:r>
          </a:p>
          <a:p>
            <a:r>
              <a:rPr lang="en-US" sz="1050" dirty="0"/>
              <a:t>3	</a:t>
            </a:r>
            <a:r>
              <a:rPr lang="en-US" sz="1050" dirty="0" err="1"/>
              <a:t>severe_toxic</a:t>
            </a:r>
            <a:r>
              <a:rPr lang="en-US" sz="1050" dirty="0"/>
              <a:t>	</a:t>
            </a:r>
            <a:r>
              <a:rPr lang="ru-RU" sz="1050" dirty="0"/>
              <a:t>	</a:t>
            </a:r>
            <a:r>
              <a:rPr lang="en-US" sz="1050" dirty="0"/>
              <a:t>int64</a:t>
            </a:r>
          </a:p>
          <a:p>
            <a:r>
              <a:rPr lang="en-US" sz="1050" dirty="0"/>
              <a:t>4	obscene	</a:t>
            </a:r>
            <a:r>
              <a:rPr lang="ru-RU" sz="1050" dirty="0"/>
              <a:t>	</a:t>
            </a:r>
            <a:r>
              <a:rPr lang="en-US" sz="1050" dirty="0"/>
              <a:t>int64</a:t>
            </a:r>
          </a:p>
          <a:p>
            <a:r>
              <a:rPr lang="en-US" sz="1050" dirty="0"/>
              <a:t>5	threat	</a:t>
            </a:r>
            <a:r>
              <a:rPr lang="ru-RU" sz="1050" dirty="0"/>
              <a:t>	</a:t>
            </a:r>
            <a:r>
              <a:rPr lang="en-US" sz="1050" dirty="0"/>
              <a:t>int64</a:t>
            </a:r>
          </a:p>
          <a:p>
            <a:r>
              <a:rPr lang="en-US" sz="1050" dirty="0"/>
              <a:t>6	insult	</a:t>
            </a:r>
            <a:r>
              <a:rPr lang="ru-RU" sz="1050" dirty="0"/>
              <a:t>	</a:t>
            </a:r>
            <a:r>
              <a:rPr lang="en-US" sz="1050" dirty="0"/>
              <a:t>int64</a:t>
            </a:r>
          </a:p>
          <a:p>
            <a:r>
              <a:rPr lang="en-US" sz="1050" dirty="0"/>
              <a:t>7	</a:t>
            </a:r>
            <a:r>
              <a:rPr lang="en-US" sz="1050" dirty="0" err="1"/>
              <a:t>identity_hate</a:t>
            </a:r>
            <a:r>
              <a:rPr lang="en-US" sz="1050" dirty="0"/>
              <a:t>	</a:t>
            </a:r>
            <a:r>
              <a:rPr lang="ru-RU" sz="1050" dirty="0"/>
              <a:t>	</a:t>
            </a:r>
            <a:r>
              <a:rPr lang="en-US" sz="1050" dirty="0"/>
              <a:t>int64</a:t>
            </a:r>
          </a:p>
          <a:p>
            <a:r>
              <a:rPr lang="en-US" sz="1050" dirty="0"/>
              <a:t>8	</a:t>
            </a:r>
            <a:r>
              <a:rPr lang="en-US" sz="1050" dirty="0" err="1"/>
              <a:t>stream_id</a:t>
            </a:r>
            <a:r>
              <a:rPr lang="en-US" sz="1050" dirty="0"/>
              <a:t>	</a:t>
            </a:r>
            <a:r>
              <a:rPr lang="ru-RU" sz="1050" dirty="0"/>
              <a:t>	</a:t>
            </a:r>
            <a:r>
              <a:rPr lang="en-US" sz="1050" dirty="0"/>
              <a:t>object</a:t>
            </a:r>
          </a:p>
          <a:p>
            <a:r>
              <a:rPr lang="en-US" sz="1050" dirty="0"/>
              <a:t>9	</a:t>
            </a:r>
            <a:r>
              <a:rPr lang="en-US" sz="1050" dirty="0" err="1"/>
              <a:t>is_wrong_classificated</a:t>
            </a:r>
            <a:r>
              <a:rPr lang="en-US" sz="1050" dirty="0"/>
              <a:t>	bool</a:t>
            </a:r>
            <a:endParaRPr lang="ru-RU" sz="1050" dirty="0"/>
          </a:p>
          <a:p>
            <a:r>
              <a:rPr lang="ru-RU" sz="1050" dirty="0"/>
              <a:t>10</a:t>
            </a:r>
            <a:r>
              <a:rPr lang="en-US" sz="1050" dirty="0"/>
              <a:t>	</a:t>
            </a:r>
            <a:r>
              <a:rPr lang="en-US" sz="1050" dirty="0" err="1"/>
              <a:t>data_created</a:t>
            </a:r>
            <a:r>
              <a:rPr lang="en-US" sz="1050" dirty="0"/>
              <a:t>		datetime</a:t>
            </a:r>
          </a:p>
          <a:p>
            <a:r>
              <a:rPr lang="ru-RU" sz="1050" dirty="0"/>
              <a:t>11</a:t>
            </a:r>
            <a:r>
              <a:rPr lang="en-US" sz="1050" dirty="0"/>
              <a:t>	</a:t>
            </a:r>
            <a:r>
              <a:rPr lang="en-US" sz="1050" dirty="0" err="1"/>
              <a:t>data_modified</a:t>
            </a:r>
            <a:r>
              <a:rPr lang="en-US" sz="1050" dirty="0"/>
              <a:t>		datetime</a:t>
            </a:r>
          </a:p>
          <a:p>
            <a:endParaRPr lang="en-US" sz="1050" dirty="0"/>
          </a:p>
          <a:p>
            <a:endParaRPr lang="ru-RU" sz="1050" dirty="0"/>
          </a:p>
        </p:txBody>
      </p:sp>
      <p:sp>
        <p:nvSpPr>
          <p:cNvPr id="8" name="Google Shape;247;p35">
            <a:extLst>
              <a:ext uri="{FF2B5EF4-FFF2-40B4-BE49-F238E27FC236}">
                <a16:creationId xmlns:a16="http://schemas.microsoft.com/office/drawing/2014/main" id="{6ED30084-D3B6-42E1-9136-8CFDDE280DD3}"/>
              </a:ext>
            </a:extLst>
          </p:cNvPr>
          <p:cNvSpPr txBox="1">
            <a:spLocks/>
          </p:cNvSpPr>
          <p:nvPr/>
        </p:nvSpPr>
        <p:spPr>
          <a:xfrm>
            <a:off x="555569" y="3985480"/>
            <a:ext cx="3716885" cy="826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ru-RU" sz="1050" dirty="0"/>
              <a:t>Каждая таблица имеет триггер, для обновления полей </a:t>
            </a:r>
            <a:r>
              <a:rPr lang="en-US" sz="1050" dirty="0" err="1"/>
              <a:t>date_created</a:t>
            </a:r>
            <a:r>
              <a:rPr lang="en-US" sz="1050" dirty="0"/>
              <a:t> </a:t>
            </a:r>
            <a:r>
              <a:rPr lang="ru-RU" sz="1050" dirty="0"/>
              <a:t>и </a:t>
            </a:r>
            <a:r>
              <a:rPr lang="en-US" sz="1050" dirty="0" err="1"/>
              <a:t>date_modified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308505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5E7170F-5E3E-4950-8135-79969751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80" y="99585"/>
            <a:ext cx="7704000" cy="572700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A7256-EF05-4656-802F-3F3BCD0DF212}"/>
              </a:ext>
            </a:extLst>
          </p:cNvPr>
          <p:cNvSpPr txBox="1"/>
          <p:nvPr/>
        </p:nvSpPr>
        <p:spPr>
          <a:xfrm>
            <a:off x="496480" y="696068"/>
            <a:ext cx="81903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Создание сервиса, который поможет улучшить бизнес-процесс в коммуникациях за счет сбора, очистки, предобработки, разметки и анализа данных. Проект позволяет фильтровать негативные и токсичные комментарии на трансляциях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Twitch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, групповых чатах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тг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или по API.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0931F-4785-4853-B5C6-9CFEA2A315AD}"/>
              </a:ext>
            </a:extLst>
          </p:cNvPr>
          <p:cNvSpPr txBox="1"/>
          <p:nvPr/>
        </p:nvSpPr>
        <p:spPr>
          <a:xfrm>
            <a:off x="496480" y="1452661"/>
            <a:ext cx="4836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Рабочий домен - онлайн трансляции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Twitch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30699B-98A6-4F81-AB0F-4BB23482DE24}"/>
              </a:ext>
            </a:extLst>
          </p:cNvPr>
          <p:cNvSpPr txBox="1"/>
          <p:nvPr/>
        </p:nvSpPr>
        <p:spPr>
          <a:xfrm>
            <a:off x="496480" y="1788527"/>
            <a:ext cx="4836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Что такое токсичный комментарий?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FCE9E-6A2E-4A63-B81E-590D76398FB7}"/>
              </a:ext>
            </a:extLst>
          </p:cNvPr>
          <p:cNvSpPr txBox="1"/>
          <p:nvPr/>
        </p:nvSpPr>
        <p:spPr>
          <a:xfrm>
            <a:off x="476840" y="2151956"/>
            <a:ext cx="819032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Токсичные сообщения содержат оскорбительный, негативный контент, который нарушает нормы общения, вызывает дискомфорт у участников. Виды:</a:t>
            </a:r>
          </a:p>
          <a:p>
            <a:pPr fontAlgn="base">
              <a:buFont typeface="Arial"/>
              <a:buAutoNum type="arabicPeriod"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Разжигание ненависти:</a:t>
            </a:r>
          </a:p>
          <a:p>
            <a:pPr marL="742950" lvl="1" indent="-285750" fontAlgn="base">
              <a:buFont typeface="Arial"/>
              <a:buChar char="•"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Расовая, этническая, религиозная, гомофобная ненависть.</a:t>
            </a:r>
          </a:p>
          <a:p>
            <a:pPr fontAlgn="base">
              <a:buFont typeface="Arial"/>
              <a:buAutoNum type="arabicPeriod"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Харассмент и угрозы:</a:t>
            </a:r>
          </a:p>
          <a:p>
            <a:pPr marL="742950" lvl="1" indent="-285750" fontAlgn="base">
              <a:buFont typeface="Arial"/>
              <a:buChar char="•"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Запугивание, прямые угрозы физического, эмоционального или социального характера.</a:t>
            </a:r>
          </a:p>
          <a:p>
            <a:pPr marL="742950" lvl="1" indent="-285750" fontAlgn="base">
              <a:buFont typeface="Arial"/>
              <a:buChar char="•"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Унижение, троллинг</a:t>
            </a:r>
          </a:p>
          <a:p>
            <a:pPr fontAlgn="base">
              <a:buFont typeface="Arial"/>
              <a:buAutoNum type="arabicPeriod"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Несанкционированный контент:</a:t>
            </a:r>
          </a:p>
          <a:p>
            <a:pPr marL="742950" lvl="1" indent="-285750" fontAlgn="base">
              <a:buFont typeface="Arial"/>
              <a:buChar char="•"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Реклама, спам, ссылки на сторонние ресурсы без разрешения.</a:t>
            </a:r>
          </a:p>
          <a:p>
            <a:pPr marL="742950" lvl="1" indent="-285750" fontAlgn="base">
              <a:buFont typeface="Arial"/>
              <a:buChar char="•"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Попытки обойти фильтры или инструменты модерации (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AutoMod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96C49D-2152-4925-AFEB-2345734DC17A}"/>
              </a:ext>
            </a:extLst>
          </p:cNvPr>
          <p:cNvSpPr txBox="1"/>
          <p:nvPr/>
        </p:nvSpPr>
        <p:spPr>
          <a:xfrm>
            <a:off x="476840" y="4614169"/>
            <a:ext cx="835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dk1"/>
                </a:solidFill>
                <a:latin typeface="Roboto"/>
                <a:ea typeface="Roboto"/>
              </a:rPr>
              <a:t>Выходной продукт: 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пайплан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предобработки, сбора, хранения и дообучения модели 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</a:rPr>
              <a:t>toxic BERT 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для мультиязычного использования</a:t>
            </a:r>
            <a:endParaRPr lang="ru-RU" b="1" dirty="0">
              <a:solidFill>
                <a:schemeClr val="dk1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47153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4E2148-7CE3-4F89-9CD6-3C8001158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7341" y="154515"/>
            <a:ext cx="3262313" cy="577800"/>
          </a:xfrm>
        </p:spPr>
        <p:txBody>
          <a:bodyPr/>
          <a:lstStyle/>
          <a:p>
            <a:r>
              <a:rPr lang="ru-RU" sz="2000" b="1" dirty="0"/>
              <a:t>Поток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3FBD0-9BC8-4020-8249-E0894A66E039}"/>
              </a:ext>
            </a:extLst>
          </p:cNvPr>
          <p:cNvSpPr txBox="1"/>
          <p:nvPr/>
        </p:nvSpPr>
        <p:spPr>
          <a:xfrm>
            <a:off x="796158" y="148195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Канал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C1E6E-F05E-4080-B81C-AA23FA9FB52A}"/>
              </a:ext>
            </a:extLst>
          </p:cNvPr>
          <p:cNvSpPr txBox="1"/>
          <p:nvPr/>
        </p:nvSpPr>
        <p:spPr>
          <a:xfrm>
            <a:off x="796158" y="188112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Канал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37857-F941-4807-965F-8F5C50D98E65}"/>
              </a:ext>
            </a:extLst>
          </p:cNvPr>
          <p:cNvSpPr txBox="1"/>
          <p:nvPr/>
        </p:nvSpPr>
        <p:spPr>
          <a:xfrm>
            <a:off x="796158" y="236268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Канал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FACF8-DAAB-427C-A706-A1525B76A717}"/>
              </a:ext>
            </a:extLst>
          </p:cNvPr>
          <p:cNvSpPr txBox="1"/>
          <p:nvPr/>
        </p:nvSpPr>
        <p:spPr>
          <a:xfrm>
            <a:off x="932793" y="207711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343CB-1E20-4050-9B87-3265D88BC4ED}"/>
              </a:ext>
            </a:extLst>
          </p:cNvPr>
          <p:cNvSpPr txBox="1"/>
          <p:nvPr/>
        </p:nvSpPr>
        <p:spPr>
          <a:xfrm>
            <a:off x="2138854" y="1268692"/>
            <a:ext cx="914400" cy="2308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900" dirty="0"/>
              <a:t>Сообщение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F3DA1-9E8B-4BFC-91FC-6E90715FAB38}"/>
              </a:ext>
            </a:extLst>
          </p:cNvPr>
          <p:cNvSpPr txBox="1"/>
          <p:nvPr/>
        </p:nvSpPr>
        <p:spPr>
          <a:xfrm>
            <a:off x="2291254" y="1447764"/>
            <a:ext cx="914400" cy="2308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900" dirty="0"/>
              <a:t>Сообщение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57D4F-2FFB-4371-B14C-861651319200}"/>
              </a:ext>
            </a:extLst>
          </p:cNvPr>
          <p:cNvSpPr txBox="1"/>
          <p:nvPr/>
        </p:nvSpPr>
        <p:spPr>
          <a:xfrm>
            <a:off x="2443654" y="1626404"/>
            <a:ext cx="914400" cy="2308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900" dirty="0"/>
              <a:t>Сообщение 3</a:t>
            </a: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E469F074-AD07-459D-92DD-C92A2D5DB23F}"/>
              </a:ext>
            </a:extLst>
          </p:cNvPr>
          <p:cNvSpPr/>
          <p:nvPr/>
        </p:nvSpPr>
        <p:spPr>
          <a:xfrm rot="20702121">
            <a:off x="1710558" y="1595557"/>
            <a:ext cx="428296" cy="14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64404-6170-4A6B-A775-E32AF45B8C99}"/>
              </a:ext>
            </a:extLst>
          </p:cNvPr>
          <p:cNvSpPr txBox="1"/>
          <p:nvPr/>
        </p:nvSpPr>
        <p:spPr>
          <a:xfrm>
            <a:off x="2578771" y="2225310"/>
            <a:ext cx="914400" cy="2308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900" dirty="0"/>
              <a:t>Сообщение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55231-10DA-485B-9761-10FF22C5F014}"/>
              </a:ext>
            </a:extLst>
          </p:cNvPr>
          <p:cNvSpPr txBox="1"/>
          <p:nvPr/>
        </p:nvSpPr>
        <p:spPr>
          <a:xfrm>
            <a:off x="2731171" y="2404382"/>
            <a:ext cx="914400" cy="2308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900" dirty="0"/>
              <a:t>Сообщение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DF7C61-4A74-4A69-82DB-635BB56EE8FF}"/>
              </a:ext>
            </a:extLst>
          </p:cNvPr>
          <p:cNvSpPr txBox="1"/>
          <p:nvPr/>
        </p:nvSpPr>
        <p:spPr>
          <a:xfrm>
            <a:off x="2883571" y="2583022"/>
            <a:ext cx="914400" cy="2308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900" dirty="0"/>
              <a:t>Сообщение 3</a:t>
            </a: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9406C81D-8CC4-4A18-B30C-59FF43DD8A10}"/>
              </a:ext>
            </a:extLst>
          </p:cNvPr>
          <p:cNvSpPr/>
          <p:nvPr/>
        </p:nvSpPr>
        <p:spPr>
          <a:xfrm rot="848291">
            <a:off x="1924706" y="2409988"/>
            <a:ext cx="428296" cy="14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EFEA82B-4FF1-4858-B156-522C318EF14B}"/>
              </a:ext>
            </a:extLst>
          </p:cNvPr>
          <p:cNvSpPr/>
          <p:nvPr/>
        </p:nvSpPr>
        <p:spPr>
          <a:xfrm>
            <a:off x="1977813" y="1134943"/>
            <a:ext cx="1811516" cy="729161"/>
          </a:xfrm>
          <a:prstGeom prst="ellipse">
            <a:avLst/>
          </a:prstGeom>
          <a:noFill/>
          <a:ln w="3175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E583E6A-21D0-4C6F-BD94-3E9D32A51CA9}"/>
              </a:ext>
            </a:extLst>
          </p:cNvPr>
          <p:cNvSpPr/>
          <p:nvPr/>
        </p:nvSpPr>
        <p:spPr>
          <a:xfrm>
            <a:off x="2282613" y="2176925"/>
            <a:ext cx="1811516" cy="729161"/>
          </a:xfrm>
          <a:prstGeom prst="ellipse">
            <a:avLst/>
          </a:prstGeom>
          <a:noFill/>
          <a:ln w="3175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14E4F4-BA3D-4888-8E4D-7F0F0B3E02B4}"/>
              </a:ext>
            </a:extLst>
          </p:cNvPr>
          <p:cNvSpPr txBox="1"/>
          <p:nvPr/>
        </p:nvSpPr>
        <p:spPr>
          <a:xfrm>
            <a:off x="3094128" y="903530"/>
            <a:ext cx="1948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Пул сообщений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72EC5F-0A08-4C92-B0F9-0B4A49681C22}"/>
              </a:ext>
            </a:extLst>
          </p:cNvPr>
          <p:cNvSpPr txBox="1"/>
          <p:nvPr/>
        </p:nvSpPr>
        <p:spPr>
          <a:xfrm>
            <a:off x="562707" y="2754159"/>
            <a:ext cx="19203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dirty="0"/>
              <a:t>Запись подключенных каналов и трансляций записаны в таблице </a:t>
            </a:r>
            <a:r>
              <a:rPr lang="en-US" sz="1000" b="1" dirty="0"/>
              <a:t>streams</a:t>
            </a:r>
            <a:endParaRPr lang="ru-RU" sz="1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59D4B2-2556-4D59-99C1-11655EC1658A}"/>
              </a:ext>
            </a:extLst>
          </p:cNvPr>
          <p:cNvSpPr txBox="1"/>
          <p:nvPr/>
        </p:nvSpPr>
        <p:spPr>
          <a:xfrm>
            <a:off x="3823895" y="1741820"/>
            <a:ext cx="19203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/>
              <a:t>Каждое сообщение попадает в таблицу </a:t>
            </a:r>
            <a:r>
              <a:rPr lang="en-US" sz="1000" b="1" dirty="0" err="1"/>
              <a:t>row_comments</a:t>
            </a:r>
            <a:endParaRPr lang="en-US" sz="1000" b="1" dirty="0"/>
          </a:p>
          <a:p>
            <a:endParaRPr lang="ru-RU" sz="1000" b="1" dirty="0"/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3B4EB380-B253-4875-8F54-CC4C3B0D4FA8}"/>
              </a:ext>
            </a:extLst>
          </p:cNvPr>
          <p:cNvSpPr/>
          <p:nvPr/>
        </p:nvSpPr>
        <p:spPr>
          <a:xfrm rot="1256777">
            <a:off x="3736222" y="1461671"/>
            <a:ext cx="428296" cy="14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2E63FB8D-A0F4-4B20-92F6-0E81EC1F2DE1}"/>
              </a:ext>
            </a:extLst>
          </p:cNvPr>
          <p:cNvSpPr/>
          <p:nvPr/>
        </p:nvSpPr>
        <p:spPr>
          <a:xfrm rot="19807244">
            <a:off x="3795424" y="2212917"/>
            <a:ext cx="428296" cy="14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23BBC-F5AC-4722-8EB3-7E5B23F71B3B}"/>
              </a:ext>
            </a:extLst>
          </p:cNvPr>
          <p:cNvSpPr txBox="1"/>
          <p:nvPr/>
        </p:nvSpPr>
        <p:spPr>
          <a:xfrm>
            <a:off x="6081631" y="1726982"/>
            <a:ext cx="24948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/>
              <a:t>Определение токсичности каждой новой строки, определяемой по счетчику </a:t>
            </a:r>
            <a:r>
              <a:rPr lang="en-US" sz="1000" dirty="0"/>
              <a:t>id</a:t>
            </a:r>
            <a:endParaRPr lang="ru-RU" sz="1000" dirty="0"/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141A22BF-8F6E-4E3C-845B-061AC926B2E1}"/>
              </a:ext>
            </a:extLst>
          </p:cNvPr>
          <p:cNvSpPr/>
          <p:nvPr/>
        </p:nvSpPr>
        <p:spPr>
          <a:xfrm>
            <a:off x="5653335" y="2003981"/>
            <a:ext cx="428296" cy="14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99AF2171-DAED-4505-8D1D-7CA7E019E94F}"/>
              </a:ext>
            </a:extLst>
          </p:cNvPr>
          <p:cNvSpPr/>
          <p:nvPr/>
        </p:nvSpPr>
        <p:spPr>
          <a:xfrm rot="5400000">
            <a:off x="7045838" y="2366327"/>
            <a:ext cx="428296" cy="14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6E64A0-1508-40BB-A862-502AE5164315}"/>
              </a:ext>
            </a:extLst>
          </p:cNvPr>
          <p:cNvSpPr txBox="1"/>
          <p:nvPr/>
        </p:nvSpPr>
        <p:spPr>
          <a:xfrm>
            <a:off x="6299806" y="2779308"/>
            <a:ext cx="19203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/>
              <a:t>Обработанное сообщение попадает в таблицу </a:t>
            </a:r>
            <a:r>
              <a:rPr lang="en-US" sz="1000" b="1" dirty="0" err="1"/>
              <a:t>cleaned_comments</a:t>
            </a:r>
            <a:endParaRPr lang="ru-RU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20FFEE-93D4-433F-B68F-66365AEDB922}"/>
              </a:ext>
            </a:extLst>
          </p:cNvPr>
          <p:cNvSpPr txBox="1"/>
          <p:nvPr/>
        </p:nvSpPr>
        <p:spPr>
          <a:xfrm>
            <a:off x="688777" y="3634039"/>
            <a:ext cx="56087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/>
              <a:t>В случае, если модератор убрал признак токсичности или наоборот проставил его в таблице </a:t>
            </a:r>
            <a:r>
              <a:rPr lang="en-US" sz="1000" b="1" dirty="0" err="1"/>
              <a:t>row_comments</a:t>
            </a:r>
            <a:r>
              <a:rPr lang="ru-RU" sz="1000" b="1" dirty="0"/>
              <a:t>, </a:t>
            </a:r>
            <a:r>
              <a:rPr lang="ru-RU" sz="1000" dirty="0"/>
              <a:t>то проставляется признак ошибочного распознавания </a:t>
            </a:r>
            <a:r>
              <a:rPr lang="en-US" sz="1000" dirty="0" err="1"/>
              <a:t>is_wrong_classificated</a:t>
            </a:r>
            <a:r>
              <a:rPr lang="ru-RU" sz="1000" dirty="0"/>
              <a:t> = 1 и актуализируется запись в </a:t>
            </a:r>
            <a:r>
              <a:rPr lang="en-US" sz="1000" b="1" dirty="0" err="1"/>
              <a:t>cleaned_comments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4095799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1094224" y="1632325"/>
            <a:ext cx="7490099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формление</a:t>
            </a:r>
            <a:r>
              <a:rPr lang="ru-RU" dirty="0"/>
              <a:t> пунктов 1,2 и 5 в отдельный </a:t>
            </a:r>
            <a:r>
              <a:rPr lang="ru-RU" dirty="0" err="1"/>
              <a:t>пайплайн</a:t>
            </a:r>
            <a:r>
              <a:rPr lang="ru-RU" dirty="0"/>
              <a:t> для автоматизации</a:t>
            </a:r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1094224" y="752425"/>
            <a:ext cx="1570147" cy="8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9733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74D8C8-EE9F-460D-99C1-CC15BB2E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автоматизации</a:t>
            </a:r>
          </a:p>
        </p:txBody>
      </p:sp>
      <p:sp>
        <p:nvSpPr>
          <p:cNvPr id="4" name="Google Shape;247;p35">
            <a:extLst>
              <a:ext uri="{FF2B5EF4-FFF2-40B4-BE49-F238E27FC236}">
                <a16:creationId xmlns:a16="http://schemas.microsoft.com/office/drawing/2014/main" id="{B6AD69F0-07D2-41EB-A1D3-6BF702382D38}"/>
              </a:ext>
            </a:extLst>
          </p:cNvPr>
          <p:cNvSpPr txBox="1">
            <a:spLocks/>
          </p:cNvSpPr>
          <p:nvPr/>
        </p:nvSpPr>
        <p:spPr>
          <a:xfrm>
            <a:off x="719999" y="1504429"/>
            <a:ext cx="6500607" cy="1640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Ряд технических задач: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/>
              <a:t>Подключение к стримам </a:t>
            </a:r>
            <a:r>
              <a:rPr lang="en-US" dirty="0"/>
              <a:t>Twitch</a:t>
            </a:r>
          </a:p>
          <a:p>
            <a:pPr marL="342900" indent="-342900">
              <a:buAutoNum type="arabicParenR"/>
            </a:pPr>
            <a:r>
              <a:rPr lang="ru-RU" dirty="0"/>
              <a:t>Сбор данных в реальном времени в таблицу </a:t>
            </a:r>
            <a:r>
              <a:rPr lang="en-US" dirty="0" err="1"/>
              <a:t>row_comments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/>
              <a:t>Предобработка комментария</a:t>
            </a:r>
          </a:p>
          <a:p>
            <a:pPr marL="342900" indent="-342900">
              <a:buAutoNum type="arabicParenR"/>
            </a:pPr>
            <a:r>
              <a:rPr lang="ru-RU" dirty="0"/>
              <a:t>Классификация токсичности, языка</a:t>
            </a:r>
          </a:p>
          <a:p>
            <a:pPr marL="342900" indent="-342900">
              <a:buAutoNum type="arabicParenR"/>
            </a:pPr>
            <a:r>
              <a:rPr lang="ru-RU" dirty="0"/>
              <a:t>Запись чистого комментария в таблицу </a:t>
            </a:r>
            <a:r>
              <a:rPr lang="en-US" dirty="0" err="1"/>
              <a:t>cleaned_comments</a:t>
            </a:r>
            <a:endParaRPr lang="en-US" dirty="0"/>
          </a:p>
          <a:p>
            <a:pPr marL="342900" indent="-342900">
              <a:buAutoNum type="arabicParenR"/>
            </a:pPr>
            <a:r>
              <a:rPr lang="ru-RU" dirty="0"/>
              <a:t>Удаление обработанной записи из таблицы </a:t>
            </a:r>
            <a:r>
              <a:rPr lang="en-US" dirty="0" err="1"/>
              <a:t>row_comments</a:t>
            </a: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</p:txBody>
      </p:sp>
      <p:sp>
        <p:nvSpPr>
          <p:cNvPr id="5" name="Google Shape;247;p35">
            <a:extLst>
              <a:ext uri="{FF2B5EF4-FFF2-40B4-BE49-F238E27FC236}">
                <a16:creationId xmlns:a16="http://schemas.microsoft.com/office/drawing/2014/main" id="{058C5500-251B-4757-8D7C-3AEAA9E50F04}"/>
              </a:ext>
            </a:extLst>
          </p:cNvPr>
          <p:cNvSpPr txBox="1">
            <a:spLocks/>
          </p:cNvSpPr>
          <p:nvPr/>
        </p:nvSpPr>
        <p:spPr>
          <a:xfrm>
            <a:off x="719999" y="1040910"/>
            <a:ext cx="6500607" cy="463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AutoNum type="arabicParenR"/>
            </a:pPr>
            <a:r>
              <a:rPr lang="ru-RU" dirty="0"/>
              <a:t>Бизнес-задача обогащение данных для дообучения модели </a:t>
            </a:r>
            <a:r>
              <a:rPr lang="en-US" dirty="0"/>
              <a:t>toxic </a:t>
            </a:r>
            <a:r>
              <a:rPr lang="en-US" dirty="0" err="1"/>
              <a:t>bert</a:t>
            </a:r>
            <a:endParaRPr lang="ru-RU" dirty="0"/>
          </a:p>
        </p:txBody>
      </p:sp>
      <p:sp>
        <p:nvSpPr>
          <p:cNvPr id="6" name="Google Shape;247;p35">
            <a:extLst>
              <a:ext uri="{FF2B5EF4-FFF2-40B4-BE49-F238E27FC236}">
                <a16:creationId xmlns:a16="http://schemas.microsoft.com/office/drawing/2014/main" id="{0B11F3D5-D3A1-4F59-884D-95462034A2F7}"/>
              </a:ext>
            </a:extLst>
          </p:cNvPr>
          <p:cNvSpPr txBox="1">
            <a:spLocks/>
          </p:cNvSpPr>
          <p:nvPr/>
        </p:nvSpPr>
        <p:spPr>
          <a:xfrm>
            <a:off x="719999" y="3313772"/>
            <a:ext cx="6934160" cy="463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Скрипты автоматизации собраны в папке </a:t>
            </a:r>
            <a:r>
              <a:rPr lang="en-US" dirty="0"/>
              <a:t>application</a:t>
            </a:r>
            <a:r>
              <a:rPr lang="ru-RU" dirty="0"/>
              <a:t> </a:t>
            </a:r>
            <a:r>
              <a:rPr lang="en-US" dirty="0">
                <a:hlinkClick r:id="rId3"/>
              </a:rPr>
              <a:t>https://github.com/Stepan5024/itmo-ai-stream/tree/main/application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667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66C53-7263-45ED-AE42-0452834F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стримам </a:t>
            </a:r>
            <a:r>
              <a:rPr lang="en-US" dirty="0"/>
              <a:t>Twitch</a:t>
            </a:r>
            <a:endParaRPr lang="ru-RU" dirty="0"/>
          </a:p>
        </p:txBody>
      </p:sp>
      <p:sp>
        <p:nvSpPr>
          <p:cNvPr id="3" name="Google Shape;247;p35">
            <a:extLst>
              <a:ext uri="{FF2B5EF4-FFF2-40B4-BE49-F238E27FC236}">
                <a16:creationId xmlns:a16="http://schemas.microsoft.com/office/drawing/2014/main" id="{6545B4B9-F6D5-41CD-B314-5262A6E6C6A4}"/>
              </a:ext>
            </a:extLst>
          </p:cNvPr>
          <p:cNvSpPr txBox="1">
            <a:spLocks/>
          </p:cNvSpPr>
          <p:nvPr/>
        </p:nvSpPr>
        <p:spPr>
          <a:xfrm>
            <a:off x="719999" y="1040910"/>
            <a:ext cx="6500607" cy="463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Была использована библиотека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twitchio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Google Shape;247;p35">
            <a:extLst>
              <a:ext uri="{FF2B5EF4-FFF2-40B4-BE49-F238E27FC236}">
                <a16:creationId xmlns:a16="http://schemas.microsoft.com/office/drawing/2014/main" id="{52D1940C-F62E-44B0-9017-3FBA5E87BF59}"/>
              </a:ext>
            </a:extLst>
          </p:cNvPr>
          <p:cNvSpPr txBox="1">
            <a:spLocks/>
          </p:cNvSpPr>
          <p:nvPr/>
        </p:nvSpPr>
        <p:spPr>
          <a:xfrm>
            <a:off x="719999" y="1433018"/>
            <a:ext cx="6500607" cy="463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Сервис позволяет разместить в конфигурации список каналов, на которых будут отслеживаться комментарии.</a:t>
            </a:r>
          </a:p>
          <a:p>
            <a:endParaRPr lang="ru-RU" dirty="0"/>
          </a:p>
          <a:p>
            <a:r>
              <a:rPr lang="ru-RU" dirty="0"/>
              <a:t>В текущей  версии в конфигурации заложено использование канала автора работы </a:t>
            </a:r>
            <a:r>
              <a:rPr lang="en-US" dirty="0" err="1"/>
              <a:t>stepycdragon</a:t>
            </a:r>
            <a:r>
              <a:rPr lang="en-US" dirty="0"/>
              <a:t> </a:t>
            </a:r>
            <a:r>
              <a:rPr lang="ru-RU" dirty="0"/>
              <a:t>и двух тестовых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leekbeats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и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wipr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F0B199-03BD-4B43-9D67-4DBC906F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81" y="2719551"/>
            <a:ext cx="4409078" cy="20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39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DCBC8-2C6E-4841-9CC5-5497C289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997520"/>
          </a:xfrm>
        </p:spPr>
        <p:txBody>
          <a:bodyPr/>
          <a:lstStyle/>
          <a:p>
            <a:r>
              <a:rPr lang="ru-RU" dirty="0"/>
              <a:t>Автоматическое устранение расхождения в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943C4-B48F-4EC7-9E13-E6332DE5B302}"/>
              </a:ext>
            </a:extLst>
          </p:cNvPr>
          <p:cNvSpPr txBox="1"/>
          <p:nvPr/>
        </p:nvSpPr>
        <p:spPr>
          <a:xfrm>
            <a:off x="646387" y="2501950"/>
            <a:ext cx="63574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этого написан скрипт, отрабатывающий каждые три часа </a:t>
            </a:r>
            <a:r>
              <a:rPr lang="ru-RU" dirty="0">
                <a:hlinkClick r:id="rId2"/>
              </a:rPr>
              <a:t>https://github.com/Stepan5024/itmo-ai-stream/blob/main/application/check_bad_data.py</a:t>
            </a:r>
            <a:r>
              <a:rPr lang="ru-RU" dirty="0"/>
              <a:t> </a:t>
            </a:r>
          </a:p>
        </p:txBody>
      </p:sp>
      <p:sp>
        <p:nvSpPr>
          <p:cNvPr id="5" name="Google Shape;247;p35">
            <a:extLst>
              <a:ext uri="{FF2B5EF4-FFF2-40B4-BE49-F238E27FC236}">
                <a16:creationId xmlns:a16="http://schemas.microsoft.com/office/drawing/2014/main" id="{3335F950-BE84-466A-A960-E69255370CC2}"/>
              </a:ext>
            </a:extLst>
          </p:cNvPr>
          <p:cNvSpPr txBox="1">
            <a:spLocks/>
          </p:cNvSpPr>
          <p:nvPr/>
        </p:nvSpPr>
        <p:spPr>
          <a:xfrm>
            <a:off x="646387" y="1504430"/>
            <a:ext cx="6574220" cy="99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В ходе работы приложения могут быть случаи записи «грязных» данных в таблицу </a:t>
            </a:r>
            <a:r>
              <a:rPr lang="en-US" dirty="0" err="1"/>
              <a:t>cleaned_comments</a:t>
            </a:r>
            <a:r>
              <a:rPr lang="en-US" dirty="0"/>
              <a:t>. </a:t>
            </a:r>
            <a:r>
              <a:rPr lang="ru-RU" dirty="0"/>
              <a:t>Чтобы гарантировать сбор пригодных для дообучения данных, необходимо автоматизировать процесс проверки и очистки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4011164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A4CCC8-331E-47DA-B316-17C6B2F34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90" y="583324"/>
            <a:ext cx="4043797" cy="3834962"/>
          </a:xfrm>
          <a:prstGeom prst="rect">
            <a:avLst/>
          </a:prstGeom>
        </p:spPr>
      </p:pic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93673CB4-B76D-4343-961B-8DA987D6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90" y="10624"/>
            <a:ext cx="7704000" cy="572700"/>
          </a:xfrm>
        </p:spPr>
        <p:txBody>
          <a:bodyPr/>
          <a:lstStyle/>
          <a:p>
            <a:r>
              <a:rPr lang="ru-RU" sz="3600" dirty="0"/>
              <a:t>Главная функция приложения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169A17-324F-4D3A-9A35-303585B46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172" y="583324"/>
            <a:ext cx="2474989" cy="39216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774588-F049-468B-ADB0-1A39C242B722}"/>
              </a:ext>
            </a:extLst>
          </p:cNvPr>
          <p:cNvSpPr txBox="1"/>
          <p:nvPr/>
        </p:nvSpPr>
        <p:spPr>
          <a:xfrm>
            <a:off x="6103138" y="4477408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52886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1094224" y="1632325"/>
            <a:ext cx="7490099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Оформление </a:t>
            </a:r>
            <a:r>
              <a:rPr lang="ru-RU" dirty="0" err="1"/>
              <a:t>Дашборда</a:t>
            </a:r>
            <a:endParaRPr lang="ru-RU" dirty="0"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1094224" y="752425"/>
            <a:ext cx="1570147" cy="8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8051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EBDFA-D687-44F8-B6A2-4761A90F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  <a:r>
              <a:rPr lang="ru-RU" dirty="0" err="1"/>
              <a:t>дашборда</a:t>
            </a:r>
            <a:endParaRPr lang="ru-RU" dirty="0"/>
          </a:p>
        </p:txBody>
      </p:sp>
      <p:sp>
        <p:nvSpPr>
          <p:cNvPr id="3" name="Google Shape;247;p35">
            <a:extLst>
              <a:ext uri="{FF2B5EF4-FFF2-40B4-BE49-F238E27FC236}">
                <a16:creationId xmlns:a16="http://schemas.microsoft.com/office/drawing/2014/main" id="{C1E4D280-8122-4167-8B9C-0D26204EEDFD}"/>
              </a:ext>
            </a:extLst>
          </p:cNvPr>
          <p:cNvSpPr txBox="1">
            <a:spLocks/>
          </p:cNvSpPr>
          <p:nvPr/>
        </p:nvSpPr>
        <p:spPr>
          <a:xfrm>
            <a:off x="719999" y="1040910"/>
            <a:ext cx="6500607" cy="866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AutoNum type="arabicParenR"/>
            </a:pPr>
            <a:r>
              <a:rPr lang="ru-RU" dirty="0"/>
              <a:t>Отобразить ключевые показатели хранения и обработки данных</a:t>
            </a:r>
          </a:p>
          <a:p>
            <a:pPr marL="342900" indent="-342900">
              <a:buAutoNum type="arabicParenR"/>
            </a:pPr>
            <a:r>
              <a:rPr lang="ru-RU" dirty="0"/>
              <a:t>Визуализировать процесс хранения данных</a:t>
            </a:r>
          </a:p>
          <a:p>
            <a:pPr marL="342900" indent="-342900">
              <a:buAutoNum type="arabicParenR"/>
            </a:pPr>
            <a:r>
              <a:rPr lang="ru-RU" dirty="0"/>
              <a:t>Давать отчет о состоянии качества данных</a:t>
            </a:r>
          </a:p>
        </p:txBody>
      </p:sp>
      <p:sp>
        <p:nvSpPr>
          <p:cNvPr id="4" name="Google Shape;247;p35">
            <a:extLst>
              <a:ext uri="{FF2B5EF4-FFF2-40B4-BE49-F238E27FC236}">
                <a16:creationId xmlns:a16="http://schemas.microsoft.com/office/drawing/2014/main" id="{3A131A47-1A6B-4BDC-94FC-70E51A4A7E9F}"/>
              </a:ext>
            </a:extLst>
          </p:cNvPr>
          <p:cNvSpPr txBox="1">
            <a:spLocks/>
          </p:cNvSpPr>
          <p:nvPr/>
        </p:nvSpPr>
        <p:spPr>
          <a:xfrm>
            <a:off x="719999" y="2372982"/>
            <a:ext cx="7107580" cy="667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Выбран инструмент </a:t>
            </a:r>
            <a:r>
              <a:rPr lang="en-US" b="1" dirty="0"/>
              <a:t>metabase.com</a:t>
            </a:r>
          </a:p>
          <a:p>
            <a:r>
              <a:rPr lang="ru-RU" dirty="0"/>
              <a:t>Он развернут на локальном порту и предоставляет мощные возможности </a:t>
            </a:r>
            <a:r>
              <a:rPr lang="en-US" dirty="0"/>
              <a:t>BI.</a:t>
            </a:r>
          </a:p>
          <a:p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CFF54F7F-7EE0-4E5A-97BD-BAE99526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3040003"/>
            <a:ext cx="3323325" cy="124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0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74D8C8-EE9F-460D-99C1-CC15BB2E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по стримам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B79746-33AD-45C6-B651-A3FBB62AE7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8"/>
          <a:stretch/>
        </p:blipFill>
        <p:spPr>
          <a:xfrm>
            <a:off x="867104" y="1017725"/>
            <a:ext cx="7704000" cy="39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25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4E168-E00A-4C8B-A60C-40B2CD0E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метрики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EC5AAD-FB11-4343-9304-14F47E74B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13" y="1545021"/>
            <a:ext cx="7299545" cy="241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2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713225" y="1163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Содержание</a:t>
            </a:r>
            <a:endParaRPr dirty="0"/>
          </a:p>
        </p:txBody>
      </p:sp>
      <p:sp>
        <p:nvSpPr>
          <p:cNvPr id="241" name="Google Shape;241;p35"/>
          <p:cNvSpPr txBox="1">
            <a:spLocks noGrp="1"/>
          </p:cNvSpPr>
          <p:nvPr>
            <p:ph type="title" idx="2"/>
          </p:nvPr>
        </p:nvSpPr>
        <p:spPr>
          <a:xfrm>
            <a:off x="789425" y="111140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title" idx="3"/>
          </p:nvPr>
        </p:nvSpPr>
        <p:spPr>
          <a:xfrm>
            <a:off x="789425" y="262103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3" name="Google Shape;243;p35"/>
          <p:cNvSpPr txBox="1">
            <a:spLocks noGrp="1"/>
          </p:cNvSpPr>
          <p:nvPr>
            <p:ph type="title" idx="4"/>
          </p:nvPr>
        </p:nvSpPr>
        <p:spPr>
          <a:xfrm>
            <a:off x="3432963" y="111140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4" name="Google Shape;244;p35"/>
          <p:cNvSpPr txBox="1">
            <a:spLocks noGrp="1"/>
          </p:cNvSpPr>
          <p:nvPr>
            <p:ph type="title" idx="5"/>
          </p:nvPr>
        </p:nvSpPr>
        <p:spPr>
          <a:xfrm>
            <a:off x="3432963" y="262103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 idx="6"/>
          </p:nvPr>
        </p:nvSpPr>
        <p:spPr>
          <a:xfrm>
            <a:off x="6076500" y="111140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title" idx="7"/>
          </p:nvPr>
        </p:nvSpPr>
        <p:spPr>
          <a:xfrm>
            <a:off x="6076500" y="262103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1"/>
          </p:nvPr>
        </p:nvSpPr>
        <p:spPr>
          <a:xfrm>
            <a:off x="789425" y="159191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Сбор данных</a:t>
            </a:r>
            <a:endParaRPr dirty="0"/>
          </a:p>
        </p:txBody>
      </p:sp>
      <p:sp>
        <p:nvSpPr>
          <p:cNvPr id="248" name="Google Shape;248;p35"/>
          <p:cNvSpPr txBox="1">
            <a:spLocks noGrp="1"/>
          </p:cNvSpPr>
          <p:nvPr>
            <p:ph type="subTitle" idx="8"/>
          </p:nvPr>
        </p:nvSpPr>
        <p:spPr>
          <a:xfrm>
            <a:off x="3432963" y="159191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Предобратока</a:t>
            </a:r>
            <a:r>
              <a:rPr lang="ru-RU" dirty="0"/>
              <a:t> данных</a:t>
            </a:r>
            <a:endParaRPr dirty="0"/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9"/>
          </p:nvPr>
        </p:nvSpPr>
        <p:spPr>
          <a:xfrm>
            <a:off x="6076500" y="159191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Исследовательский анализ данных</a:t>
            </a:r>
            <a:endParaRPr dirty="0"/>
          </a:p>
        </p:txBody>
      </p:sp>
      <p:sp>
        <p:nvSpPr>
          <p:cNvPr id="250" name="Google Shape;250;p35"/>
          <p:cNvSpPr txBox="1">
            <a:spLocks noGrp="1"/>
          </p:cNvSpPr>
          <p:nvPr>
            <p:ph type="subTitle" idx="13"/>
          </p:nvPr>
        </p:nvSpPr>
        <p:spPr>
          <a:xfrm>
            <a:off x="789425" y="310158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Определение и обоснование метрик качества данных</a:t>
            </a:r>
            <a:endParaRPr dirty="0"/>
          </a:p>
        </p:txBody>
      </p:sp>
      <p:sp>
        <p:nvSpPr>
          <p:cNvPr id="251" name="Google Shape;251;p35"/>
          <p:cNvSpPr txBox="1">
            <a:spLocks noGrp="1"/>
          </p:cNvSpPr>
          <p:nvPr>
            <p:ph type="subTitle" idx="14"/>
          </p:nvPr>
        </p:nvSpPr>
        <p:spPr>
          <a:xfrm>
            <a:off x="3432963" y="310158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Разработка базы данных для хранения данных</a:t>
            </a:r>
            <a:endParaRPr dirty="0"/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15"/>
          </p:nvPr>
        </p:nvSpPr>
        <p:spPr>
          <a:xfrm>
            <a:off x="6076499" y="3101585"/>
            <a:ext cx="2997663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Оформление пунктов 1,2 и 5 в отдельный </a:t>
            </a:r>
            <a:r>
              <a:rPr lang="ru-RU" dirty="0" err="1"/>
              <a:t>пайплайн</a:t>
            </a:r>
            <a:r>
              <a:rPr lang="ru-RU" dirty="0"/>
              <a:t> для автоматизации</a:t>
            </a:r>
            <a:r>
              <a:rPr lang="en-US" dirty="0"/>
              <a:t> </a:t>
            </a:r>
            <a:r>
              <a:rPr lang="ru-RU" dirty="0"/>
              <a:t>и оформление </a:t>
            </a:r>
            <a:r>
              <a:rPr lang="ru-RU" dirty="0" err="1"/>
              <a:t>Дашборда</a:t>
            </a:r>
            <a:endParaRPr dirty="0"/>
          </a:p>
        </p:txBody>
      </p:sp>
      <p:cxnSp>
        <p:nvCxnSpPr>
          <p:cNvPr id="253" name="Google Shape;253;p35"/>
          <p:cNvCxnSpPr/>
          <p:nvPr/>
        </p:nvCxnSpPr>
        <p:spPr>
          <a:xfrm rot="10800000">
            <a:off x="713225" y="1069910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35"/>
          <p:cNvCxnSpPr/>
          <p:nvPr/>
        </p:nvCxnSpPr>
        <p:spPr>
          <a:xfrm rot="10800000">
            <a:off x="713225" y="2685898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35"/>
          <p:cNvCxnSpPr/>
          <p:nvPr/>
        </p:nvCxnSpPr>
        <p:spPr>
          <a:xfrm rot="10800000">
            <a:off x="3356763" y="1069910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35"/>
          <p:cNvCxnSpPr/>
          <p:nvPr/>
        </p:nvCxnSpPr>
        <p:spPr>
          <a:xfrm rot="10800000">
            <a:off x="3356763" y="2685898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35"/>
          <p:cNvCxnSpPr/>
          <p:nvPr/>
        </p:nvCxnSpPr>
        <p:spPr>
          <a:xfrm rot="10800000">
            <a:off x="6000300" y="1069910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35"/>
          <p:cNvCxnSpPr/>
          <p:nvPr/>
        </p:nvCxnSpPr>
        <p:spPr>
          <a:xfrm rot="10800000">
            <a:off x="6000300" y="2685910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1094224" y="1632325"/>
            <a:ext cx="7490099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Результаты</a:t>
            </a:r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1094224" y="752425"/>
            <a:ext cx="1570147" cy="8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3814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BE427-44B1-4CDE-A520-55E4102A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разработки</a:t>
            </a:r>
          </a:p>
        </p:txBody>
      </p:sp>
      <p:sp>
        <p:nvSpPr>
          <p:cNvPr id="3" name="Google Shape;247;p35">
            <a:extLst>
              <a:ext uri="{FF2B5EF4-FFF2-40B4-BE49-F238E27FC236}">
                <a16:creationId xmlns:a16="http://schemas.microsoft.com/office/drawing/2014/main" id="{4F191E58-C99F-47F7-B3FA-8A08210884C7}"/>
              </a:ext>
            </a:extLst>
          </p:cNvPr>
          <p:cNvSpPr txBox="1">
            <a:spLocks/>
          </p:cNvSpPr>
          <p:nvPr/>
        </p:nvSpPr>
        <p:spPr>
          <a:xfrm>
            <a:off x="869772" y="1182686"/>
            <a:ext cx="7107580" cy="2522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В бизнес домене онлайн трансляций </a:t>
            </a:r>
            <a:r>
              <a:rPr lang="en-US" dirty="0" err="1"/>
              <a:t>Twich</a:t>
            </a:r>
            <a:r>
              <a:rPr lang="en-US" dirty="0"/>
              <a:t> </a:t>
            </a:r>
            <a:r>
              <a:rPr lang="ru-RU" dirty="0"/>
              <a:t>разработан инструмент для сбора, предобработки, очистки, анализа комментариев на любых трансляциях</a:t>
            </a:r>
            <a:r>
              <a:rPr lang="en-US" dirty="0"/>
              <a:t>.</a:t>
            </a:r>
            <a:endParaRPr lang="ru-RU" dirty="0"/>
          </a:p>
          <a:p>
            <a:pPr algn="l">
              <a:buFont typeface="+mj-lt"/>
              <a:buAutoNum type="arabicPeriod"/>
            </a:pPr>
            <a:r>
              <a:rPr lang="ru-RU" dirty="0"/>
              <a:t>Текущая работа позволила сделать </a:t>
            </a:r>
            <a:r>
              <a:rPr lang="ru-RU" dirty="0" err="1"/>
              <a:t>пайплайн</a:t>
            </a:r>
            <a:r>
              <a:rPr lang="ru-RU" dirty="0"/>
              <a:t> обработки данных </a:t>
            </a:r>
          </a:p>
          <a:p>
            <a:pPr algn="l"/>
            <a:r>
              <a:rPr lang="ru-RU" dirty="0"/>
              <a:t>Этапы, которые проходят данные:</a:t>
            </a:r>
          </a:p>
          <a:p>
            <a:pPr lvl="2">
              <a:buFont typeface="+mj-lt"/>
              <a:buAutoNum type="arabicPeriod"/>
            </a:pPr>
            <a:r>
              <a:rPr lang="ru-RU" dirty="0"/>
              <a:t> Соединение датасетов. </a:t>
            </a:r>
          </a:p>
          <a:p>
            <a:pPr lvl="2">
              <a:buFont typeface="+mj-lt"/>
              <a:buAutoNum type="arabicPeriod"/>
            </a:pPr>
            <a:r>
              <a:rPr lang="ru-RU" dirty="0"/>
              <a:t> Извлечение из онлайн трансляций. </a:t>
            </a:r>
          </a:p>
          <a:p>
            <a:pPr lvl="2">
              <a:buFont typeface="+mj-lt"/>
              <a:buAutoNum type="arabicPeriod"/>
            </a:pPr>
            <a:r>
              <a:rPr lang="ru-RU" dirty="0"/>
              <a:t> После сбора данные проходят этап очистки, где устраняются ошибки, пропуски и выбросы. Для этого используются инструменты на Python.</a:t>
            </a:r>
          </a:p>
          <a:p>
            <a:pPr lvl="2">
              <a:buFont typeface="+mj-lt"/>
              <a:buAutoNum type="arabicPeriod"/>
            </a:pPr>
            <a:r>
              <a:rPr lang="ru-RU" dirty="0"/>
              <a:t> Далее предобработка данных. </a:t>
            </a:r>
          </a:p>
          <a:p>
            <a:pPr lvl="2">
              <a:buFont typeface="+mj-lt"/>
              <a:buAutoNum type="arabicPeriod"/>
            </a:pPr>
            <a:r>
              <a:rPr lang="ru-RU" dirty="0"/>
              <a:t> После этого данные размечаются для задач классификации, что позволяет выявить токсичные комментарии, определить языковые предпочтения аудитории.</a:t>
            </a:r>
          </a:p>
          <a:p>
            <a:pPr lvl="2">
              <a:buFont typeface="+mj-lt"/>
              <a:buAutoNum type="arabicPeriod"/>
            </a:pPr>
            <a:r>
              <a:rPr lang="ru-RU" dirty="0"/>
              <a:t>Подключена система </a:t>
            </a:r>
            <a:r>
              <a:rPr lang="en-US" dirty="0"/>
              <a:t>BI </a:t>
            </a:r>
            <a:r>
              <a:rPr lang="ru-RU" dirty="0"/>
              <a:t>визуализации метрик качества данных в </a:t>
            </a:r>
            <a:r>
              <a:rPr lang="en-US" dirty="0"/>
              <a:t>metabase.com</a:t>
            </a:r>
          </a:p>
          <a:p>
            <a:pPr lvl="2">
              <a:buFont typeface="+mj-lt"/>
              <a:buAutoNum type="arabicPeriod"/>
            </a:pPr>
            <a:r>
              <a:rPr lang="ru-RU" dirty="0"/>
              <a:t>Решение содержит процедуры автоматической проверки качества данных и устранения проблем в хранилище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783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BE427-44B1-4CDE-A520-55E4102A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планы проекта</a:t>
            </a:r>
          </a:p>
        </p:txBody>
      </p:sp>
      <p:sp>
        <p:nvSpPr>
          <p:cNvPr id="3" name="Google Shape;247;p35">
            <a:extLst>
              <a:ext uri="{FF2B5EF4-FFF2-40B4-BE49-F238E27FC236}">
                <a16:creationId xmlns:a16="http://schemas.microsoft.com/office/drawing/2014/main" id="{4F191E58-C99F-47F7-B3FA-8A08210884C7}"/>
              </a:ext>
            </a:extLst>
          </p:cNvPr>
          <p:cNvSpPr txBox="1">
            <a:spLocks/>
          </p:cNvSpPr>
          <p:nvPr/>
        </p:nvSpPr>
        <p:spPr>
          <a:xfrm>
            <a:off x="869772" y="1182686"/>
            <a:ext cx="7107580" cy="1095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Текущий инструмент позволяет проводить </a:t>
            </a:r>
            <a:r>
              <a:rPr lang="en-US" dirty="0"/>
              <a:t>ETL </a:t>
            </a:r>
            <a:r>
              <a:rPr lang="ru-RU" dirty="0"/>
              <a:t>процесс работы с комментариями.</a:t>
            </a:r>
          </a:p>
          <a:p>
            <a:r>
              <a:rPr lang="ru-RU" dirty="0"/>
              <a:t>Для дальнейшего развития проекта будет произведено дообучение модели </a:t>
            </a:r>
            <a:r>
              <a:rPr lang="en-US" dirty="0"/>
              <a:t>toxic </a:t>
            </a:r>
            <a:r>
              <a:rPr lang="en-US" dirty="0" err="1"/>
              <a:t>bert</a:t>
            </a:r>
            <a:r>
              <a:rPr lang="ru-RU" dirty="0"/>
              <a:t>. Это позволит увеличить точность распознавания токсичных и негативных комментариев на русском языке по сравнению с существующими решениями</a:t>
            </a:r>
          </a:p>
        </p:txBody>
      </p:sp>
    </p:spTree>
    <p:extLst>
      <p:ext uri="{BB962C8B-B14F-4D97-AF65-F5344CB8AC3E}">
        <p14:creationId xmlns:p14="http://schemas.microsoft.com/office/powerpoint/2010/main" val="25921610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BE427-44B1-4CDE-A520-55E4102A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35" y="1926984"/>
            <a:ext cx="4285551" cy="5727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Google Shape;247;p35">
            <a:extLst>
              <a:ext uri="{FF2B5EF4-FFF2-40B4-BE49-F238E27FC236}">
                <a16:creationId xmlns:a16="http://schemas.microsoft.com/office/drawing/2014/main" id="{4F191E58-C99F-47F7-B3FA-8A08210884C7}"/>
              </a:ext>
            </a:extLst>
          </p:cNvPr>
          <p:cNvSpPr txBox="1">
            <a:spLocks/>
          </p:cNvSpPr>
          <p:nvPr/>
        </p:nvSpPr>
        <p:spPr>
          <a:xfrm>
            <a:off x="2493620" y="2670558"/>
            <a:ext cx="37022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Контакты для связи </a:t>
            </a:r>
            <a:r>
              <a:rPr lang="ru-RU" dirty="0" err="1"/>
              <a:t>тг</a:t>
            </a:r>
            <a:r>
              <a:rPr lang="ru-RU" dirty="0"/>
              <a:t> </a:t>
            </a:r>
            <a:r>
              <a:rPr lang="en-US" dirty="0"/>
              <a:t>@StepanBokarev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69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1094225" y="2233825"/>
            <a:ext cx="4983000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Сбор данных</a:t>
            </a:r>
            <a:endParaRPr dirty="0"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1094225" y="752425"/>
            <a:ext cx="1194000" cy="8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74D8C8-EE9F-460D-99C1-CC15BB2E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данных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4472B14-B545-4C08-96AA-D40F49EC8CCF}"/>
              </a:ext>
            </a:extLst>
          </p:cNvPr>
          <p:cNvSpPr/>
          <p:nvPr/>
        </p:nvSpPr>
        <p:spPr>
          <a:xfrm>
            <a:off x="648880" y="1266765"/>
            <a:ext cx="824230" cy="8242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3000"/>
            </a:pPr>
            <a:r>
              <a:rPr lang="ru-RU" sz="3000" b="1" dirty="0">
                <a:solidFill>
                  <a:schemeClr val="bg1"/>
                </a:solidFill>
                <a:latin typeface="Manrope"/>
                <a:sym typeface="Manrope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EB267-0E85-44BC-A5D6-0705B633F993}"/>
              </a:ext>
            </a:extLst>
          </p:cNvPr>
          <p:cNvSpPr txBox="1"/>
          <p:nvPr/>
        </p:nvSpPr>
        <p:spPr>
          <a:xfrm>
            <a:off x="293280" y="2246630"/>
            <a:ext cx="1676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115 собственных токсичных примеров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9193F-275F-49DE-B57D-EDB5D647F209}"/>
              </a:ext>
            </a:extLst>
          </p:cNvPr>
          <p:cNvSpPr txBox="1"/>
          <p:nvPr/>
        </p:nvSpPr>
        <p:spPr>
          <a:xfrm>
            <a:off x="293280" y="3281125"/>
            <a:ext cx="167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Roboto"/>
                <a:ea typeface="Roboto"/>
              </a:rPr>
              <a:t>Формат: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</a:rPr>
              <a:t>json</a:t>
            </a:r>
            <a:endParaRPr lang="ru-RU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55923E6-DFA0-4DA9-B3A7-FA79AD1544BB}"/>
              </a:ext>
            </a:extLst>
          </p:cNvPr>
          <p:cNvSpPr/>
          <p:nvPr/>
        </p:nvSpPr>
        <p:spPr>
          <a:xfrm>
            <a:off x="2142400" y="1266765"/>
            <a:ext cx="824230" cy="8242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bg1"/>
                </a:solidFill>
                <a:latin typeface="Manrope"/>
                <a:sym typeface="Manrope"/>
              </a:rPr>
              <a:t>2</a:t>
            </a:r>
            <a:endParaRPr lang="ru-RU" sz="3000" b="1" dirty="0">
              <a:solidFill>
                <a:schemeClr val="bg1"/>
              </a:solidFill>
              <a:latin typeface="Manrope"/>
              <a:sym typeface="Manrop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A115B-57F4-4F6F-91D1-85B695C8F23F}"/>
              </a:ext>
            </a:extLst>
          </p:cNvPr>
          <p:cNvSpPr txBox="1"/>
          <p:nvPr/>
        </p:nvSpPr>
        <p:spPr>
          <a:xfrm>
            <a:off x="1786800" y="2246630"/>
            <a:ext cx="1676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jigsaw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-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toxic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-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comment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-train-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google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-</a:t>
            </a:r>
            <a:r>
              <a:rPr lang="ru-RU" dirty="0" err="1">
                <a:solidFill>
                  <a:schemeClr val="dk1"/>
                </a:solidFill>
                <a:latin typeface="Roboto"/>
                <a:ea typeface="Roboto"/>
              </a:rPr>
              <a:t>ru-cleaned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</a:rPr>
              <a:t>.csv</a:t>
            </a:r>
            <a:endParaRPr lang="ru-RU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93A50-7ECF-452B-9F00-E0956ED2C4F5}"/>
              </a:ext>
            </a:extLst>
          </p:cNvPr>
          <p:cNvSpPr txBox="1"/>
          <p:nvPr/>
        </p:nvSpPr>
        <p:spPr>
          <a:xfrm>
            <a:off x="1786800" y="3281125"/>
            <a:ext cx="167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Roboto"/>
                <a:ea typeface="Roboto"/>
              </a:rPr>
              <a:t>Формат: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</a:rPr>
              <a:t>Dataset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</a:rPr>
              <a:t>kaggle</a:t>
            </a:r>
            <a:endParaRPr lang="ru-RU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0108664-A66F-4FD1-B9D0-ECF76CE16373}"/>
              </a:ext>
            </a:extLst>
          </p:cNvPr>
          <p:cNvSpPr/>
          <p:nvPr/>
        </p:nvSpPr>
        <p:spPr>
          <a:xfrm>
            <a:off x="3720375" y="1266765"/>
            <a:ext cx="824230" cy="8242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bg1"/>
                </a:solidFill>
                <a:latin typeface="Manrope"/>
                <a:sym typeface="Manrope"/>
              </a:rPr>
              <a:t>3</a:t>
            </a:r>
            <a:endParaRPr lang="ru-RU" sz="3000" b="1" dirty="0">
              <a:solidFill>
                <a:schemeClr val="bg1"/>
              </a:solidFill>
              <a:latin typeface="Manrope"/>
              <a:sym typeface="Manrop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75A02-2D4D-4AFB-8EFA-2164735ADEDD}"/>
              </a:ext>
            </a:extLst>
          </p:cNvPr>
          <p:cNvSpPr txBox="1"/>
          <p:nvPr/>
        </p:nvSpPr>
        <p:spPr>
          <a:xfrm>
            <a:off x="3364775" y="2246630"/>
            <a:ext cx="167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Roboto"/>
                <a:ea typeface="Roboto"/>
              </a:rPr>
              <a:t>jigsaw-toxic-comment-train.csv</a:t>
            </a:r>
            <a:endParaRPr lang="ru-RU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0FDFF5-945A-4EE6-B98B-07AA0FC2F9ED}"/>
              </a:ext>
            </a:extLst>
          </p:cNvPr>
          <p:cNvSpPr txBox="1"/>
          <p:nvPr/>
        </p:nvSpPr>
        <p:spPr>
          <a:xfrm>
            <a:off x="3364775" y="3281125"/>
            <a:ext cx="167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Roboto"/>
                <a:ea typeface="Roboto"/>
              </a:rPr>
              <a:t>Формат: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</a:rPr>
              <a:t>Dataset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</a:rPr>
              <a:t>kaggle</a:t>
            </a:r>
            <a:endParaRPr lang="ru-RU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46DB09B-E46B-46B5-83CA-9D3362E426C7}"/>
              </a:ext>
            </a:extLst>
          </p:cNvPr>
          <p:cNvSpPr/>
          <p:nvPr/>
        </p:nvSpPr>
        <p:spPr>
          <a:xfrm>
            <a:off x="5617208" y="1266765"/>
            <a:ext cx="824230" cy="8242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3000"/>
            </a:pPr>
            <a:r>
              <a:rPr lang="en-US" sz="3000" b="1" dirty="0">
                <a:solidFill>
                  <a:schemeClr val="bg1"/>
                </a:solidFill>
                <a:latin typeface="Manrope"/>
                <a:sym typeface="Manrope"/>
              </a:rPr>
              <a:t>4</a:t>
            </a:r>
            <a:endParaRPr lang="ru-RU" sz="3000" b="1" dirty="0">
              <a:solidFill>
                <a:schemeClr val="bg1"/>
              </a:solidFill>
              <a:latin typeface="Manrope"/>
              <a:sym typeface="Manrop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F3198-588C-410C-8974-F25187C3B3D9}"/>
              </a:ext>
            </a:extLst>
          </p:cNvPr>
          <p:cNvSpPr txBox="1"/>
          <p:nvPr/>
        </p:nvSpPr>
        <p:spPr>
          <a:xfrm>
            <a:off x="5261608" y="2246630"/>
            <a:ext cx="1676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Roboto"/>
                <a:ea typeface="Roboto"/>
              </a:rPr>
              <a:t>jigsaw-unintended-bias-train_ru_clean.csv</a:t>
            </a:r>
            <a:endParaRPr lang="ru-RU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6C5C2-2AE7-4A22-A8C9-BE9349F08EC6}"/>
              </a:ext>
            </a:extLst>
          </p:cNvPr>
          <p:cNvSpPr txBox="1"/>
          <p:nvPr/>
        </p:nvSpPr>
        <p:spPr>
          <a:xfrm>
            <a:off x="5261608" y="3281125"/>
            <a:ext cx="167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Roboto"/>
                <a:ea typeface="Roboto"/>
              </a:rPr>
              <a:t>Формат: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</a:rPr>
              <a:t>Dataset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</a:rPr>
              <a:t>kaggle</a:t>
            </a:r>
            <a:endParaRPr lang="ru-RU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D8AE83-9CF3-40E6-BA11-76F897D5896E}"/>
              </a:ext>
            </a:extLst>
          </p:cNvPr>
          <p:cNvSpPr txBox="1"/>
          <p:nvPr/>
        </p:nvSpPr>
        <p:spPr>
          <a:xfrm>
            <a:off x="2246540" y="3847066"/>
            <a:ext cx="942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Ссылка</a:t>
            </a:r>
            <a:r>
              <a:rPr lang="ru-RU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44B207-F87A-4257-A14C-AA1C057997C4}"/>
              </a:ext>
            </a:extLst>
          </p:cNvPr>
          <p:cNvSpPr txBox="1"/>
          <p:nvPr/>
        </p:nvSpPr>
        <p:spPr>
          <a:xfrm>
            <a:off x="3779428" y="3804346"/>
            <a:ext cx="942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Ссылка</a:t>
            </a:r>
            <a:r>
              <a:rPr lang="ru-RU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D9BF58-5D6F-45D1-B210-0E31E6B08475}"/>
              </a:ext>
            </a:extLst>
          </p:cNvPr>
          <p:cNvSpPr txBox="1"/>
          <p:nvPr/>
        </p:nvSpPr>
        <p:spPr>
          <a:xfrm>
            <a:off x="5760718" y="3804345"/>
            <a:ext cx="942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Ссылка</a:t>
            </a:r>
            <a:r>
              <a:rPr lang="ru-RU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689B254D-3218-4526-B4B2-083D0391E0CC}"/>
              </a:ext>
            </a:extLst>
          </p:cNvPr>
          <p:cNvSpPr/>
          <p:nvPr/>
        </p:nvSpPr>
        <p:spPr>
          <a:xfrm>
            <a:off x="7498527" y="1266765"/>
            <a:ext cx="824230" cy="8242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3000"/>
            </a:pPr>
            <a:r>
              <a:rPr lang="ru-RU" sz="3000" b="1" dirty="0">
                <a:solidFill>
                  <a:schemeClr val="bg1"/>
                </a:solidFill>
                <a:latin typeface="Manrope"/>
                <a:sym typeface="Manrope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A26858-2075-4F80-BA6F-A8CF48204638}"/>
              </a:ext>
            </a:extLst>
          </p:cNvPr>
          <p:cNvSpPr txBox="1"/>
          <p:nvPr/>
        </p:nvSpPr>
        <p:spPr>
          <a:xfrm>
            <a:off x="7142927" y="2246630"/>
            <a:ext cx="1676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Roboto"/>
                <a:ea typeface="Roboto"/>
              </a:rPr>
              <a:t>russian-language-toxic-comments.csv</a:t>
            </a:r>
            <a:endParaRPr lang="ru-RU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CF0CB9-3727-4C37-AB99-0F0113116B81}"/>
              </a:ext>
            </a:extLst>
          </p:cNvPr>
          <p:cNvSpPr txBox="1"/>
          <p:nvPr/>
        </p:nvSpPr>
        <p:spPr>
          <a:xfrm>
            <a:off x="7142927" y="3281125"/>
            <a:ext cx="167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dk1"/>
                </a:solidFill>
                <a:latin typeface="Roboto"/>
                <a:ea typeface="Roboto"/>
              </a:rPr>
              <a:t>Формат: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</a:rPr>
              <a:t>Dataset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</a:rPr>
              <a:t>kaggle</a:t>
            </a:r>
            <a:endParaRPr lang="ru-RU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703EC0-1D15-4299-B635-325620E16999}"/>
              </a:ext>
            </a:extLst>
          </p:cNvPr>
          <p:cNvSpPr txBox="1"/>
          <p:nvPr/>
        </p:nvSpPr>
        <p:spPr>
          <a:xfrm>
            <a:off x="7642037" y="3804345"/>
            <a:ext cx="942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Ссылка</a:t>
            </a:r>
            <a:r>
              <a:rPr lang="ru-RU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57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E3C06-329E-4486-8ACA-1D1ABCAA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65" y="602593"/>
            <a:ext cx="3401575" cy="572700"/>
          </a:xfrm>
        </p:spPr>
        <p:txBody>
          <a:bodyPr/>
          <a:lstStyle/>
          <a:p>
            <a:pPr algn="ctr">
              <a:buFont typeface="Arial"/>
            </a:pPr>
            <a:r>
              <a:rPr lang="ru-RU" sz="1800" dirty="0">
                <a:cs typeface="Arial"/>
                <a:sym typeface="Arial"/>
              </a:rPr>
              <a:t>Инструменты сбора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98ED93-35DA-49E1-85F7-547EB9ED3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65" y="1336350"/>
            <a:ext cx="3401700" cy="2470800"/>
          </a:xfrm>
        </p:spPr>
        <p:txBody>
          <a:bodyPr/>
          <a:lstStyle/>
          <a:p>
            <a:pPr marL="152400" indent="0">
              <a:buNone/>
            </a:pPr>
            <a:r>
              <a:rPr lang="ru-RU" sz="1400" dirty="0">
                <a:cs typeface="Arial"/>
              </a:rPr>
              <a:t>1</a:t>
            </a:r>
            <a:r>
              <a:rPr lang="ru-RU" sz="1400" dirty="0">
                <a:cs typeface="Arial"/>
                <a:sym typeface="Arial"/>
              </a:rPr>
              <a:t>) Собственные данные можно считать синтетически сгенерированными, потому что использовался </a:t>
            </a:r>
            <a:r>
              <a:rPr lang="en-US" sz="1400" dirty="0" err="1">
                <a:solidFill>
                  <a:schemeClr val="tx2"/>
                </a:solidFill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DeepSeek</a:t>
            </a:r>
            <a:r>
              <a:rPr lang="en-US" sz="1400" dirty="0">
                <a:cs typeface="Arial"/>
                <a:sym typeface="Arial"/>
              </a:rPr>
              <a:t> </a:t>
            </a:r>
            <a:r>
              <a:rPr lang="ru-RU" sz="1400" dirty="0">
                <a:cs typeface="Arial"/>
                <a:sym typeface="Arial"/>
              </a:rPr>
              <a:t>для генерации списка 57 обидных прилагательных и списка 115 примеров комментариев. Разметка класса токсичности также была сделана автоматически. Результат генерации был проверен вручную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8F3BAAB8-7CE0-465C-9FF3-982F49999159}"/>
              </a:ext>
            </a:extLst>
          </p:cNvPr>
          <p:cNvSpPr txBox="1">
            <a:spLocks/>
          </p:cNvSpPr>
          <p:nvPr/>
        </p:nvSpPr>
        <p:spPr>
          <a:xfrm>
            <a:off x="3495165" y="1342121"/>
            <a:ext cx="1625475" cy="40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>
              <a:buNone/>
            </a:pPr>
            <a:r>
              <a:rPr lang="en-US" sz="1400" dirty="0">
                <a:cs typeface="Arial"/>
                <a:sym typeface="Arial"/>
              </a:rPr>
              <a:t>2) Kaggle CLI</a:t>
            </a:r>
          </a:p>
          <a:p>
            <a:pPr marL="495300" indent="-342900">
              <a:buFont typeface="Nunito Light"/>
              <a:buAutoNum type="arabicParenR"/>
            </a:pPr>
            <a:endParaRPr lang="en-US" sz="1400" dirty="0">
              <a:cs typeface="Arial"/>
              <a:sym typeface="Arial"/>
            </a:endParaRPr>
          </a:p>
          <a:p>
            <a:pPr marL="495300" indent="-342900">
              <a:buFont typeface="Nunito Light"/>
              <a:buAutoNum type="arabicParenR"/>
            </a:pPr>
            <a:endParaRPr lang="ru-RU" sz="1400" dirty="0"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70AB8-D6CC-4EBF-B330-4577835E9C4E}"/>
              </a:ext>
            </a:extLst>
          </p:cNvPr>
          <p:cNvSpPr txBox="1"/>
          <p:nvPr/>
        </p:nvSpPr>
        <p:spPr>
          <a:xfrm>
            <a:off x="5296540" y="650676"/>
            <a:ext cx="3459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ru-RU" sz="1800" b="1" dirty="0">
                <a:solidFill>
                  <a:schemeClr val="dk1"/>
                </a:solidFill>
                <a:latin typeface="Manrope"/>
                <a:sym typeface="Manrope"/>
              </a:rPr>
              <a:t>Итоги этапа "Сбор данных"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E417605-2647-453B-996F-1DB302681C8D}"/>
              </a:ext>
            </a:extLst>
          </p:cNvPr>
          <p:cNvCxnSpPr>
            <a:endCxn id="3" idx="0"/>
          </p:cNvCxnSpPr>
          <p:nvPr/>
        </p:nvCxnSpPr>
        <p:spPr>
          <a:xfrm flipH="1">
            <a:off x="1794315" y="1026160"/>
            <a:ext cx="928565" cy="310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8A3AEC4-AA96-4665-9EB5-29DF75ABB984}"/>
              </a:ext>
            </a:extLst>
          </p:cNvPr>
          <p:cNvCxnSpPr>
            <a:cxnSpLocks/>
          </p:cNvCxnSpPr>
          <p:nvPr/>
        </p:nvCxnSpPr>
        <p:spPr>
          <a:xfrm>
            <a:off x="3109023" y="1020008"/>
            <a:ext cx="927512" cy="310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2">
            <a:extLst>
              <a:ext uri="{FF2B5EF4-FFF2-40B4-BE49-F238E27FC236}">
                <a16:creationId xmlns:a16="http://schemas.microsoft.com/office/drawing/2014/main" id="{8BB825BE-609A-4F01-BFF0-4BA5E2CDB8B5}"/>
              </a:ext>
            </a:extLst>
          </p:cNvPr>
          <p:cNvSpPr txBox="1">
            <a:spLocks/>
          </p:cNvSpPr>
          <p:nvPr/>
        </p:nvSpPr>
        <p:spPr>
          <a:xfrm>
            <a:off x="5266123" y="1193729"/>
            <a:ext cx="3784412" cy="160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95300" indent="-342900">
              <a:buFont typeface="Nunito Light"/>
              <a:buAutoNum type="arabicParenR"/>
            </a:pPr>
            <a:r>
              <a:rPr lang="ru-RU" sz="1400" dirty="0">
                <a:cs typeface="Arial"/>
                <a:sym typeface="Arial"/>
              </a:rPr>
              <a:t>Скачано 4 дата сета в формате </a:t>
            </a:r>
            <a:r>
              <a:rPr lang="en-US" sz="1400" dirty="0">
                <a:cs typeface="Arial"/>
                <a:sym typeface="Arial"/>
              </a:rPr>
              <a:t>csv </a:t>
            </a:r>
            <a:r>
              <a:rPr lang="ru-RU" sz="1400" dirty="0">
                <a:cs typeface="Arial"/>
                <a:sym typeface="Arial"/>
              </a:rPr>
              <a:t>на русском и </a:t>
            </a:r>
            <a:r>
              <a:rPr lang="ru-RU" sz="1400" dirty="0" err="1">
                <a:cs typeface="Arial"/>
                <a:sym typeface="Arial"/>
              </a:rPr>
              <a:t>англ</a:t>
            </a:r>
            <a:r>
              <a:rPr lang="ru-RU" sz="1400" dirty="0">
                <a:cs typeface="Arial"/>
                <a:sym typeface="Arial"/>
              </a:rPr>
              <a:t> языках</a:t>
            </a:r>
          </a:p>
          <a:p>
            <a:pPr marL="495300" indent="-342900">
              <a:buFont typeface="Nunito Light"/>
              <a:buAutoNum type="arabicParenR"/>
            </a:pPr>
            <a:r>
              <a:rPr lang="ru-RU" sz="1400" dirty="0">
                <a:cs typeface="Arial"/>
                <a:sym typeface="Arial"/>
              </a:rPr>
              <a:t>Собран собственный набор данных для примеров токсичных сообщений на русском</a:t>
            </a:r>
          </a:p>
          <a:p>
            <a:pPr marL="495300" indent="-342900">
              <a:buFont typeface="Nunito Light"/>
              <a:buAutoNum type="arabicParenR"/>
            </a:pPr>
            <a:r>
              <a:rPr lang="ru-RU" sz="1400" dirty="0">
                <a:cs typeface="Arial"/>
                <a:sym typeface="Arial"/>
              </a:rPr>
              <a:t>Суммарный объем данных</a:t>
            </a:r>
            <a:endParaRPr lang="en-US" sz="1400" dirty="0">
              <a:cs typeface="Arial"/>
              <a:sym typeface="Arial"/>
            </a:endParaRPr>
          </a:p>
          <a:p>
            <a:pPr marL="952500" lvl="1" indent="-342900">
              <a:buFont typeface="Nunito Light"/>
              <a:buAutoNum type="arabicParenR"/>
            </a:pPr>
            <a:r>
              <a:rPr lang="ru-RU" sz="1400" dirty="0">
                <a:cs typeface="Arial"/>
                <a:sym typeface="Arial"/>
              </a:rPr>
              <a:t> 2,2 Гб</a:t>
            </a:r>
            <a:endParaRPr lang="en-US" sz="1400" dirty="0">
              <a:cs typeface="Arial"/>
              <a:sym typeface="Arial"/>
            </a:endParaRPr>
          </a:p>
          <a:p>
            <a:pPr marL="952500" lvl="1" indent="-342900">
              <a:buFont typeface="Nunito Light"/>
              <a:buAutoNum type="arabicParenR"/>
            </a:pPr>
            <a:r>
              <a:rPr lang="en-US" sz="1400" dirty="0">
                <a:cs typeface="Arial"/>
                <a:sym typeface="Arial"/>
              </a:rPr>
              <a:t>~</a:t>
            </a:r>
            <a:r>
              <a:rPr lang="ru-RU" sz="1400" dirty="0">
                <a:cs typeface="Arial"/>
                <a:sym typeface="Arial"/>
              </a:rPr>
              <a:t>3 млн. записей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4B29F-E59E-43EB-8C99-C35C82A5EDF2}"/>
              </a:ext>
            </a:extLst>
          </p:cNvPr>
          <p:cNvSpPr txBox="1"/>
          <p:nvPr/>
        </p:nvSpPr>
        <p:spPr>
          <a:xfrm>
            <a:off x="5296540" y="3078916"/>
            <a:ext cx="3459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3000"/>
            </a:pPr>
            <a:r>
              <a:rPr lang="ru-RU" sz="1600" b="1" dirty="0">
                <a:solidFill>
                  <a:schemeClr val="dk1"/>
                </a:solidFill>
                <a:latin typeface="Manrope"/>
                <a:sym typeface="Manrope"/>
              </a:rPr>
              <a:t>Следующая цель работы: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AEE4B94A-4E11-473E-9957-8FB9FA350E54}"/>
              </a:ext>
            </a:extLst>
          </p:cNvPr>
          <p:cNvSpPr txBox="1">
            <a:spLocks/>
          </p:cNvSpPr>
          <p:nvPr/>
        </p:nvSpPr>
        <p:spPr>
          <a:xfrm>
            <a:off x="5120640" y="3395507"/>
            <a:ext cx="3784412" cy="160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495300" indent="-342900">
              <a:buFont typeface="Nunito Light"/>
              <a:buAutoNum type="arabicParenR"/>
            </a:pPr>
            <a:r>
              <a:rPr lang="ru-RU" sz="1400" dirty="0" err="1">
                <a:cs typeface="Arial"/>
                <a:sym typeface="Arial"/>
              </a:rPr>
              <a:t>Предобработать</a:t>
            </a:r>
            <a:r>
              <a:rPr lang="ru-RU" sz="1400" dirty="0">
                <a:cs typeface="Arial"/>
                <a:sym typeface="Arial"/>
              </a:rPr>
              <a:t> данные для дообучения </a:t>
            </a:r>
            <a:r>
              <a:rPr lang="en-US" sz="1400" dirty="0">
                <a:cs typeface="Arial"/>
                <a:sym typeface="Arial"/>
              </a:rPr>
              <a:t>toxic BERT</a:t>
            </a:r>
          </a:p>
        </p:txBody>
      </p:sp>
    </p:spTree>
    <p:extLst>
      <p:ext uri="{BB962C8B-B14F-4D97-AF65-F5344CB8AC3E}">
        <p14:creationId xmlns:p14="http://schemas.microsoft.com/office/powerpoint/2010/main" val="334998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1094224" y="2233825"/>
            <a:ext cx="7490099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Предобратока</a:t>
            </a:r>
            <a:r>
              <a:rPr lang="ru-RU" dirty="0"/>
              <a:t> данных</a:t>
            </a:r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1094224" y="752425"/>
            <a:ext cx="1570147" cy="8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0620235"/>
      </p:ext>
    </p:extLst>
  </p:cSld>
  <p:clrMapOvr>
    <a:masterClrMapping/>
  </p:clrMapOvr>
</p:sld>
</file>

<file path=ppt/theme/theme1.xml><?xml version="1.0" encoding="utf-8"?>
<a:theme xmlns:a="http://schemas.openxmlformats.org/drawingml/2006/main" name="Brand Key Pitch Deck by Slidesgo">
  <a:themeElements>
    <a:clrScheme name="Simple Light">
      <a:dk1>
        <a:srgbClr val="424651"/>
      </a:dk1>
      <a:lt1>
        <a:srgbClr val="EAEFF4"/>
      </a:lt1>
      <a:dk2>
        <a:srgbClr val="A3ABB7"/>
      </a:dk2>
      <a:lt2>
        <a:srgbClr val="518CDE"/>
      </a:lt2>
      <a:accent1>
        <a:srgbClr val="595BD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46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2825</Words>
  <Application>Microsoft Office PowerPoint</Application>
  <PresentationFormat>Экран (16:9)</PresentationFormat>
  <Paragraphs>428</Paragraphs>
  <Slides>53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4" baseType="lpstr">
      <vt:lpstr>Arial Unicode MS</vt:lpstr>
      <vt:lpstr>Arial</vt:lpstr>
      <vt:lpstr>??</vt:lpstr>
      <vt:lpstr>Raleway</vt:lpstr>
      <vt:lpstr>Inter</vt:lpstr>
      <vt:lpstr>Consolas</vt:lpstr>
      <vt:lpstr>Manrope</vt:lpstr>
      <vt:lpstr>Roboto</vt:lpstr>
      <vt:lpstr>Nunito Light</vt:lpstr>
      <vt:lpstr>Calibri</vt:lpstr>
      <vt:lpstr>Brand Key Pitch Deck by Slidesgo</vt:lpstr>
      <vt:lpstr>Проект AI-Stream</vt:lpstr>
      <vt:lpstr>Contents of this template</vt:lpstr>
      <vt:lpstr>Проблема</vt:lpstr>
      <vt:lpstr>Цель проекта</vt:lpstr>
      <vt:lpstr>Содержание</vt:lpstr>
      <vt:lpstr>Сбор данных</vt:lpstr>
      <vt:lpstr>Источники данных</vt:lpstr>
      <vt:lpstr>Инструменты сбора данных</vt:lpstr>
      <vt:lpstr>Предобратока данных</vt:lpstr>
      <vt:lpstr>Схема предобработки</vt:lpstr>
      <vt:lpstr>Предобработка данных</vt:lpstr>
      <vt:lpstr>Анализ данных на наличие пропусков</vt:lpstr>
      <vt:lpstr>Очистка данных</vt:lpstr>
      <vt:lpstr>Очистка данных</vt:lpstr>
      <vt:lpstr>Очистка данных</vt:lpstr>
      <vt:lpstr>Скрипт предобработки данных</vt:lpstr>
      <vt:lpstr>Разметка данных</vt:lpstr>
      <vt:lpstr>Удаление дубликатов</vt:lpstr>
      <vt:lpstr>Лемматизация текста</vt:lpstr>
      <vt:lpstr>Результат предобработки данных</vt:lpstr>
      <vt:lpstr>Исследовательский анализ данных</vt:lpstr>
      <vt:lpstr>Задачи исследования данных</vt:lpstr>
      <vt:lpstr>Сбалансированность меток токсичных и нетоксичных комментариев</vt:lpstr>
      <vt:lpstr>Оценка длинны комментариев</vt:lpstr>
      <vt:lpstr>Распределение меток среди 6 классов</vt:lpstr>
      <vt:lpstr>Распределение меток среди 6 классов</vt:lpstr>
      <vt:lpstr>Презентация PowerPoint</vt:lpstr>
      <vt:lpstr>Презентация PowerPoint</vt:lpstr>
      <vt:lpstr>Оценка количества меток на один комментарий</vt:lpstr>
      <vt:lpstr>Оценка распределения мультиязычности</vt:lpstr>
      <vt:lpstr>Определение и обоснование метрик качества данных</vt:lpstr>
      <vt:lpstr>Метрики качества данных</vt:lpstr>
      <vt:lpstr>Доля комментариев с нестандартными символами</vt:lpstr>
      <vt:lpstr>Доля комментариев с неподдерживаемыми языками</vt:lpstr>
      <vt:lpstr>Доля пропущенных токсичных комментариев</vt:lpstr>
      <vt:lpstr>Доля ложных срабатываний</vt:lpstr>
      <vt:lpstr>Разработка базы данных для хранения данных</vt:lpstr>
      <vt:lpstr>Требования к БД</vt:lpstr>
      <vt:lpstr>Таблицы БД</vt:lpstr>
      <vt:lpstr>Презентация PowerPoint</vt:lpstr>
      <vt:lpstr>формление пунктов 1,2 и 5 в отдельный пайплайн для автоматизации</vt:lpstr>
      <vt:lpstr>Задачи автоматизации</vt:lpstr>
      <vt:lpstr>Подключение к стримам Twitch</vt:lpstr>
      <vt:lpstr>Автоматическое устранение расхождения в данных</vt:lpstr>
      <vt:lpstr>Главная функция приложения</vt:lpstr>
      <vt:lpstr>Оформление Дашборда</vt:lpstr>
      <vt:lpstr>Задачи дашборда</vt:lpstr>
      <vt:lpstr>Таблица по стримам</vt:lpstr>
      <vt:lpstr>Ключевые метрики</vt:lpstr>
      <vt:lpstr>Результаты</vt:lpstr>
      <vt:lpstr>Результаты разработки</vt:lpstr>
      <vt:lpstr>Дальнейшие планы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AI-Stream</dc:title>
  <cp:lastModifiedBy>Stepan Bokarev</cp:lastModifiedBy>
  <cp:revision>90</cp:revision>
  <dcterms:modified xsi:type="dcterms:W3CDTF">2025-01-15T12:38:48Z</dcterms:modified>
</cp:coreProperties>
</file>