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831711" name=""/>
          <p:cNvSpPr txBox="1"/>
          <p:nvPr/>
        </p:nvSpPr>
        <p:spPr bwMode="auto">
          <a:xfrm flipH="0" flipV="0">
            <a:off x="215531" y="250031"/>
            <a:ext cx="809696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Binary Classification with a Tabular Reservation Cancellation Dataset</a:t>
            </a:r>
            <a:endParaRPr sz="4800" b="1"/>
          </a:p>
        </p:txBody>
      </p:sp>
      <p:sp>
        <p:nvSpPr>
          <p:cNvPr id="66780926" name=""/>
          <p:cNvSpPr txBox="1"/>
          <p:nvPr/>
        </p:nvSpPr>
        <p:spPr bwMode="auto">
          <a:xfrm flipH="0" flipV="0">
            <a:off x="906093" y="4941093"/>
            <a:ext cx="1705473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Авторы:</a:t>
            </a:r>
            <a:endParaRPr sz="2400"/>
          </a:p>
        </p:txBody>
      </p:sp>
      <p:sp>
        <p:nvSpPr>
          <p:cNvPr id="1224150258" name=""/>
          <p:cNvSpPr txBox="1"/>
          <p:nvPr/>
        </p:nvSpPr>
        <p:spPr bwMode="auto">
          <a:xfrm flipH="0" flipV="0">
            <a:off x="1060874" y="5488781"/>
            <a:ext cx="25421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Трифонов Степан</a:t>
            </a:r>
            <a:endParaRPr sz="1800"/>
          </a:p>
          <a:p>
            <a:pPr>
              <a:defRPr/>
            </a:pPr>
            <a:r>
              <a:rPr sz="1800"/>
              <a:t>Кривенко Михаил</a:t>
            </a:r>
            <a:endParaRPr sz="1800"/>
          </a:p>
        </p:txBody>
      </p:sp>
      <p:pic>
        <p:nvPicPr>
          <p:cNvPr id="20071645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24450" y="2755194"/>
            <a:ext cx="6555150" cy="370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894009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6138761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554093311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9522157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79625" y="1460500"/>
            <a:ext cx="76200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361121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26410495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439110720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13869749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61831" y="1412874"/>
            <a:ext cx="8383625" cy="503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008404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3234728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394658224" name=""/>
          <p:cNvSpPr txBox="1"/>
          <p:nvPr/>
        </p:nvSpPr>
        <p:spPr bwMode="auto">
          <a:xfrm flipH="0" flipV="0">
            <a:off x="3430625" y="391208"/>
            <a:ext cx="835097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preparation</a:t>
            </a:r>
            <a:r>
              <a:rPr sz="4800" b="1"/>
              <a:t> and Train</a:t>
            </a:r>
            <a:endParaRPr sz="4800" b="1"/>
          </a:p>
        </p:txBody>
      </p:sp>
      <p:sp>
        <p:nvSpPr>
          <p:cNvPr id="419196496" name=""/>
          <p:cNvSpPr txBox="1"/>
          <p:nvPr/>
        </p:nvSpPr>
        <p:spPr bwMode="auto">
          <a:xfrm flipH="0" flipV="0">
            <a:off x="604874" y="2788560"/>
            <a:ext cx="349394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03649645" name=""/>
          <p:cNvSpPr/>
          <p:nvPr/>
        </p:nvSpPr>
        <p:spPr bwMode="auto">
          <a:xfrm flipH="0" flipV="0">
            <a:off x="287374" y="1603375"/>
            <a:ext cx="4429125" cy="3651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156350" name=""/>
          <p:cNvSpPr txBox="1"/>
          <p:nvPr/>
        </p:nvSpPr>
        <p:spPr bwMode="auto">
          <a:xfrm flipH="0" flipV="0">
            <a:off x="652139" y="1978935"/>
            <a:ext cx="3699595" cy="2652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Adding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polynomial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features</a:t>
            </a:r>
            <a:endParaRPr sz="2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Detecting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outliers</a:t>
            </a:r>
            <a:endParaRPr sz="2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Detection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of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categorical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28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features</a:t>
            </a:r>
            <a:endParaRPr sz="2800"/>
          </a:p>
          <a:p>
            <a:pPr>
              <a:defRPr/>
            </a:pPr>
            <a:endParaRPr sz="2800"/>
          </a:p>
        </p:txBody>
      </p:sp>
      <p:sp>
        <p:nvSpPr>
          <p:cNvPr id="1472924382" name=""/>
          <p:cNvSpPr/>
          <p:nvPr/>
        </p:nvSpPr>
        <p:spPr bwMode="auto">
          <a:xfrm flipH="0" flipV="0">
            <a:off x="5399124" y="1587499"/>
            <a:ext cx="6603999" cy="3667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706022" name=""/>
          <p:cNvSpPr txBox="1"/>
          <p:nvPr/>
        </p:nvSpPr>
        <p:spPr bwMode="auto">
          <a:xfrm flipH="0" flipV="0">
            <a:off x="5557875" y="1798595"/>
            <a:ext cx="6451369" cy="3139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1. </a:t>
            </a:r>
            <a:r>
              <a:rPr sz="2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LightGBM (LGBMClassifier):</a:t>
            </a: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
</a:t>
            </a:r>
            <a:b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Gradient boosting on root trees, optimized for speed and performance.
</a:t>
            </a:r>
            <a:endParaRPr sz="20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2. </a:t>
            </a:r>
            <a:r>
              <a:rPr sz="2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XGBoost (XGBClassifier):
</a:t>
            </a:r>
            <a:b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Another popular implementation of gradient boosting, known for its efficiency and accuracy in classification and regression tasks.</a:t>
            </a:r>
            <a:endParaRPr sz="20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3. </a:t>
            </a:r>
            <a:r>
              <a:rPr sz="2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CatBoost (CatBoostClassifier):</a:t>
            </a:r>
            <a:b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r>
              <a:rPr sz="20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 A specialized library for working with categorical invitations; gradient boosting is used.</a:t>
            </a:r>
            <a:endParaRPr sz="2000"/>
          </a:p>
        </p:txBody>
      </p:sp>
      <p:sp>
        <p:nvSpPr>
          <p:cNvPr id="1027652780" name=""/>
          <p:cNvSpPr/>
          <p:nvPr/>
        </p:nvSpPr>
        <p:spPr bwMode="auto">
          <a:xfrm flipH="0" flipV="0">
            <a:off x="287374" y="5349874"/>
            <a:ext cx="11721869" cy="1460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186230" name=""/>
          <p:cNvSpPr txBox="1"/>
          <p:nvPr/>
        </p:nvSpPr>
        <p:spPr bwMode="auto">
          <a:xfrm flipH="0" flipV="0">
            <a:off x="430249" y="5349874"/>
            <a:ext cx="11491664" cy="14329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Stacking/Blending.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Meta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training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that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uses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results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of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predictions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of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three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models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to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improve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final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predictive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ability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.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This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is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achieved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by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optimizing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weights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of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models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using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Nelder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Mead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method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to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maximize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ROC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AUC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estimate</a:t>
            </a:r>
            <a:r>
              <a:rPr sz="2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200"/>
          </a:p>
          <a:p>
            <a:pPr>
              <a:defRPr/>
            </a:pPr>
            <a:r>
              <a:rPr sz="2200"/>
              <a:t>Use early_stopping_rounds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8852787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9506090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821223918" name=""/>
          <p:cNvSpPr txBox="1"/>
          <p:nvPr/>
        </p:nvSpPr>
        <p:spPr bwMode="auto">
          <a:xfrm flipH="0" flipV="0">
            <a:off x="4907000" y="311833"/>
            <a:ext cx="765750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/>
              <a:t>Result</a:t>
            </a:r>
            <a:endParaRPr sz="4800" b="1"/>
          </a:p>
        </p:txBody>
      </p:sp>
      <p:pic>
        <p:nvPicPr>
          <p:cNvPr id="5221098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6801" y="1555749"/>
            <a:ext cx="4643698" cy="5255987"/>
          </a:xfrm>
          <a:prstGeom prst="rect">
            <a:avLst/>
          </a:prstGeom>
        </p:spPr>
      </p:pic>
      <p:sp>
        <p:nvSpPr>
          <p:cNvPr id="320178746" name=""/>
          <p:cNvSpPr/>
          <p:nvPr/>
        </p:nvSpPr>
        <p:spPr bwMode="auto">
          <a:xfrm flipH="0" flipV="0">
            <a:off x="3684624" y="1762125"/>
            <a:ext cx="1206500" cy="889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stCxn id="320178746" idx="6"/>
          </p:cNvCxnSpPr>
          <p:nvPr/>
        </p:nvCxnSpPr>
        <p:spPr bwMode="auto">
          <a:xfrm rot="0" flipH="0" flipV="1">
            <a:off x="4891124" y="2111375"/>
            <a:ext cx="1349375" cy="95249"/>
          </a:xfrm>
          <a:prstGeom prst="line">
            <a:avLst/>
          </a:prstGeom>
          <a:ln w="761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08850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81750" y="1279726"/>
            <a:ext cx="4260297" cy="2038148"/>
          </a:xfrm>
          <a:prstGeom prst="rect">
            <a:avLst/>
          </a:prstGeom>
        </p:spPr>
      </p:pic>
      <p:sp>
        <p:nvSpPr>
          <p:cNvPr id="97843720" name=""/>
          <p:cNvSpPr txBox="1"/>
          <p:nvPr/>
        </p:nvSpPr>
        <p:spPr bwMode="auto">
          <a:xfrm flipH="0" flipV="0">
            <a:off x="4970499" y="3762374"/>
            <a:ext cx="73381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75 private perc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             85 private perc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           95 private perc</a:t>
            </a:r>
            <a:endParaRPr sz="1800" b="1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097499" y="4270375"/>
            <a:ext cx="7048500" cy="0"/>
          </a:xfrm>
          <a:prstGeom prst="line">
            <a:avLst/>
          </a:prstGeom>
          <a:ln w="571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193000" y="3825875"/>
            <a:ext cx="0" cy="1603374"/>
          </a:xfrm>
          <a:prstGeom prst="line">
            <a:avLst/>
          </a:prstGeom>
          <a:ln w="571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47329" name=""/>
          <p:cNvCxnSpPr>
            <a:cxnSpLocks/>
          </p:cNvCxnSpPr>
          <p:nvPr/>
        </p:nvCxnSpPr>
        <p:spPr bwMode="auto">
          <a:xfrm flipH="0" flipV="0">
            <a:off x="10028275" y="3825875"/>
            <a:ext cx="0" cy="1603374"/>
          </a:xfrm>
          <a:prstGeom prst="line">
            <a:avLst/>
          </a:prstGeom>
          <a:ln w="571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491937" name=""/>
          <p:cNvSpPr txBox="1"/>
          <p:nvPr/>
        </p:nvSpPr>
        <p:spPr bwMode="auto">
          <a:xfrm flipH="0" flipV="0">
            <a:off x="5422397" y="4627562"/>
            <a:ext cx="163620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0,9036</a:t>
            </a:r>
            <a:endParaRPr sz="2400" b="1"/>
          </a:p>
        </p:txBody>
      </p:sp>
      <p:sp>
        <p:nvSpPr>
          <p:cNvPr id="1687700691" name=""/>
          <p:cNvSpPr txBox="1"/>
          <p:nvPr/>
        </p:nvSpPr>
        <p:spPr bwMode="auto">
          <a:xfrm flipH="0" flipV="0">
            <a:off x="7915459" y="4627562"/>
            <a:ext cx="233506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0,91136</a:t>
            </a:r>
            <a:endParaRPr sz="2400" b="1"/>
          </a:p>
        </p:txBody>
      </p:sp>
      <p:sp>
        <p:nvSpPr>
          <p:cNvPr id="1296583219" name=""/>
          <p:cNvSpPr txBox="1"/>
          <p:nvPr/>
        </p:nvSpPr>
        <p:spPr bwMode="auto">
          <a:xfrm flipH="0" flipV="0">
            <a:off x="10447375" y="4627562"/>
            <a:ext cx="1429829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0,91795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018086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2964393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87953" y="250031"/>
            <a:ext cx="11216093" cy="6335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839996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9924517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483996933" name=""/>
          <p:cNvSpPr txBox="1"/>
          <p:nvPr/>
        </p:nvSpPr>
        <p:spPr bwMode="auto">
          <a:xfrm flipH="0" flipV="0">
            <a:off x="2680956" y="371951"/>
            <a:ext cx="9800578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Description of the data and the task</a:t>
            </a:r>
            <a:endParaRPr sz="4000" b="1"/>
          </a:p>
        </p:txBody>
      </p:sp>
      <p:sp>
        <p:nvSpPr>
          <p:cNvPr id="1813480161" name=""/>
          <p:cNvSpPr txBox="1"/>
          <p:nvPr/>
        </p:nvSpPr>
        <p:spPr bwMode="auto">
          <a:xfrm flipH="0" flipV="0">
            <a:off x="1112874" y="2016125"/>
            <a:ext cx="571500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51595789" name=""/>
          <p:cNvSpPr/>
          <p:nvPr/>
        </p:nvSpPr>
        <p:spPr bwMode="auto">
          <a:xfrm flipH="0" flipV="0">
            <a:off x="180578" y="1778000"/>
            <a:ext cx="5915421" cy="479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758BF5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40423" name=""/>
          <p:cNvSpPr/>
          <p:nvPr/>
        </p:nvSpPr>
        <p:spPr bwMode="auto">
          <a:xfrm flipH="0" flipV="0">
            <a:off x="6392899" y="1778000"/>
            <a:ext cx="5578475" cy="479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758BF5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269430" name=""/>
          <p:cNvSpPr txBox="1"/>
          <p:nvPr/>
        </p:nvSpPr>
        <p:spPr bwMode="auto">
          <a:xfrm flipH="0" flipV="0">
            <a:off x="6704017" y="2138225"/>
            <a:ext cx="4956239" cy="405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buFont typeface="Arial"/>
              <a:buChar char="–"/>
              <a:defRPr/>
            </a:pPr>
            <a:r>
              <a:rPr sz="2600" b="0" i="0" u="none">
                <a:solidFill>
                  <a:srgbClr val="3C4043"/>
                </a:solidFill>
                <a:latin typeface="Liberation Sans"/>
                <a:ea typeface="Liberation Sans"/>
                <a:cs typeface="Liberation Sans"/>
              </a:rPr>
              <a:t>The dataset for this competition (both train and test) was generated from a deep learning model trained on the</a:t>
            </a:r>
            <a:r>
              <a:rPr sz="2600" b="0" i="0" u="none">
                <a:solidFill>
                  <a:srgbClr val="3C404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1" i="0" u="none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Reservation Cancellation Dataset</a:t>
            </a:r>
            <a:endParaRPr sz="2600"/>
          </a:p>
          <a:p>
            <a:pPr marL="195764" indent="-195764">
              <a:buFont typeface="Arial"/>
              <a:buChar char="–"/>
              <a:defRPr/>
            </a:pP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It is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necessary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to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predict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target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variable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-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whether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the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reservation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was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canceled</a:t>
            </a:r>
            <a:endParaRPr sz="2600"/>
          </a:p>
          <a:p>
            <a:pPr marL="195764" indent="-195764">
              <a:buFont typeface="Arial"/>
              <a:buChar char="–"/>
              <a:defRPr/>
            </a:pPr>
            <a:endParaRPr sz="2600"/>
          </a:p>
        </p:txBody>
      </p:sp>
      <p:pic>
        <p:nvPicPr>
          <p:cNvPr id="493627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8" y="1990449"/>
            <a:ext cx="5915421" cy="4302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768784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7272522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490021409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12242915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1999" y="1730374"/>
            <a:ext cx="11001375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385084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3587743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910786541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20192649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43000" y="1569444"/>
            <a:ext cx="10177499" cy="5088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8014736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9019290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924289335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16752447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375" y="2147093"/>
            <a:ext cx="5918200" cy="3698875"/>
          </a:xfrm>
          <a:prstGeom prst="rect">
            <a:avLst/>
          </a:prstGeom>
        </p:spPr>
      </p:pic>
      <p:pic>
        <p:nvPicPr>
          <p:cNvPr id="19738173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50000" y="1912937"/>
            <a:ext cx="5556250" cy="4167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977569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36638860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881992849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7400876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72956" y="1505304"/>
            <a:ext cx="8337918" cy="5199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706304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14351752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655612274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10161869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03916" y="1355706"/>
            <a:ext cx="8784166" cy="527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463638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8089492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2123679091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8693317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34831" y="1498581"/>
            <a:ext cx="8655418" cy="519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1D0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969017" name=""/>
          <p:cNvSpPr txBox="1"/>
          <p:nvPr/>
        </p:nvSpPr>
        <p:spPr bwMode="auto">
          <a:xfrm flipH="0" flipV="0">
            <a:off x="215531" y="250031"/>
            <a:ext cx="809732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 b="1"/>
          </a:p>
        </p:txBody>
      </p:sp>
      <p:pic>
        <p:nvPicPr>
          <p:cNvPr id="20516737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5531" y="250031"/>
            <a:ext cx="1957424" cy="1105674"/>
          </a:xfrm>
          <a:prstGeom prst="rect">
            <a:avLst/>
          </a:prstGeom>
        </p:spPr>
      </p:pic>
      <p:sp>
        <p:nvSpPr>
          <p:cNvPr id="1949161809" name=""/>
          <p:cNvSpPr txBox="1"/>
          <p:nvPr/>
        </p:nvSpPr>
        <p:spPr bwMode="auto">
          <a:xfrm flipH="0" flipV="0">
            <a:off x="3795749" y="412749"/>
            <a:ext cx="84465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Data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4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visualization</a:t>
            </a:r>
            <a:endParaRPr sz="4800" b="1"/>
          </a:p>
        </p:txBody>
      </p:sp>
      <p:pic>
        <p:nvPicPr>
          <p:cNvPr id="2740973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2875" y="2125070"/>
            <a:ext cx="6734488" cy="4209055"/>
          </a:xfrm>
          <a:prstGeom prst="rect">
            <a:avLst/>
          </a:prstGeom>
        </p:spPr>
      </p:pic>
      <p:pic>
        <p:nvPicPr>
          <p:cNvPr id="50792091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28113" y="2125069"/>
            <a:ext cx="5544213" cy="415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Степан Денисович Трифонов</cp:lastModifiedBy>
  <cp:revision>4</cp:revision>
  <dcterms:created xsi:type="dcterms:W3CDTF">2023-08-25T13:22:51Z</dcterms:created>
  <dcterms:modified xsi:type="dcterms:W3CDTF">2024-12-09T18:34:12Z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